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684" r:id="rId5"/>
  </p:sldMasterIdLst>
  <p:notesMasterIdLst>
    <p:notesMasterId r:id="rId18"/>
  </p:notesMasterIdLst>
  <p:sldIdLst>
    <p:sldId id="256" r:id="rId6"/>
    <p:sldId id="258" r:id="rId7"/>
    <p:sldId id="268" r:id="rId8"/>
    <p:sldId id="269" r:id="rId9"/>
    <p:sldId id="270" r:id="rId10"/>
    <p:sldId id="271" r:id="rId11"/>
    <p:sldId id="262" r:id="rId12"/>
    <p:sldId id="263" r:id="rId13"/>
    <p:sldId id="264" r:id="rId14"/>
    <p:sldId id="265" r:id="rId15"/>
    <p:sldId id="266" r:id="rId16"/>
    <p:sldId id="267" r:id="rId17"/>
  </p:sldIdLst>
  <p:sldSz cx="12192000" cy="6858000"/>
  <p:notesSz cx="6858000" cy="9144000"/>
  <p:embeddedFontLst>
    <p:embeddedFont>
      <p:font typeface="Lato" panose="020F05020202040302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4F7"/>
    <a:srgbClr val="A3DBFF"/>
    <a:srgbClr val="29B95C"/>
    <a:srgbClr val="7CEB99"/>
    <a:srgbClr val="AAE571"/>
    <a:srgbClr val="FFC6C6"/>
    <a:srgbClr val="F6C3FF"/>
    <a:srgbClr val="FF7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CD777B-D35A-42A4-8E08-BDD03E1B5F26}">
  <a:tblStyle styleId="{16CD777B-D35A-42A4-8E08-BDD03E1B5F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F89D04DB-B179-45AD-B3C4-8468C2577D46}"/>
    <pc:docChg chg="modShowInfo">
      <pc:chgData name="Helen Dunderdale" userId="18a57383-fa13-4764-88a8-9272bfc7f4aa" providerId="ADAL" clId="{F89D04DB-B179-45AD-B3C4-8468C2577D46}" dt="2025-05-20T08:17:17.079" v="0" actId="2744"/>
      <pc:docMkLst>
        <pc:docMk/>
      </pc:docMkLst>
    </pc:docChg>
  </pc:docChgLst>
  <pc:docChgLst>
    <pc:chgData name="Gareth Ayre" userId="9d0dbb2a-9d2c-4b49-918b-abee866c3045" providerId="ADAL" clId="{8F20E5DC-FC39-4C31-B40A-D9B923C4FA71}"/>
    <pc:docChg chg="undo custSel addSld delSld modSld">
      <pc:chgData name="Gareth Ayre" userId="9d0dbb2a-9d2c-4b49-918b-abee866c3045" providerId="ADAL" clId="{8F20E5DC-FC39-4C31-B40A-D9B923C4FA71}" dt="2025-05-18T14:02:48.092" v="2573" actId="2696"/>
      <pc:docMkLst>
        <pc:docMk/>
      </pc:docMkLst>
      <pc:sldChg chg="del">
        <pc:chgData name="Gareth Ayre" userId="9d0dbb2a-9d2c-4b49-918b-abee866c3045" providerId="ADAL" clId="{8F20E5DC-FC39-4C31-B40A-D9B923C4FA71}" dt="2025-05-14T14:53:56.233" v="0" actId="2696"/>
        <pc:sldMkLst>
          <pc:docMk/>
          <pc:sldMk cId="0" sldId="257"/>
        </pc:sldMkLst>
      </pc:sldChg>
      <pc:sldChg chg="del">
        <pc:chgData name="Gareth Ayre" userId="9d0dbb2a-9d2c-4b49-918b-abee866c3045" providerId="ADAL" clId="{8F20E5DC-FC39-4C31-B40A-D9B923C4FA71}" dt="2025-05-18T14:02:22.360" v="2571" actId="2696"/>
        <pc:sldMkLst>
          <pc:docMk/>
          <pc:sldMk cId="0" sldId="259"/>
        </pc:sldMkLst>
      </pc:sldChg>
      <pc:sldChg chg="del">
        <pc:chgData name="Gareth Ayre" userId="9d0dbb2a-9d2c-4b49-918b-abee866c3045" providerId="ADAL" clId="{8F20E5DC-FC39-4C31-B40A-D9B923C4FA71}" dt="2025-05-18T14:02:26.060" v="2572" actId="2696"/>
        <pc:sldMkLst>
          <pc:docMk/>
          <pc:sldMk cId="0" sldId="260"/>
        </pc:sldMkLst>
      </pc:sldChg>
      <pc:sldChg chg="del">
        <pc:chgData name="Gareth Ayre" userId="9d0dbb2a-9d2c-4b49-918b-abee866c3045" providerId="ADAL" clId="{8F20E5DC-FC39-4C31-B40A-D9B923C4FA71}" dt="2025-05-18T14:02:48.092" v="2573" actId="2696"/>
        <pc:sldMkLst>
          <pc:docMk/>
          <pc:sldMk cId="0" sldId="261"/>
        </pc:sldMkLst>
      </pc:sldChg>
      <pc:sldChg chg="addSp delSp modSp new mod">
        <pc:chgData name="Gareth Ayre" userId="9d0dbb2a-9d2c-4b49-918b-abee866c3045" providerId="ADAL" clId="{8F20E5DC-FC39-4C31-B40A-D9B923C4FA71}" dt="2025-05-18T13:48:17.949" v="2358" actId="20577"/>
        <pc:sldMkLst>
          <pc:docMk/>
          <pc:sldMk cId="1867787379" sldId="268"/>
        </pc:sldMkLst>
        <pc:graphicFrameChg chg="add mod modGraphic">
          <ac:chgData name="Gareth Ayre" userId="9d0dbb2a-9d2c-4b49-918b-abee866c3045" providerId="ADAL" clId="{8F20E5DC-FC39-4C31-B40A-D9B923C4FA71}" dt="2025-05-18T13:48:17.949" v="2358" actId="20577"/>
          <ac:graphicFrameMkLst>
            <pc:docMk/>
            <pc:sldMk cId="1867787379" sldId="268"/>
            <ac:graphicFrameMk id="5" creationId="{DDE3AEF8-E35E-379D-DBEC-1B675B28365D}"/>
          </ac:graphicFrameMkLst>
        </pc:graphicFrameChg>
      </pc:sldChg>
      <pc:sldChg chg="addSp delSp modSp new mod">
        <pc:chgData name="Gareth Ayre" userId="9d0dbb2a-9d2c-4b49-918b-abee866c3045" providerId="ADAL" clId="{8F20E5DC-FC39-4C31-B40A-D9B923C4FA71}" dt="2025-05-18T13:49:19.469" v="2361" actId="207"/>
        <pc:sldMkLst>
          <pc:docMk/>
          <pc:sldMk cId="1489509417" sldId="269"/>
        </pc:sldMkLst>
        <pc:graphicFrameChg chg="add mod modGraphic">
          <ac:chgData name="Gareth Ayre" userId="9d0dbb2a-9d2c-4b49-918b-abee866c3045" providerId="ADAL" clId="{8F20E5DC-FC39-4C31-B40A-D9B923C4FA71}" dt="2025-05-18T13:49:19.469" v="2361" actId="207"/>
          <ac:graphicFrameMkLst>
            <pc:docMk/>
            <pc:sldMk cId="1489509417" sldId="269"/>
            <ac:graphicFrameMk id="4" creationId="{F7D45A43-B96B-C20A-5607-C55062ABDC42}"/>
          </ac:graphicFrameMkLst>
        </pc:graphicFrameChg>
      </pc:sldChg>
      <pc:sldChg chg="addSp delSp modSp new mod">
        <pc:chgData name="Gareth Ayre" userId="9d0dbb2a-9d2c-4b49-918b-abee866c3045" providerId="ADAL" clId="{8F20E5DC-FC39-4C31-B40A-D9B923C4FA71}" dt="2025-05-18T13:50:39.217" v="2365" actId="207"/>
        <pc:sldMkLst>
          <pc:docMk/>
          <pc:sldMk cId="350000889" sldId="270"/>
        </pc:sldMkLst>
        <pc:graphicFrameChg chg="add mod modGraphic">
          <ac:chgData name="Gareth Ayre" userId="9d0dbb2a-9d2c-4b49-918b-abee866c3045" providerId="ADAL" clId="{8F20E5DC-FC39-4C31-B40A-D9B923C4FA71}" dt="2025-05-18T13:50:39.217" v="2365" actId="207"/>
          <ac:graphicFrameMkLst>
            <pc:docMk/>
            <pc:sldMk cId="350000889" sldId="270"/>
            <ac:graphicFrameMk id="4" creationId="{17C4B62D-7373-CA30-8C78-BF4C23F98BE6}"/>
          </ac:graphicFrameMkLst>
        </pc:graphicFrameChg>
      </pc:sldChg>
      <pc:sldChg chg="modSp new mod">
        <pc:chgData name="Gareth Ayre" userId="9d0dbb2a-9d2c-4b49-918b-abee866c3045" providerId="ADAL" clId="{8F20E5DC-FC39-4C31-B40A-D9B923C4FA71}" dt="2025-05-18T13:58:08.686" v="2570" actId="113"/>
        <pc:sldMkLst>
          <pc:docMk/>
          <pc:sldMk cId="1278055641" sldId="271"/>
        </pc:sldMkLst>
        <pc:spChg chg="mod">
          <ac:chgData name="Gareth Ayre" userId="9d0dbb2a-9d2c-4b49-918b-abee866c3045" providerId="ADAL" clId="{8F20E5DC-FC39-4C31-B40A-D9B923C4FA71}" dt="2025-05-14T21:22:10.443" v="1616" actId="20577"/>
          <ac:spMkLst>
            <pc:docMk/>
            <pc:sldMk cId="1278055641" sldId="271"/>
            <ac:spMk id="2" creationId="{BD4F1F06-7EC9-D3C5-CF6C-52A83689DCEC}"/>
          </ac:spMkLst>
        </pc:spChg>
        <pc:spChg chg="mod">
          <ac:chgData name="Gareth Ayre" userId="9d0dbb2a-9d2c-4b49-918b-abee866c3045" providerId="ADAL" clId="{8F20E5DC-FC39-4C31-B40A-D9B923C4FA71}" dt="2025-05-18T13:58:08.686" v="2570" actId="113"/>
          <ac:spMkLst>
            <pc:docMk/>
            <pc:sldMk cId="1278055641" sldId="271"/>
            <ac:spMk id="3" creationId="{897C3EA7-74BF-2E2D-FCBA-DB0346A36F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421a94e1b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421a94e1bc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421a94e1bc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a4cd178512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g2a4cd178512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a4cd178512_0_1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g2a4cd17851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2c734de5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2c734de50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36.png"/><Relationship Id="rId4" Type="http://schemas.openxmlformats.org/officeDocument/2006/relationships/hyperlink" Target="https://bepartofresearch.nihr.ac.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38.png"/><Relationship Id="rId4" Type="http://schemas.openxmlformats.org/officeDocument/2006/relationships/hyperlink" Target="https://www.nihr.ac.uk/career-development/clinical-research-courses-and-support/principal-investigator-pipeline-program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Gareth Ayre</a:t>
            </a:r>
            <a:endParaRPr sz="3000">
              <a:solidFill>
                <a:schemeClr val="lt1"/>
              </a:solidFill>
            </a:endParaRPr>
          </a:p>
        </p:txBody>
      </p:sp>
      <p:sp>
        <p:nvSpPr>
          <p:cNvPr id="277" name="Google Shape;277;p38"/>
          <p:cNvSpPr txBox="1"/>
          <p:nvPr/>
        </p:nvSpPr>
        <p:spPr>
          <a:xfrm>
            <a:off x="929622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20/05/2025</a:t>
            </a:r>
            <a:endParaRPr sz="2100" b="0" i="0" u="none" strike="noStrike" cap="none">
              <a:solidFill>
                <a:srgbClr val="FFFFFF"/>
              </a:solidFill>
              <a:latin typeface="Lato"/>
              <a:ea typeface="Lato"/>
              <a:cs typeface="Lato"/>
              <a:sym typeface="Lato"/>
            </a:endParaRPr>
          </a:p>
        </p:txBody>
      </p:sp>
      <p:sp>
        <p:nvSpPr>
          <p:cNvPr id="278" name="Google Shape;278;p38"/>
          <p:cNvSpPr txBox="1">
            <a:spLocks noGrp="1"/>
          </p:cNvSpPr>
          <p:nvPr>
            <p:ph type="ctrTitle" idx="4294967295"/>
          </p:nvPr>
        </p:nvSpPr>
        <p:spPr>
          <a:xfrm>
            <a:off x="1524000" y="1122375"/>
            <a:ext cx="863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Lung  Cancer 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p47"/>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p48"/>
          <p:cNvSpPr txBox="1">
            <a:spLocks noGrp="1"/>
          </p:cNvSpPr>
          <p:nvPr>
            <p:ph type="title"/>
          </p:nvPr>
        </p:nvSpPr>
        <p:spPr>
          <a:xfrm>
            <a:off x="284933" y="171633"/>
            <a:ext cx="54117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Specialty &amp; Settings Support SWC RRDN</a:t>
            </a:r>
            <a:endParaRPr/>
          </a:p>
        </p:txBody>
      </p:sp>
      <p:sp>
        <p:nvSpPr>
          <p:cNvPr id="359" name="Google Shape;359;p48"/>
          <p:cNvSpPr txBox="1">
            <a:spLocks noGrp="1"/>
          </p:cNvSpPr>
          <p:nvPr>
            <p:ph type="body" idx="1"/>
          </p:nvPr>
        </p:nvSpPr>
        <p:spPr>
          <a:xfrm>
            <a:off x="6249808" y="171633"/>
            <a:ext cx="5846700" cy="6120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2200" b="1"/>
              <a:t>Cancer Specialty Lead:</a:t>
            </a:r>
            <a:r>
              <a:rPr lang="en-GB" sz="2200"/>
              <a:t> Mark Beresford (RUH) </a:t>
            </a:r>
            <a:r>
              <a:rPr lang="en-GB" sz="2200">
                <a:solidFill>
                  <a:schemeClr val="dk1"/>
                </a:solidFill>
                <a:latin typeface="Lato"/>
                <a:ea typeface="Lato"/>
                <a:cs typeface="Lato"/>
                <a:sym typeface="Lato"/>
              </a:rPr>
              <a:t> </a:t>
            </a:r>
            <a:endParaRPr sz="2200">
              <a:solidFill>
                <a:schemeClr val="dk1"/>
              </a:solidFill>
            </a:endParaRPr>
          </a:p>
          <a:p>
            <a:pPr marL="0" lvl="0" indent="0" algn="l" rtl="0">
              <a:lnSpc>
                <a:spcPct val="100000"/>
              </a:lnSpc>
              <a:spcBef>
                <a:spcPts val="0"/>
              </a:spcBef>
              <a:spcAft>
                <a:spcPts val="0"/>
              </a:spcAft>
              <a:buNone/>
            </a:pPr>
            <a:endParaRPr sz="2200">
              <a:solidFill>
                <a:schemeClr val="dk1"/>
              </a:solidFill>
            </a:endParaRPr>
          </a:p>
          <a:p>
            <a:pPr marL="0" lvl="0" indent="0" algn="l" rtl="0">
              <a:lnSpc>
                <a:spcPct val="100000"/>
              </a:lnSpc>
              <a:spcBef>
                <a:spcPts val="0"/>
              </a:spcBef>
              <a:spcAft>
                <a:spcPts val="0"/>
              </a:spcAft>
              <a:buNone/>
            </a:pPr>
            <a:r>
              <a:rPr lang="en-GB" sz="2200" b="1"/>
              <a:t>Haematology Specialty Lead: </a:t>
            </a:r>
            <a:r>
              <a:rPr lang="en-GB" sz="2200"/>
              <a:t>Sally Moore (UHBW)</a:t>
            </a: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r>
              <a:rPr lang="en-GB" sz="2200" b="1"/>
              <a:t>Palliative Care Specialty Lead:</a:t>
            </a:r>
            <a:r>
              <a:rPr lang="en-GB" sz="2200"/>
              <a:t>  TBA</a:t>
            </a: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r>
              <a:rPr lang="en-GB" sz="2200" b="1"/>
              <a:t>Imaging Specialty Lead:</a:t>
            </a:r>
            <a:r>
              <a:rPr lang="en-GB" sz="2200"/>
              <a:t> </a:t>
            </a:r>
            <a:r>
              <a:rPr lang="en-GB" sz="2200">
                <a:solidFill>
                  <a:srgbClr val="1A3E72"/>
                </a:solidFill>
              </a:rPr>
              <a:t>Hedvig Karteszi (UHBW)</a:t>
            </a:r>
            <a:endParaRPr sz="2200">
              <a:solidFill>
                <a:srgbClr val="1A3E72"/>
              </a:solidFill>
            </a:endParaRPr>
          </a:p>
          <a:p>
            <a:pPr marL="0" lvl="0" indent="0" algn="l" rtl="0">
              <a:lnSpc>
                <a:spcPct val="115000"/>
              </a:lnSpc>
              <a:spcBef>
                <a:spcPts val="0"/>
              </a:spcBef>
              <a:spcAft>
                <a:spcPts val="0"/>
              </a:spcAft>
              <a:buNone/>
            </a:pPr>
            <a:endParaRPr sz="2200">
              <a:solidFill>
                <a:srgbClr val="1A3E72"/>
              </a:solidFill>
            </a:endParaRPr>
          </a:p>
          <a:p>
            <a:pPr marL="0" lvl="0" indent="0" algn="l" rtl="0">
              <a:lnSpc>
                <a:spcPct val="100000"/>
              </a:lnSpc>
              <a:spcBef>
                <a:spcPts val="0"/>
              </a:spcBef>
              <a:spcAft>
                <a:spcPts val="0"/>
              </a:spcAft>
              <a:buNone/>
            </a:pPr>
            <a:r>
              <a:rPr lang="en-GB" sz="2200" b="1">
                <a:solidFill>
                  <a:srgbClr val="1A3E72"/>
                </a:solidFill>
              </a:rPr>
              <a:t>Hospital Settings Lead:</a:t>
            </a:r>
            <a:r>
              <a:rPr lang="en-GB" sz="2200">
                <a:solidFill>
                  <a:srgbClr val="1A3E72"/>
                </a:solidFill>
              </a:rPr>
              <a:t> Edward Carlton (UoB)</a:t>
            </a:r>
            <a:endParaRPr sz="2200">
              <a:solidFill>
                <a:srgbClr val="CC0000"/>
              </a:solidFill>
            </a:endParaRPr>
          </a:p>
          <a:p>
            <a:pPr marL="0" lvl="0" indent="0" algn="l" rtl="0">
              <a:lnSpc>
                <a:spcPct val="100000"/>
              </a:lnSpc>
              <a:spcBef>
                <a:spcPts val="0"/>
              </a:spcBef>
              <a:spcAft>
                <a:spcPts val="0"/>
              </a:spcAft>
              <a:buNone/>
            </a:pPr>
            <a:endParaRPr sz="2200">
              <a:solidFill>
                <a:srgbClr val="CC0000"/>
              </a:solidFill>
            </a:endParaRPr>
          </a:p>
          <a:p>
            <a:pPr marL="0" lvl="0" indent="0" algn="l" rtl="0">
              <a:lnSpc>
                <a:spcPct val="100000"/>
              </a:lnSpc>
              <a:spcBef>
                <a:spcPts val="0"/>
              </a:spcBef>
              <a:spcAft>
                <a:spcPts val="0"/>
              </a:spcAft>
              <a:buNone/>
            </a:pPr>
            <a:r>
              <a:rPr lang="en-GB" sz="2200" b="1">
                <a:solidFill>
                  <a:srgbClr val="193E72"/>
                </a:solidFill>
              </a:rPr>
              <a:t>National Cancer Specialty Leads: </a:t>
            </a:r>
            <a:r>
              <a:rPr lang="en-GB" sz="2200">
                <a:solidFill>
                  <a:srgbClr val="193E72"/>
                </a:solidFill>
              </a:rPr>
              <a:t>Jonathan Wadsley, Amarnath Challappalli, Lizzie Smyth </a:t>
            </a:r>
            <a:endParaRPr sz="2200">
              <a:solidFill>
                <a:srgbClr val="193E72"/>
              </a:solidFill>
            </a:endParaRPr>
          </a:p>
          <a:p>
            <a:pPr marL="0" lvl="0" indent="0" algn="l" rtl="0">
              <a:lnSpc>
                <a:spcPct val="100000"/>
              </a:lnSpc>
              <a:spcBef>
                <a:spcPts val="0"/>
              </a:spcBef>
              <a:spcAft>
                <a:spcPts val="0"/>
              </a:spcAft>
              <a:buClr>
                <a:schemeClr val="dk1"/>
              </a:buClr>
              <a:buSzPts val="1500"/>
              <a:buFont typeface="Arial"/>
              <a:buNone/>
            </a:pPr>
            <a:endParaRPr sz="2200" b="1">
              <a:solidFill>
                <a:srgbClr val="193E72"/>
              </a:solidFill>
            </a:endParaRPr>
          </a:p>
        </p:txBody>
      </p:sp>
      <p:pic>
        <p:nvPicPr>
          <p:cNvPr id="360" name="Google Shape;360;p48"/>
          <p:cNvPicPr preferRelativeResize="0"/>
          <p:nvPr/>
        </p:nvPicPr>
        <p:blipFill rotWithShape="1">
          <a:blip r:embed="rId3">
            <a:alphaModFix/>
          </a:blip>
          <a:srcRect l="6023" r="4475"/>
          <a:stretch/>
        </p:blipFill>
        <p:spPr>
          <a:xfrm>
            <a:off x="284933" y="1230733"/>
            <a:ext cx="5636700" cy="3022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9"/>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366" name="Google Shape;366;p49"/>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gareth.ayre@uhbw.nhs.uk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40"/>
          <p:cNvSpPr txBox="1"/>
          <p:nvPr/>
        </p:nvSpPr>
        <p:spPr>
          <a:xfrm>
            <a:off x="960300" y="14127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3200">
                <a:solidFill>
                  <a:srgbClr val="193E72"/>
                </a:solidFill>
                <a:latin typeface="Lato"/>
                <a:ea typeface="Lato"/>
                <a:cs typeface="Lato"/>
                <a:sym typeface="Lato"/>
              </a:rPr>
              <a:t>Recruitment by site Apr 2022 - present</a:t>
            </a:r>
            <a:endParaRPr sz="3200">
              <a:solidFill>
                <a:srgbClr val="193E72"/>
              </a:solidFill>
              <a:latin typeface="Lato"/>
              <a:ea typeface="Lato"/>
              <a:cs typeface="Lato"/>
              <a:sym typeface="Lato"/>
            </a:endParaRPr>
          </a:p>
        </p:txBody>
      </p:sp>
      <p:pic>
        <p:nvPicPr>
          <p:cNvPr id="297" name="Google Shape;297;p40"/>
          <p:cNvPicPr preferRelativeResize="0"/>
          <p:nvPr/>
        </p:nvPicPr>
        <p:blipFill>
          <a:blip r:embed="rId3">
            <a:alphaModFix/>
          </a:blip>
          <a:stretch>
            <a:fillRect/>
          </a:stretch>
        </p:blipFill>
        <p:spPr>
          <a:xfrm>
            <a:off x="960300" y="1006776"/>
            <a:ext cx="4860634" cy="4658550"/>
          </a:xfrm>
          <a:prstGeom prst="rect">
            <a:avLst/>
          </a:prstGeom>
          <a:noFill/>
          <a:ln>
            <a:noFill/>
          </a:ln>
        </p:spPr>
      </p:pic>
      <p:pic>
        <p:nvPicPr>
          <p:cNvPr id="298" name="Google Shape;298;p40"/>
          <p:cNvPicPr preferRelativeResize="0"/>
          <p:nvPr/>
        </p:nvPicPr>
        <p:blipFill>
          <a:blip r:embed="rId4">
            <a:alphaModFix/>
          </a:blip>
          <a:stretch>
            <a:fillRect/>
          </a:stretch>
        </p:blipFill>
        <p:spPr>
          <a:xfrm>
            <a:off x="6757901" y="1526175"/>
            <a:ext cx="4718000" cy="35281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DE3AEF8-E35E-379D-DBEC-1B675B28365D}"/>
              </a:ext>
            </a:extLst>
          </p:cNvPr>
          <p:cNvGraphicFramePr>
            <a:graphicFrameLocks noGrp="1"/>
          </p:cNvGraphicFramePr>
          <p:nvPr>
            <p:extLst>
              <p:ext uri="{D42A27DB-BD31-4B8C-83A1-F6EECF244321}">
                <p14:modId xmlns:p14="http://schemas.microsoft.com/office/powerpoint/2010/main" val="1235773594"/>
              </p:ext>
            </p:extLst>
          </p:nvPr>
        </p:nvGraphicFramePr>
        <p:xfrm>
          <a:off x="838200" y="243191"/>
          <a:ext cx="10515600" cy="5852160"/>
        </p:xfrm>
        <a:graphic>
          <a:graphicData uri="http://schemas.openxmlformats.org/drawingml/2006/table">
            <a:tbl>
              <a:tblPr firstRow="1" bandRow="1">
                <a:tableStyleId>{16CD777B-D35A-42A4-8E08-BDD03E1B5F26}</a:tableStyleId>
              </a:tblPr>
              <a:tblGrid>
                <a:gridCol w="2173014">
                  <a:extLst>
                    <a:ext uri="{9D8B030D-6E8A-4147-A177-3AD203B41FA5}">
                      <a16:colId xmlns:a16="http://schemas.microsoft.com/office/drawing/2014/main" val="3800163250"/>
                    </a:ext>
                  </a:extLst>
                </a:gridCol>
                <a:gridCol w="6274676">
                  <a:extLst>
                    <a:ext uri="{9D8B030D-6E8A-4147-A177-3AD203B41FA5}">
                      <a16:colId xmlns:a16="http://schemas.microsoft.com/office/drawing/2014/main" val="2283976660"/>
                    </a:ext>
                  </a:extLst>
                </a:gridCol>
                <a:gridCol w="2067910">
                  <a:extLst>
                    <a:ext uri="{9D8B030D-6E8A-4147-A177-3AD203B41FA5}">
                      <a16:colId xmlns:a16="http://schemas.microsoft.com/office/drawing/2014/main" val="4161927095"/>
                    </a:ext>
                  </a:extLst>
                </a:gridCol>
              </a:tblGrid>
              <a:tr h="252710">
                <a:tc>
                  <a:txBody>
                    <a:bodyPr/>
                    <a:lstStyle/>
                    <a:p>
                      <a:r>
                        <a:rPr lang="en-GB" b="1" dirty="0"/>
                        <a:t>Screening / diagnosis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7474"/>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7474"/>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7474"/>
                    </a:solidFill>
                  </a:tcPr>
                </a:tc>
                <a:extLst>
                  <a:ext uri="{0D108BD9-81ED-4DB2-BD59-A6C34878D82A}">
                    <a16:rowId xmlns:a16="http://schemas.microsoft.com/office/drawing/2014/main" val="769791853"/>
                  </a:ext>
                </a:extLst>
              </a:tr>
              <a:tr h="370840">
                <a:tc>
                  <a:txBody>
                    <a:bodyPr/>
                    <a:lstStyle/>
                    <a:p>
                      <a:r>
                        <a:rPr lang="en-GB" dirty="0"/>
                        <a:t>DART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747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dirty="0">
                          <a:solidFill>
                            <a:srgbClr val="000000"/>
                          </a:solidFill>
                          <a:effectLst/>
                          <a:latin typeface="Arial"/>
                          <a:ea typeface="Arial"/>
                          <a:cs typeface="Arial"/>
                          <a:sym typeface="Arial"/>
                        </a:rPr>
                        <a:t>DART: The Integration and Analysis of Data using Artificial Intelligence to Improve Patient Outcomes with Thoracic Diseases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7474"/>
                    </a:solidFill>
                  </a:tcPr>
                </a:tc>
                <a:tc>
                  <a:txBody>
                    <a:bodyPr/>
                    <a:lstStyle/>
                    <a:p>
                      <a:r>
                        <a:rPr lang="en-GB" dirty="0"/>
                        <a:t>NBT, Taunton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7474"/>
                    </a:solidFill>
                  </a:tcPr>
                </a:tc>
                <a:extLst>
                  <a:ext uri="{0D108BD9-81ED-4DB2-BD59-A6C34878D82A}">
                    <a16:rowId xmlns:a16="http://schemas.microsoft.com/office/drawing/2014/main" val="3793756748"/>
                  </a:ext>
                </a:extLst>
              </a:tr>
              <a:tr h="370840">
                <a:tc>
                  <a:txBody>
                    <a:bodyPr/>
                    <a:lstStyle/>
                    <a:p>
                      <a:r>
                        <a:rPr lang="en-GB" dirty="0"/>
                        <a:t>SCOOT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7474"/>
                    </a:solidFill>
                  </a:tcPr>
                </a:tc>
                <a:tc>
                  <a:txBody>
                    <a:bodyPr/>
                    <a:lstStyle/>
                    <a:p>
                      <a:r>
                        <a:rPr lang="en-GB" sz="1400" b="0" i="0" u="none" strike="noStrike" cap="none" dirty="0">
                          <a:solidFill>
                            <a:srgbClr val="000000"/>
                          </a:solidFill>
                          <a:effectLst/>
                          <a:latin typeface="Arial"/>
                          <a:ea typeface="Arial"/>
                          <a:cs typeface="Arial"/>
                          <a:sym typeface="Arial"/>
                        </a:rPr>
                        <a:t>Sample Collection for The Integration and Analysis of Data Using Artificial Intelligence to Improve Patient Outcomes with Thoracic Diseases</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7474"/>
                    </a:solidFill>
                  </a:tcPr>
                </a:tc>
                <a:tc>
                  <a:txBody>
                    <a:bodyPr/>
                    <a:lstStyle/>
                    <a:p>
                      <a:r>
                        <a:rPr lang="en-GB" dirty="0"/>
                        <a:t>NBT, Taunton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7474"/>
                    </a:solidFill>
                  </a:tcPr>
                </a:tc>
                <a:extLst>
                  <a:ext uri="{0D108BD9-81ED-4DB2-BD59-A6C34878D82A}">
                    <a16:rowId xmlns:a16="http://schemas.microsoft.com/office/drawing/2014/main" val="4170776267"/>
                  </a:ext>
                </a:extLst>
              </a:tr>
              <a:tr h="370840">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13007924"/>
                  </a:ext>
                </a:extLst>
              </a:tr>
              <a:tr h="370840">
                <a:tc>
                  <a:txBody>
                    <a:bodyPr/>
                    <a:lstStyle/>
                    <a:p>
                      <a:r>
                        <a:rPr lang="en-GB" b="1" dirty="0"/>
                        <a:t>Pleural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extLst>
                  <a:ext uri="{0D108BD9-81ED-4DB2-BD59-A6C34878D82A}">
                    <a16:rowId xmlns:a16="http://schemas.microsoft.com/office/drawing/2014/main" val="3080774848"/>
                  </a:ext>
                </a:extLst>
              </a:tr>
              <a:tr h="370840">
                <a:tc>
                  <a:txBody>
                    <a:bodyPr/>
                    <a:lstStyle/>
                    <a:p>
                      <a:r>
                        <a:rPr lang="en-GB" dirty="0"/>
                        <a:t>ASSESS-</a:t>
                      </a:r>
                      <a:r>
                        <a:rPr lang="en-GB" dirty="0" err="1"/>
                        <a:t>Meso</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r>
                        <a:rPr lang="en-GB" sz="1400" b="0" i="0" u="none" strike="noStrike" cap="none" dirty="0">
                          <a:solidFill>
                            <a:srgbClr val="000000"/>
                          </a:solidFill>
                          <a:effectLst/>
                          <a:latin typeface="Arial"/>
                          <a:ea typeface="Arial"/>
                          <a:cs typeface="Arial"/>
                          <a:sym typeface="Arial"/>
                        </a:rPr>
                        <a:t>Prospective observational cohort study collecting data on demographics, symptoms and biomarkers in people with mesothelioma</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r>
                        <a:rPr lang="en-GB" dirty="0"/>
                        <a:t>NBT, Taunton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extLst>
                  <a:ext uri="{0D108BD9-81ED-4DB2-BD59-A6C34878D82A}">
                    <a16:rowId xmlns:a16="http://schemas.microsoft.com/office/drawing/2014/main" val="994219377"/>
                  </a:ext>
                </a:extLst>
              </a:tr>
              <a:tr h="370840">
                <a:tc>
                  <a:txBody>
                    <a:bodyPr/>
                    <a:lstStyle/>
                    <a:p>
                      <a:r>
                        <a:rPr lang="en-GB" dirty="0"/>
                        <a:t>Meso-ORIGINS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r>
                        <a:rPr lang="en-GB" dirty="0"/>
                        <a:t>Observational study of Risk prediction and Generation of paired benign-</a:t>
                      </a:r>
                      <a:r>
                        <a:rPr lang="en-GB" dirty="0" err="1"/>
                        <a:t>meso</a:t>
                      </a:r>
                      <a:r>
                        <a:rPr lang="en-GB" dirty="0"/>
                        <a:t> tissue sample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r>
                        <a:rPr lang="en-GB" dirty="0"/>
                        <a:t>NBT, Taunton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extLst>
                  <a:ext uri="{0D108BD9-81ED-4DB2-BD59-A6C34878D82A}">
                    <a16:rowId xmlns:a16="http://schemas.microsoft.com/office/drawing/2014/main" val="3233528274"/>
                  </a:ext>
                </a:extLst>
              </a:tr>
              <a:tr h="370840">
                <a:tc>
                  <a:txBody>
                    <a:bodyPr/>
                    <a:lstStyle/>
                    <a:p>
                      <a:r>
                        <a:rPr lang="en-GB" dirty="0" err="1"/>
                        <a:t>eVOLVE-Meso</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r>
                        <a:rPr lang="en-GB" dirty="0" err="1"/>
                        <a:t>Volrustomig</a:t>
                      </a:r>
                      <a:r>
                        <a:rPr lang="en-GB" dirty="0"/>
                        <a:t> (bivalent PDL1 / CTLA4 Mab) vs carbo-</a:t>
                      </a:r>
                      <a:r>
                        <a:rPr lang="en-GB" dirty="0" err="1"/>
                        <a:t>pem</a:t>
                      </a:r>
                      <a:r>
                        <a:rPr lang="en-GB" dirty="0"/>
                        <a:t> or Ipi-Nivo in MPM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r>
                        <a:rPr lang="en-GB" dirty="0"/>
                        <a:t>Taunton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extLst>
                  <a:ext uri="{0D108BD9-81ED-4DB2-BD59-A6C34878D82A}">
                    <a16:rowId xmlns:a16="http://schemas.microsoft.com/office/drawing/2014/main" val="803920918"/>
                  </a:ext>
                </a:extLst>
              </a:tr>
              <a:tr h="370840">
                <a:tc>
                  <a:txBody>
                    <a:bodyPr/>
                    <a:lstStyle/>
                    <a:p>
                      <a:r>
                        <a:rPr lang="en-GB" dirty="0"/>
                        <a:t>HIT-</a:t>
                      </a:r>
                      <a:r>
                        <a:rPr lang="en-GB" dirty="0" err="1"/>
                        <a:t>Meso</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r>
                        <a:rPr lang="en-GB" dirty="0"/>
                        <a:t>RCT of proton hemithorax irradiation in MPM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tc>
                  <a:txBody>
                    <a:bodyPr/>
                    <a:lstStyle/>
                    <a:p>
                      <a:r>
                        <a:rPr lang="en-GB" dirty="0"/>
                        <a:t>NBT, Cardiff</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6C3FF"/>
                    </a:solidFill>
                  </a:tcPr>
                </a:tc>
                <a:extLst>
                  <a:ext uri="{0D108BD9-81ED-4DB2-BD59-A6C34878D82A}">
                    <a16:rowId xmlns:a16="http://schemas.microsoft.com/office/drawing/2014/main" val="1087543386"/>
                  </a:ext>
                </a:extLst>
              </a:tr>
              <a:tr h="37084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53310869"/>
                  </a:ext>
                </a:extLst>
              </a:tr>
              <a:tr h="370840">
                <a:tc>
                  <a:txBody>
                    <a:bodyPr/>
                    <a:lstStyle/>
                    <a:p>
                      <a:r>
                        <a:rPr lang="en-GB" b="1" dirty="0"/>
                        <a:t>Peri-operative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extLst>
                  <a:ext uri="{0D108BD9-81ED-4DB2-BD59-A6C34878D82A}">
                    <a16:rowId xmlns:a16="http://schemas.microsoft.com/office/drawing/2014/main" val="3279679617"/>
                  </a:ext>
                </a:extLst>
              </a:tr>
              <a:tr h="370840">
                <a:tc>
                  <a:txBody>
                    <a:bodyPr/>
                    <a:lstStyle/>
                    <a:p>
                      <a:r>
                        <a:rPr lang="en-GB" dirty="0" err="1"/>
                        <a:t>CANFit</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tc>
                  <a:txBody>
                    <a:bodyPr/>
                    <a:lstStyle/>
                    <a:p>
                      <a:r>
                        <a:rPr lang="en-GB" dirty="0"/>
                        <a:t>Phase II, randomised feasibility basket trial of a home-based exercise programme in early-stage disease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tc>
                  <a:txBody>
                    <a:bodyPr/>
                    <a:lstStyle/>
                    <a:p>
                      <a:r>
                        <a:rPr lang="en-GB" dirty="0"/>
                        <a:t>Taunton, Yeovil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extLst>
                  <a:ext uri="{0D108BD9-81ED-4DB2-BD59-A6C34878D82A}">
                    <a16:rowId xmlns:a16="http://schemas.microsoft.com/office/drawing/2014/main" val="3936888768"/>
                  </a:ext>
                </a:extLst>
              </a:tr>
              <a:tr h="411972">
                <a:tc>
                  <a:txBody>
                    <a:bodyPr/>
                    <a:lstStyle/>
                    <a:p>
                      <a:r>
                        <a:rPr lang="en-GB" dirty="0"/>
                        <a:t>Fit4Surgery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dirty="0">
                          <a:solidFill>
                            <a:srgbClr val="000000"/>
                          </a:solidFill>
                          <a:effectLst/>
                          <a:latin typeface="Arial"/>
                          <a:ea typeface="Arial"/>
                          <a:cs typeface="Arial"/>
                          <a:sym typeface="Arial"/>
                        </a:rPr>
                        <a:t>RCT to investigate an App-based, personalised prehabilitation programme to enhance recovery of physical function and reduce complications after lung cancer surgery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tc>
                  <a:txBody>
                    <a:bodyPr/>
                    <a:lstStyle/>
                    <a:p>
                      <a:r>
                        <a:rPr lang="en-GB" dirty="0"/>
                        <a:t>NBT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6C6"/>
                    </a:solidFill>
                  </a:tcPr>
                </a:tc>
                <a:extLst>
                  <a:ext uri="{0D108BD9-81ED-4DB2-BD59-A6C34878D82A}">
                    <a16:rowId xmlns:a16="http://schemas.microsoft.com/office/drawing/2014/main" val="1388909967"/>
                  </a:ext>
                </a:extLst>
              </a:tr>
            </a:tbl>
          </a:graphicData>
        </a:graphic>
      </p:graphicFrame>
    </p:spTree>
    <p:extLst>
      <p:ext uri="{BB962C8B-B14F-4D97-AF65-F5344CB8AC3E}">
        <p14:creationId xmlns:p14="http://schemas.microsoft.com/office/powerpoint/2010/main" val="186778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7D45A43-B96B-C20A-5607-C55062ABDC42}"/>
              </a:ext>
            </a:extLst>
          </p:cNvPr>
          <p:cNvGraphicFramePr>
            <a:graphicFrameLocks noGrp="1"/>
          </p:cNvGraphicFramePr>
          <p:nvPr>
            <p:extLst>
              <p:ext uri="{D42A27DB-BD31-4B8C-83A1-F6EECF244321}">
                <p14:modId xmlns:p14="http://schemas.microsoft.com/office/powerpoint/2010/main" val="1371654522"/>
              </p:ext>
            </p:extLst>
          </p:nvPr>
        </p:nvGraphicFramePr>
        <p:xfrm>
          <a:off x="819808" y="719666"/>
          <a:ext cx="10657488" cy="5334000"/>
        </p:xfrm>
        <a:graphic>
          <a:graphicData uri="http://schemas.openxmlformats.org/drawingml/2006/table">
            <a:tbl>
              <a:tblPr firstRow="1" bandRow="1">
                <a:tableStyleId>{16CD777B-D35A-42A4-8E08-BDD03E1B5F26}</a:tableStyleId>
              </a:tblPr>
              <a:tblGrid>
                <a:gridCol w="2159875">
                  <a:extLst>
                    <a:ext uri="{9D8B030D-6E8A-4147-A177-3AD203B41FA5}">
                      <a16:colId xmlns:a16="http://schemas.microsoft.com/office/drawing/2014/main" val="4027123680"/>
                    </a:ext>
                  </a:extLst>
                </a:gridCol>
                <a:gridCol w="6353503">
                  <a:extLst>
                    <a:ext uri="{9D8B030D-6E8A-4147-A177-3AD203B41FA5}">
                      <a16:colId xmlns:a16="http://schemas.microsoft.com/office/drawing/2014/main" val="4190173809"/>
                    </a:ext>
                  </a:extLst>
                </a:gridCol>
                <a:gridCol w="2144110">
                  <a:extLst>
                    <a:ext uri="{9D8B030D-6E8A-4147-A177-3AD203B41FA5}">
                      <a16:colId xmlns:a16="http://schemas.microsoft.com/office/drawing/2014/main" val="1798916627"/>
                    </a:ext>
                  </a:extLst>
                </a:gridCol>
              </a:tblGrid>
              <a:tr h="370840">
                <a:tc>
                  <a:txBody>
                    <a:bodyPr/>
                    <a:lstStyle/>
                    <a:p>
                      <a:r>
                        <a:rPr lang="en-GB" b="1" dirty="0"/>
                        <a:t>Adjuvant post-surgery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000"/>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000"/>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361667492"/>
                  </a:ext>
                </a:extLst>
              </a:tr>
              <a:tr h="370840">
                <a:tc>
                  <a:txBody>
                    <a:bodyPr/>
                    <a:lstStyle/>
                    <a:p>
                      <a:r>
                        <a:rPr lang="en-GB" dirty="0" err="1"/>
                        <a:t>Interpath</a:t>
                      </a:r>
                      <a:r>
                        <a:rPr lang="en-GB" dirty="0"/>
                        <a:t> V940-009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000"/>
                    </a:solidFill>
                  </a:tcPr>
                </a:tc>
                <a:tc>
                  <a:txBody>
                    <a:bodyPr/>
                    <a:lstStyle/>
                    <a:p>
                      <a:r>
                        <a:rPr lang="en-GB" sz="1400" b="0" i="0" u="none" strike="noStrike" cap="none" dirty="0">
                          <a:solidFill>
                            <a:srgbClr val="000000"/>
                          </a:solidFill>
                          <a:effectLst/>
                          <a:latin typeface="Arial"/>
                          <a:ea typeface="Arial"/>
                          <a:cs typeface="Arial"/>
                          <a:sym typeface="Arial"/>
                        </a:rPr>
                        <a:t>Adjuvant </a:t>
                      </a:r>
                      <a:r>
                        <a:rPr lang="en-GB" sz="1400" b="0" i="0" u="none" strike="noStrike" cap="none" dirty="0" err="1">
                          <a:solidFill>
                            <a:srgbClr val="000000"/>
                          </a:solidFill>
                          <a:effectLst/>
                          <a:latin typeface="Arial"/>
                          <a:ea typeface="Arial"/>
                          <a:cs typeface="Arial"/>
                          <a:sym typeface="Arial"/>
                        </a:rPr>
                        <a:t>Pembro</a:t>
                      </a:r>
                      <a:r>
                        <a:rPr lang="en-GB" sz="1400" b="0" i="0" u="none" strike="noStrike" cap="none" dirty="0">
                          <a:solidFill>
                            <a:srgbClr val="000000"/>
                          </a:solidFill>
                          <a:effectLst/>
                          <a:latin typeface="Arial"/>
                          <a:ea typeface="Arial"/>
                          <a:cs typeface="Arial"/>
                          <a:sym typeface="Arial"/>
                        </a:rPr>
                        <a:t> With or Without V940 in Participants With </a:t>
                      </a:r>
                      <a:r>
                        <a:rPr lang="en-GB" sz="1400" b="0" i="0" u="none" strike="noStrike" cap="none" dirty="0" err="1">
                          <a:solidFill>
                            <a:srgbClr val="000000"/>
                          </a:solidFill>
                          <a:effectLst/>
                          <a:latin typeface="Arial"/>
                          <a:ea typeface="Arial"/>
                          <a:cs typeface="Arial"/>
                          <a:sym typeface="Arial"/>
                        </a:rPr>
                        <a:t>Resectable</a:t>
                      </a:r>
                      <a:r>
                        <a:rPr lang="en-GB" sz="1400" b="0" i="0" u="none" strike="noStrike" cap="none" dirty="0">
                          <a:solidFill>
                            <a:srgbClr val="000000"/>
                          </a:solidFill>
                          <a:effectLst/>
                          <a:latin typeface="Arial"/>
                          <a:ea typeface="Arial"/>
                          <a:cs typeface="Arial"/>
                          <a:sym typeface="Arial"/>
                        </a:rPr>
                        <a:t> Stage II to IIIB (N2) NSCLC not Achieving </a:t>
                      </a:r>
                      <a:r>
                        <a:rPr lang="en-GB" sz="1400" b="0" i="0" u="none" strike="noStrike" cap="none" dirty="0" err="1">
                          <a:solidFill>
                            <a:srgbClr val="000000"/>
                          </a:solidFill>
                          <a:effectLst/>
                          <a:latin typeface="Arial"/>
                          <a:ea typeface="Arial"/>
                          <a:cs typeface="Arial"/>
                          <a:sym typeface="Arial"/>
                        </a:rPr>
                        <a:t>pCR</a:t>
                      </a:r>
                      <a:r>
                        <a:rPr lang="en-GB" sz="1400" b="0" i="0" u="none" strike="noStrike" cap="none" dirty="0">
                          <a:solidFill>
                            <a:srgbClr val="000000"/>
                          </a:solidFill>
                          <a:effectLst/>
                          <a:latin typeface="Arial"/>
                          <a:ea typeface="Arial"/>
                          <a:cs typeface="Arial"/>
                          <a:sym typeface="Arial"/>
                        </a:rPr>
                        <a:t> After Neoadjuvant chemo-</a:t>
                      </a:r>
                      <a:r>
                        <a:rPr lang="en-GB" sz="1400" b="0" i="0" u="none" strike="noStrike" cap="none" dirty="0" err="1">
                          <a:solidFill>
                            <a:srgbClr val="000000"/>
                          </a:solidFill>
                          <a:effectLst/>
                          <a:latin typeface="Arial"/>
                          <a:ea typeface="Arial"/>
                          <a:cs typeface="Arial"/>
                          <a:sym typeface="Arial"/>
                        </a:rPr>
                        <a:t>pembro</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000"/>
                    </a:solidFill>
                  </a:tcPr>
                </a:tc>
                <a:tc>
                  <a:txBody>
                    <a:bodyPr/>
                    <a:lstStyle/>
                    <a:p>
                      <a:r>
                        <a:rPr lang="en-GB" dirty="0"/>
                        <a:t>BHOC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83858446"/>
                  </a:ext>
                </a:extLst>
              </a:tr>
              <a:tr h="370840">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86890286"/>
                  </a:ext>
                </a:extLst>
              </a:tr>
              <a:tr h="370840">
                <a:tc>
                  <a:txBody>
                    <a:bodyPr/>
                    <a:lstStyle/>
                    <a:p>
                      <a:r>
                        <a:rPr lang="en-GB" b="1" dirty="0"/>
                        <a:t>Stage 3 NSCLC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7145437"/>
                  </a:ext>
                </a:extLst>
              </a:tr>
              <a:tr h="370840">
                <a:tc>
                  <a:txBody>
                    <a:bodyPr/>
                    <a:lstStyle/>
                    <a:p>
                      <a:r>
                        <a:rPr lang="en-GB" dirty="0"/>
                        <a:t>PACIFIC-9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tc>
                  <a:txBody>
                    <a:bodyPr/>
                    <a:lstStyle/>
                    <a:p>
                      <a:r>
                        <a:rPr lang="en-GB" dirty="0"/>
                        <a:t>Durvalumab +/- </a:t>
                      </a:r>
                      <a:r>
                        <a:rPr lang="en-GB" dirty="0" err="1"/>
                        <a:t>oleclumab</a:t>
                      </a:r>
                      <a:r>
                        <a:rPr lang="en-GB" dirty="0"/>
                        <a:t> or </a:t>
                      </a:r>
                      <a:r>
                        <a:rPr lang="en-GB" dirty="0" err="1"/>
                        <a:t>monolizumab</a:t>
                      </a:r>
                      <a:r>
                        <a:rPr lang="en-GB" dirty="0"/>
                        <a:t> following </a:t>
                      </a:r>
                      <a:r>
                        <a:rPr lang="en-GB" dirty="0" err="1"/>
                        <a:t>cCRT</a:t>
                      </a:r>
                      <a:r>
                        <a:rPr lang="en-GB" dirty="0"/>
                        <a:t> for inoperable stage 3 NSCLC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tc>
                  <a:txBody>
                    <a:bodyPr/>
                    <a:lstStyle/>
                    <a:p>
                      <a:r>
                        <a:rPr lang="en-GB" dirty="0"/>
                        <a:t>BHOC, Torbay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88119478"/>
                  </a:ext>
                </a:extLst>
              </a:tr>
              <a:tr h="370840">
                <a:tc>
                  <a:txBody>
                    <a:bodyPr/>
                    <a:lstStyle/>
                    <a:p>
                      <a:r>
                        <a:rPr lang="en-GB" dirty="0"/>
                        <a:t>PACIFIC-8</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Durvalumab +/- </a:t>
                      </a:r>
                      <a:r>
                        <a:rPr lang="en-GB" dirty="0" err="1"/>
                        <a:t>domvanalimab</a:t>
                      </a:r>
                      <a:r>
                        <a:rPr lang="en-GB" dirty="0"/>
                        <a:t> (TIGIT) following </a:t>
                      </a:r>
                      <a:r>
                        <a:rPr lang="en-GB" dirty="0" err="1"/>
                        <a:t>cCRT</a:t>
                      </a:r>
                      <a:r>
                        <a:rPr lang="en-GB" dirty="0"/>
                        <a:t> for inoperable stage 3 NSCLC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tc>
                  <a:txBody>
                    <a:bodyPr/>
                    <a:lstStyle/>
                    <a:p>
                      <a:r>
                        <a:rPr lang="en-GB" dirty="0"/>
                        <a:t>Cheltenham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649450727"/>
                  </a:ext>
                </a:extLst>
              </a:tr>
              <a:tr h="37084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01918031"/>
                  </a:ext>
                </a:extLst>
              </a:tr>
              <a:tr h="370840">
                <a:tc>
                  <a:txBody>
                    <a:bodyPr/>
                    <a:lstStyle/>
                    <a:p>
                      <a:r>
                        <a:rPr lang="en-GB" b="1" dirty="0"/>
                        <a:t>Metastatic NSCLC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extLst>
                  <a:ext uri="{0D108BD9-81ED-4DB2-BD59-A6C34878D82A}">
                    <a16:rowId xmlns:a16="http://schemas.microsoft.com/office/drawing/2014/main" val="44863013"/>
                  </a:ext>
                </a:extLst>
              </a:tr>
              <a:tr h="370840">
                <a:tc>
                  <a:txBody>
                    <a:bodyPr/>
                    <a:lstStyle/>
                    <a:p>
                      <a:r>
                        <a:rPr lang="en-GB" dirty="0"/>
                        <a:t>REFINE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tc>
                  <a:txBody>
                    <a:bodyPr/>
                    <a:lstStyle/>
                    <a:p>
                      <a:r>
                        <a:rPr lang="en-GB" dirty="0"/>
                        <a:t>Maintenance </a:t>
                      </a:r>
                      <a:r>
                        <a:rPr lang="en-GB" dirty="0" err="1"/>
                        <a:t>pembro</a:t>
                      </a:r>
                      <a:r>
                        <a:rPr lang="en-GB" dirty="0"/>
                        <a:t> dosing interval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tc>
                  <a:txBody>
                    <a:bodyPr/>
                    <a:lstStyle/>
                    <a:p>
                      <a:r>
                        <a:rPr lang="en-GB" dirty="0"/>
                        <a:t>BHOC, Yeovil, Cheltenham, Salisbury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extLst>
                  <a:ext uri="{0D108BD9-81ED-4DB2-BD59-A6C34878D82A}">
                    <a16:rowId xmlns:a16="http://schemas.microsoft.com/office/drawing/2014/main" val="873475628"/>
                  </a:ext>
                </a:extLst>
              </a:tr>
              <a:tr h="370840">
                <a:tc>
                  <a:txBody>
                    <a:bodyPr/>
                    <a:lstStyle/>
                    <a:p>
                      <a:r>
                        <a:rPr lang="en-GB" dirty="0"/>
                        <a:t>TROPION-Lung-10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tc>
                  <a:txBody>
                    <a:bodyPr/>
                    <a:lstStyle/>
                    <a:p>
                      <a:r>
                        <a:rPr lang="en-GB" dirty="0" err="1"/>
                        <a:t>Pembro</a:t>
                      </a:r>
                      <a:r>
                        <a:rPr lang="en-GB" dirty="0"/>
                        <a:t> vs </a:t>
                      </a:r>
                      <a:r>
                        <a:rPr lang="en-GB" dirty="0" err="1"/>
                        <a:t>Rilvegostomig</a:t>
                      </a:r>
                      <a:r>
                        <a:rPr lang="en-GB" dirty="0"/>
                        <a:t> (TIGIT/PD1) +/- Dato-</a:t>
                      </a:r>
                      <a:r>
                        <a:rPr lang="en-GB" dirty="0" err="1"/>
                        <a:t>Dxd</a:t>
                      </a:r>
                      <a:r>
                        <a:rPr lang="en-GB" dirty="0"/>
                        <a:t> (TROP2 ADC) in 1L metastatic NSCLC with PDL1&gt;50%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tc>
                  <a:txBody>
                    <a:bodyPr/>
                    <a:lstStyle/>
                    <a:p>
                      <a:r>
                        <a:rPr lang="en-GB" dirty="0"/>
                        <a:t>Cheltenham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extLst>
                  <a:ext uri="{0D108BD9-81ED-4DB2-BD59-A6C34878D82A}">
                    <a16:rowId xmlns:a16="http://schemas.microsoft.com/office/drawing/2014/main" val="1915692062"/>
                  </a:ext>
                </a:extLst>
              </a:tr>
              <a:tr h="370840">
                <a:tc>
                  <a:txBody>
                    <a:bodyPr/>
                    <a:lstStyle/>
                    <a:p>
                      <a:r>
                        <a:rPr lang="en-GB" dirty="0"/>
                        <a:t>LION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dirty="0">
                          <a:solidFill>
                            <a:srgbClr val="000000"/>
                          </a:solidFill>
                          <a:effectLst/>
                          <a:latin typeface="Arial"/>
                          <a:ea typeface="Arial"/>
                          <a:cs typeface="Arial"/>
                          <a:sym typeface="Arial"/>
                        </a:rPr>
                        <a:t>Lifting Immune </a:t>
                      </a:r>
                      <a:r>
                        <a:rPr lang="en-GB" sz="1400" b="0" i="0" u="none" strike="noStrike" cap="none" dirty="0" err="1">
                          <a:solidFill>
                            <a:srgbClr val="000000"/>
                          </a:solidFill>
                          <a:effectLst/>
                          <a:latin typeface="Arial"/>
                          <a:ea typeface="Arial"/>
                          <a:cs typeface="Arial"/>
                          <a:sym typeface="Arial"/>
                        </a:rPr>
                        <a:t>CheckpOints</a:t>
                      </a:r>
                      <a:r>
                        <a:rPr lang="en-GB" sz="1400" b="0" i="0" u="none" strike="noStrike" cap="none" dirty="0">
                          <a:solidFill>
                            <a:srgbClr val="000000"/>
                          </a:solidFill>
                          <a:effectLst/>
                          <a:latin typeface="Arial"/>
                          <a:ea typeface="Arial"/>
                          <a:cs typeface="Arial"/>
                          <a:sym typeface="Arial"/>
                        </a:rPr>
                        <a:t> with NSAIDs</a:t>
                      </a:r>
                    </a:p>
                    <a:p>
                      <a:r>
                        <a:rPr lang="en-GB" sz="1400" b="0" i="0" u="none" strike="noStrike" cap="none" dirty="0">
                          <a:solidFill>
                            <a:srgbClr val="000000"/>
                          </a:solidFill>
                          <a:effectLst/>
                          <a:latin typeface="Arial"/>
                          <a:ea typeface="Arial"/>
                          <a:cs typeface="Arial"/>
                          <a:sym typeface="Arial"/>
                        </a:rPr>
                        <a:t>Pan Tumour Trial of Cox-Inhibitor and Immune Checkpoint Blockade</a:t>
                      </a:r>
                      <a:endParaRPr lang="en-GB" b="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tc>
                  <a:txBody>
                    <a:bodyPr/>
                    <a:lstStyle/>
                    <a:p>
                      <a:r>
                        <a:rPr lang="en-GB" dirty="0"/>
                        <a:t>Bath</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AE571"/>
                    </a:solidFill>
                  </a:tcPr>
                </a:tc>
                <a:extLst>
                  <a:ext uri="{0D108BD9-81ED-4DB2-BD59-A6C34878D82A}">
                    <a16:rowId xmlns:a16="http://schemas.microsoft.com/office/drawing/2014/main" val="2203199180"/>
                  </a:ext>
                </a:extLst>
              </a:tr>
              <a:tr h="37084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6725462"/>
                  </a:ext>
                </a:extLst>
              </a:tr>
            </a:tbl>
          </a:graphicData>
        </a:graphic>
      </p:graphicFrame>
    </p:spTree>
    <p:extLst>
      <p:ext uri="{BB962C8B-B14F-4D97-AF65-F5344CB8AC3E}">
        <p14:creationId xmlns:p14="http://schemas.microsoft.com/office/powerpoint/2010/main" val="148950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7C4B62D-7373-CA30-8C78-BF4C23F98BE6}"/>
              </a:ext>
            </a:extLst>
          </p:cNvPr>
          <p:cNvGraphicFramePr>
            <a:graphicFrameLocks noGrp="1"/>
          </p:cNvGraphicFramePr>
          <p:nvPr>
            <p:extLst>
              <p:ext uri="{D42A27DB-BD31-4B8C-83A1-F6EECF244321}">
                <p14:modId xmlns:p14="http://schemas.microsoft.com/office/powerpoint/2010/main" val="1270333009"/>
              </p:ext>
            </p:extLst>
          </p:nvPr>
        </p:nvGraphicFramePr>
        <p:xfrm>
          <a:off x="505838" y="106824"/>
          <a:ext cx="11004330" cy="5557520"/>
        </p:xfrm>
        <a:graphic>
          <a:graphicData uri="http://schemas.openxmlformats.org/drawingml/2006/table">
            <a:tbl>
              <a:tblPr firstRow="1" bandRow="1">
                <a:tableStyleId>{16CD777B-D35A-42A4-8E08-BDD03E1B5F26}</a:tableStyleId>
              </a:tblPr>
              <a:tblGrid>
                <a:gridCol w="2128346">
                  <a:extLst>
                    <a:ext uri="{9D8B030D-6E8A-4147-A177-3AD203B41FA5}">
                      <a16:colId xmlns:a16="http://schemas.microsoft.com/office/drawing/2014/main" val="4010118856"/>
                    </a:ext>
                  </a:extLst>
                </a:gridCol>
                <a:gridCol w="6968358">
                  <a:extLst>
                    <a:ext uri="{9D8B030D-6E8A-4147-A177-3AD203B41FA5}">
                      <a16:colId xmlns:a16="http://schemas.microsoft.com/office/drawing/2014/main" val="3964313197"/>
                    </a:ext>
                  </a:extLst>
                </a:gridCol>
                <a:gridCol w="1907626">
                  <a:extLst>
                    <a:ext uri="{9D8B030D-6E8A-4147-A177-3AD203B41FA5}">
                      <a16:colId xmlns:a16="http://schemas.microsoft.com/office/drawing/2014/main" val="2961190532"/>
                    </a:ext>
                  </a:extLst>
                </a:gridCol>
              </a:tblGrid>
              <a:tr h="370840">
                <a:tc>
                  <a:txBody>
                    <a:bodyPr/>
                    <a:lstStyle/>
                    <a:p>
                      <a:r>
                        <a:rPr lang="en-GB" b="1" dirty="0"/>
                        <a:t>Radiotherapy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CEB99"/>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CEB99"/>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CEB99"/>
                    </a:solidFill>
                  </a:tcPr>
                </a:tc>
                <a:extLst>
                  <a:ext uri="{0D108BD9-81ED-4DB2-BD59-A6C34878D82A}">
                    <a16:rowId xmlns:a16="http://schemas.microsoft.com/office/drawing/2014/main" val="3015299329"/>
                  </a:ext>
                </a:extLst>
              </a:tr>
              <a:tr h="370840">
                <a:tc>
                  <a:txBody>
                    <a:bodyPr/>
                    <a:lstStyle/>
                    <a:p>
                      <a:r>
                        <a:rPr lang="en-GB" dirty="0"/>
                        <a:t>TOURIST</a:t>
                      </a:r>
                    </a:p>
                    <a:p>
                      <a:r>
                        <a:rPr lang="en-GB" dirty="0"/>
                        <a:t>(PRINCE + QUARTZ)</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CEB99"/>
                    </a:solidFill>
                  </a:tcPr>
                </a:tc>
                <a:tc>
                  <a:txBody>
                    <a:bodyPr/>
                    <a:lstStyle/>
                    <a:p>
                      <a:r>
                        <a:rPr lang="en-GB" dirty="0"/>
                        <a:t>Efficacy of palliative RT in metastatic NSCLC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CEB99"/>
                    </a:solidFill>
                  </a:tcPr>
                </a:tc>
                <a:tc>
                  <a:txBody>
                    <a:bodyPr/>
                    <a:lstStyle/>
                    <a:p>
                      <a:r>
                        <a:rPr lang="en-GB" dirty="0"/>
                        <a:t>BHOC, Cheltenham, Taunton</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CEB99"/>
                    </a:solidFill>
                  </a:tcPr>
                </a:tc>
                <a:extLst>
                  <a:ext uri="{0D108BD9-81ED-4DB2-BD59-A6C34878D82A}">
                    <a16:rowId xmlns:a16="http://schemas.microsoft.com/office/drawing/2014/main" val="3809770706"/>
                  </a:ext>
                </a:extLst>
              </a:tr>
              <a:tr h="37084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12438648"/>
                  </a:ext>
                </a:extLst>
              </a:tr>
              <a:tr h="370840">
                <a:tc>
                  <a:txBody>
                    <a:bodyPr/>
                    <a:lstStyle/>
                    <a:p>
                      <a:r>
                        <a:rPr lang="en-GB" b="1" dirty="0"/>
                        <a:t>Small cell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B95C"/>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B95C"/>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B95C"/>
                    </a:solidFill>
                  </a:tcPr>
                </a:tc>
                <a:extLst>
                  <a:ext uri="{0D108BD9-81ED-4DB2-BD59-A6C34878D82A}">
                    <a16:rowId xmlns:a16="http://schemas.microsoft.com/office/drawing/2014/main" val="2051047328"/>
                  </a:ext>
                </a:extLst>
              </a:tr>
              <a:tr h="370840">
                <a:tc>
                  <a:txBody>
                    <a:bodyPr/>
                    <a:lstStyle/>
                    <a:p>
                      <a:r>
                        <a:rPr lang="en-GB" dirty="0"/>
                        <a:t>PRIMALung</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B95C"/>
                    </a:solidFill>
                  </a:tcPr>
                </a:tc>
                <a:tc>
                  <a:txBody>
                    <a:bodyPr/>
                    <a:lstStyle/>
                    <a:p>
                      <a:r>
                        <a:rPr lang="en-GB" dirty="0"/>
                        <a:t>MRI surveillance +/- prophylactic cranial irradiation in SCLC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B95C"/>
                    </a:solidFill>
                  </a:tcPr>
                </a:tc>
                <a:tc>
                  <a:txBody>
                    <a:bodyPr/>
                    <a:lstStyle/>
                    <a:p>
                      <a:r>
                        <a:rPr lang="en-GB" dirty="0"/>
                        <a:t>BHOC, Cheltenham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9B95C"/>
                    </a:solidFill>
                  </a:tcPr>
                </a:tc>
                <a:extLst>
                  <a:ext uri="{0D108BD9-81ED-4DB2-BD59-A6C34878D82A}">
                    <a16:rowId xmlns:a16="http://schemas.microsoft.com/office/drawing/2014/main" val="1616360621"/>
                  </a:ext>
                </a:extLst>
              </a:tr>
              <a:tr h="37084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58387579"/>
                  </a:ext>
                </a:extLst>
              </a:tr>
              <a:tr h="370840">
                <a:tc>
                  <a:txBody>
                    <a:bodyPr/>
                    <a:lstStyle/>
                    <a:p>
                      <a:r>
                        <a:rPr lang="en-GB" b="1" dirty="0"/>
                        <a:t>Non-site specific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extLst>
                  <a:ext uri="{0D108BD9-81ED-4DB2-BD59-A6C34878D82A}">
                    <a16:rowId xmlns:a16="http://schemas.microsoft.com/office/drawing/2014/main" val="2981833176"/>
                  </a:ext>
                </a:extLst>
              </a:tr>
              <a:tr h="370840">
                <a:tc>
                  <a:txBody>
                    <a:bodyPr/>
                    <a:lstStyle/>
                    <a:p>
                      <a:r>
                        <a:rPr lang="en-GB" dirty="0"/>
                        <a:t>MITRE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tc>
                  <a:txBody>
                    <a:bodyPr/>
                    <a:lstStyle/>
                    <a:p>
                      <a:r>
                        <a:rPr lang="en-GB" dirty="0"/>
                        <a:t>Impact of host microbiome on immunotherapy efficacy and toxicity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tc>
                  <a:txBody>
                    <a:bodyPr/>
                    <a:lstStyle/>
                    <a:p>
                      <a:r>
                        <a:rPr lang="en-GB" dirty="0"/>
                        <a:t>BHOC, Bath, Taunton, Salisbury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extLst>
                  <a:ext uri="{0D108BD9-81ED-4DB2-BD59-A6C34878D82A}">
                    <a16:rowId xmlns:a16="http://schemas.microsoft.com/office/drawing/2014/main" val="2323874364"/>
                  </a:ext>
                </a:extLst>
              </a:tr>
              <a:tr h="370840">
                <a:tc>
                  <a:txBody>
                    <a:bodyPr/>
                    <a:lstStyle/>
                    <a:p>
                      <a:r>
                        <a:rPr lang="en-GB" dirty="0"/>
                        <a:t>WAYFIND-R</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tc>
                  <a:txBody>
                    <a:bodyPr/>
                    <a:lstStyle/>
                    <a:p>
                      <a:r>
                        <a:rPr lang="en-GB" dirty="0"/>
                        <a:t>Registry in patients profiled with NGS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tc>
                  <a:txBody>
                    <a:bodyPr/>
                    <a:lstStyle/>
                    <a:p>
                      <a:r>
                        <a:rPr lang="en-GB" dirty="0"/>
                        <a:t>BHOC</a:t>
                      </a:r>
                      <a:r>
                        <a:rPr lang="en-GB"/>
                        <a:t>, Taunton, </a:t>
                      </a:r>
                      <a:r>
                        <a:rPr lang="en-GB" dirty="0"/>
                        <a:t>Cheltenham</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extLst>
                  <a:ext uri="{0D108BD9-81ED-4DB2-BD59-A6C34878D82A}">
                    <a16:rowId xmlns:a16="http://schemas.microsoft.com/office/drawing/2014/main" val="3145965519"/>
                  </a:ext>
                </a:extLst>
              </a:tr>
              <a:tr h="370840">
                <a:tc>
                  <a:txBody>
                    <a:bodyPr/>
                    <a:lstStyle/>
                    <a:p>
                      <a:r>
                        <a:rPr lang="en-GB" dirty="0"/>
                        <a:t>DETERMINE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Lung cancer arms: HER2 (trastuzumab-</a:t>
                      </a:r>
                      <a:r>
                        <a:rPr lang="en-GB" dirty="0" err="1"/>
                        <a:t>pertuzumab</a:t>
                      </a:r>
                      <a:r>
                        <a:rPr lang="en-GB" dirty="0"/>
                        <a:t>) and MET dysregulation (mutations other than exon 14 skipping, high level amplification, fusions - </a:t>
                      </a:r>
                      <a:r>
                        <a:rPr lang="en-GB" dirty="0" err="1"/>
                        <a:t>capmatinib</a:t>
                      </a:r>
                      <a:r>
                        <a:rPr lang="en-GB" dirty="0"/>
                        <a: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tc>
                  <a:txBody>
                    <a:bodyPr/>
                    <a:lstStyle/>
                    <a:p>
                      <a:r>
                        <a:rPr lang="en-GB" dirty="0"/>
                        <a:t>BHOC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3DBFF"/>
                    </a:solidFill>
                  </a:tcPr>
                </a:tc>
                <a:extLst>
                  <a:ext uri="{0D108BD9-81ED-4DB2-BD59-A6C34878D82A}">
                    <a16:rowId xmlns:a16="http://schemas.microsoft.com/office/drawing/2014/main" val="2025829545"/>
                  </a:ext>
                </a:extLst>
              </a:tr>
              <a:tr h="37084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48605799"/>
                  </a:ext>
                </a:extLst>
              </a:tr>
              <a:tr h="370840">
                <a:tc>
                  <a:txBody>
                    <a:bodyPr/>
                    <a:lstStyle/>
                    <a:p>
                      <a:r>
                        <a:rPr lang="en-GB" b="1" dirty="0"/>
                        <a:t>Respiratory</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63A4F7"/>
                    </a:solidFill>
                  </a:tcPr>
                </a:tc>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63A4F7"/>
                    </a:solidFill>
                  </a:tcPr>
                </a:tc>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63A4F7"/>
                    </a:solidFill>
                  </a:tcPr>
                </a:tc>
                <a:extLst>
                  <a:ext uri="{0D108BD9-81ED-4DB2-BD59-A6C34878D82A}">
                    <a16:rowId xmlns:a16="http://schemas.microsoft.com/office/drawing/2014/main" val="1027728073"/>
                  </a:ext>
                </a:extLst>
              </a:tr>
              <a:tr h="370840">
                <a:tc>
                  <a:txBody>
                    <a:bodyPr/>
                    <a:lstStyle/>
                    <a:p>
                      <a:r>
                        <a:rPr lang="en-GB" sz="1400" b="0" i="0" u="none" strike="noStrike" cap="none" dirty="0">
                          <a:solidFill>
                            <a:srgbClr val="000000"/>
                          </a:solidFill>
                          <a:effectLst/>
                          <a:latin typeface="Arial"/>
                          <a:ea typeface="Arial"/>
                          <a:cs typeface="Arial"/>
                          <a:sym typeface="Arial"/>
                        </a:rPr>
                        <a:t>SELF-BREATHE</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63A4F7"/>
                    </a:solidFill>
                  </a:tcPr>
                </a:tc>
                <a:tc>
                  <a:txBody>
                    <a:bodyPr/>
                    <a:lstStyle/>
                    <a:p>
                      <a:r>
                        <a:rPr lang="en-GB" sz="1400" b="0" i="0" u="none" strike="noStrike" cap="none" dirty="0">
                          <a:solidFill>
                            <a:srgbClr val="000000"/>
                          </a:solidFill>
                          <a:effectLst/>
                          <a:latin typeface="Arial"/>
                          <a:ea typeface="Arial"/>
                          <a:cs typeface="Arial"/>
                          <a:sym typeface="Arial"/>
                        </a:rPr>
                        <a:t>A self-guided, internet-based intervention for patients with chronic breathlessness: feasibility randomised controlled trial</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63A4F7"/>
                    </a:solidFill>
                  </a:tcPr>
                </a:tc>
                <a:tc>
                  <a:txBody>
                    <a:bodyPr/>
                    <a:lstStyle/>
                    <a:p>
                      <a:r>
                        <a:rPr lang="en-GB" dirty="0"/>
                        <a:t>Taunton, Yeovil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63A4F7"/>
                    </a:solidFill>
                  </a:tcPr>
                </a:tc>
                <a:extLst>
                  <a:ext uri="{0D108BD9-81ED-4DB2-BD59-A6C34878D82A}">
                    <a16:rowId xmlns:a16="http://schemas.microsoft.com/office/drawing/2014/main" val="2382656669"/>
                  </a:ext>
                </a:extLst>
              </a:tr>
            </a:tbl>
          </a:graphicData>
        </a:graphic>
      </p:graphicFrame>
    </p:spTree>
    <p:extLst>
      <p:ext uri="{BB962C8B-B14F-4D97-AF65-F5344CB8AC3E}">
        <p14:creationId xmlns:p14="http://schemas.microsoft.com/office/powerpoint/2010/main" val="35000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1F06-7EC9-D3C5-CF6C-52A83689DCEC}"/>
              </a:ext>
            </a:extLst>
          </p:cNvPr>
          <p:cNvSpPr>
            <a:spLocks noGrp="1"/>
          </p:cNvSpPr>
          <p:nvPr>
            <p:ph type="title"/>
          </p:nvPr>
        </p:nvSpPr>
        <p:spPr/>
        <p:txBody>
          <a:bodyPr/>
          <a:lstStyle/>
          <a:p>
            <a:r>
              <a:rPr lang="en-GB" dirty="0"/>
              <a:t>Pipeline studies</a:t>
            </a:r>
          </a:p>
        </p:txBody>
      </p:sp>
      <p:sp>
        <p:nvSpPr>
          <p:cNvPr id="3" name="Text Placeholder 2">
            <a:extLst>
              <a:ext uri="{FF2B5EF4-FFF2-40B4-BE49-F238E27FC236}">
                <a16:creationId xmlns:a16="http://schemas.microsoft.com/office/drawing/2014/main" id="{897C3EA7-74BF-2E2D-FCBA-DB0346A36F0C}"/>
              </a:ext>
            </a:extLst>
          </p:cNvPr>
          <p:cNvSpPr>
            <a:spLocks noGrp="1"/>
          </p:cNvSpPr>
          <p:nvPr>
            <p:ph type="body" idx="1"/>
          </p:nvPr>
        </p:nvSpPr>
        <p:spPr>
          <a:xfrm>
            <a:off x="838200" y="1048681"/>
            <a:ext cx="10515600" cy="4982467"/>
          </a:xfrm>
        </p:spPr>
        <p:txBody>
          <a:bodyPr/>
          <a:lstStyle/>
          <a:p>
            <a:pPr marL="76200" indent="0">
              <a:buNone/>
            </a:pPr>
            <a:r>
              <a:rPr lang="en-GB" sz="1900" dirty="0">
                <a:solidFill>
                  <a:schemeClr val="bg2"/>
                </a:solidFill>
              </a:rPr>
              <a:t>Bristol</a:t>
            </a:r>
          </a:p>
          <a:p>
            <a:r>
              <a:rPr lang="en-GB" sz="1900" dirty="0">
                <a:solidFill>
                  <a:schemeClr val="bg2"/>
                </a:solidFill>
              </a:rPr>
              <a:t>BNT324-01 – Ph1b / 2 single arm, multiple cohort study of BNT 327 (VEGF/PD1 bivalent </a:t>
            </a:r>
            <a:r>
              <a:rPr lang="en-GB" sz="1900" dirty="0" err="1">
                <a:solidFill>
                  <a:schemeClr val="bg2"/>
                </a:solidFill>
              </a:rPr>
              <a:t>MAb</a:t>
            </a:r>
            <a:r>
              <a:rPr lang="en-GB" sz="1900" dirty="0">
                <a:solidFill>
                  <a:schemeClr val="bg2"/>
                </a:solidFill>
              </a:rPr>
              <a:t>) + BNT 324 (B7-H3 ADC) for 1L and 2L NSCLC, 1L and 2L SCLC and 2L EGFR</a:t>
            </a:r>
          </a:p>
          <a:p>
            <a:r>
              <a:rPr lang="en-GB" sz="1900" dirty="0">
                <a:solidFill>
                  <a:schemeClr val="bg2"/>
                </a:solidFill>
              </a:rPr>
              <a:t>KRAScendo-02 – 1L KRAS G12C. </a:t>
            </a:r>
            <a:r>
              <a:rPr lang="en-GB" sz="1900" dirty="0" err="1">
                <a:solidFill>
                  <a:schemeClr val="bg2"/>
                </a:solidFill>
              </a:rPr>
              <a:t>Divarasib</a:t>
            </a:r>
            <a:r>
              <a:rPr lang="en-GB" sz="1900" dirty="0">
                <a:solidFill>
                  <a:schemeClr val="bg2"/>
                </a:solidFill>
              </a:rPr>
              <a:t>/</a:t>
            </a:r>
            <a:r>
              <a:rPr lang="en-GB" sz="1900" dirty="0" err="1">
                <a:solidFill>
                  <a:schemeClr val="bg2"/>
                </a:solidFill>
              </a:rPr>
              <a:t>pembro</a:t>
            </a:r>
            <a:r>
              <a:rPr lang="en-GB" sz="1900" dirty="0">
                <a:solidFill>
                  <a:schemeClr val="bg2"/>
                </a:solidFill>
              </a:rPr>
              <a:t> vs chemo/</a:t>
            </a:r>
            <a:r>
              <a:rPr lang="en-GB" sz="1900" dirty="0" err="1">
                <a:solidFill>
                  <a:schemeClr val="bg2"/>
                </a:solidFill>
              </a:rPr>
              <a:t>pembro</a:t>
            </a:r>
            <a:endParaRPr lang="en-GB" sz="1900" dirty="0">
              <a:solidFill>
                <a:schemeClr val="bg2"/>
              </a:solidFill>
            </a:endParaRPr>
          </a:p>
          <a:p>
            <a:pPr marL="76200" indent="0">
              <a:buNone/>
            </a:pPr>
            <a:endParaRPr lang="en-GB" sz="1900" dirty="0">
              <a:solidFill>
                <a:schemeClr val="bg2"/>
              </a:solidFill>
            </a:endParaRPr>
          </a:p>
          <a:p>
            <a:pPr marL="76200" indent="0">
              <a:buNone/>
            </a:pPr>
            <a:r>
              <a:rPr lang="en-GB" sz="1900" dirty="0">
                <a:solidFill>
                  <a:schemeClr val="bg2"/>
                </a:solidFill>
              </a:rPr>
              <a:t>Taunton</a:t>
            </a:r>
          </a:p>
          <a:p>
            <a:r>
              <a:rPr lang="en-GB" sz="1900" dirty="0">
                <a:solidFill>
                  <a:schemeClr val="bg2"/>
                </a:solidFill>
              </a:rPr>
              <a:t>BNT 327-06 – 1L NSCLC. Ph 2/3 RCT of Chemo + BNT327 vs SOC</a:t>
            </a:r>
          </a:p>
          <a:p>
            <a:endParaRPr lang="en-GB" sz="1900" dirty="0">
              <a:solidFill>
                <a:schemeClr val="bg2"/>
              </a:solidFill>
            </a:endParaRPr>
          </a:p>
          <a:p>
            <a:pPr marL="76200" indent="0">
              <a:buNone/>
            </a:pPr>
            <a:r>
              <a:rPr lang="en-GB" sz="1900" b="1" dirty="0">
                <a:solidFill>
                  <a:schemeClr val="bg2"/>
                </a:solidFill>
              </a:rPr>
              <a:t>Rare mutation trials open at Torbay:</a:t>
            </a:r>
          </a:p>
          <a:p>
            <a:pPr marL="76200" indent="0">
              <a:buNone/>
            </a:pPr>
            <a:r>
              <a:rPr lang="en-GB" sz="1900" dirty="0">
                <a:solidFill>
                  <a:schemeClr val="bg2"/>
                </a:solidFill>
              </a:rPr>
              <a:t>EGFR exon 20ins – REZILIENT 3 (1L chemo +/- </a:t>
            </a:r>
            <a:r>
              <a:rPr lang="en-GB" sz="1900" dirty="0" err="1">
                <a:solidFill>
                  <a:schemeClr val="bg2"/>
                </a:solidFill>
              </a:rPr>
              <a:t>zipalertinib</a:t>
            </a:r>
            <a:r>
              <a:rPr lang="en-GB" sz="1900" dirty="0">
                <a:solidFill>
                  <a:schemeClr val="bg2"/>
                </a:solidFill>
              </a:rPr>
              <a:t> – option to crossover on PD)</a:t>
            </a:r>
          </a:p>
          <a:p>
            <a:pPr marL="76200" indent="0">
              <a:buNone/>
            </a:pPr>
            <a:r>
              <a:rPr lang="en-GB" sz="1900" dirty="0">
                <a:solidFill>
                  <a:schemeClr val="bg2"/>
                </a:solidFill>
              </a:rPr>
              <a:t>HER2 – SOHO 02 (1L Oral HER2 TKI vs SOC chemo)</a:t>
            </a:r>
          </a:p>
        </p:txBody>
      </p:sp>
    </p:spTree>
    <p:extLst>
      <p:ext uri="{BB962C8B-B14F-4D97-AF65-F5344CB8AC3E}">
        <p14:creationId xmlns:p14="http://schemas.microsoft.com/office/powerpoint/2010/main" val="127805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pic>
        <p:nvPicPr>
          <p:cNvPr id="332" name="Google Shape;332;p44"/>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333" name="Google Shape;333;p44"/>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334" name="Google Shape;334;p44"/>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45"/>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340" name="Google Shape;340;p45"/>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341" name="Google Shape;341;p45"/>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46"/>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347" name="Google Shape;347;p46"/>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r>
              <a:rPr lang="en-GB" sz="2400">
                <a:solidFill>
                  <a:srgbClr val="193E72"/>
                </a:solidFill>
              </a:rPr>
              <a:t>Cohort 4 applications are open and will close at 11 am on Friday 30 May 2025</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u="sng">
                <a:solidFill>
                  <a:schemeClr val="hlink"/>
                </a:solidFill>
                <a:hlinkClick r:id="rId4"/>
              </a:rPr>
              <a:t>https://www.nihr.ac.uk/career-development/clinical-research-courses-and-support/principal-investigator-pipeline-programme</a:t>
            </a:r>
            <a:endParaRPr sz="2400">
              <a:solidFill>
                <a:srgbClr val="193E72"/>
              </a:solidFill>
            </a:endParaRPr>
          </a:p>
        </p:txBody>
      </p:sp>
      <p:pic>
        <p:nvPicPr>
          <p:cNvPr id="348" name="Google Shape;348;p46"/>
          <p:cNvPicPr preferRelativeResize="0"/>
          <p:nvPr/>
        </p:nvPicPr>
        <p:blipFill>
          <a:blip r:embed="rId5">
            <a:alphaModFix/>
          </a:blip>
          <a:stretch>
            <a:fillRect/>
          </a:stretch>
        </p:blipFill>
        <p:spPr>
          <a:xfrm>
            <a:off x="8881848" y="193450"/>
            <a:ext cx="3110925" cy="1742725"/>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787D5B-08BD-4A37-811F-C8343DED4AFF}">
  <ds:schemaRefs>
    <ds:schemaRef ds:uri="http://schemas.microsoft.com/office/2006/metadata/properties"/>
    <ds:schemaRef ds:uri="http://schemas.microsoft.com/office/infopath/2007/PartnerControls"/>
    <ds:schemaRef ds:uri="d77f7b61-7249-402e-9088-bb30bc752eb7"/>
    <ds:schemaRef ds:uri="28f492b9-0e1d-4676-9635-78fd8c5ab9d8"/>
  </ds:schemaRefs>
</ds:datastoreItem>
</file>

<file path=customXml/itemProps2.xml><?xml version="1.0" encoding="utf-8"?>
<ds:datastoreItem xmlns:ds="http://schemas.openxmlformats.org/officeDocument/2006/customXml" ds:itemID="{FA60E9A1-241F-4BC6-930D-F2BB5A369215}">
  <ds:schemaRefs>
    <ds:schemaRef ds:uri="http://schemas.microsoft.com/sharepoint/v3/contenttype/forms"/>
  </ds:schemaRefs>
</ds:datastoreItem>
</file>

<file path=customXml/itemProps3.xml><?xml version="1.0" encoding="utf-8"?>
<ds:datastoreItem xmlns:ds="http://schemas.openxmlformats.org/officeDocument/2006/customXml" ds:itemID="{90718344-4EAC-4B97-AEAC-EB3DCE111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492b9-0e1d-4676-9635-78fd8c5ab9d8"/>
    <ds:schemaRef ds:uri="d77f7b61-7249-402e-9088-bb30bc752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TotalTime>
  <Words>931</Words>
  <Application>Microsoft Office PowerPoint</Application>
  <PresentationFormat>Widescreen</PresentationFormat>
  <Paragraphs>138</Paragraphs>
  <Slides>12</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Calibri</vt:lpstr>
      <vt:lpstr>Lato</vt:lpstr>
      <vt:lpstr>Arial</vt:lpstr>
      <vt:lpstr>Custom Design</vt:lpstr>
      <vt:lpstr>Custom Design</vt:lpstr>
      <vt:lpstr> SWAG Network Lung  Cancer Clinical Advisory Group </vt:lpstr>
      <vt:lpstr>PowerPoint Presentation</vt:lpstr>
      <vt:lpstr>PowerPoint Presentation</vt:lpstr>
      <vt:lpstr>PowerPoint Presentation</vt:lpstr>
      <vt:lpstr>PowerPoint Presentation</vt:lpstr>
      <vt:lpstr>Pipeline studies</vt:lpstr>
      <vt:lpstr>PowerPoint Presentation</vt:lpstr>
      <vt:lpstr>PowerPoint Presentation</vt:lpstr>
      <vt:lpstr>Principal Investigator Pipeline Programme  (PIPP)</vt:lpstr>
      <vt:lpstr>PowerPoint Presentation</vt:lpstr>
      <vt:lpstr>Specialty &amp; Settings Support SWC RRDN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Ayre, Gareth</dc:creator>
  <cp:lastModifiedBy>Helen Dunderdale</cp:lastModifiedBy>
  <cp:revision>1</cp:revision>
  <dcterms:modified xsi:type="dcterms:W3CDTF">2025-05-20T08:17:20Z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