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3AE547-8653-4411-B503-22DA46A73A67}" v="9" dt="2025-05-08T12:49:25.0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79" d="100"/>
          <a:sy n="79" d="100"/>
        </p:scale>
        <p:origin x="7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Dunderdale" userId="18a57383-fa13-4764-88a8-9272bfc7f4aa" providerId="ADAL" clId="{E83AE547-8653-4411-B503-22DA46A73A67}"/>
    <pc:docChg chg="undo custSel addSld modSld modShowInfo">
      <pc:chgData name="Helen Dunderdale" userId="18a57383-fa13-4764-88a8-9272bfc7f4aa" providerId="ADAL" clId="{E83AE547-8653-4411-B503-22DA46A73A67}" dt="2025-05-09T11:50:12.768" v="1984" actId="2744"/>
      <pc:docMkLst>
        <pc:docMk/>
      </pc:docMkLst>
      <pc:sldChg chg="modSp mod">
        <pc:chgData name="Helen Dunderdale" userId="18a57383-fa13-4764-88a8-9272bfc7f4aa" providerId="ADAL" clId="{E83AE547-8653-4411-B503-22DA46A73A67}" dt="2025-05-08T12:36:59.798" v="1181" actId="20577"/>
        <pc:sldMkLst>
          <pc:docMk/>
          <pc:sldMk cId="3782989808" sldId="256"/>
        </pc:sldMkLst>
        <pc:spChg chg="mod">
          <ac:chgData name="Helen Dunderdale" userId="18a57383-fa13-4764-88a8-9272bfc7f4aa" providerId="ADAL" clId="{E83AE547-8653-4411-B503-22DA46A73A67}" dt="2025-05-08T12:36:59.798" v="1181" actId="20577"/>
          <ac:spMkLst>
            <pc:docMk/>
            <pc:sldMk cId="3782989808" sldId="256"/>
            <ac:spMk id="3" creationId="{E3D3E7C0-9073-44C3-0D6C-33D18A52594E}"/>
          </ac:spMkLst>
        </pc:spChg>
      </pc:sldChg>
      <pc:sldChg chg="modSp mod">
        <pc:chgData name="Helen Dunderdale" userId="18a57383-fa13-4764-88a8-9272bfc7f4aa" providerId="ADAL" clId="{E83AE547-8653-4411-B503-22DA46A73A67}" dt="2025-05-08T12:52:13.580" v="1982" actId="313"/>
        <pc:sldMkLst>
          <pc:docMk/>
          <pc:sldMk cId="4186316996" sldId="257"/>
        </pc:sldMkLst>
        <pc:spChg chg="mod">
          <ac:chgData name="Helen Dunderdale" userId="18a57383-fa13-4764-88a8-9272bfc7f4aa" providerId="ADAL" clId="{E83AE547-8653-4411-B503-22DA46A73A67}" dt="2025-05-08T12:52:13.580" v="1982" actId="313"/>
          <ac:spMkLst>
            <pc:docMk/>
            <pc:sldMk cId="4186316996" sldId="257"/>
            <ac:spMk id="3" creationId="{718ED028-3937-8DF1-DAA8-486DA621F1B1}"/>
          </ac:spMkLst>
        </pc:spChg>
      </pc:sldChg>
      <pc:sldChg chg="modSp mod">
        <pc:chgData name="Helen Dunderdale" userId="18a57383-fa13-4764-88a8-9272bfc7f4aa" providerId="ADAL" clId="{E83AE547-8653-4411-B503-22DA46A73A67}" dt="2025-05-08T12:52:25.326" v="1983" actId="20577"/>
        <pc:sldMkLst>
          <pc:docMk/>
          <pc:sldMk cId="3447890585" sldId="258"/>
        </pc:sldMkLst>
        <pc:spChg chg="mod">
          <ac:chgData name="Helen Dunderdale" userId="18a57383-fa13-4764-88a8-9272bfc7f4aa" providerId="ADAL" clId="{E83AE547-8653-4411-B503-22DA46A73A67}" dt="2025-05-08T12:52:25.326" v="1983" actId="20577"/>
          <ac:spMkLst>
            <pc:docMk/>
            <pc:sldMk cId="3447890585" sldId="258"/>
            <ac:spMk id="3" creationId="{D9C41247-0767-B471-39E8-AF70B448DB09}"/>
          </ac:spMkLst>
        </pc:spChg>
      </pc:sldChg>
      <pc:sldChg chg="addSp delSp modSp new mod">
        <pc:chgData name="Helen Dunderdale" userId="18a57383-fa13-4764-88a8-9272bfc7f4aa" providerId="ADAL" clId="{E83AE547-8653-4411-B503-22DA46A73A67}" dt="2025-05-08T12:51:15.116" v="1976" actId="20577"/>
        <pc:sldMkLst>
          <pc:docMk/>
          <pc:sldMk cId="2158315025" sldId="259"/>
        </pc:sldMkLst>
        <pc:spChg chg="mod">
          <ac:chgData name="Helen Dunderdale" userId="18a57383-fa13-4764-88a8-9272bfc7f4aa" providerId="ADAL" clId="{E83AE547-8653-4411-B503-22DA46A73A67}" dt="2025-05-08T12:44:45.833" v="1617" actId="14100"/>
          <ac:spMkLst>
            <pc:docMk/>
            <pc:sldMk cId="2158315025" sldId="259"/>
            <ac:spMk id="2" creationId="{585AA602-8A1D-9B34-E345-F4A2F3AA8AB6}"/>
          </ac:spMkLst>
        </pc:spChg>
        <pc:spChg chg="del mod">
          <ac:chgData name="Helen Dunderdale" userId="18a57383-fa13-4764-88a8-9272bfc7f4aa" providerId="ADAL" clId="{E83AE547-8653-4411-B503-22DA46A73A67}" dt="2025-05-08T12:45:49.935" v="1619"/>
          <ac:spMkLst>
            <pc:docMk/>
            <pc:sldMk cId="2158315025" sldId="259"/>
            <ac:spMk id="3" creationId="{3205638B-6D56-032A-E180-CA0D51C730F5}"/>
          </ac:spMkLst>
        </pc:spChg>
        <pc:spChg chg="add del mod">
          <ac:chgData name="Helen Dunderdale" userId="18a57383-fa13-4764-88a8-9272bfc7f4aa" providerId="ADAL" clId="{E83AE547-8653-4411-B503-22DA46A73A67}" dt="2025-05-08T12:51:15.116" v="1976" actId="20577"/>
          <ac:spMkLst>
            <pc:docMk/>
            <pc:sldMk cId="2158315025" sldId="259"/>
            <ac:spMk id="6" creationId="{50130E0F-5F2D-1EE3-9DBF-FC8FBA630B97}"/>
          </ac:spMkLst>
        </pc:spChg>
        <pc:graphicFrameChg chg="add del mod modGraphic">
          <ac:chgData name="Helen Dunderdale" userId="18a57383-fa13-4764-88a8-9272bfc7f4aa" providerId="ADAL" clId="{E83AE547-8653-4411-B503-22DA46A73A67}" dt="2025-05-08T12:47:59.728" v="1728" actId="478"/>
          <ac:graphicFrameMkLst>
            <pc:docMk/>
            <pc:sldMk cId="2158315025" sldId="259"/>
            <ac:graphicFrameMk id="4" creationId="{DE1DCD22-9160-0AF3-3C9A-1389AE1C9F0A}"/>
          </ac:graphicFrameMkLst>
        </pc:graphicFrameChg>
        <pc:graphicFrameChg chg="add mod">
          <ac:chgData name="Helen Dunderdale" userId="18a57383-fa13-4764-88a8-9272bfc7f4aa" providerId="ADAL" clId="{E83AE547-8653-4411-B503-22DA46A73A67}" dt="2025-05-08T12:48:14.249" v="1730"/>
          <ac:graphicFrameMkLst>
            <pc:docMk/>
            <pc:sldMk cId="2158315025" sldId="259"/>
            <ac:graphicFrameMk id="7" creationId="{42ADDDD2-4CC2-9933-B3E4-188A9F40CD6E}"/>
          </ac:graphicFrameMkLst>
        </pc:graphicFrameChg>
        <pc:graphicFrameChg chg="add mod">
          <ac:chgData name="Helen Dunderdale" userId="18a57383-fa13-4764-88a8-9272bfc7f4aa" providerId="ADAL" clId="{E83AE547-8653-4411-B503-22DA46A73A67}" dt="2025-05-08T12:48:23.460" v="1731"/>
          <ac:graphicFrameMkLst>
            <pc:docMk/>
            <pc:sldMk cId="2158315025" sldId="259"/>
            <ac:graphicFrameMk id="8" creationId="{710B3C0D-4036-0EC3-EB41-0FB0861C481E}"/>
          </ac:graphicFrameMkLst>
        </pc:graphicFrameChg>
        <pc:graphicFrameChg chg="add mod">
          <ac:chgData name="Helen Dunderdale" userId="18a57383-fa13-4764-88a8-9272bfc7f4aa" providerId="ADAL" clId="{E83AE547-8653-4411-B503-22DA46A73A67}" dt="2025-05-08T12:49:15.934" v="1745"/>
          <ac:graphicFrameMkLst>
            <pc:docMk/>
            <pc:sldMk cId="2158315025" sldId="259"/>
            <ac:graphicFrameMk id="9" creationId="{321EF29B-E48B-70BC-2B57-6CAD82CF0E10}"/>
          </ac:graphicFrameMkLst>
        </pc:graphicFrameChg>
        <pc:graphicFrameChg chg="add del mod">
          <ac:chgData name="Helen Dunderdale" userId="18a57383-fa13-4764-88a8-9272bfc7f4aa" providerId="ADAL" clId="{E83AE547-8653-4411-B503-22DA46A73A67}" dt="2025-05-08T12:49:27.630" v="1747" actId="478"/>
          <ac:graphicFrameMkLst>
            <pc:docMk/>
            <pc:sldMk cId="2158315025" sldId="259"/>
            <ac:graphicFrameMk id="10" creationId="{48A4819E-8EFA-4A47-8D20-599F450FF56E}"/>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B3974-38EA-CD03-B799-AF0056995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90B6CC7-501C-1165-E861-2B331E9303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7F9E00-249E-8D4C-F472-2E3C3145F72B}"/>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5" name="Footer Placeholder 4">
            <a:extLst>
              <a:ext uri="{FF2B5EF4-FFF2-40B4-BE49-F238E27FC236}">
                <a16:creationId xmlns:a16="http://schemas.microsoft.com/office/drawing/2014/main" id="{24AC769D-7113-5232-49CF-72C95FE48A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CB38EE-CFAE-AACC-0AA5-C0948D3F71F7}"/>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105741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3AE50-9BD3-B855-8908-F35C5DC2E78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006AE6-D0B2-AED9-8B77-EDE17C9F00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68BF90-C367-9D65-5230-BC390C7332C5}"/>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5" name="Footer Placeholder 4">
            <a:extLst>
              <a:ext uri="{FF2B5EF4-FFF2-40B4-BE49-F238E27FC236}">
                <a16:creationId xmlns:a16="http://schemas.microsoft.com/office/drawing/2014/main" id="{09BE398A-0480-680F-274F-8CA221B67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26A97-302C-7C80-1557-72529E10649D}"/>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367719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D42825-447C-1BA1-0EE4-F0007493D5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DEB001-C9D5-8EB8-E27C-B625242321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4D513F-B102-36B7-906D-3543B79638F9}"/>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5" name="Footer Placeholder 4">
            <a:extLst>
              <a:ext uri="{FF2B5EF4-FFF2-40B4-BE49-F238E27FC236}">
                <a16:creationId xmlns:a16="http://schemas.microsoft.com/office/drawing/2014/main" id="{703AFD09-AA32-B88A-3952-4628C048F4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6B6CFC-C603-F4DF-B266-DC3AF244B7A9}"/>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2092369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A5AEE-FA57-2D21-AB7E-29E16E275D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79D0B6-7779-BEDE-0FB1-58D3304C7E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77AC4D-7EDA-02EA-3220-ADD297AC0534}"/>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5" name="Footer Placeholder 4">
            <a:extLst>
              <a:ext uri="{FF2B5EF4-FFF2-40B4-BE49-F238E27FC236}">
                <a16:creationId xmlns:a16="http://schemas.microsoft.com/office/drawing/2014/main" id="{500AA80E-C657-977D-5D8D-1657554009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69DBFC-883E-921F-C4CE-17617B6CBF07}"/>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15775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A6704-5AEC-B7B2-8FA4-9A32F1EE4C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E39D78-EA65-7835-2AFE-EB4EC642EF2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83AFB5-6C62-BC58-4E0F-DE7E8103C114}"/>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5" name="Footer Placeholder 4">
            <a:extLst>
              <a:ext uri="{FF2B5EF4-FFF2-40B4-BE49-F238E27FC236}">
                <a16:creationId xmlns:a16="http://schemas.microsoft.com/office/drawing/2014/main" id="{680DCD6C-569D-141E-C7AF-113333E805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2BD794-C5B8-C19E-227C-8F3ED7D2F4FE}"/>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193632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60EEF-FD28-0F6E-56A6-6E22D9A7A4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4CEC31-0CD1-C32E-1614-EECB92311A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6CBD173-8E9E-DABB-8884-38C1A81A9A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719AB73-9514-B0E1-4D75-52AE5A42A75C}"/>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6" name="Footer Placeholder 5">
            <a:extLst>
              <a:ext uri="{FF2B5EF4-FFF2-40B4-BE49-F238E27FC236}">
                <a16:creationId xmlns:a16="http://schemas.microsoft.com/office/drawing/2014/main" id="{2860DBF0-7F0B-F0C7-B943-69CB329917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BCAA93-DF4E-CD37-C89A-3A9F313BB6BD}"/>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250315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AA5F1-E7BC-265F-2E4A-36FFAE1A2D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76060F-1B0C-92EC-CE57-67622ADC95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AA3EDF-E4F6-9DCC-499E-1CA611D3CA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AF4EC7-38B3-B5FF-6A95-49D8CEB50D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96EDE-2480-608A-A55D-87B8BAC645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3E8051-2958-551A-7FF5-072E6CF58EF8}"/>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8" name="Footer Placeholder 7">
            <a:extLst>
              <a:ext uri="{FF2B5EF4-FFF2-40B4-BE49-F238E27FC236}">
                <a16:creationId xmlns:a16="http://schemas.microsoft.com/office/drawing/2014/main" id="{DDDBE9F5-F907-D488-DD14-24F1C332638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75EF90-1136-DBFC-5D96-BEAE6348AFBB}"/>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1536639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56FEA-9504-7334-A0D3-A0F3820C44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E18DD5-73B4-E650-E612-B1D965B962C0}"/>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4" name="Footer Placeholder 3">
            <a:extLst>
              <a:ext uri="{FF2B5EF4-FFF2-40B4-BE49-F238E27FC236}">
                <a16:creationId xmlns:a16="http://schemas.microsoft.com/office/drawing/2014/main" id="{E32D6969-302B-1512-D591-58E4130F56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EEEDD87-CFDE-A1C2-1585-2DB9BF32ADC5}"/>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218474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2F072-D7FE-0892-AEDA-355404A98649}"/>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3" name="Footer Placeholder 2">
            <a:extLst>
              <a:ext uri="{FF2B5EF4-FFF2-40B4-BE49-F238E27FC236}">
                <a16:creationId xmlns:a16="http://schemas.microsoft.com/office/drawing/2014/main" id="{07950268-16BC-9393-5657-C2963403EF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14C01F-AD28-1641-7E24-A82A9C11C4D1}"/>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350884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41C5-C2E2-3142-D716-A9ED464BA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85717A-37C1-40F9-B523-1E4CC417FE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BA91F3-3BEA-F677-FF5A-BFE5756B4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B12754-9134-B10C-8EBB-85F23593BAC0}"/>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6" name="Footer Placeholder 5">
            <a:extLst>
              <a:ext uri="{FF2B5EF4-FFF2-40B4-BE49-F238E27FC236}">
                <a16:creationId xmlns:a16="http://schemas.microsoft.com/office/drawing/2014/main" id="{EEC2FC7C-59CF-3902-47C0-7438313157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4AE68E-9F4B-CC49-D733-9C685FC91729}"/>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425227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F19F-20C7-5B8E-4C76-E0A20DA8C3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29C234-1D9B-9C6B-5EC4-FD9BD3F4DB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7F24F7-8B0C-8BF0-1391-F4924D737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865AB-0A98-2828-7BD4-D2645AE2B4F9}"/>
              </a:ext>
            </a:extLst>
          </p:cNvPr>
          <p:cNvSpPr>
            <a:spLocks noGrp="1"/>
          </p:cNvSpPr>
          <p:nvPr>
            <p:ph type="dt" sz="half" idx="10"/>
          </p:nvPr>
        </p:nvSpPr>
        <p:spPr/>
        <p:txBody>
          <a:bodyPr/>
          <a:lstStyle/>
          <a:p>
            <a:fld id="{36FFABB0-8FDE-44D9-A54B-3606D706D9AB}" type="datetimeFigureOut">
              <a:rPr lang="en-GB" smtClean="0"/>
              <a:t>09/05/2025</a:t>
            </a:fld>
            <a:endParaRPr lang="en-GB"/>
          </a:p>
        </p:txBody>
      </p:sp>
      <p:sp>
        <p:nvSpPr>
          <p:cNvPr id="6" name="Footer Placeholder 5">
            <a:extLst>
              <a:ext uri="{FF2B5EF4-FFF2-40B4-BE49-F238E27FC236}">
                <a16:creationId xmlns:a16="http://schemas.microsoft.com/office/drawing/2014/main" id="{CAAD7B5F-5E12-4C00-9402-F691185526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B14FF6-FD01-9015-2CC6-5CB697E6676B}"/>
              </a:ext>
            </a:extLst>
          </p:cNvPr>
          <p:cNvSpPr>
            <a:spLocks noGrp="1"/>
          </p:cNvSpPr>
          <p:nvPr>
            <p:ph type="sldNum" sz="quarter" idx="12"/>
          </p:nvPr>
        </p:nvSpPr>
        <p:spPr/>
        <p:txBody>
          <a:bodyPr/>
          <a:lstStyle/>
          <a:p>
            <a:fld id="{FEAB1694-424F-4157-B341-28F644901CB8}" type="slidenum">
              <a:rPr lang="en-GB" smtClean="0"/>
              <a:t>‹#›</a:t>
            </a:fld>
            <a:endParaRPr lang="en-GB"/>
          </a:p>
        </p:txBody>
      </p:sp>
    </p:spTree>
    <p:extLst>
      <p:ext uri="{BB962C8B-B14F-4D97-AF65-F5344CB8AC3E}">
        <p14:creationId xmlns:p14="http://schemas.microsoft.com/office/powerpoint/2010/main" val="370051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C6E2EF-C976-7EF5-E4D2-2981208F53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EF672D-A8DC-CC5C-765E-7EA812BDBA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EFEA17-21E4-D7DC-803E-FBC818E60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6FFABB0-8FDE-44D9-A54B-3606D706D9AB}" type="datetimeFigureOut">
              <a:rPr lang="en-GB" smtClean="0"/>
              <a:t>09/05/2025</a:t>
            </a:fld>
            <a:endParaRPr lang="en-GB"/>
          </a:p>
        </p:txBody>
      </p:sp>
      <p:sp>
        <p:nvSpPr>
          <p:cNvPr id="5" name="Footer Placeholder 4">
            <a:extLst>
              <a:ext uri="{FF2B5EF4-FFF2-40B4-BE49-F238E27FC236}">
                <a16:creationId xmlns:a16="http://schemas.microsoft.com/office/drawing/2014/main" id="{5B753CD5-EC71-CF59-053D-ED215FDD5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7CF3184-EA3F-71F6-4CAD-59EC97BA93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EAB1694-424F-4157-B341-28F644901CB8}" type="slidenum">
              <a:rPr lang="en-GB" smtClean="0"/>
              <a:t>‹#›</a:t>
            </a:fld>
            <a:endParaRPr lang="en-GB"/>
          </a:p>
        </p:txBody>
      </p:sp>
    </p:spTree>
    <p:extLst>
      <p:ext uri="{BB962C8B-B14F-4D97-AF65-F5344CB8AC3E}">
        <p14:creationId xmlns:p14="http://schemas.microsoft.com/office/powerpoint/2010/main" val="132680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oclinicalnetwork.co.uk/onewebmedia/Baseline%20Cardiac%20Assessment%20in%20Individuals%20Receiving%20Immune%20Checkpoint%20Inhibitors%20-%20A%20Joint%20Consensus%20Statement%20V1.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BB9555-F801-A2AD-8673-DC2E94D2DEFA}"/>
              </a:ext>
            </a:extLst>
          </p:cNvPr>
          <p:cNvSpPr>
            <a:spLocks noGrp="1"/>
          </p:cNvSpPr>
          <p:nvPr>
            <p:ph type="ctrTitle"/>
          </p:nvPr>
        </p:nvSpPr>
        <p:spPr>
          <a:xfrm>
            <a:off x="1683945" y="962530"/>
            <a:ext cx="8832706" cy="3392188"/>
          </a:xfrm>
        </p:spPr>
        <p:txBody>
          <a:bodyPr anchor="b">
            <a:normAutofit fontScale="90000"/>
          </a:bodyPr>
          <a:lstStyle/>
          <a:p>
            <a:pPr algn="l"/>
            <a:br>
              <a:rPr lang="en-GB" sz="5400" dirty="0"/>
            </a:br>
            <a:br>
              <a:rPr lang="en-GB" sz="5400" dirty="0"/>
            </a:br>
            <a:br>
              <a:rPr lang="en-GB" sz="5400" dirty="0"/>
            </a:br>
            <a:br>
              <a:rPr lang="en-GB" sz="5400" dirty="0"/>
            </a:br>
            <a:br>
              <a:rPr lang="en-GB" sz="5400" dirty="0"/>
            </a:br>
            <a:r>
              <a:rPr lang="en-GB" sz="5400" dirty="0"/>
              <a:t>Highlights from the South West Immunotherapy Group (SWIG)</a:t>
            </a:r>
            <a:br>
              <a:rPr lang="en-GB" sz="5400" dirty="0"/>
            </a:br>
            <a:br>
              <a:rPr lang="en-GB" sz="5400" dirty="0"/>
            </a:br>
            <a:endParaRPr lang="en-GB" sz="5400" dirty="0"/>
          </a:p>
        </p:txBody>
      </p:sp>
      <p:sp>
        <p:nvSpPr>
          <p:cNvPr id="3" name="Subtitle 2">
            <a:extLst>
              <a:ext uri="{FF2B5EF4-FFF2-40B4-BE49-F238E27FC236}">
                <a16:creationId xmlns:a16="http://schemas.microsoft.com/office/drawing/2014/main" id="{E3D3E7C0-9073-44C3-0D6C-33D18A52594E}"/>
              </a:ext>
            </a:extLst>
          </p:cNvPr>
          <p:cNvSpPr>
            <a:spLocks noGrp="1"/>
          </p:cNvSpPr>
          <p:nvPr>
            <p:ph type="subTitle" idx="1"/>
          </p:nvPr>
        </p:nvSpPr>
        <p:spPr>
          <a:xfrm>
            <a:off x="1285241" y="4582814"/>
            <a:ext cx="7132335" cy="1312657"/>
          </a:xfrm>
        </p:spPr>
        <p:txBody>
          <a:bodyPr anchor="t">
            <a:noAutofit/>
          </a:bodyPr>
          <a:lstStyle/>
          <a:p>
            <a:pPr algn="l"/>
            <a:r>
              <a:rPr lang="en-GB" b="1" dirty="0"/>
              <a:t>Wednesday 20</a:t>
            </a:r>
            <a:r>
              <a:rPr lang="en-GB" b="1" baseline="30000" dirty="0"/>
              <a:t>th</a:t>
            </a:r>
            <a:r>
              <a:rPr lang="en-GB" b="1" dirty="0"/>
              <a:t> November 2024</a:t>
            </a:r>
          </a:p>
          <a:p>
            <a:pPr algn="l"/>
            <a:endParaRPr lang="en-GB" b="1" dirty="0"/>
          </a:p>
          <a:p>
            <a:pPr algn="l"/>
            <a:r>
              <a:rPr lang="en-GB" b="1" dirty="0"/>
              <a:t>Next meeting: Wednesday 4</a:t>
            </a:r>
            <a:r>
              <a:rPr lang="en-GB" b="1" baseline="30000" dirty="0"/>
              <a:t>th</a:t>
            </a:r>
            <a:r>
              <a:rPr lang="en-GB" b="1" dirty="0"/>
              <a:t> June 2025, 13:00-17:00, Taunton</a:t>
            </a:r>
          </a:p>
        </p:txBody>
      </p:sp>
    </p:spTree>
    <p:extLst>
      <p:ext uri="{BB962C8B-B14F-4D97-AF65-F5344CB8AC3E}">
        <p14:creationId xmlns:p14="http://schemas.microsoft.com/office/powerpoint/2010/main" val="378298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8ED028-3937-8DF1-DAA8-486DA621F1B1}"/>
              </a:ext>
            </a:extLst>
          </p:cNvPr>
          <p:cNvSpPr>
            <a:spLocks noGrp="1"/>
          </p:cNvSpPr>
          <p:nvPr>
            <p:ph idx="1"/>
          </p:nvPr>
        </p:nvSpPr>
        <p:spPr>
          <a:xfrm>
            <a:off x="838200" y="307818"/>
            <a:ext cx="10515600" cy="6283105"/>
          </a:xfrm>
        </p:spPr>
        <p:txBody>
          <a:bodyPr>
            <a:normAutofit/>
          </a:bodyPr>
          <a:lstStyle/>
          <a:p>
            <a:pPr marL="0" indent="0" algn="ctr">
              <a:buNone/>
            </a:pPr>
            <a:r>
              <a:rPr lang="en-GB" sz="2000" b="1" dirty="0">
                <a:effectLst/>
                <a:ea typeface="Calibri" panose="020F0502020204030204" pitchFamily="34" charset="0"/>
              </a:rPr>
              <a:t>FULL REPORT AVAILABLE ON REQUEST!</a:t>
            </a:r>
          </a:p>
          <a:p>
            <a:pPr marL="0" indent="0">
              <a:buNone/>
            </a:pPr>
            <a:r>
              <a:rPr lang="en-GB" sz="2000" b="1" dirty="0">
                <a:effectLst/>
                <a:ea typeface="Calibri" panose="020F0502020204030204" pitchFamily="34" charset="0"/>
              </a:rPr>
              <a:t>Research: </a:t>
            </a:r>
          </a:p>
          <a:p>
            <a:pPr marL="0" indent="0">
              <a:buNone/>
            </a:pPr>
            <a:r>
              <a:rPr lang="en-GB" sz="2000" b="1" dirty="0">
                <a:effectLst/>
                <a:ea typeface="Calibri" panose="020F0502020204030204" pitchFamily="34" charset="0"/>
              </a:rPr>
              <a:t>REACT:</a:t>
            </a:r>
            <a:r>
              <a:rPr lang="en-GB" sz="2000" b="1" dirty="0">
                <a:ea typeface="Calibri" panose="020F0502020204030204" pitchFamily="34" charset="0"/>
              </a:rPr>
              <a:t> </a:t>
            </a:r>
            <a:r>
              <a:rPr lang="en-GB" sz="2000" dirty="0" err="1">
                <a:ea typeface="Calibri" panose="020F0502020204030204" pitchFamily="34" charset="0"/>
              </a:rPr>
              <a:t>REm</a:t>
            </a:r>
            <a:r>
              <a:rPr lang="en-GB" sz="2000" dirty="0" err="1">
                <a:effectLst/>
                <a:ea typeface="Calibri" panose="020F0502020204030204" pitchFamily="34" charset="0"/>
              </a:rPr>
              <a:t>ission</a:t>
            </a:r>
            <a:r>
              <a:rPr lang="en-GB" sz="2000" dirty="0">
                <a:effectLst/>
                <a:ea typeface="Calibri" panose="020F0502020204030204" pitchFamily="34" charset="0"/>
              </a:rPr>
              <a:t> induction of Arthritis caused by Cancer </a:t>
            </a:r>
            <a:r>
              <a:rPr lang="en-GB" sz="2000" dirty="0" err="1">
                <a:effectLst/>
                <a:ea typeface="Calibri" panose="020F0502020204030204" pitchFamily="34" charset="0"/>
              </a:rPr>
              <a:t>ImmunoTherapy</a:t>
            </a:r>
            <a:r>
              <a:rPr lang="en-GB" sz="2000" dirty="0">
                <a:effectLst/>
                <a:ea typeface="Calibri" panose="020F0502020204030204" pitchFamily="34" charset="0"/>
              </a:rPr>
              <a:t> is an NIHR funded randomised multicentre trial to guide initial therapy for checkpoint inhibitor (CPI) induced arthritis. </a:t>
            </a:r>
            <a:r>
              <a:rPr lang="en-GB" sz="2000" dirty="0"/>
              <a:t>The trial will compare standard treatment with steroids versus anti-TNF and is </a:t>
            </a:r>
            <a:r>
              <a:rPr lang="en-GB" sz="2000" b="1" dirty="0">
                <a:highlight>
                  <a:srgbClr val="00FFFF"/>
                </a:highlight>
              </a:rPr>
              <a:t>now open in RUH.</a:t>
            </a:r>
          </a:p>
          <a:p>
            <a:pPr marL="0" indent="0">
              <a:buNone/>
            </a:pPr>
            <a:r>
              <a:rPr lang="en-GB" sz="2000" b="1" dirty="0"/>
              <a:t>IO Neurotoxicity study: </a:t>
            </a:r>
            <a:r>
              <a:rPr lang="en-GB" sz="2000" dirty="0"/>
              <a:t>Observational – to determine incidence / outcomes</a:t>
            </a:r>
          </a:p>
          <a:p>
            <a:pPr marL="0" indent="0">
              <a:buNone/>
            </a:pPr>
            <a:r>
              <a:rPr lang="en-GB" sz="2000" b="1" dirty="0"/>
              <a:t>MITRE: </a:t>
            </a:r>
            <a:r>
              <a:rPr lang="en-GB" sz="2000" dirty="0"/>
              <a:t>Immunotherapy and the microbiome – link to less diverse microbiome and non-responders</a:t>
            </a:r>
          </a:p>
          <a:p>
            <a:pPr marL="0" indent="0">
              <a:buNone/>
            </a:pPr>
            <a:r>
              <a:rPr lang="en-GB" sz="2000" b="1" dirty="0"/>
              <a:t>Melody-1: </a:t>
            </a:r>
            <a:r>
              <a:rPr lang="en-GB" sz="2000" dirty="0"/>
              <a:t>Adding oral MB097 alongside </a:t>
            </a:r>
            <a:r>
              <a:rPr lang="en-GB" sz="2000" dirty="0" err="1"/>
              <a:t>Pembro</a:t>
            </a:r>
            <a:r>
              <a:rPr lang="en-GB" sz="2000" dirty="0"/>
              <a:t> to see if can convert non-responder to responder</a:t>
            </a:r>
          </a:p>
          <a:p>
            <a:pPr marL="0" indent="0">
              <a:buNone/>
            </a:pPr>
            <a:r>
              <a:rPr lang="en-GB" sz="2000" b="1" dirty="0"/>
              <a:t>IO in Primary Care:</a:t>
            </a:r>
          </a:p>
          <a:p>
            <a:pPr marL="0" indent="0">
              <a:buNone/>
            </a:pPr>
            <a:r>
              <a:rPr lang="en-GB" sz="2000" dirty="0"/>
              <a:t>Standardised IO letter for Primary Care drafted by ‘All </a:t>
            </a:r>
            <a:r>
              <a:rPr lang="en-GB" sz="2000" dirty="0" err="1"/>
              <a:t>Wales’</a:t>
            </a:r>
            <a:r>
              <a:rPr lang="en-GB" sz="2000" dirty="0"/>
              <a:t> team – to be shared for potential adoption across the SWIG region.</a:t>
            </a:r>
          </a:p>
          <a:p>
            <a:pPr marL="0" indent="0">
              <a:buNone/>
            </a:pPr>
            <a:r>
              <a:rPr lang="en-GB" sz="2000" b="1" dirty="0"/>
              <a:t>Access to Biologics for IO induced colitis:</a:t>
            </a:r>
          </a:p>
          <a:p>
            <a:pPr marL="0" indent="0">
              <a:buNone/>
            </a:pPr>
            <a:r>
              <a:rPr lang="en-GB" sz="2000" dirty="0"/>
              <a:t>SWIG is collating who has access to Infliximab and Vedolizumab and the number of cycles routinely given as there is currently variation across the region (UHBW &amp; UHP).</a:t>
            </a:r>
          </a:p>
        </p:txBody>
      </p:sp>
    </p:spTree>
    <p:extLst>
      <p:ext uri="{BB962C8B-B14F-4D97-AF65-F5344CB8AC3E}">
        <p14:creationId xmlns:p14="http://schemas.microsoft.com/office/powerpoint/2010/main" val="418631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C41247-0767-B471-39E8-AF70B448DB09}"/>
              </a:ext>
            </a:extLst>
          </p:cNvPr>
          <p:cNvSpPr>
            <a:spLocks noGrp="1"/>
          </p:cNvSpPr>
          <p:nvPr>
            <p:ph idx="1"/>
          </p:nvPr>
        </p:nvSpPr>
        <p:spPr>
          <a:xfrm>
            <a:off x="470780" y="262550"/>
            <a:ext cx="10936586" cy="6455121"/>
          </a:xfrm>
        </p:spPr>
        <p:txBody>
          <a:bodyPr>
            <a:normAutofit/>
          </a:bodyPr>
          <a:lstStyle/>
          <a:p>
            <a:pPr marL="0" indent="0">
              <a:buNone/>
            </a:pPr>
            <a:endParaRPr lang="en-GB" sz="2000" b="1" dirty="0"/>
          </a:p>
          <a:p>
            <a:pPr marL="0" indent="0">
              <a:buNone/>
            </a:pPr>
            <a:r>
              <a:rPr lang="en-GB" sz="2000" b="1" dirty="0"/>
              <a:t>Subcutaneous IO: </a:t>
            </a:r>
            <a:r>
              <a:rPr lang="en-GB" sz="2000" dirty="0"/>
              <a:t>SWIG aims to arrange for IO treatments to be administered in areas other than the chemotherapy day units wherever possible. Models for sub-cut IO are to be established in anticipation of an increase in agents being available. On the 4</a:t>
            </a:r>
            <a:r>
              <a:rPr lang="en-GB" sz="2000" baseline="30000" dirty="0"/>
              <a:t>th</a:t>
            </a:r>
            <a:r>
              <a:rPr lang="en-GB" sz="2000" dirty="0"/>
              <a:t> June 2025 agenda.</a:t>
            </a:r>
          </a:p>
          <a:p>
            <a:pPr marL="0" indent="0">
              <a:buNone/>
            </a:pPr>
            <a:r>
              <a:rPr lang="en-GB" sz="2000" b="1" dirty="0"/>
              <a:t>Baseline cardiac testing:</a:t>
            </a:r>
          </a:p>
          <a:p>
            <a:pPr marL="0" indent="0">
              <a:buNone/>
            </a:pPr>
            <a:r>
              <a:rPr lang="en-GB" sz="2000" dirty="0"/>
              <a:t>The Immuno-Oncology Clinical Network (IOCN) and British Cardio-Oncology Society have published a </a:t>
            </a:r>
            <a:r>
              <a:rPr lang="en-GB" sz="2000" dirty="0">
                <a:hlinkClick r:id="rId2"/>
              </a:rPr>
              <a:t>consensus statement </a:t>
            </a:r>
            <a:r>
              <a:rPr lang="en-GB" sz="2000" dirty="0"/>
              <a:t>to enable teams to get the necessary resources for baseline cardiac tests. </a:t>
            </a:r>
          </a:p>
          <a:p>
            <a:pPr marL="0" indent="0">
              <a:buNone/>
            </a:pPr>
            <a:r>
              <a:rPr lang="en-GB" sz="2000" dirty="0"/>
              <a:t>A formal cardio-oncology pathway is being explored.</a:t>
            </a:r>
          </a:p>
          <a:p>
            <a:pPr marL="0" indent="0">
              <a:buNone/>
            </a:pPr>
            <a:r>
              <a:rPr lang="en-GB" sz="2000" b="1" dirty="0"/>
              <a:t>IO education events:</a:t>
            </a:r>
          </a:p>
          <a:p>
            <a:pPr marL="0" indent="0">
              <a:buNone/>
            </a:pPr>
            <a:r>
              <a:rPr lang="en-GB" sz="2000" dirty="0"/>
              <a:t>SWAG IO nursing team provided an education event for nurses which had 96 attendees. Peninsula team also hold regular education events. SWAG Cancer Alliance have been asked to fund future events in SWAG region.</a:t>
            </a:r>
          </a:p>
          <a:p>
            <a:pPr marL="0" indent="0">
              <a:buNone/>
            </a:pPr>
            <a:r>
              <a:rPr lang="en-GB" sz="2000" b="1" dirty="0"/>
              <a:t>Bone Protection:</a:t>
            </a:r>
          </a:p>
          <a:p>
            <a:pPr marL="0" indent="0">
              <a:buNone/>
            </a:pPr>
            <a:r>
              <a:rPr lang="en-GB" sz="2000" dirty="0"/>
              <a:t>IOCN are drafting bone protection guidance in line with SWIG recommendation to start as a default (as per osteoporosis society guidelines) at the same time that steroids commence and standardise patients who require bone density assessments / frequency. Vitamin D monitoring to be added to the initial IO order set. </a:t>
            </a:r>
          </a:p>
          <a:p>
            <a:pPr marL="0" indent="0">
              <a:buNone/>
            </a:pPr>
            <a:endParaRPr lang="en-GB" sz="2000" dirty="0"/>
          </a:p>
        </p:txBody>
      </p:sp>
    </p:spTree>
    <p:extLst>
      <p:ext uri="{BB962C8B-B14F-4D97-AF65-F5344CB8AC3E}">
        <p14:creationId xmlns:p14="http://schemas.microsoft.com/office/powerpoint/2010/main" val="344789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A602-8A1D-9B34-E345-F4A2F3AA8AB6}"/>
              </a:ext>
            </a:extLst>
          </p:cNvPr>
          <p:cNvSpPr>
            <a:spLocks noGrp="1"/>
          </p:cNvSpPr>
          <p:nvPr>
            <p:ph type="title"/>
          </p:nvPr>
        </p:nvSpPr>
        <p:spPr>
          <a:xfrm>
            <a:off x="905346" y="1"/>
            <a:ext cx="10448453" cy="760490"/>
          </a:xfrm>
        </p:spPr>
        <p:txBody>
          <a:bodyPr/>
          <a:lstStyle/>
          <a:p>
            <a:r>
              <a:rPr lang="en-GB" dirty="0"/>
              <a:t>On the agenda: Wednesday 4</a:t>
            </a:r>
            <a:r>
              <a:rPr lang="en-GB" baseline="30000" dirty="0"/>
              <a:t>th</a:t>
            </a:r>
            <a:r>
              <a:rPr lang="en-GB" dirty="0"/>
              <a:t> June 2025</a:t>
            </a:r>
          </a:p>
        </p:txBody>
      </p:sp>
      <p:sp>
        <p:nvSpPr>
          <p:cNvPr id="6" name="Content Placeholder 5">
            <a:extLst>
              <a:ext uri="{FF2B5EF4-FFF2-40B4-BE49-F238E27FC236}">
                <a16:creationId xmlns:a16="http://schemas.microsoft.com/office/drawing/2014/main" id="{50130E0F-5F2D-1EE3-9DBF-FC8FBA630B97}"/>
              </a:ext>
            </a:extLst>
          </p:cNvPr>
          <p:cNvSpPr>
            <a:spLocks noGrp="1"/>
          </p:cNvSpPr>
          <p:nvPr>
            <p:ph idx="1"/>
          </p:nvPr>
        </p:nvSpPr>
        <p:spPr>
          <a:xfrm>
            <a:off x="838200" y="896293"/>
            <a:ext cx="10515600" cy="5280670"/>
          </a:xfrm>
        </p:spPr>
        <p:txBody>
          <a:bodyPr>
            <a:normAutofit lnSpcReduction="10000"/>
          </a:bodyPr>
          <a:lstStyle/>
          <a:p>
            <a:r>
              <a:rPr lang="en-GB" dirty="0"/>
              <a:t>Rheumatological Toxicity Management and update on REACT study</a:t>
            </a:r>
          </a:p>
          <a:p>
            <a:r>
              <a:rPr lang="en-GB" dirty="0"/>
              <a:t>Bi-specifics/</a:t>
            </a:r>
            <a:r>
              <a:rPr lang="en-GB" dirty="0" err="1"/>
              <a:t>ImmTACs</a:t>
            </a:r>
            <a:r>
              <a:rPr lang="en-GB" dirty="0"/>
              <a:t>/</a:t>
            </a:r>
            <a:r>
              <a:rPr lang="en-GB" dirty="0" err="1"/>
              <a:t>BiTEs</a:t>
            </a:r>
            <a:endParaRPr lang="en-GB" dirty="0"/>
          </a:p>
          <a:p>
            <a:r>
              <a:rPr lang="en-GB" dirty="0"/>
              <a:t>Tumour infiltrating lymphocyte therapies</a:t>
            </a:r>
          </a:p>
          <a:p>
            <a:r>
              <a:rPr lang="en-GB" dirty="0"/>
              <a:t>Subcutaneous IO</a:t>
            </a:r>
          </a:p>
          <a:p>
            <a:r>
              <a:rPr lang="en-GB" dirty="0"/>
              <a:t>Cancer Vaccine Launch Pad</a:t>
            </a:r>
          </a:p>
          <a:p>
            <a:r>
              <a:rPr lang="en-GB" dirty="0"/>
              <a:t>Access to biologics</a:t>
            </a:r>
          </a:p>
          <a:p>
            <a:r>
              <a:rPr lang="en-GB" dirty="0"/>
              <a:t>IOCN updates (events/projects)</a:t>
            </a:r>
          </a:p>
          <a:p>
            <a:r>
              <a:rPr lang="en-GB" dirty="0"/>
              <a:t>Useful resource update</a:t>
            </a:r>
          </a:p>
          <a:p>
            <a:r>
              <a:rPr lang="en-GB" dirty="0"/>
              <a:t>IO Nurses Group</a:t>
            </a:r>
          </a:p>
          <a:p>
            <a:r>
              <a:rPr lang="en-GB" dirty="0"/>
              <a:t>Trainees.</a:t>
            </a:r>
          </a:p>
          <a:p>
            <a:endParaRPr lang="en-GB" dirty="0"/>
          </a:p>
          <a:p>
            <a:endParaRPr lang="en-GB" dirty="0"/>
          </a:p>
        </p:txBody>
      </p:sp>
    </p:spTree>
    <p:extLst>
      <p:ext uri="{BB962C8B-B14F-4D97-AF65-F5344CB8AC3E}">
        <p14:creationId xmlns:p14="http://schemas.microsoft.com/office/powerpoint/2010/main" val="2158315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5236316-9A61-4ED0-AE41-2AC5FBC80B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f492b9-0e1d-4676-9635-78fd8c5ab9d8"/>
    <ds:schemaRef ds:uri="d77f7b61-7249-402e-9088-bb30bc752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94AC41-27F7-42BB-A422-37BB45A69C08}">
  <ds:schemaRefs>
    <ds:schemaRef ds:uri="http://schemas.microsoft.com/sharepoint/v3/contenttype/forms"/>
  </ds:schemaRefs>
</ds:datastoreItem>
</file>

<file path=customXml/itemProps3.xml><?xml version="1.0" encoding="utf-8"?>
<ds:datastoreItem xmlns:ds="http://schemas.openxmlformats.org/officeDocument/2006/customXml" ds:itemID="{4B5C81B9-3444-4DF7-9389-9FEF53906FB5}">
  <ds:schemaRefs>
    <ds:schemaRef ds:uri="http://schemas.microsoft.com/office/2006/metadata/properties"/>
    <ds:schemaRef ds:uri="http://schemas.microsoft.com/office/infopath/2007/PartnerControls"/>
    <ds:schemaRef ds:uri="d77f7b61-7249-402e-9088-bb30bc752eb7"/>
    <ds:schemaRef ds:uri="28f492b9-0e1d-4676-9635-78fd8c5ab9d8"/>
  </ds:schemaRefs>
</ds:datastoreItem>
</file>

<file path=docProps/app.xml><?xml version="1.0" encoding="utf-8"?>
<Properties xmlns="http://schemas.openxmlformats.org/officeDocument/2006/extended-properties" xmlns:vt="http://schemas.openxmlformats.org/officeDocument/2006/docPropsVTypes">
  <Template/>
  <TotalTime>132</TotalTime>
  <Words>432</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Calibri</vt:lpstr>
      <vt:lpstr>Office Theme</vt:lpstr>
      <vt:lpstr>     Highlights from the South West Immunotherapy Group (SWIG)  </vt:lpstr>
      <vt:lpstr>PowerPoint Presentation</vt:lpstr>
      <vt:lpstr>PowerPoint Presentation</vt:lpstr>
      <vt:lpstr>On the agenda: Wednesday 4th June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Helen Dunderdale</dc:creator>
  <cp:lastModifiedBy>Helen Dunderdale</cp:lastModifiedBy>
  <cp:revision>2</cp:revision>
  <dcterms:created xsi:type="dcterms:W3CDTF">2024-10-18T09:32:34Z</dcterms:created>
  <dcterms:modified xsi:type="dcterms:W3CDTF">2025-05-09T11:50:17Z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y fmtid="{D5CDD505-2E9C-101B-9397-08002B2CF9AE}" pid="3" name="MediaServiceImageTags">
    <vt:lpwstr/>
  </property>
</Properties>
</file>