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147476326" r:id="rId3"/>
    <p:sldId id="2147476341" r:id="rId4"/>
    <p:sldId id="2147374366" r:id="rId5"/>
    <p:sldId id="2147476342" r:id="rId6"/>
    <p:sldId id="2147476327" r:id="rId7"/>
    <p:sldId id="2147476349" r:id="rId8"/>
    <p:sldId id="2147476350" r:id="rId9"/>
    <p:sldId id="214747635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D0F5E63D-0061-4F7F-8937-53069F82BE4F}"/>
    <pc:docChg chg="modShowInfo">
      <pc:chgData name="Helen Dunderdale" userId="18a57383-fa13-4764-88a8-9272bfc7f4aa" providerId="ADAL" clId="{D0F5E63D-0061-4F7F-8937-53069F82BE4F}" dt="2025-05-20T08:12:38.514" v="0" actId="2744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xe.nhs.uk\public\SOUTH%20WEST%20GENOMIC%20SERVICES\Programme%20Management\Workstreams%2024-25\8.%20CTDNA\Phase%203\ctDNA%20Reque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ctDNA Lung South West </a:t>
            </a:r>
          </a:p>
        </c:rich>
      </c:tx>
      <c:layout>
        <c:manualLayout>
          <c:xMode val="edge"/>
          <c:yMode val="edge"/>
          <c:x val="0.19560411198600178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'Jan 24'!$B$2:$K$2</c:f>
              <c:numCache>
                <c:formatCode>mmm\-yy</c:formatCode>
                <c:ptCount val="10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</c:numCache>
            </c:numRef>
          </c:cat>
          <c:val>
            <c:numRef>
              <c:f>'Jan 24'!$B$16:$K$16</c:f>
              <c:numCache>
                <c:formatCode>General</c:formatCode>
                <c:ptCount val="10"/>
                <c:pt idx="0">
                  <c:v>29</c:v>
                </c:pt>
                <c:pt idx="1">
                  <c:v>43</c:v>
                </c:pt>
                <c:pt idx="2">
                  <c:v>49</c:v>
                </c:pt>
                <c:pt idx="3">
                  <c:v>57</c:v>
                </c:pt>
                <c:pt idx="4">
                  <c:v>53</c:v>
                </c:pt>
                <c:pt idx="5">
                  <c:v>48</c:v>
                </c:pt>
                <c:pt idx="6">
                  <c:v>80</c:v>
                </c:pt>
                <c:pt idx="7">
                  <c:v>74</c:v>
                </c:pt>
                <c:pt idx="8">
                  <c:v>82</c:v>
                </c:pt>
                <c:pt idx="9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8A-45E2-9065-5C94804FEA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4382864"/>
        <c:axId val="664377288"/>
      </c:lineChart>
      <c:dateAx>
        <c:axId val="664382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377288"/>
        <c:crosses val="autoZero"/>
        <c:auto val="1"/>
        <c:lblOffset val="100"/>
        <c:baseTimeUnit val="months"/>
      </c:dateAx>
      <c:valAx>
        <c:axId val="664377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6438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38-4B83-B972-819D93B2998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38-4B83-B972-819D93B29987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338-4B83-B972-819D93B29987}"/>
              </c:ext>
            </c:extLst>
          </c:dPt>
          <c:dLbls>
            <c:dLbl>
              <c:idx val="0"/>
              <c:layout>
                <c:manualLayout>
                  <c:x val="-4.5719514243886046E-2"/>
                  <c:y val="-0.105161780235281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C1029E-2CF3-4A43-8C84-1D111B8F042D}" type="CATEGORYNAME">
                      <a:rPr lang="en-US" sz="1200" dirty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>
                        <a:solidFill>
                          <a:srgbClr val="C00000"/>
                        </a:solidFill>
                      </a:rPr>
                      <a:t>
</a:t>
                    </a:r>
                    <a:fld id="{C72BE126-FB5B-403A-8C54-CE3720879399}" type="PERCENTAGE">
                      <a:rPr lang="en-US" sz="1200" baseline="0" dirty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[PERCENTAGE]</a:t>
                    </a:fld>
                    <a:endParaRPr lang="en-US" sz="1200" baseline="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98622380884937"/>
                      <c:h val="0.322169341644972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38-4B83-B972-819D93B29987}"/>
                </c:ext>
              </c:extLst>
            </c:dLbl>
            <c:dLbl>
              <c:idx val="1"/>
              <c:layout>
                <c:manualLayout>
                  <c:x val="4.0061739240978252E-3"/>
                  <c:y val="8.7039189174635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2926226149464"/>
                      <c:h val="0.39804910811755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338-4B83-B972-819D93B29987}"/>
                </c:ext>
              </c:extLst>
            </c:dLbl>
            <c:dLbl>
              <c:idx val="2"/>
              <c:layout>
                <c:manualLayout>
                  <c:x val="-5.5878907445669148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38-4B83-B972-819D93B299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Sheet1!$A$1:$C$1</c:f>
              <c:strCache>
                <c:ptCount val="3"/>
                <c:pt idx="0">
                  <c:v>RMH Lab Processing </c:v>
                </c:pt>
                <c:pt idx="1">
                  <c:v>Access to results once available </c:v>
                </c:pt>
                <c:pt idx="2">
                  <c:v>Other 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38-4B83-B972-819D93B2998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ctDNA Samples Taken April</a:t>
            </a:r>
            <a:r>
              <a:rPr lang="en-GB" sz="2000" b="1" baseline="0" dirty="0"/>
              <a:t> 2024 - March 2025</a:t>
            </a:r>
            <a:endParaRPr lang="en-GB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Gloucestershire Hospitals NHS Foundation Trust</c:v>
                </c:pt>
                <c:pt idx="1">
                  <c:v>Bristol Royal Infirmary</c:v>
                </c:pt>
                <c:pt idx="2">
                  <c:v>Southmead Hospital</c:v>
                </c:pt>
                <c:pt idx="3">
                  <c:v>Royal United Hospital Bath</c:v>
                </c:pt>
                <c:pt idx="4">
                  <c:v>Musgrove Park Hospital </c:v>
                </c:pt>
                <c:pt idx="5">
                  <c:v>Yeovil Hospital</c:v>
                </c:pt>
                <c:pt idx="6">
                  <c:v>North Devon </c:v>
                </c:pt>
                <c:pt idx="7">
                  <c:v>Royal Devon &amp; Exeter Healthcare NHS Trust</c:v>
                </c:pt>
                <c:pt idx="8">
                  <c:v>Torbay Hospital</c:v>
                </c:pt>
                <c:pt idx="9">
                  <c:v>University Hospitals Plymouth NHS Trust</c:v>
                </c:pt>
                <c:pt idx="10">
                  <c:v>Royal Cornwall Hospital and West Cornwall Hospital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86</c:v>
                </c:pt>
                <c:pt idx="1">
                  <c:v>62</c:v>
                </c:pt>
                <c:pt idx="2">
                  <c:v>78</c:v>
                </c:pt>
                <c:pt idx="3">
                  <c:v>58</c:v>
                </c:pt>
                <c:pt idx="4">
                  <c:v>19</c:v>
                </c:pt>
                <c:pt idx="5">
                  <c:v>55</c:v>
                </c:pt>
                <c:pt idx="6">
                  <c:v>18</c:v>
                </c:pt>
                <c:pt idx="7">
                  <c:v>74</c:v>
                </c:pt>
                <c:pt idx="8">
                  <c:v>77</c:v>
                </c:pt>
                <c:pt idx="9">
                  <c:v>90</c:v>
                </c:pt>
                <c:pt idx="1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A-47C7-88E7-088654B6D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1535440"/>
        <c:axId val="951523920"/>
      </c:barChart>
      <c:catAx>
        <c:axId val="95153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523920"/>
        <c:crosses val="autoZero"/>
        <c:auto val="1"/>
        <c:lblAlgn val="ctr"/>
        <c:lblOffset val="100"/>
        <c:noMultiLvlLbl val="0"/>
      </c:catAx>
      <c:valAx>
        <c:axId val="95152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5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F546-1466-46DD-896E-5B878A14873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74E1A-FFE9-426D-9A84-F4A5F4A2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8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1CB66-0BB2-4B62-A9BC-DBA15B8DA2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51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624464-EAB1-4259-85C1-3CDE2D5DB4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46D-2A54-4240-8829-FEF67AA4B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DAA56-717C-4815-B045-DC9524441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43E01-4C76-499C-9DE8-CC7788E5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E4850-A1A5-4CE3-BBCC-6CE78E71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20F12-644D-4005-BF24-790B8236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C690-67E5-46B5-AFFB-7841B755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2CABC-C3F7-498F-A0BF-265DB53FF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A273-A033-400D-A062-0436C6EF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FBDE4-E68A-44CA-936A-8C5E39EB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917BD-D368-4A61-AF30-8760560F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4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80ADB-0ECF-4C19-8257-5D29D4C11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629FD-705B-4E28-842D-00E2BE221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E818-0FCA-40DF-A3C2-651C2C50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F893-5AC8-4584-A86C-A79401CB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1846-DEEC-4326-83A3-152D1FE9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9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C343-4BDE-41C6-9070-D7698E39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836000"/>
            <a:ext cx="9144000" cy="15930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A56ED-2E19-47F8-9074-C0E745E1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602038"/>
            <a:ext cx="9144000" cy="1224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5A4F-6E2D-4A81-8CA3-43EC5A69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49BC6-433E-4B1D-ABFD-F9B3EDAF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5A6-0AD9-4849-AFA0-89E94C12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74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FC7D-DBC8-458A-A127-1E4E8AA8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340000" cy="648000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ECD4-8C08-40FC-9E4B-72E9F73B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340000" cy="50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6493C-87E0-4067-8A7F-E262ECBC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5493-B333-47F7-8B5C-9BE79150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B668-77A0-4E3B-88D2-1D0B76F7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41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82D8-1014-4221-8688-6A953CE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42" y="1736726"/>
            <a:ext cx="10980000" cy="2852737"/>
          </a:xfrm>
        </p:spPr>
        <p:txBody>
          <a:bodyPr anchor="b"/>
          <a:lstStyle>
            <a:lvl1pPr>
              <a:defRPr sz="6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B5319-BC2A-41EE-8B37-904AA36A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042" y="4589463"/>
            <a:ext cx="10980000" cy="14673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5FB00-9CFC-4C5F-B9D8-9B2C608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ED0F-0514-4D31-9216-AEF1E577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A576F-65F5-43B8-8A3E-EA4335FC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20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3D4B-2EAD-48CB-8810-EAF4CBEF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80000" cy="648000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5BD9-4984-48DF-9F99-FB7165395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79999"/>
            <a:ext cx="5400000" cy="50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CCA20-C1BC-45F2-84CF-63838803F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1427" y="1080000"/>
            <a:ext cx="5400000" cy="50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E5194-668C-4D07-AA66-ED077DA7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D9CD0-2568-4A65-AF53-424D974C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76293-1B34-4FE8-A016-F25ABFCB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4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36BD-24A6-43F1-9AA3-10E14A2E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80000" cy="648000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70E42-176B-44DB-8F17-7882AD9D1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5400000" cy="64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65970-1140-40C5-9C2A-B82770704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649" y="1832446"/>
            <a:ext cx="5400000" cy="42503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69278-16FB-47BA-BEB3-9A70D3C54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2649" y="1094754"/>
            <a:ext cx="5400000" cy="64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21B88-4BB5-4C03-A011-5CCC0C7E3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2649" y="1832446"/>
            <a:ext cx="5400000" cy="42503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CBED5-35C4-45C1-890D-B0ADC6D1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0A7AB-5EA9-4FAE-A96C-92C43C0A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F44E3-C3A4-4EA8-BCF6-0800FEF5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62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9977-6A7C-4FE9-9A4E-0855A2FA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340000" cy="648000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20995-F526-41D1-8C06-96DB90EF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171EB-95FA-44F1-BEDB-1283481D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A0251-31D0-4069-B4C1-AE83221A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09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9CDC6-0189-4571-8876-770814EC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AC8E1-C99B-44F9-ADA2-D5927D3B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7CCB-94F1-4924-90CC-A4010E77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14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11F9-C30A-4BF9-8B76-DEC6E553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7F5B-7C49-46E9-82D7-EA31A695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0000"/>
            <a:ext cx="6172200" cy="57149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DF16B-82DB-46DF-9569-E4E4A1B3F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175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EA387-2F35-4E46-9F2F-DBF8A615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ACD5-37DF-4335-959C-AF2C6599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B999-2F26-463F-AD45-730E01BC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1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F82F-BE08-41F7-A783-971FF61D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C328-C66D-479E-8F0D-74A4416B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46FDF-24A3-4A33-AB97-8795CD79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7C97-70B9-4E2C-9615-50085F33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D7461-FD01-411C-BDF5-3EF37932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69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E5D9-F6A6-4B2F-AE8C-BA472575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24B9B-A4E1-435F-940A-5D3B4B8C6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6493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89FE-8ED8-4CE3-9058-69306379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49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01D70-F91D-4848-B5C2-92D15715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569E-D1D5-4F07-9309-26E34B3F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AC633-9B97-4561-A5DC-A5991035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2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D369-1E63-46BC-8937-710C43E0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735B6-7412-4774-9464-A4D0D6B7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000" y="1080000"/>
            <a:ext cx="11340000" cy="5040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4F7C-F5D1-48DF-A354-8B90AADE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384E-639E-47F7-8688-AE76BA18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6FD8B-C082-4BFF-AF29-1C0C6159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62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FE049-C1D8-4235-A4AB-05E804DF9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8AB7B-57FA-4D00-B8F7-BC9A7607C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000" y="360000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7738-0725-4A7E-85F2-743FC630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B2F6-B7E8-4563-A266-D6E7ACE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A877-D6F5-4C51-8EDE-BED80647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32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93AE-ABA9-4B92-BB9C-2B9056AF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D7F70-DE34-4879-BEE6-12BE35F26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AE8C-75C1-4270-81C5-A29B562D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693E2-4ED1-4C18-BB60-4CFA8B94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B7A91-DE57-4516-B5E9-46F28D37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1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9F38-6D10-496C-AEAE-EBA9230C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FD0E8-078E-48C1-ABCD-A48125055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E3D3E-611B-4775-BA32-C07CFA2DD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EEAC4-3CD3-4608-9D7F-224D839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9B6E-DC24-4342-BFE9-A9EE0647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CFE4C-03D9-485A-9A5C-60C9FFB1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BA21-159F-4891-9237-96F6A416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C85BA-5BD6-4B5B-BD0C-F9B21D4A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7DA0C-D3C7-45E6-A20E-FA78A2167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D2D96-D8BE-4622-A851-313333422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7A2AA-F68E-4C25-9F8B-2FE8C857D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84635-08B0-4C5B-8E5A-B3C748BA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99395-1570-4C35-B325-5152687F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55E9C-0821-4CD2-A60B-7BCF2BA2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2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E7A7-DB24-453C-B32B-374C4578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0B2CC-0FE9-419B-BFB9-14023B28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90E90-6F57-4053-B463-CEEE4E36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DA113-1A98-4C38-B7B1-5C4490B0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5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F2F9C-838C-4AC9-8282-829C9C27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2D60F-8641-4C16-84E6-473565A5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65213-6B7A-4561-9428-5C093A00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3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7FF9-193F-4829-AF64-4AADD778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2F28-F591-4D76-9D69-BC85E4E5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91F0-F58A-48D2-A2EE-8F2B26992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B6BF-3FD1-44DA-A862-771B9367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3C4EC-8334-43D7-A196-1014A27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3F663-12CF-481F-A162-6D8E0703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D15B-6A97-48F8-BA7C-33268721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AEA4B-BAE1-46BD-AD9E-8D61B14D1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37FE3-0AE8-41CE-9DFC-59D725F91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16A9C-975A-456B-9E00-976292FA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2F0C8-1C75-41C6-A0DC-5777E3AD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5A7A1-CF4A-48B5-8DF8-6F03A313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4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60A87-DF6D-486C-809F-97474133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CB6D-4F6C-4A72-BE25-2052B7D9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516F-0607-4387-A706-5A229B7D7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65BE-9556-4A94-91B6-51D9682B8A8D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1A8D-144E-4A83-AC81-DB241B9EA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B47BD-6E49-47C0-A319-6B1D87543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3BFB5-8820-4D57-9977-1EE84F0A5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25A4B-8D1B-4A81-B891-4BB150E7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34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F4FC2-1916-4AAB-B4B9-C57F30E2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11340000" cy="515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471F3-C7AF-42D4-BE81-B997DB7E1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4CDE-34FA-4F31-AB39-8F8D6AFABDDE}" type="datetimeFigureOut">
              <a:rPr lang="en-GB" smtClean="0"/>
              <a:t>20/05/2025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0DB0-BD39-4990-88DD-95BA80010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B868-EDD2-40D5-98AD-47CE683E1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rduh.swgmsaadmin@nhs.ne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od Drop Images – Browse 216,058 Stock Photos, Vectors, and Video | Adobe  Stock">
            <a:extLst>
              <a:ext uri="{FF2B5EF4-FFF2-40B4-BE49-F238E27FC236}">
                <a16:creationId xmlns:a16="http://schemas.microsoft.com/office/drawing/2014/main" id="{039DDA5E-C7F7-1605-5577-3CDF732C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46" y="2310822"/>
            <a:ext cx="910924" cy="9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E5A6C-F50B-4C44-8458-80719C528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473" y="0"/>
            <a:ext cx="7538527" cy="6860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BA471-4016-42DC-9822-99D426B6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487" y="1449443"/>
            <a:ext cx="6849362" cy="1316841"/>
          </a:xfrm>
        </p:spPr>
        <p:txBody>
          <a:bodyPr anchor="t">
            <a:noAutofit/>
          </a:bodyPr>
          <a:lstStyle/>
          <a:p>
            <a:pPr algn="l"/>
            <a:r>
              <a:rPr lang="en-GB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Cancer Genomics</a:t>
            </a:r>
            <a:br>
              <a:rPr lang="en-GB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GB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endParaRPr lang="en-GB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E9CEA-EFBC-4CA3-8E41-73A043F23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83" y="149994"/>
            <a:ext cx="3005329" cy="8791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22E087-448A-4351-B568-E60CE4F2235F}"/>
              </a:ext>
            </a:extLst>
          </p:cNvPr>
          <p:cNvSpPr/>
          <p:nvPr/>
        </p:nvSpPr>
        <p:spPr>
          <a:xfrm>
            <a:off x="433754" y="3739629"/>
            <a:ext cx="63840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Lung Clinical Advisory Group May 2025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Laura Yarram-Smith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Consultant Clinical Scientist  - Solid Tumour and Inherited Cancer Lead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SW Genomic Laboratory Hub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9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6A0BE-F284-9BFE-E155-7A66201C9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lood Drop Images – Browse 216,058 Stock Photos, Vectors, and Video | Adobe  Stock">
            <a:extLst>
              <a:ext uri="{FF2B5EF4-FFF2-40B4-BE49-F238E27FC236}">
                <a16:creationId xmlns:a16="http://schemas.microsoft.com/office/drawing/2014/main" id="{22141D12-DFF5-F16F-3086-172225C5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77" y="390870"/>
            <a:ext cx="910924" cy="9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D4ACF-50C2-F4EB-618A-6A286AC1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44" y="-97971"/>
            <a:ext cx="6952561" cy="6993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519E8-948C-6E3C-DA7E-B5CEEFF99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81" y="165046"/>
            <a:ext cx="2329053" cy="681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6526D-D8B3-2254-090A-15616EF43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6" y="0"/>
            <a:ext cx="2813122" cy="4042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06F77D-5089-AF8A-A6B5-B4AB22BC9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18" y="4042156"/>
            <a:ext cx="2716618" cy="2676525"/>
          </a:xfrm>
          <a:prstGeom prst="rect">
            <a:avLst/>
          </a:prstGeom>
        </p:spPr>
      </p:pic>
      <p:pic>
        <p:nvPicPr>
          <p:cNvPr id="4098" name="Picture 2" descr="Premium Vector | Blood test tube. blood collection tube. vecor icon. donor  and blood analisys concept">
            <a:extLst>
              <a:ext uri="{FF2B5EF4-FFF2-40B4-BE49-F238E27FC236}">
                <a16:creationId xmlns:a16="http://schemas.microsoft.com/office/drawing/2014/main" id="{FD3B1517-E97D-658B-4426-7613B421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9" y="4262439"/>
            <a:ext cx="799418" cy="7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Stopwatch with solid fill">
            <a:extLst>
              <a:ext uri="{FF2B5EF4-FFF2-40B4-BE49-F238E27FC236}">
                <a16:creationId xmlns:a16="http://schemas.microsoft.com/office/drawing/2014/main" id="{AEBF48D6-9C2C-5779-F41F-3275C8CE72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9345" y="2117219"/>
            <a:ext cx="623777" cy="623777"/>
          </a:xfrm>
          <a:prstGeom prst="rect">
            <a:avLst/>
          </a:prstGeom>
        </p:spPr>
      </p:pic>
      <p:pic>
        <p:nvPicPr>
          <p:cNvPr id="18" name="Graphic 17" descr="Stopwatch with solid fill">
            <a:extLst>
              <a:ext uri="{FF2B5EF4-FFF2-40B4-BE49-F238E27FC236}">
                <a16:creationId xmlns:a16="http://schemas.microsoft.com/office/drawing/2014/main" id="{E5EA3FE6-C920-0B22-8343-813859AC0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8650" y="2134674"/>
            <a:ext cx="623777" cy="623777"/>
          </a:xfrm>
          <a:prstGeom prst="rect">
            <a:avLst/>
          </a:prstGeom>
        </p:spPr>
      </p:pic>
      <p:pic>
        <p:nvPicPr>
          <p:cNvPr id="19" name="Graphic 18" descr="Stopwatch with solid fill">
            <a:extLst>
              <a:ext uri="{FF2B5EF4-FFF2-40B4-BE49-F238E27FC236}">
                <a16:creationId xmlns:a16="http://schemas.microsoft.com/office/drawing/2014/main" id="{6A649A95-3746-FB4D-8EA8-7468C6DD9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7634" y="2117219"/>
            <a:ext cx="623777" cy="623777"/>
          </a:xfrm>
          <a:prstGeom prst="rect">
            <a:avLst/>
          </a:prstGeom>
        </p:spPr>
      </p:pic>
      <p:pic>
        <p:nvPicPr>
          <p:cNvPr id="20" name="Graphic 19" descr="Stopwatch with solid fill">
            <a:extLst>
              <a:ext uri="{FF2B5EF4-FFF2-40B4-BE49-F238E27FC236}">
                <a16:creationId xmlns:a16="http://schemas.microsoft.com/office/drawing/2014/main" id="{CE102016-018E-9A91-B207-CCF4B21B0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7266" y="5666266"/>
            <a:ext cx="623777" cy="6237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49B9A4-FF7E-2515-FA48-3DE262F9CAD2}"/>
              </a:ext>
            </a:extLst>
          </p:cNvPr>
          <p:cNvSpPr txBox="1"/>
          <p:nvPr/>
        </p:nvSpPr>
        <p:spPr>
          <a:xfrm>
            <a:off x="8577792" y="3859867"/>
            <a:ext cx="3462670" cy="123110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Access to biopsy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Delays in Tissue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Shortage of Oncologist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Capacity on SACT units</a:t>
            </a:r>
          </a:p>
        </p:txBody>
      </p:sp>
      <p:pic>
        <p:nvPicPr>
          <p:cNvPr id="23" name="Graphic 22" descr="Stopwatch with solid fill">
            <a:extLst>
              <a:ext uri="{FF2B5EF4-FFF2-40B4-BE49-F238E27FC236}">
                <a16:creationId xmlns:a16="http://schemas.microsoft.com/office/drawing/2014/main" id="{CF2D6920-F5D2-9101-98AF-E3768F53B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3739" y="3880245"/>
            <a:ext cx="623777" cy="6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86B8-1AEC-4189-B74B-BD664FE5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ctDNA</a:t>
            </a:r>
            <a:r>
              <a:rPr lang="en-GB" dirty="0"/>
              <a:t> update </a:t>
            </a:r>
          </a:p>
        </p:txBody>
      </p:sp>
      <p:pic>
        <p:nvPicPr>
          <p:cNvPr id="17" name="Picture 2" descr="Image result for Tick Jpg">
            <a:extLst>
              <a:ext uri="{FF2B5EF4-FFF2-40B4-BE49-F238E27FC236}">
                <a16:creationId xmlns:a16="http://schemas.microsoft.com/office/drawing/2014/main" id="{4AE7340A-4B1C-4B2D-BB70-D3263B8B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487" y="929188"/>
            <a:ext cx="2123753" cy="18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B0006-C433-4155-9885-DC40AD816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149994"/>
            <a:ext cx="2348517" cy="686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0992A-3F38-4B30-A8F8-D2513266F1B7}"/>
              </a:ext>
            </a:extLst>
          </p:cNvPr>
          <p:cNvSpPr txBox="1"/>
          <p:nvPr/>
        </p:nvSpPr>
        <p:spPr>
          <a:xfrm>
            <a:off x="10102402" y="1141246"/>
            <a:ext cx="1824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9 trusts within the South West GMSA are fully engaged with the project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6A077C-4FA2-448A-A025-A5DCF3CD3942}"/>
              </a:ext>
            </a:extLst>
          </p:cNvPr>
          <p:cNvGraphicFramePr>
            <a:graphicFrameLocks noGrp="1"/>
          </p:cNvGraphicFramePr>
          <p:nvPr/>
        </p:nvGraphicFramePr>
        <p:xfrm>
          <a:off x="6281241" y="2089579"/>
          <a:ext cx="3358766" cy="15261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51527">
                  <a:extLst>
                    <a:ext uri="{9D8B030D-6E8A-4147-A177-3AD203B41FA5}">
                      <a16:colId xmlns:a16="http://schemas.microsoft.com/office/drawing/2014/main" val="2381568143"/>
                    </a:ext>
                  </a:extLst>
                </a:gridCol>
                <a:gridCol w="1097085">
                  <a:extLst>
                    <a:ext uri="{9D8B030D-6E8A-4147-A177-3AD203B41FA5}">
                      <a16:colId xmlns:a16="http://schemas.microsoft.com/office/drawing/2014/main" val="3538965549"/>
                    </a:ext>
                  </a:extLst>
                </a:gridCol>
                <a:gridCol w="810154">
                  <a:extLst>
                    <a:ext uri="{9D8B030D-6E8A-4147-A177-3AD203B41FA5}">
                      <a16:colId xmlns:a16="http://schemas.microsoft.com/office/drawing/2014/main" val="1109998077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% referral numbers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Total numbers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SW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1615990"/>
                  </a:ext>
                </a:extLst>
              </a:tr>
              <a:tr h="27246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Population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>
                          <a:effectLst/>
                        </a:rPr>
                        <a:t>7%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348391"/>
                  </a:ext>
                </a:extLst>
              </a:tr>
              <a:tr h="27246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Jan 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>
                          <a:effectLst/>
                        </a:rPr>
                        <a:t>9.99%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837447"/>
                  </a:ext>
                </a:extLst>
              </a:tr>
              <a:tr h="27246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Total numbers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>
                          <a:effectLst/>
                        </a:rPr>
                        <a:t>5872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>
                          <a:effectLst/>
                        </a:rPr>
                        <a:t>585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0766097"/>
                  </a:ext>
                </a:extLst>
              </a:tr>
              <a:tr h="27246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Total 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dirty="0">
                          <a:effectLst/>
                        </a:rPr>
                        <a:t>9.96%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32769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8DFBCCF-BC33-45C8-B3B6-F2B79CDA27F8}"/>
              </a:ext>
            </a:extLst>
          </p:cNvPr>
          <p:cNvSpPr txBox="1"/>
          <p:nvPr/>
        </p:nvSpPr>
        <p:spPr>
          <a:xfrm>
            <a:off x="6281241" y="604488"/>
            <a:ext cx="3049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tests carried out 585. Over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9.9% of total Lung ctDNA tests nationwide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(SWGMSA equates to 7% of national population)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AB64E6F-C3E6-4F4D-897C-E429EC5AE84D}"/>
              </a:ext>
            </a:extLst>
          </p:cNvPr>
          <p:cNvGraphicFramePr>
            <a:graphicFrameLocks/>
          </p:cNvGraphicFramePr>
          <p:nvPr/>
        </p:nvGraphicFramePr>
        <p:xfrm>
          <a:off x="265092" y="1088199"/>
          <a:ext cx="5645669" cy="250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85F8FA1-222B-4923-AE77-513EBA27D3D7}"/>
              </a:ext>
            </a:extLst>
          </p:cNvPr>
          <p:cNvSpPr txBox="1"/>
          <p:nvPr/>
        </p:nvSpPr>
        <p:spPr>
          <a:xfrm>
            <a:off x="360000" y="4411955"/>
            <a:ext cx="1143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Pathway survey carried out in Feb 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B7AB04A-9CF3-4978-98EB-1148D3834CB4}"/>
              </a:ext>
            </a:extLst>
          </p:cNvPr>
          <p:cNvGraphicFramePr>
            <a:graphicFrameLocks/>
          </p:cNvGraphicFramePr>
          <p:nvPr/>
        </p:nvGraphicFramePr>
        <p:xfrm>
          <a:off x="0" y="4266306"/>
          <a:ext cx="4166700" cy="205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F5BB238-14EB-423E-AE21-C7CDAE40CCDC}"/>
              </a:ext>
            </a:extLst>
          </p:cNvPr>
          <p:cNvSpPr txBox="1"/>
          <p:nvPr/>
        </p:nvSpPr>
        <p:spPr>
          <a:xfrm>
            <a:off x="3861253" y="4813813"/>
            <a:ext cx="7838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of Trusts who completed the survey felt that the biggest delay in their pathway was around Royal Marsden result processing.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time from result received to report issued is 14 days (around the same as the national average)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2E52-12FE-6D7E-377D-AB55AB6A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NSCLC Pilot Uptake – breakdown by Trust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69BEFB-3DC8-6552-A793-BE534D657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44351"/>
              </p:ext>
            </p:extLst>
          </p:nvPr>
        </p:nvGraphicFramePr>
        <p:xfrm>
          <a:off x="1646403" y="1364625"/>
          <a:ext cx="7891942" cy="447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D70D87D-9CB5-0BE5-0154-B3199D0E2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149994"/>
            <a:ext cx="2348517" cy="686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7181F-D5F3-FA67-F237-E3C0E8D5F912}"/>
              </a:ext>
            </a:extLst>
          </p:cNvPr>
          <p:cNvSpPr txBox="1"/>
          <p:nvPr/>
        </p:nvSpPr>
        <p:spPr>
          <a:xfrm>
            <a:off x="360000" y="5955527"/>
            <a:ext cx="550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Awaiting Health Economics cost-effectiveness publication</a:t>
            </a:r>
          </a:p>
        </p:txBody>
      </p:sp>
    </p:spTree>
    <p:extLst>
      <p:ext uri="{BB962C8B-B14F-4D97-AF65-F5344CB8AC3E}">
        <p14:creationId xmlns:p14="http://schemas.microsoft.com/office/powerpoint/2010/main" val="239555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EBBA-03B1-EF62-8385-2304559E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Clinical Service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3613D5-D872-7202-1E19-7E71FF004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63829"/>
              </p:ext>
            </p:extLst>
          </p:nvPr>
        </p:nvGraphicFramePr>
        <p:xfrm>
          <a:off x="360489" y="2489726"/>
          <a:ext cx="11339511" cy="957164"/>
        </p:xfrm>
        <a:graphic>
          <a:graphicData uri="http://schemas.openxmlformats.org/drawingml/2006/table">
            <a:tbl>
              <a:tblPr/>
              <a:tblGrid>
                <a:gridCol w="710679">
                  <a:extLst>
                    <a:ext uri="{9D8B030D-6E8A-4147-A177-3AD203B41FA5}">
                      <a16:colId xmlns:a16="http://schemas.microsoft.com/office/drawing/2014/main" val="1182911785"/>
                    </a:ext>
                  </a:extLst>
                </a:gridCol>
                <a:gridCol w="1442261">
                  <a:extLst>
                    <a:ext uri="{9D8B030D-6E8A-4147-A177-3AD203B41FA5}">
                      <a16:colId xmlns:a16="http://schemas.microsoft.com/office/drawing/2014/main" val="2357927870"/>
                    </a:ext>
                  </a:extLst>
                </a:gridCol>
                <a:gridCol w="1003311">
                  <a:extLst>
                    <a:ext uri="{9D8B030D-6E8A-4147-A177-3AD203B41FA5}">
                      <a16:colId xmlns:a16="http://schemas.microsoft.com/office/drawing/2014/main" val="3596556652"/>
                    </a:ext>
                  </a:extLst>
                </a:gridCol>
                <a:gridCol w="1024214">
                  <a:extLst>
                    <a:ext uri="{9D8B030D-6E8A-4147-A177-3AD203B41FA5}">
                      <a16:colId xmlns:a16="http://schemas.microsoft.com/office/drawing/2014/main" val="2377186765"/>
                    </a:ext>
                  </a:extLst>
                </a:gridCol>
                <a:gridCol w="1086921">
                  <a:extLst>
                    <a:ext uri="{9D8B030D-6E8A-4147-A177-3AD203B41FA5}">
                      <a16:colId xmlns:a16="http://schemas.microsoft.com/office/drawing/2014/main" val="3644018999"/>
                    </a:ext>
                  </a:extLst>
                </a:gridCol>
                <a:gridCol w="982409">
                  <a:extLst>
                    <a:ext uri="{9D8B030D-6E8A-4147-A177-3AD203B41FA5}">
                      <a16:colId xmlns:a16="http://schemas.microsoft.com/office/drawing/2014/main" val="2687672084"/>
                    </a:ext>
                  </a:extLst>
                </a:gridCol>
                <a:gridCol w="909251">
                  <a:extLst>
                    <a:ext uri="{9D8B030D-6E8A-4147-A177-3AD203B41FA5}">
                      <a16:colId xmlns:a16="http://schemas.microsoft.com/office/drawing/2014/main" val="1531222442"/>
                    </a:ext>
                  </a:extLst>
                </a:gridCol>
                <a:gridCol w="4180465">
                  <a:extLst>
                    <a:ext uri="{9D8B030D-6E8A-4147-A177-3AD203B41FA5}">
                      <a16:colId xmlns:a16="http://schemas.microsoft.com/office/drawing/2014/main" val="3569704663"/>
                    </a:ext>
                  </a:extLst>
                </a:gridCol>
              </a:tblGrid>
              <a:tr h="957164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M4.14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Multi-target ctDNA combined Multi-target NGS panel - small variant (EGFR, ALK, BRAF, KRAS, MET exon 14 skipping and copy number variations) and structural variant (ROS1, RET, ALK, NTRK1, NTRK2, NTRK3, MET exon 14 skipping) 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EGFR, ALK, BRAF, KRAS p.(G12C), MET exon 14 skipping, ROS1, RET, NTRK1, NTRK2, NTRK3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SNV: ERBB2                             </a:t>
                      </a:r>
                      <a:b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</a:br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CNV: ERBB2</a:t>
                      </a:r>
                      <a:b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</a:b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Small variant detection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Panel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Singleton 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ody calibri"/>
                        </a:rPr>
                        <a:t>Patients with radiologically suspected stage III/IV lung cancer, likely unsuitable for curative intent surgery or radical radiotherapy and an ECOG Performance Status between 0-3.</a:t>
                      </a:r>
                      <a:b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ody calibri"/>
                        </a:rPr>
                      </a:b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Body calibri"/>
                        </a:rPr>
                        <a:t>Additionally, patients with a confirmed new histological diagnosis of NSCLC, previously untreated for advanced disease where diagnostic molecular testing has failed, and an alternative option would be to re-biopsy.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4703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FD312A8-758C-0504-3080-0F2B42BF1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149994"/>
            <a:ext cx="2348517" cy="68698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BABFE0-EB17-C0FB-87BC-F39920E49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33264"/>
              </p:ext>
            </p:extLst>
          </p:nvPr>
        </p:nvGraphicFramePr>
        <p:xfrm>
          <a:off x="360126" y="2219837"/>
          <a:ext cx="11339511" cy="269889"/>
        </p:xfrm>
        <a:graphic>
          <a:graphicData uri="http://schemas.openxmlformats.org/drawingml/2006/table">
            <a:tbl>
              <a:tblPr/>
              <a:tblGrid>
                <a:gridCol w="710679">
                  <a:extLst>
                    <a:ext uri="{9D8B030D-6E8A-4147-A177-3AD203B41FA5}">
                      <a16:colId xmlns:a16="http://schemas.microsoft.com/office/drawing/2014/main" val="415398717"/>
                    </a:ext>
                  </a:extLst>
                </a:gridCol>
                <a:gridCol w="1442261">
                  <a:extLst>
                    <a:ext uri="{9D8B030D-6E8A-4147-A177-3AD203B41FA5}">
                      <a16:colId xmlns:a16="http://schemas.microsoft.com/office/drawing/2014/main" val="1207087942"/>
                    </a:ext>
                  </a:extLst>
                </a:gridCol>
                <a:gridCol w="1003311">
                  <a:extLst>
                    <a:ext uri="{9D8B030D-6E8A-4147-A177-3AD203B41FA5}">
                      <a16:colId xmlns:a16="http://schemas.microsoft.com/office/drawing/2014/main" val="1078696358"/>
                    </a:ext>
                  </a:extLst>
                </a:gridCol>
                <a:gridCol w="1024214">
                  <a:extLst>
                    <a:ext uri="{9D8B030D-6E8A-4147-A177-3AD203B41FA5}">
                      <a16:colId xmlns:a16="http://schemas.microsoft.com/office/drawing/2014/main" val="4026916798"/>
                    </a:ext>
                  </a:extLst>
                </a:gridCol>
                <a:gridCol w="1086921">
                  <a:extLst>
                    <a:ext uri="{9D8B030D-6E8A-4147-A177-3AD203B41FA5}">
                      <a16:colId xmlns:a16="http://schemas.microsoft.com/office/drawing/2014/main" val="172465141"/>
                    </a:ext>
                  </a:extLst>
                </a:gridCol>
                <a:gridCol w="982409">
                  <a:extLst>
                    <a:ext uri="{9D8B030D-6E8A-4147-A177-3AD203B41FA5}">
                      <a16:colId xmlns:a16="http://schemas.microsoft.com/office/drawing/2014/main" val="1094902863"/>
                    </a:ext>
                  </a:extLst>
                </a:gridCol>
                <a:gridCol w="909251">
                  <a:extLst>
                    <a:ext uri="{9D8B030D-6E8A-4147-A177-3AD203B41FA5}">
                      <a16:colId xmlns:a16="http://schemas.microsoft.com/office/drawing/2014/main" val="2422389034"/>
                    </a:ext>
                  </a:extLst>
                </a:gridCol>
                <a:gridCol w="4180465">
                  <a:extLst>
                    <a:ext uri="{9D8B030D-6E8A-4147-A177-3AD203B41FA5}">
                      <a16:colId xmlns:a16="http://schemas.microsoft.com/office/drawing/2014/main" val="593645412"/>
                    </a:ext>
                  </a:extLst>
                </a:gridCol>
              </a:tblGrid>
              <a:tr h="269889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Test Code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Test Name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Target Gene(s) [essential]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Target Gene(s) Clinical trials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Test Scope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Technology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Optimal Family Structure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Further Eligibility Criteria Essential targets only</a:t>
                      </a:r>
                    </a:p>
                  </a:txBody>
                  <a:tcPr marL="6276" marR="6276" marT="6276" marB="376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482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243F78-10ED-42B6-3D51-782CE54CD005}"/>
              </a:ext>
            </a:extLst>
          </p:cNvPr>
          <p:cNvSpPr txBox="1"/>
          <p:nvPr/>
        </p:nvSpPr>
        <p:spPr>
          <a:xfrm>
            <a:off x="360000" y="1280160"/>
            <a:ext cx="82194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National Genomic Test Directory for Cancer v12.0 – published May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 includes lung </a:t>
            </a:r>
            <a:r>
              <a:rPr lang="en-GB" dirty="0" err="1"/>
              <a:t>ctDNA</a:t>
            </a:r>
            <a:r>
              <a:rPr lang="en-GB" dirty="0"/>
              <a:t> testing. Test code M4.14.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Testing for SW patients continues to be delivered via the Royal Marsden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NHSE are funding 15,000 NSCLC patients nationally for 2025/26</a:t>
            </a:r>
          </a:p>
        </p:txBody>
      </p:sp>
    </p:spTree>
    <p:extLst>
      <p:ext uri="{BB962C8B-B14F-4D97-AF65-F5344CB8AC3E}">
        <p14:creationId xmlns:p14="http://schemas.microsoft.com/office/powerpoint/2010/main" val="242921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03C6-43F5-F2D1-1202-60109D3B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3B8B0499-6D7B-2C34-D23B-856D58F92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7489" r="-645"/>
          <a:stretch/>
        </p:blipFill>
        <p:spPr>
          <a:xfrm>
            <a:off x="230735" y="1182673"/>
            <a:ext cx="9264251" cy="5509381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6F9A60-6F4C-88AE-2B6D-D4961681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6" y="165046"/>
            <a:ext cx="9323598" cy="111086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ctDNA Reports: RM 360Dx Liquid biopsy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2BFAA-0ED8-2F19-918B-7A418B494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81" y="165046"/>
            <a:ext cx="2329053" cy="681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02811-C404-96B5-FEF0-22E538BCF2A7}"/>
              </a:ext>
            </a:extLst>
          </p:cNvPr>
          <p:cNvSpPr txBox="1"/>
          <p:nvPr/>
        </p:nvSpPr>
        <p:spPr>
          <a:xfrm>
            <a:off x="5612960" y="1181456"/>
            <a:ext cx="604216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Female non-smoker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Breast and endometrial cancer (treated)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FH Cancer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CT scan suggestive of Stage IV Lung Cancer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CF80C-5EAD-C4F1-AE9C-328CEC874820}"/>
              </a:ext>
            </a:extLst>
          </p:cNvPr>
          <p:cNvSpPr/>
          <p:nvPr/>
        </p:nvSpPr>
        <p:spPr>
          <a:xfrm>
            <a:off x="230735" y="1402107"/>
            <a:ext cx="4530680" cy="299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88696-0752-A923-8637-4C43D6F275AD}"/>
              </a:ext>
            </a:extLst>
          </p:cNvPr>
          <p:cNvSpPr txBox="1"/>
          <p:nvPr/>
        </p:nvSpPr>
        <p:spPr>
          <a:xfrm>
            <a:off x="9494985" y="4293970"/>
            <a:ext cx="216014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adley Hand ITC"/>
              </a:rPr>
              <a:t>Can I pass thi</a:t>
            </a:r>
            <a:r>
              <a:rPr lang="en-US" dirty="0">
                <a:latin typeface="Bradley Hand ITC"/>
              </a:rPr>
              <a:t>s to my children</a:t>
            </a:r>
            <a:r>
              <a:rPr lang="en-US" sz="1800" dirty="0">
                <a:latin typeface="Bradley Hand ITC"/>
              </a:rPr>
              <a:t>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98982-0BD8-470A-0454-A0D89A980D54}"/>
              </a:ext>
            </a:extLst>
          </p:cNvPr>
          <p:cNvSpPr/>
          <p:nvPr/>
        </p:nvSpPr>
        <p:spPr>
          <a:xfrm>
            <a:off x="220684" y="3946670"/>
            <a:ext cx="9274301" cy="1509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924F5-9CD3-0DD8-E4FA-11E98C69A1FC}"/>
              </a:ext>
            </a:extLst>
          </p:cNvPr>
          <p:cNvSpPr txBox="1"/>
          <p:nvPr/>
        </p:nvSpPr>
        <p:spPr>
          <a:xfrm>
            <a:off x="9494984" y="2941239"/>
            <a:ext cx="2160141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adley Hand ITC"/>
              </a:rPr>
              <a:t>Will I respond to this treatment?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B9BA83-38C9-BBAC-EF48-27149C1A6CC0}"/>
              </a:ext>
            </a:extLst>
          </p:cNvPr>
          <p:cNvSpPr/>
          <p:nvPr/>
        </p:nvSpPr>
        <p:spPr>
          <a:xfrm>
            <a:off x="223543" y="1701274"/>
            <a:ext cx="4527480" cy="26829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44358B-3FF7-53FC-AD5D-8D7BD6096674}"/>
              </a:ext>
            </a:extLst>
          </p:cNvPr>
          <p:cNvSpPr/>
          <p:nvPr/>
        </p:nvSpPr>
        <p:spPr>
          <a:xfrm>
            <a:off x="233934" y="2941239"/>
            <a:ext cx="9261050" cy="50219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261CC-6D7B-1403-76E6-BB495C1CAAA5}"/>
              </a:ext>
            </a:extLst>
          </p:cNvPr>
          <p:cNvSpPr/>
          <p:nvPr/>
        </p:nvSpPr>
        <p:spPr>
          <a:xfrm>
            <a:off x="233935" y="2303858"/>
            <a:ext cx="4527480" cy="26829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88DADB-5C07-72A6-B463-9D7324CB37EF}"/>
              </a:ext>
            </a:extLst>
          </p:cNvPr>
          <p:cNvSpPr/>
          <p:nvPr/>
        </p:nvSpPr>
        <p:spPr>
          <a:xfrm>
            <a:off x="223542" y="5505556"/>
            <a:ext cx="9278635" cy="30943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2F0A6-A186-5E84-3B8E-BC2EF61DE5D1}"/>
              </a:ext>
            </a:extLst>
          </p:cNvPr>
          <p:cNvSpPr txBox="1"/>
          <p:nvPr/>
        </p:nvSpPr>
        <p:spPr>
          <a:xfrm>
            <a:off x="9494984" y="5491828"/>
            <a:ext cx="2262097" cy="64633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Bradley Hand ITC"/>
              </a:rPr>
              <a:t>Are there any clinical trials for me?</a:t>
            </a:r>
            <a:endParaRPr lang="en-US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32BB269-8B52-545C-7D72-CACC90C0C8BB}"/>
              </a:ext>
            </a:extLst>
          </p:cNvPr>
          <p:cNvSpPr/>
          <p:nvPr/>
        </p:nvSpPr>
        <p:spPr>
          <a:xfrm>
            <a:off x="11691924" y="4487149"/>
            <a:ext cx="257764" cy="2141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EBBA-03B1-EF62-8385-2304559E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312A8-758C-0504-3080-0F2B42BF1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149994"/>
            <a:ext cx="2348517" cy="686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43F78-10ED-42B6-3D51-782CE54CD005}"/>
              </a:ext>
            </a:extLst>
          </p:cNvPr>
          <p:cNvSpPr txBox="1"/>
          <p:nvPr/>
        </p:nvSpPr>
        <p:spPr>
          <a:xfrm>
            <a:off x="360000" y="1165796"/>
            <a:ext cx="11733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Faster testing, closer to the patient – Delivered at the SWGLH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Validation of MSK-ACCESS panel –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MSK (Memorial Sloan Kettering) have developed a well-published assay, known as MSK-ACCESS, that has been commercialised for de-centralisation by </a:t>
            </a:r>
            <a:r>
              <a:rPr lang="en-GB" dirty="0" err="1"/>
              <a:t>SOPHiA</a:t>
            </a:r>
            <a:r>
              <a:rPr lang="en-GB" dirty="0"/>
              <a:t> Genetics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u="sng" strike="noStrike" baseline="0" dirty="0">
                <a:solidFill>
                  <a:srgbClr val="0073E1"/>
                </a:solidFill>
              </a:rPr>
              <a:t>MSK - A</a:t>
            </a:r>
            <a:r>
              <a:rPr lang="en-GB" sz="1800" b="1" i="0" u="none" strike="noStrike" baseline="0" dirty="0">
                <a:solidFill>
                  <a:srgbClr val="0073E1"/>
                </a:solidFill>
              </a:rPr>
              <a:t>nalysis of </a:t>
            </a:r>
            <a:r>
              <a:rPr lang="en-GB" sz="1800" b="1" i="0" u="sng" strike="noStrike" baseline="0" dirty="0">
                <a:solidFill>
                  <a:srgbClr val="0073E1"/>
                </a:solidFill>
              </a:rPr>
              <a:t>C</a:t>
            </a:r>
            <a:r>
              <a:rPr lang="en-GB" sz="1800" b="1" i="0" u="none" strike="noStrike" baseline="0" dirty="0">
                <a:solidFill>
                  <a:srgbClr val="0073E1"/>
                </a:solidFill>
              </a:rPr>
              <a:t>irculating </a:t>
            </a:r>
            <a:r>
              <a:rPr lang="en-GB" sz="1800" b="1" i="0" u="sng" strike="noStrike" baseline="0" dirty="0">
                <a:solidFill>
                  <a:srgbClr val="0073E1"/>
                </a:solidFill>
              </a:rPr>
              <a:t>c</a:t>
            </a:r>
            <a:r>
              <a:rPr lang="en-GB" sz="1800" b="1" i="0" u="none" strike="noStrike" baseline="0" dirty="0">
                <a:solidFill>
                  <a:srgbClr val="0073E1"/>
                </a:solidFill>
              </a:rPr>
              <a:t>fDNA to </a:t>
            </a:r>
            <a:r>
              <a:rPr lang="en-GB" sz="1800" b="1" i="0" u="sng" strike="noStrike" baseline="0" dirty="0">
                <a:solidFill>
                  <a:srgbClr val="0073E1"/>
                </a:solidFill>
              </a:rPr>
              <a:t>E</a:t>
            </a:r>
            <a:r>
              <a:rPr lang="en-GB" sz="1800" b="1" i="0" u="none" strike="noStrike" baseline="0" dirty="0">
                <a:solidFill>
                  <a:srgbClr val="0073E1"/>
                </a:solidFill>
              </a:rPr>
              <a:t>valuate </a:t>
            </a:r>
            <a:r>
              <a:rPr lang="en-GB" sz="1800" b="1" i="0" u="sng" strike="noStrike" baseline="0" dirty="0">
                <a:solidFill>
                  <a:srgbClr val="0073E1"/>
                </a:solidFill>
              </a:rPr>
              <a:t>S</a:t>
            </a:r>
            <a:r>
              <a:rPr lang="en-GB" sz="1800" b="1" i="0" u="none" strike="noStrike" baseline="0" dirty="0">
                <a:solidFill>
                  <a:srgbClr val="0073E1"/>
                </a:solidFill>
              </a:rPr>
              <a:t>omatic </a:t>
            </a:r>
            <a:r>
              <a:rPr lang="en-GB" sz="1800" b="1" i="0" u="sng" strike="noStrike" baseline="0" dirty="0">
                <a:solidFill>
                  <a:srgbClr val="0073E1"/>
                </a:solidFill>
              </a:rPr>
              <a:t>S</a:t>
            </a:r>
            <a:r>
              <a:rPr lang="en-GB" sz="1800" b="1" i="0" u="none" strike="noStrike" baseline="0" dirty="0">
                <a:solidFill>
                  <a:srgbClr val="0073E1"/>
                </a:solidFill>
              </a:rPr>
              <a:t>tatus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Astra Zeneca have funded the SWGLH to embark on implementation (1 of 10 labs worldwide).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SOPHiA</a:t>
            </a:r>
            <a:r>
              <a:rPr lang="en-GB" dirty="0"/>
              <a:t> Genetics have supported with training and initial validation.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MSK-ACCESS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146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A2E4A"/>
                </a:solidFill>
              </a:rPr>
              <a:t>Detects </a:t>
            </a:r>
            <a:r>
              <a:rPr lang="en-GB" sz="1800" i="0" u="none" strike="noStrike" baseline="0" dirty="0">
                <a:solidFill>
                  <a:srgbClr val="0A2E4A"/>
                </a:solidFill>
              </a:rPr>
              <a:t>SNVs, Indels, CNVs, fusions, MSI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2E4A"/>
                </a:solidFill>
              </a:rPr>
              <a:t>Paired germline sample analysis to distinguish somatic variants, </a:t>
            </a:r>
          </a:p>
          <a:p>
            <a:pPr lvl="1"/>
            <a:r>
              <a:rPr lang="en-GB" dirty="0">
                <a:solidFill>
                  <a:srgbClr val="0A2E4A"/>
                </a:solidFill>
              </a:rPr>
              <a:t>remove ‘noise’ and exclude CHIP variants.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6701EB-9C30-0352-E401-FF08672D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378" y="5801031"/>
            <a:ext cx="1295563" cy="117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5766DC-6BA0-E20D-64CD-B35EA4AFE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646" y="5300310"/>
            <a:ext cx="1458295" cy="391894"/>
          </a:xfrm>
          <a:prstGeom prst="rect">
            <a:avLst/>
          </a:prstGeom>
        </p:spPr>
      </p:pic>
      <p:pic>
        <p:nvPicPr>
          <p:cNvPr id="11" name="Picture 4" descr="AstraZeneca logo">
            <a:extLst>
              <a:ext uri="{FF2B5EF4-FFF2-40B4-BE49-F238E27FC236}">
                <a16:creationId xmlns:a16="http://schemas.microsoft.com/office/drawing/2014/main" id="{6656EAFE-8F94-87B7-B6B7-82FFBE5A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95" y="5981746"/>
            <a:ext cx="993346" cy="2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00F76D-43DC-190D-F167-EA48CA15C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758" y="4020754"/>
            <a:ext cx="4305300" cy="12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518D-D188-92D7-4678-2A22E111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09DDE-5273-7FDC-DB4B-0EEFBDC18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6465006" cy="5040000"/>
          </a:xfrm>
        </p:spPr>
        <p:txBody>
          <a:bodyPr/>
          <a:lstStyle/>
          <a:p>
            <a:r>
              <a:rPr lang="en-GB" sz="2400" dirty="0"/>
              <a:t>We need patient samples to allow validation of the MSK-ACCESS in-house test.</a:t>
            </a:r>
          </a:p>
          <a:p>
            <a:r>
              <a:rPr lang="en-GB" sz="2400" dirty="0"/>
              <a:t>A referral form is available to accompany the samples.</a:t>
            </a:r>
          </a:p>
          <a:p>
            <a:r>
              <a:rPr lang="en-GB" sz="2400" dirty="0"/>
              <a:t>Standard of Care </a:t>
            </a:r>
            <a:r>
              <a:rPr lang="en-GB" sz="2400" dirty="0" err="1"/>
              <a:t>ctDNA</a:t>
            </a:r>
            <a:r>
              <a:rPr lang="en-GB" sz="2400" dirty="0"/>
              <a:t> testing should also be undertaken.</a:t>
            </a:r>
          </a:p>
          <a:p>
            <a:r>
              <a:rPr lang="en-GB" sz="2400" dirty="0"/>
              <a:t>No results will be issued from the validation samples (SoC undertaken)</a:t>
            </a:r>
          </a:p>
          <a:p>
            <a:endParaRPr lang="en-GB" sz="2400" dirty="0"/>
          </a:p>
          <a:p>
            <a:r>
              <a:rPr lang="en-GB" sz="2400" dirty="0"/>
              <a:t>Please contact </a:t>
            </a:r>
            <a:r>
              <a:rPr lang="en-GB" sz="2400" dirty="0">
                <a:hlinkClick r:id="rId2"/>
              </a:rPr>
              <a:t>rduh.swgmsaadmin@nhs.net</a:t>
            </a:r>
            <a:r>
              <a:rPr lang="en-GB" sz="2400" dirty="0"/>
              <a:t> if you can help, thanks!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AE0FD-034F-9283-9613-A7EC6809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39" y="0"/>
            <a:ext cx="4798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21E2FA-94F4-40EE-8948-5067D6AC40AF}"/>
</file>

<file path=customXml/itemProps2.xml><?xml version="1.0" encoding="utf-8"?>
<ds:datastoreItem xmlns:ds="http://schemas.openxmlformats.org/officeDocument/2006/customXml" ds:itemID="{FD2E2BD6-7D64-43BA-85AA-3E2B43458E90}"/>
</file>

<file path=customXml/itemProps3.xml><?xml version="1.0" encoding="utf-8"?>
<ds:datastoreItem xmlns:ds="http://schemas.openxmlformats.org/officeDocument/2006/customXml" ds:itemID="{5C3B0613-AE22-49B5-AC2E-91E95482995D}"/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644</Words>
  <Application>Microsoft Office PowerPoint</Application>
  <PresentationFormat>Widescreen</PresentationFormat>
  <Paragraphs>96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Body calibri</vt:lpstr>
      <vt:lpstr>Bradley Hand ITC</vt:lpstr>
      <vt:lpstr>Calibri</vt:lpstr>
      <vt:lpstr>Calibri (body)</vt:lpstr>
      <vt:lpstr>Calibri body</vt:lpstr>
      <vt:lpstr>Calibri Light</vt:lpstr>
      <vt:lpstr>Times New Roman</vt:lpstr>
      <vt:lpstr>Office Theme</vt:lpstr>
      <vt:lpstr>1_Office Theme</vt:lpstr>
      <vt:lpstr>Lung Cancer Genomics  - ctDNA</vt:lpstr>
      <vt:lpstr>PowerPoint Presentation</vt:lpstr>
      <vt:lpstr>ctDNA update </vt:lpstr>
      <vt:lpstr>NSCLC Pilot Uptake – breakdown by Trust</vt:lpstr>
      <vt:lpstr>Live Clinical Service</vt:lpstr>
      <vt:lpstr>ctDNA Reports: RM 360Dx Liquid biopsy</vt:lpstr>
      <vt:lpstr>Future</vt:lpstr>
      <vt:lpstr>How can you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cancer genomic testing at the SWGLH</dc:title>
  <dc:creator>THOMPSON, Sharon (ROYAL DEVON UNIVERSITY HEALTHCARE NHS FOUNDATION TRUST)</dc:creator>
  <cp:lastModifiedBy>Helen Dunderdale</cp:lastModifiedBy>
  <cp:revision>3</cp:revision>
  <dcterms:created xsi:type="dcterms:W3CDTF">2025-04-25T09:29:39Z</dcterms:created>
  <dcterms:modified xsi:type="dcterms:W3CDTF">2025-05-20T08:12:49Z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