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1090" r:id="rId4"/>
    <p:sldId id="1534" r:id="rId5"/>
    <p:sldId id="1747256718" r:id="rId6"/>
    <p:sldId id="285" r:id="rId7"/>
    <p:sldId id="1088" r:id="rId8"/>
    <p:sldId id="1094" r:id="rId9"/>
    <p:sldId id="280" r:id="rId10"/>
    <p:sldId id="281" r:id="rId11"/>
    <p:sldId id="287" r:id="rId12"/>
    <p:sldId id="1747256717" r:id="rId13"/>
    <p:sldId id="2145708137" r:id="rId14"/>
    <p:sldId id="2145708138" r:id="rId15"/>
    <p:sldId id="288" r:id="rId16"/>
    <p:sldId id="1747256715" r:id="rId17"/>
    <p:sldId id="2145708136" r:id="rId18"/>
    <p:sldId id="1087" r:id="rId19"/>
    <p:sldId id="1091" r:id="rId20"/>
    <p:sldId id="1747256716" r:id="rId21"/>
    <p:sldId id="293" r:id="rId22"/>
    <p:sldId id="10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Users\jonathanhiunianchung\Library\Containers\com.microsoft.Excel\Data\Library\Application%20Support\Microsoft\Book3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2B-4F27-9904-C9D07C9FCC6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2B-4F27-9904-C9D07C9FCC6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2B-4F27-9904-C9D07C9FCC61}"/>
              </c:ext>
            </c:extLst>
          </c:dPt>
          <c:cat>
            <c:strRef>
              <c:f>Sheet1!$A$2:$A$4</c:f>
              <c:strCache>
                <c:ptCount val="3"/>
                <c:pt idx="0">
                  <c:v>Neoadjuvant chemo-IO</c:v>
                </c:pt>
                <c:pt idx="1">
                  <c:v>Upfront surgery +/- adjuvant SACT</c:v>
                </c:pt>
                <c:pt idx="2">
                  <c:v>Chemoradiotherapy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</c:v>
                </c:pt>
                <c:pt idx="1">
                  <c:v>41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D-4966-85E0-58ED2BD3A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Sheet1!$B$3:$B$117</cx:f>
        <cx:lvl ptCount="115" formatCode="General">
          <cx:pt idx="0">27</cx:pt>
          <cx:pt idx="1">31</cx:pt>
          <cx:pt idx="2">29</cx:pt>
          <cx:pt idx="3">46</cx:pt>
          <cx:pt idx="4">6</cx:pt>
          <cx:pt idx="5">13</cx:pt>
          <cx:pt idx="6">13</cx:pt>
          <cx:pt idx="7">17</cx:pt>
          <cx:pt idx="8">28</cx:pt>
          <cx:pt idx="9">18</cx:pt>
          <cx:pt idx="10">24</cx:pt>
          <cx:pt idx="11">17</cx:pt>
          <cx:pt idx="12">29</cx:pt>
          <cx:pt idx="13">23</cx:pt>
          <cx:pt idx="14">22</cx:pt>
          <cx:pt idx="15">10</cx:pt>
          <cx:pt idx="16">11</cx:pt>
          <cx:pt idx="17">20</cx:pt>
          <cx:pt idx="18">14</cx:pt>
          <cx:pt idx="19">10</cx:pt>
          <cx:pt idx="20">21</cx:pt>
          <cx:pt idx="21">14</cx:pt>
          <cx:pt idx="22">5</cx:pt>
          <cx:pt idx="23">4</cx:pt>
          <cx:pt idx="24">4</cx:pt>
          <cx:pt idx="25">15</cx:pt>
          <cx:pt idx="26">7</cx:pt>
          <cx:pt idx="27">20</cx:pt>
          <cx:pt idx="28">69</cx:pt>
          <cx:pt idx="29">13</cx:pt>
          <cx:pt idx="30">34</cx:pt>
          <cx:pt idx="31">12</cx:pt>
          <cx:pt idx="32">3</cx:pt>
          <cx:pt idx="33">29</cx:pt>
          <cx:pt idx="34">8</cx:pt>
          <cx:pt idx="35">15</cx:pt>
          <cx:pt idx="36">103</cx:pt>
          <cx:pt idx="37">25</cx:pt>
          <cx:pt idx="38">20</cx:pt>
          <cx:pt idx="39">22</cx:pt>
          <cx:pt idx="40">13</cx:pt>
          <cx:pt idx="41">48</cx:pt>
          <cx:pt idx="42">127</cx:pt>
          <cx:pt idx="43">32</cx:pt>
          <cx:pt idx="44">15</cx:pt>
          <cx:pt idx="45">27</cx:pt>
          <cx:pt idx="46">16</cx:pt>
          <cx:pt idx="47">43</cx:pt>
          <cx:pt idx="48">60</cx:pt>
          <cx:pt idx="49">28</cx:pt>
          <cx:pt idx="50">19</cx:pt>
          <cx:pt idx="51">19</cx:pt>
          <cx:pt idx="52">11</cx:pt>
          <cx:pt idx="53">12</cx:pt>
          <cx:pt idx="54">37</cx:pt>
          <cx:pt idx="55">29</cx:pt>
          <cx:pt idx="56">42</cx:pt>
          <cx:pt idx="57">207</cx:pt>
          <cx:pt idx="58">95</cx:pt>
          <cx:pt idx="59">26</cx:pt>
          <cx:pt idx="60">19</cx:pt>
          <cx:pt idx="61">4</cx:pt>
          <cx:pt idx="62">16</cx:pt>
          <cx:pt idx="63">13</cx:pt>
          <cx:pt idx="64">18</cx:pt>
          <cx:pt idx="65">9</cx:pt>
          <cx:pt idx="66">19</cx:pt>
          <cx:pt idx="67">14</cx:pt>
          <cx:pt idx="68">16</cx:pt>
          <cx:pt idx="69">39</cx:pt>
          <cx:pt idx="70">14</cx:pt>
          <cx:pt idx="71">85</cx:pt>
          <cx:pt idx="72">40</cx:pt>
          <cx:pt idx="73">11</cx:pt>
          <cx:pt idx="74">12</cx:pt>
          <cx:pt idx="75">14</cx:pt>
          <cx:pt idx="76">33</cx:pt>
          <cx:pt idx="77">34</cx:pt>
          <cx:pt idx="78">30</cx:pt>
          <cx:pt idx="79">14</cx:pt>
          <cx:pt idx="80">39</cx:pt>
          <cx:pt idx="81">28</cx:pt>
          <cx:pt idx="82">38</cx:pt>
          <cx:pt idx="83">21</cx:pt>
          <cx:pt idx="84">28</cx:pt>
          <cx:pt idx="85">37</cx:pt>
          <cx:pt idx="86">4</cx:pt>
          <cx:pt idx="87">66</cx:pt>
          <cx:pt idx="88">18</cx:pt>
          <cx:pt idx="89">14</cx:pt>
          <cx:pt idx="90">48</cx:pt>
          <cx:pt idx="91">32</cx:pt>
          <cx:pt idx="92">69</cx:pt>
          <cx:pt idx="93">4</cx:pt>
        </cx:lvl>
      </cx:numDim>
    </cx:data>
    <cx:data id="1">
      <cx:numDim type="val">
        <cx:f>Sheet1!$C$3:$C$117</cx:f>
        <cx:lvl ptCount="115" formatCode="General">
          <cx:pt idx="0">9</cx:pt>
          <cx:pt idx="1">7</cx:pt>
          <cx:pt idx="2">7</cx:pt>
          <cx:pt idx="3">7</cx:pt>
          <cx:pt idx="4">7</cx:pt>
          <cx:pt idx="5">14</cx:pt>
          <cx:pt idx="6">3</cx:pt>
          <cx:pt idx="7">8</cx:pt>
          <cx:pt idx="8">8</cx:pt>
          <cx:pt idx="9">8</cx:pt>
          <cx:pt idx="10">2</cx:pt>
          <cx:pt idx="11">4</cx:pt>
          <cx:pt idx="12">12</cx:pt>
          <cx:pt idx="13">2</cx:pt>
          <cx:pt idx="14">4</cx:pt>
          <cx:pt idx="15">8</cx:pt>
          <cx:pt idx="16">3</cx:pt>
          <cx:pt idx="17">7</cx:pt>
          <cx:pt idx="18">8</cx:pt>
          <cx:pt idx="19">3</cx:pt>
          <cx:pt idx="20">3</cx:pt>
          <cx:pt idx="21">10</cx:pt>
          <cx:pt idx="22">4</cx:pt>
          <cx:pt idx="23">2</cx:pt>
          <cx:pt idx="24">2</cx:pt>
          <cx:pt idx="25">10</cx:pt>
          <cx:pt idx="26">10</cx:pt>
          <cx:pt idx="27">10</cx:pt>
          <cx:pt idx="28">4</cx:pt>
          <cx:pt idx="29">7</cx:pt>
          <cx:pt idx="30">3</cx:pt>
          <cx:pt idx="31">1</cx:pt>
          <cx:pt idx="32">8</cx:pt>
          <cx:pt idx="33">3</cx:pt>
          <cx:pt idx="34">4</cx:pt>
          <cx:pt idx="35">3</cx:pt>
          <cx:pt idx="36">4</cx:pt>
          <cx:pt idx="37">3</cx:pt>
          <cx:pt idx="38">4</cx:pt>
          <cx:pt idx="39">8</cx:pt>
          <cx:pt idx="40">8</cx:pt>
          <cx:pt idx="41">3</cx:pt>
          <cx:pt idx="42">3</cx:pt>
          <cx:pt idx="43">4</cx:pt>
          <cx:pt idx="44">11</cx:pt>
          <cx:pt idx="45">4</cx:pt>
          <cx:pt idx="46">3</cx:pt>
          <cx:pt idx="47">8</cx:pt>
          <cx:pt idx="48">8</cx:pt>
          <cx:pt idx="49">10</cx:pt>
          <cx:pt idx="50">8</cx:pt>
          <cx:pt idx="51">1</cx:pt>
          <cx:pt idx="52">1</cx:pt>
          <cx:pt idx="53">3</cx:pt>
          <cx:pt idx="54">3</cx:pt>
          <cx:pt idx="55">8</cx:pt>
          <cx:pt idx="56">8</cx:pt>
          <cx:pt idx="57">8</cx:pt>
          <cx:pt idx="58">1</cx:pt>
          <cx:pt idx="59">1</cx:pt>
          <cx:pt idx="60">9</cx:pt>
          <cx:pt idx="61">1</cx:pt>
          <cx:pt idx="62">3</cx:pt>
          <cx:pt idx="63">10</cx:pt>
          <cx:pt idx="64">2</cx:pt>
          <cx:pt idx="65">9</cx:pt>
          <cx:pt idx="66">9</cx:pt>
          <cx:pt idx="67">5</cx:pt>
          <cx:pt idx="68">3</cx:pt>
          <cx:pt idx="69">5</cx:pt>
          <cx:pt idx="70">9</cx:pt>
          <cx:pt idx="71">4</cx:pt>
          <cx:pt idx="72">4</cx:pt>
          <cx:pt idx="73">3</cx:pt>
          <cx:pt idx="74">2</cx:pt>
          <cx:pt idx="75">2</cx:pt>
          <cx:pt idx="76">1</cx:pt>
          <cx:pt idx="77">2</cx:pt>
          <cx:pt idx="78">7</cx:pt>
          <cx:pt idx="79">8</cx:pt>
          <cx:pt idx="80">26</cx:pt>
          <cx:pt idx="81">4</cx:pt>
          <cx:pt idx="82">4</cx:pt>
          <cx:pt idx="83">6</cx:pt>
          <cx:pt idx="84">1</cx:pt>
          <cx:pt idx="85">1</cx:pt>
          <cx:pt idx="86">3</cx:pt>
          <cx:pt idx="87">4</cx:pt>
          <cx:pt idx="88">2</cx:pt>
          <cx:pt idx="89">9</cx:pt>
          <cx:pt idx="90">3</cx:pt>
          <cx:pt idx="91">3</cx:pt>
          <cx:pt idx="92">4</cx:pt>
          <cx:pt idx="93">8</cx:pt>
          <cx:pt idx="94">4</cx:pt>
          <cx:pt idx="95">7</cx:pt>
          <cx:pt idx="96">4</cx:pt>
          <cx:pt idx="97">5</cx:pt>
          <cx:pt idx="98">5</cx:pt>
          <cx:pt idx="99">3</cx:pt>
          <cx:pt idx="100">4</cx:pt>
          <cx:pt idx="101">8</cx:pt>
          <cx:pt idx="102">8</cx:pt>
          <cx:pt idx="103">3</cx:pt>
          <cx:pt idx="104">4</cx:pt>
          <cx:pt idx="105">8</cx:pt>
          <cx:pt idx="106">10</cx:pt>
          <cx:pt idx="107">8</cx:pt>
          <cx:pt idx="108">7</cx:pt>
          <cx:pt idx="109">3</cx:pt>
          <cx:pt idx="110">7</cx:pt>
          <cx:pt idx="111">4</cx:pt>
          <cx:pt idx="112">9</cx:pt>
          <cx:pt idx="113">8</cx:pt>
          <cx:pt idx="114">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900"/>
            </a:pPr>
            <a:r>
              <a:rPr lang="en-GB" sz="19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 </a:t>
            </a:r>
            <a:r>
              <a:rPr lang="en-GB" sz="19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Pre and Post One Stop Clinic Implementation</a:t>
            </a:r>
          </a:p>
          <a:p>
            <a:pPr algn="ctr" rtl="0">
              <a:defRPr sz="1900"/>
            </a:pPr>
            <a:r>
              <a:rPr lang="en-GB" sz="19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Days From Referral to DTT</a:t>
            </a:r>
          </a:p>
        </cx:rich>
      </cx:tx>
    </cx:title>
    <cx:plotArea>
      <cx:plotAreaRegion>
        <cx:series layoutId="boxWhisker" uniqueId="{ADF22E98-AD59-DF4D-9ACE-66DCA541E665}">
          <cx:tx>
            <cx:txData>
              <cx:f>Sheet1!$B$2</cx:f>
              <cx:v>Pre One Stop Clinic Days From Referral to DTT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92699192-470F-EC4D-9112-DD27FE778409}">
          <cx:tx>
            <cx:txData>
              <cx:f>Sheet1!$C$2</cx:f>
              <cx:v>Post One Stop Clinic Days From Referral to DTT</cx:v>
            </cx:txData>
          </cx:tx>
          <cx:spPr>
            <a:solidFill>
              <a:srgbClr val="FF0000"/>
            </a:solidFill>
          </cx:spPr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en-GB" sz="1500" b="1" i="0" u="none" strike="noStrik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  <a:t>Days</a:t>
                </a:r>
                <a:r>
                  <a:rPr lang="en-GB" sz="900" b="0" i="0" u="none" strike="noStrik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  <a:t> </a:t>
                </a:r>
              </a:p>
            </cx:rich>
          </cx:tx>
        </cx:title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endParaRPr lang="en-GB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Sheet1!$G$2:$G$112</cx:f>
        <cx:lvl ptCount="111" formatCode="General">
          <cx:pt idx="0">41</cx:pt>
          <cx:pt idx="1">59</cx:pt>
          <cx:pt idx="2">55</cx:pt>
          <cx:pt idx="3">63</cx:pt>
          <cx:pt idx="4">27</cx:pt>
          <cx:pt idx="5">30</cx:pt>
          <cx:pt idx="6">30</cx:pt>
          <cx:pt idx="7">52</cx:pt>
          <cx:pt idx="8">41</cx:pt>
          <cx:pt idx="9">28</cx:pt>
          <cx:pt idx="10">59</cx:pt>
          <cx:pt idx="11">59</cx:pt>
          <cx:pt idx="12">51</cx:pt>
          <cx:pt idx="13">44</cx:pt>
          <cx:pt idx="14">33</cx:pt>
          <cx:pt idx="15">22</cx:pt>
          <cx:pt idx="16">75</cx:pt>
          <cx:pt idx="17">36</cx:pt>
          <cx:pt idx="18">25</cx:pt>
          <cx:pt idx="19">27</cx:pt>
          <cx:pt idx="20">37</cx:pt>
          <cx:pt idx="21">30</cx:pt>
          <cx:pt idx="22">15</cx:pt>
          <cx:pt idx="23">18</cx:pt>
          <cx:pt idx="24">13</cx:pt>
          <cx:pt idx="25">30</cx:pt>
          <cx:pt idx="26">16</cx:pt>
          <cx:pt idx="27">43</cx:pt>
          <cx:pt idx="28">98</cx:pt>
          <cx:pt idx="29">34</cx:pt>
          <cx:pt idx="30">55</cx:pt>
          <cx:pt idx="31">43</cx:pt>
          <cx:pt idx="32">17</cx:pt>
          <cx:pt idx="33">67</cx:pt>
          <cx:pt idx="34">28</cx:pt>
          <cx:pt idx="35">26</cx:pt>
          <cx:pt idx="36">119</cx:pt>
          <cx:pt idx="37">28</cx:pt>
          <cx:pt idx="38">23</cx:pt>
          <cx:pt idx="39">46</cx:pt>
          <cx:pt idx="40">34</cx:pt>
          <cx:pt idx="41">90</cx:pt>
          <cx:pt idx="42">168</cx:pt>
          <cx:pt idx="43">54</cx:pt>
          <cx:pt idx="44">21</cx:pt>
          <cx:pt idx="45">40</cx:pt>
          <cx:pt idx="46">33</cx:pt>
          <cx:pt idx="47">91</cx:pt>
          <cx:pt idx="48">68</cx:pt>
          <cx:pt idx="49">58</cx:pt>
          <cx:pt idx="50">46</cx:pt>
          <cx:pt idx="51">33</cx:pt>
          <cx:pt idx="52">28</cx:pt>
          <cx:pt idx="53">26</cx:pt>
          <cx:pt idx="54">42</cx:pt>
          <cx:pt idx="55">101</cx:pt>
          <cx:pt idx="56">54</cx:pt>
          <cx:pt idx="57">228</cx:pt>
          <cx:pt idx="58">118</cx:pt>
          <cx:pt idx="59">50</cx:pt>
          <cx:pt idx="60">54</cx:pt>
          <cx:pt idx="61">19</cx:pt>
          <cx:pt idx="62">45</cx:pt>
          <cx:pt idx="63">40</cx:pt>
          <cx:pt idx="64">37</cx:pt>
          <cx:pt idx="65">29</cx:pt>
          <cx:pt idx="66">39</cx:pt>
          <cx:pt idx="67">31</cx:pt>
          <cx:pt idx="68">27</cx:pt>
          <cx:pt idx="69">41</cx:pt>
          <cx:pt idx="70">22</cx:pt>
          <cx:pt idx="71">72</cx:pt>
          <cx:pt idx="72">28</cx:pt>
          <cx:pt idx="73">90</cx:pt>
          <cx:pt idx="74">41</cx:pt>
          <cx:pt idx="75">26</cx:pt>
          <cx:pt idx="76">33</cx:pt>
          <cx:pt idx="77">17</cx:pt>
          <cx:pt idx="78">60</cx:pt>
          <cx:pt idx="79">43</cx:pt>
          <cx:pt idx="80">59</cx:pt>
          <cx:pt idx="81">36</cx:pt>
          <cx:pt idx="82">72</cx:pt>
          <cx:pt idx="83">31</cx:pt>
          <cx:pt idx="84">52</cx:pt>
          <cx:pt idx="85">35</cx:pt>
          <cx:pt idx="86">59</cx:pt>
          <cx:pt idx="87">60</cx:pt>
          <cx:pt idx="88">24</cx:pt>
          <cx:pt idx="89">86</cx:pt>
          <cx:pt idx="90">20</cx:pt>
          <cx:pt idx="91">55</cx:pt>
          <cx:pt idx="92">65</cx:pt>
          <cx:pt idx="93">56</cx:pt>
          <cx:pt idx="94">70</cx:pt>
          <cx:pt idx="95">29</cx:pt>
        </cx:lvl>
      </cx:numDim>
    </cx:data>
    <cx:data id="1">
      <cx:numDim type="val">
        <cx:f>Sheet1!$H$2:$H$112</cx:f>
        <cx:lvl ptCount="111" formatCode="General">
          <cx:pt idx="0">30</cx:pt>
          <cx:pt idx="1">28</cx:pt>
          <cx:pt idx="2">28</cx:pt>
          <cx:pt idx="3">28</cx:pt>
          <cx:pt idx="4">24</cx:pt>
          <cx:pt idx="5">43</cx:pt>
          <cx:pt idx="6">27</cx:pt>
          <cx:pt idx="7">29</cx:pt>
          <cx:pt idx="8">15</cx:pt>
          <cx:pt idx="9">60</cx:pt>
          <cx:pt idx="10">24</cx:pt>
          <cx:pt idx="11">24</cx:pt>
          <cx:pt idx="12">16</cx:pt>
          <cx:pt idx="13">24</cx:pt>
          <cx:pt idx="14">24</cx:pt>
          <cx:pt idx="15">34</cx:pt>
          <cx:pt idx="16">23</cx:pt>
          <cx:pt idx="17">29</cx:pt>
          <cx:pt idx="18">26</cx:pt>
          <cx:pt idx="19">8</cx:pt>
          <cx:pt idx="20">22</cx:pt>
          <cx:pt idx="21">24</cx:pt>
          <cx:pt idx="22">36</cx:pt>
          <cx:pt idx="23">28</cx:pt>
          <cx:pt idx="24">29</cx:pt>
          <cx:pt idx="25">35</cx:pt>
          <cx:pt idx="26">37</cx:pt>
          <cx:pt idx="27">56</cx:pt>
          <cx:pt idx="28">24</cx:pt>
          <cx:pt idx="29">28</cx:pt>
          <cx:pt idx="30">24</cx:pt>
          <cx:pt idx="31">21</cx:pt>
          <cx:pt idx="32">29</cx:pt>
          <cx:pt idx="33">56</cx:pt>
          <cx:pt idx="34">18</cx:pt>
          <cx:pt idx="35">24</cx:pt>
          <cx:pt idx="36">25</cx:pt>
          <cx:pt idx="37">21</cx:pt>
          <cx:pt idx="38">22</cx:pt>
          <cx:pt idx="39">20</cx:pt>
          <cx:pt idx="40">20</cx:pt>
          <cx:pt idx="41">49</cx:pt>
          <cx:pt idx="42">28</cx:pt>
          <cx:pt idx="43">24</cx:pt>
          <cx:pt idx="44">31</cx:pt>
          <cx:pt idx="45">25</cx:pt>
          <cx:pt idx="46">29</cx:pt>
          <cx:pt idx="47">34</cx:pt>
          <cx:pt idx="48">19</cx:pt>
          <cx:pt idx="49">35</cx:pt>
          <cx:pt idx="50">29</cx:pt>
          <cx:pt idx="51">29</cx:pt>
          <cx:pt idx="52">56</cx:pt>
          <cx:pt idx="53">14</cx:pt>
          <cx:pt idx="54">23</cx:pt>
          <cx:pt idx="55">28</cx:pt>
          <cx:pt idx="56">28</cx:pt>
          <cx:pt idx="57">51</cx:pt>
          <cx:pt idx="58">41</cx:pt>
          <cx:pt idx="59">26</cx:pt>
          <cx:pt idx="60">30</cx:pt>
          <cx:pt idx="61">28</cx:pt>
          <cx:pt idx="62">26</cx:pt>
          <cx:pt idx="63">29</cx:pt>
          <cx:pt idx="64">30</cx:pt>
          <cx:pt idx="65">25</cx:pt>
          <cx:pt idx="66">22</cx:pt>
          <cx:pt idx="67">31</cx:pt>
          <cx:pt idx="68">28</cx:pt>
          <cx:pt idx="69">2</cx:pt>
          <cx:pt idx="70">32</cx:pt>
          <cx:pt idx="71">17</cx:pt>
          <cx:pt idx="72">24</cx:pt>
          <cx:pt idx="73">22</cx:pt>
          <cx:pt idx="74">22</cx:pt>
          <cx:pt idx="75">23</cx:pt>
          <cx:pt idx="76">33</cx:pt>
          <cx:pt idx="77">34</cx:pt>
          <cx:pt idx="78">83</cx:pt>
          <cx:pt idx="79">11</cx:pt>
          <cx:pt idx="80">29</cx:pt>
          <cx:pt idx="81">35</cx:pt>
          <cx:pt idx="82">12</cx:pt>
          <cx:pt idx="83">28</cx:pt>
          <cx:pt idx="84">19</cx:pt>
          <cx:pt idx="85">15</cx:pt>
          <cx:pt idx="86">15</cx:pt>
          <cx:pt idx="87">25</cx:pt>
          <cx:pt idx="88">33</cx:pt>
          <cx:pt idx="89">20</cx:pt>
          <cx:pt idx="90">22</cx:pt>
          <cx:pt idx="91">33</cx:pt>
          <cx:pt idx="92">28</cx:pt>
          <cx:pt idx="93">21</cx:pt>
          <cx:pt idx="94">21</cx:pt>
          <cx:pt idx="95">14</cx:pt>
          <cx:pt idx="96">32</cx:pt>
          <cx:pt idx="97">28</cx:pt>
          <cx:pt idx="98">28</cx:pt>
          <cx:pt idx="99">19</cx:pt>
          <cx:pt idx="100">27</cx:pt>
          <cx:pt idx="101">5</cx:pt>
          <cx:pt idx="102">4</cx:pt>
          <cx:pt idx="103">24</cx:pt>
          <cx:pt idx="104">14</cx:pt>
          <cx:pt idx="105">20</cx:pt>
          <cx:pt idx="106">20</cx:pt>
          <cx:pt idx="107">28</cx:pt>
          <cx:pt idx="108">26</cx:pt>
          <cx:pt idx="109">28</cx:pt>
          <cx:pt idx="110">42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GB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 </a:t>
            </a:r>
            <a:r>
              <a:rPr lang="en-GB" sz="18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P</a:t>
            </a:r>
            <a:r>
              <a:rPr lang="en-GB" sz="18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re and Post One Stop Clinic Implementation</a:t>
            </a:r>
          </a:p>
          <a:p>
            <a:pPr algn="ctr" rtl="0">
              <a:defRPr/>
            </a:pPr>
            <a:r>
              <a:rPr lang="en-GB" sz="18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Days From Referral to FDT </a:t>
            </a:r>
            <a:r>
              <a:rPr lang="en-GB" sz="1800" dirty="0"/>
              <a:t> </a:t>
            </a:r>
            <a:endParaRPr lang="en-GB" sz="18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boxWhisker" uniqueId="{CB13EB75-E246-1B41-99E8-81DAB83F847E}">
          <cx:tx>
            <cx:txData>
              <cx:f>Sheet1!$G$1</cx:f>
              <cx:v>Pre One Stop Clinic Days From Referral to FDT</cx:v>
            </cx:txData>
          </cx:tx>
          <cx:spPr>
            <a:solidFill>
              <a:srgbClr val="0070C0"/>
            </a:solidFill>
          </cx:spPr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B9C301CC-28DD-9745-B06B-D85DBFDEF9EF}">
          <cx:tx>
            <cx:txData>
              <cx:f>Sheet1!$H$1</cx:f>
              <cx:v>Post One Stop Clinic Days From Referral to FDT</cx:v>
            </cx:txData>
          </cx:tx>
          <cx:spPr>
            <a:solidFill>
              <a:srgbClr val="FF0000"/>
            </a:solidFill>
          </cx:spPr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en-GB" sz="1400" b="1" i="0" u="none" strike="noStrik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  <a:t>Days</a:t>
                </a:r>
                <a:r>
                  <a:rPr lang="en-GB" sz="900" b="0" i="0" u="none" strike="noStrik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  <a:t> </a:t>
                </a:r>
              </a:p>
            </cx:rich>
          </cx:tx>
        </cx:title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endParaRPr lang="en-GB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Sheet1!$E$4:$E$164</cx:f>
        <cx:lvl ptCount="161" formatCode="General">
          <cx:pt idx="0">27</cx:pt>
          <cx:pt idx="1">31</cx:pt>
          <cx:pt idx="2">29</cx:pt>
          <cx:pt idx="3">46</cx:pt>
          <cx:pt idx="4">6</cx:pt>
          <cx:pt idx="5">13</cx:pt>
          <cx:pt idx="6">13</cx:pt>
          <cx:pt idx="7">17</cx:pt>
          <cx:pt idx="8">28</cx:pt>
          <cx:pt idx="9">18</cx:pt>
          <cx:pt idx="10">24</cx:pt>
          <cx:pt idx="11">17</cx:pt>
          <cx:pt idx="12">29</cx:pt>
          <cx:pt idx="13">23</cx:pt>
          <cx:pt idx="14">22</cx:pt>
          <cx:pt idx="15">10</cx:pt>
          <cx:pt idx="16">11</cx:pt>
          <cx:pt idx="17">20</cx:pt>
          <cx:pt idx="18">14</cx:pt>
          <cx:pt idx="19">10</cx:pt>
          <cx:pt idx="20">21</cx:pt>
          <cx:pt idx="21">14</cx:pt>
          <cx:pt idx="22">5</cx:pt>
          <cx:pt idx="23">4</cx:pt>
          <cx:pt idx="24">4</cx:pt>
          <cx:pt idx="25">15</cx:pt>
          <cx:pt idx="26">7</cx:pt>
          <cx:pt idx="27">20</cx:pt>
          <cx:pt idx="28">69</cx:pt>
          <cx:pt idx="29">13</cx:pt>
          <cx:pt idx="30">34</cx:pt>
          <cx:pt idx="31">12</cx:pt>
          <cx:pt idx="32">3</cx:pt>
          <cx:pt idx="33">29</cx:pt>
          <cx:pt idx="34">8</cx:pt>
          <cx:pt idx="35">15</cx:pt>
          <cx:pt idx="36">103</cx:pt>
          <cx:pt idx="37">25</cx:pt>
          <cx:pt idx="38">20</cx:pt>
          <cx:pt idx="39">22</cx:pt>
          <cx:pt idx="40">13</cx:pt>
          <cx:pt idx="41">48</cx:pt>
          <cx:pt idx="42">127</cx:pt>
          <cx:pt idx="43">32</cx:pt>
          <cx:pt idx="44">15</cx:pt>
          <cx:pt idx="45">27</cx:pt>
          <cx:pt idx="46">16</cx:pt>
          <cx:pt idx="47">43</cx:pt>
          <cx:pt idx="48">60</cx:pt>
          <cx:pt idx="49">28</cx:pt>
          <cx:pt idx="50">19</cx:pt>
          <cx:pt idx="51">19</cx:pt>
          <cx:pt idx="52">11</cx:pt>
          <cx:pt idx="53">12</cx:pt>
          <cx:pt idx="54">37</cx:pt>
          <cx:pt idx="55">29</cx:pt>
          <cx:pt idx="56">42</cx:pt>
          <cx:pt idx="57">207</cx:pt>
          <cx:pt idx="58">95</cx:pt>
          <cx:pt idx="59">26</cx:pt>
          <cx:pt idx="60">19</cx:pt>
          <cx:pt idx="61">4</cx:pt>
          <cx:pt idx="62">16</cx:pt>
          <cx:pt idx="63">13</cx:pt>
          <cx:pt idx="64">18</cx:pt>
          <cx:pt idx="65">9</cx:pt>
          <cx:pt idx="66">19</cx:pt>
          <cx:pt idx="67">14</cx:pt>
          <cx:pt idx="68">16</cx:pt>
          <cx:pt idx="69">39</cx:pt>
          <cx:pt idx="70">14</cx:pt>
          <cx:pt idx="71">85</cx:pt>
          <cx:pt idx="72">40</cx:pt>
          <cx:pt idx="73">11</cx:pt>
          <cx:pt idx="74">12</cx:pt>
          <cx:pt idx="75">14</cx:pt>
          <cx:pt idx="76">33</cx:pt>
          <cx:pt idx="77">34</cx:pt>
          <cx:pt idx="78">30</cx:pt>
          <cx:pt idx="79">14</cx:pt>
          <cx:pt idx="80">39</cx:pt>
          <cx:pt idx="81">28</cx:pt>
          <cx:pt idx="82">38</cx:pt>
          <cx:pt idx="83">21</cx:pt>
          <cx:pt idx="84">28</cx:pt>
          <cx:pt idx="85">37</cx:pt>
          <cx:pt idx="86">4</cx:pt>
          <cx:pt idx="87">66</cx:pt>
          <cx:pt idx="88">18</cx:pt>
          <cx:pt idx="89">14</cx:pt>
          <cx:pt idx="90">48</cx:pt>
          <cx:pt idx="91">32</cx:pt>
          <cx:pt idx="92">69</cx:pt>
          <cx:pt idx="93">4</cx:pt>
        </cx:lvl>
      </cx:numDim>
    </cx:data>
    <cx:data id="1">
      <cx:numDim type="val">
        <cx:f>Sheet1!$F$4:$F$164</cx:f>
        <cx:lvl ptCount="161" formatCode="General">
          <cx:pt idx="0">7</cx:pt>
          <cx:pt idx="1">7</cx:pt>
          <cx:pt idx="2">9</cx:pt>
          <cx:pt idx="3">7</cx:pt>
          <cx:pt idx="4">8</cx:pt>
          <cx:pt idx="5">14</cx:pt>
          <cx:pt idx="6">3</cx:pt>
          <cx:pt idx="7">8</cx:pt>
          <cx:pt idx="8">8</cx:pt>
          <cx:pt idx="9">7</cx:pt>
          <cx:pt idx="10">4</cx:pt>
          <cx:pt idx="11">12</cx:pt>
          <cx:pt idx="12">2</cx:pt>
          <cx:pt idx="13">2</cx:pt>
          <cx:pt idx="14">4</cx:pt>
          <cx:pt idx="15">3</cx:pt>
          <cx:pt idx="16">8</cx:pt>
          <cx:pt idx="17">8</cx:pt>
          <cx:pt idx="18">7</cx:pt>
          <cx:pt idx="19">10</cx:pt>
          <cx:pt idx="20">3</cx:pt>
          <cx:pt idx="21">4</cx:pt>
          <cx:pt idx="22">3</cx:pt>
          <cx:pt idx="23">10</cx:pt>
          <cx:pt idx="24">2</cx:pt>
          <cx:pt idx="25">2</cx:pt>
          <cx:pt idx="26">10</cx:pt>
          <cx:pt idx="27">10</cx:pt>
          <cx:pt idx="28">4</cx:pt>
          <cx:pt idx="29">8</cx:pt>
          <cx:pt idx="30">3</cx:pt>
          <cx:pt idx="31">1</cx:pt>
          <cx:pt idx="32">7</cx:pt>
          <cx:pt idx="33">4</cx:pt>
          <cx:pt idx="34">3</cx:pt>
          <cx:pt idx="35">3</cx:pt>
          <cx:pt idx="36">3</cx:pt>
          <cx:pt idx="37">4</cx:pt>
          <cx:pt idx="38">4</cx:pt>
          <cx:pt idx="39">3</cx:pt>
          <cx:pt idx="40">4</cx:pt>
          <cx:pt idx="41">8</cx:pt>
          <cx:pt idx="42">3</cx:pt>
          <cx:pt idx="43">8</cx:pt>
          <cx:pt idx="44">8</cx:pt>
          <cx:pt idx="45">10</cx:pt>
          <cx:pt idx="46">8</cx:pt>
          <cx:pt idx="47">4</cx:pt>
          <cx:pt idx="48">3</cx:pt>
          <cx:pt idx="49">11</cx:pt>
          <cx:pt idx="50">1</cx:pt>
          <cx:pt idx="51">3</cx:pt>
          <cx:pt idx="52">8</cx:pt>
          <cx:pt idx="53">1</cx:pt>
          <cx:pt idx="54">8</cx:pt>
          <cx:pt idx="55">3</cx:pt>
          <cx:pt idx="56">1</cx:pt>
          <cx:pt idx="57">1</cx:pt>
          <cx:pt idx="58">8</cx:pt>
          <cx:pt idx="59">9</cx:pt>
          <cx:pt idx="60">8</cx:pt>
          <cx:pt idx="61">1</cx:pt>
          <cx:pt idx="62">9</cx:pt>
          <cx:pt idx="63">2</cx:pt>
          <cx:pt idx="64">9</cx:pt>
          <cx:pt idx="65">10</cx:pt>
          <cx:pt idx="66">3</cx:pt>
          <cx:pt idx="67">5</cx:pt>
          <cx:pt idx="68">4</cx:pt>
          <cx:pt idx="69">3</cx:pt>
          <cx:pt idx="70">4</cx:pt>
          <cx:pt idx="71">5</cx:pt>
          <cx:pt idx="72">9</cx:pt>
          <cx:pt idx="73">3</cx:pt>
          <cx:pt idx="74">2</cx:pt>
          <cx:pt idx="75">1</cx:pt>
          <cx:pt idx="76">2</cx:pt>
          <cx:pt idx="77">2</cx:pt>
          <cx:pt idx="78">8</cx:pt>
          <cx:pt idx="79">7</cx:pt>
          <cx:pt idx="80">6</cx:pt>
          <cx:pt idx="81">4</cx:pt>
          <cx:pt idx="82">3</cx:pt>
          <cx:pt idx="83">1</cx:pt>
          <cx:pt idx="84">4</cx:pt>
          <cx:pt idx="85">1</cx:pt>
          <cx:pt idx="86">2</cx:pt>
          <cx:pt idx="87">4</cx:pt>
          <cx:pt idx="88">3</cx:pt>
          <cx:pt idx="89">3</cx:pt>
          <cx:pt idx="90">9</cx:pt>
          <cx:pt idx="91">7</cx:pt>
          <cx:pt idx="92">4</cx:pt>
          <cx:pt idx="93">4</cx:pt>
          <cx:pt idx="94">5</cx:pt>
          <cx:pt idx="95">4</cx:pt>
          <cx:pt idx="96">5</cx:pt>
          <cx:pt idx="97">4</cx:pt>
          <cx:pt idx="98">3</cx:pt>
          <cx:pt idx="99">8</cx:pt>
          <cx:pt idx="100">8</cx:pt>
          <cx:pt idx="101">3</cx:pt>
          <cx:pt idx="102">7</cx:pt>
          <cx:pt idx="103">8</cx:pt>
          <cx:pt idx="104">10</cx:pt>
          <cx:pt idx="105">4</cx:pt>
          <cx:pt idx="106">8</cx:pt>
          <cx:pt idx="107">3</cx:pt>
          <cx:pt idx="108">9</cx:pt>
          <cx:pt idx="109">9</cx:pt>
          <cx:pt idx="110">7</cx:pt>
          <cx:pt idx="111">4</cx:pt>
          <cx:pt idx="112">4</cx:pt>
          <cx:pt idx="113">8</cx:pt>
        </cx:lvl>
      </cx:numDim>
    </cx:data>
    <cx:data id="2">
      <cx:numDim type="val">
        <cx:f>Sheet1!$G$4:$G$164</cx:f>
        <cx:lvl ptCount="161" formatCode="General">
          <cx:pt idx="0">3</cx:pt>
          <cx:pt idx="1">4</cx:pt>
          <cx:pt idx="2">8</cx:pt>
          <cx:pt idx="3">9</cx:pt>
          <cx:pt idx="4">4</cx:pt>
          <cx:pt idx="5">4</cx:pt>
          <cx:pt idx="6">14</cx:pt>
          <cx:pt idx="7">17</cx:pt>
          <cx:pt idx="8">5</cx:pt>
          <cx:pt idx="9">8</cx:pt>
          <cx:pt idx="10">7</cx:pt>
          <cx:pt idx="11">9</cx:pt>
          <cx:pt idx="12">5</cx:pt>
          <cx:pt idx="13">4</cx:pt>
          <cx:pt idx="14">2</cx:pt>
          <cx:pt idx="15">12</cx:pt>
          <cx:pt idx="16">6</cx:pt>
          <cx:pt idx="17">7</cx:pt>
          <cx:pt idx="18">13</cx:pt>
          <cx:pt idx="19">8</cx:pt>
          <cx:pt idx="20">3</cx:pt>
          <cx:pt idx="21">6</cx:pt>
          <cx:pt idx="22">7</cx:pt>
          <cx:pt idx="23">7</cx:pt>
          <cx:pt idx="24">13</cx:pt>
          <cx:pt idx="25">7</cx:pt>
          <cx:pt idx="26">1</cx:pt>
          <cx:pt idx="27">39</cx:pt>
          <cx:pt idx="28">3</cx:pt>
          <cx:pt idx="29">21</cx:pt>
          <cx:pt idx="30">5</cx:pt>
          <cx:pt idx="31">2</cx:pt>
          <cx:pt idx="32">4</cx:pt>
          <cx:pt idx="33">11</cx:pt>
          <cx:pt idx="34">5</cx:pt>
          <cx:pt idx="35">8</cx:pt>
          <cx:pt idx="36">7</cx:pt>
          <cx:pt idx="37">22</cx:pt>
          <cx:pt idx="38">4</cx:pt>
          <cx:pt idx="39">5</cx:pt>
          <cx:pt idx="40">7</cx:pt>
          <cx:pt idx="41">8</cx:pt>
          <cx:pt idx="42">7</cx:pt>
          <cx:pt idx="43">8</cx:pt>
          <cx:pt idx="44">4</cx:pt>
          <cx:pt idx="45">7</cx:pt>
          <cx:pt idx="46">1</cx:pt>
          <cx:pt idx="47">4</cx:pt>
          <cx:pt idx="48">4</cx:pt>
          <cx:pt idx="49">7</cx:pt>
          <cx:pt idx="50">1</cx:pt>
          <cx:pt idx="51">6</cx:pt>
          <cx:pt idx="52">4</cx:pt>
          <cx:pt idx="53">4</cx:pt>
          <cx:pt idx="54">11</cx:pt>
          <cx:pt idx="55">2</cx:pt>
          <cx:pt idx="56">1</cx:pt>
          <cx:pt idx="57">5</cx:pt>
          <cx:pt idx="58">4</cx:pt>
          <cx:pt idx="59">4</cx:pt>
          <cx:pt idx="60">3</cx:pt>
          <cx:pt idx="61">3</cx:pt>
          <cx:pt idx="62">4</cx:pt>
          <cx:pt idx="63">4</cx:pt>
          <cx:pt idx="64">4</cx:pt>
          <cx:pt idx="65">4</cx:pt>
          <cx:pt idx="66">3</cx:pt>
          <cx:pt idx="67">7</cx:pt>
          <cx:pt idx="68">4</cx:pt>
          <cx:pt idx="69">4</cx:pt>
          <cx:pt idx="70">3</cx:pt>
          <cx:pt idx="71">5</cx:pt>
          <cx:pt idx="72">7</cx:pt>
          <cx:pt idx="73">7</cx:pt>
          <cx:pt idx="74">7</cx:pt>
          <cx:pt idx="75">5</cx:pt>
          <cx:pt idx="76">4</cx:pt>
          <cx:pt idx="77">5</cx:pt>
          <cx:pt idx="78">3</cx:pt>
          <cx:pt idx="79">6</cx:pt>
          <cx:pt idx="80">5</cx:pt>
          <cx:pt idx="81">4</cx:pt>
          <cx:pt idx="82">1</cx:pt>
          <cx:pt idx="83">7</cx:pt>
          <cx:pt idx="84">11</cx:pt>
          <cx:pt idx="85">8</cx:pt>
          <cx:pt idx="86">4</cx:pt>
          <cx:pt idx="87">7</cx:pt>
          <cx:pt idx="88">4</cx:pt>
          <cx:pt idx="89">6</cx:pt>
          <cx:pt idx="90">6</cx:pt>
          <cx:pt idx="91">5</cx:pt>
          <cx:pt idx="92">5</cx:pt>
          <cx:pt idx="93">5</cx:pt>
          <cx:pt idx="94">6</cx:pt>
          <cx:pt idx="95">4</cx:pt>
          <cx:pt idx="96">7</cx:pt>
          <cx:pt idx="97">5</cx:pt>
          <cx:pt idx="98">11</cx:pt>
          <cx:pt idx="99">5</cx:pt>
          <cx:pt idx="100">8</cx:pt>
          <cx:pt idx="101">8</cx:pt>
          <cx:pt idx="102">5</cx:pt>
          <cx:pt idx="103">6</cx:pt>
          <cx:pt idx="104">9</cx:pt>
          <cx:pt idx="105">6</cx:pt>
          <cx:pt idx="106">8</cx:pt>
          <cx:pt idx="107">12</cx:pt>
          <cx:pt idx="108">6</cx:pt>
          <cx:pt idx="109">8</cx:pt>
          <cx:pt idx="110">3</cx:pt>
          <cx:pt idx="111">8</cx:pt>
          <cx:pt idx="112">9</cx:pt>
          <cx:pt idx="113">4</cx:pt>
          <cx:pt idx="114">5</cx:pt>
          <cx:pt idx="115">4</cx:pt>
          <cx:pt idx="116">4</cx:pt>
          <cx:pt idx="117">15</cx:pt>
          <cx:pt idx="118">4</cx:pt>
          <cx:pt idx="119">6</cx:pt>
          <cx:pt idx="120">4</cx:pt>
          <cx:pt idx="121">4</cx:pt>
          <cx:pt idx="122">5</cx:pt>
          <cx:pt idx="123">14</cx:pt>
          <cx:pt idx="124">3</cx:pt>
          <cx:pt idx="125">4</cx:pt>
          <cx:pt idx="126">10</cx:pt>
          <cx:pt idx="127">2</cx:pt>
          <cx:pt idx="128">4</cx:pt>
          <cx:pt idx="129">3</cx:pt>
          <cx:pt idx="130">10</cx:pt>
          <cx:pt idx="131">5</cx:pt>
          <cx:pt idx="132">11</cx:pt>
          <cx:pt idx="133">8</cx:pt>
          <cx:pt idx="134">6</cx:pt>
          <cx:pt idx="135">4</cx:pt>
          <cx:pt idx="136">5</cx:pt>
          <cx:pt idx="137">6</cx:pt>
          <cx:pt idx="138">8</cx:pt>
          <cx:pt idx="139">4</cx:pt>
          <cx:pt idx="140">2</cx:pt>
          <cx:pt idx="141">3</cx:pt>
          <cx:pt idx="142">5</cx:pt>
          <cx:pt idx="143">3</cx:pt>
          <cx:pt idx="144">14</cx:pt>
          <cx:pt idx="145">8</cx:pt>
          <cx:pt idx="146">8</cx:pt>
          <cx:pt idx="147">11</cx:pt>
          <cx:pt idx="148">1</cx:pt>
          <cx:pt idx="149">4</cx:pt>
          <cx:pt idx="150">4</cx:pt>
          <cx:pt idx="151">4</cx:pt>
          <cx:pt idx="152">4</cx:pt>
          <cx:pt idx="153">6</cx:pt>
          <cx:pt idx="154">8</cx:pt>
          <cx:pt idx="155">4</cx:pt>
          <cx:pt idx="156">2</cx:pt>
          <cx:pt idx="157">9</cx:pt>
          <cx:pt idx="158">8</cx:pt>
          <cx:pt idx="159">4</cx:pt>
          <cx:pt idx="160">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900"/>
            </a:pPr>
            <a:r>
              <a:rPr lang="en-GB" sz="19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Aptos Narrow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Pre and Post One Stop Clinic Days From Referral to DTT For Year of 2022</a:t>
            </a:r>
            <a:r>
              <a:rPr lang="en-GB" sz="1900" dirty="0"/>
              <a:t> </a:t>
            </a:r>
            <a:r>
              <a:rPr lang="en-GB" sz="1900" b="1" dirty="0"/>
              <a:t>and 2023</a:t>
            </a:r>
            <a:endParaRPr lang="en-GB" sz="19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endParaRPr>
          </a:p>
        </cx:rich>
      </cx:tx>
    </cx:title>
    <cx:plotArea>
      <cx:plotAreaRegion>
        <cx:series layoutId="boxWhisker" uniqueId="{BB36F191-BFC3-ED47-95EB-F84D223650A8}">
          <cx:tx>
            <cx:txData>
              <cx:f>Sheet1!$E$3</cx:f>
              <cx:v>Pre One Stop Clinic Days From Referral to DTT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EECCC053-C2D2-A44B-9270-27A323A861EA}">
          <cx:tx>
            <cx:txData>
              <cx:f>Sheet1!$F$3</cx:f>
              <cx:v>Post One Stop Clinic Days From Referral to DTT for 2022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  <cx:series layoutId="boxWhisker" uniqueId="{A5AC3C65-ED05-F549-86DD-DDC9E7543F04}">
          <cx:tx>
            <cx:txData>
              <cx:f>Sheet1!$G$3</cx:f>
              <cx:v>Post One Stop Clinic Days From Referral to DTT for 2023</cx:v>
            </cx:txData>
          </cx:tx>
          <cx:spPr>
            <a:solidFill>
              <a:srgbClr val="00B050"/>
            </a:solidFill>
          </cx:spPr>
          <cx:dataId val="2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txData>
              <cx:v>Days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500">
                  <a:latin typeface="+mn-lt"/>
                </a:defRPr>
              </a:pPr>
              <a:r>
                <a:rPr lang="en-GB" sz="1500" b="1" i="0" u="none" strike="noStrike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</a:rPr>
                <a:t>Days</a:t>
              </a:r>
            </a:p>
          </cx:txPr>
        </cx:title>
        <cx:majorGridlines/>
        <cx:tickLabels/>
      </cx:axis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CF9B2-3B1E-4CD7-9130-EA986AAC1F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B15D53-ED25-4D33-A239-D3079786919D}">
      <dgm:prSet phldrT="[Text]" custT="1"/>
      <dgm:spPr/>
      <dgm:t>
        <a:bodyPr/>
        <a:lstStyle/>
        <a:p>
          <a:r>
            <a:rPr lang="en-GB" sz="1800" dirty="0"/>
            <a:t>Thoracic surgery clinic</a:t>
          </a:r>
        </a:p>
        <a:p>
          <a:r>
            <a:rPr lang="en-GB" sz="1800" dirty="0"/>
            <a:t>(Referred from sector MDT)</a:t>
          </a:r>
        </a:p>
      </dgm:t>
    </dgm:pt>
    <dgm:pt modelId="{D2A4665E-5A47-4770-9963-5F9368C35D54}" type="parTrans" cxnId="{F1656B3B-69FA-4C7C-A91A-43FAF4B58AA7}">
      <dgm:prSet/>
      <dgm:spPr/>
      <dgm:t>
        <a:bodyPr/>
        <a:lstStyle/>
        <a:p>
          <a:endParaRPr lang="en-GB" sz="1800"/>
        </a:p>
      </dgm:t>
    </dgm:pt>
    <dgm:pt modelId="{EBCE8CBA-8FCB-4CC2-9353-8CC4AD390A3D}" type="sibTrans" cxnId="{F1656B3B-69FA-4C7C-A91A-43FAF4B58AA7}">
      <dgm:prSet custT="1"/>
      <dgm:spPr/>
      <dgm:t>
        <a:bodyPr/>
        <a:lstStyle/>
        <a:p>
          <a:endParaRPr lang="en-GB" sz="1800" dirty="0"/>
        </a:p>
      </dgm:t>
    </dgm:pt>
    <dgm:pt modelId="{A4518C07-5354-422A-BDA4-0FD6E7EDD9B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High risk MDT</a:t>
          </a:r>
        </a:p>
      </dgm:t>
    </dgm:pt>
    <dgm:pt modelId="{FAD7C077-87AD-4B20-8380-EC450ED1C199}" type="parTrans" cxnId="{6452D3AD-83F5-4454-875D-1A8F2868C0F8}">
      <dgm:prSet/>
      <dgm:spPr/>
      <dgm:t>
        <a:bodyPr/>
        <a:lstStyle/>
        <a:p>
          <a:endParaRPr lang="en-GB" sz="1800"/>
        </a:p>
      </dgm:t>
    </dgm:pt>
    <dgm:pt modelId="{E7512202-2D4C-4DB2-A99B-5D30960308E6}" type="sibTrans" cxnId="{6452D3AD-83F5-4454-875D-1A8F2868C0F8}">
      <dgm:prSet custT="1"/>
      <dgm:spPr/>
      <dgm:t>
        <a:bodyPr/>
        <a:lstStyle/>
        <a:p>
          <a:endParaRPr lang="en-GB" sz="1800" dirty="0"/>
        </a:p>
      </dgm:t>
    </dgm:pt>
    <dgm:pt modelId="{5F46358B-4CC8-47FB-8C36-ED42F0A6FE4D}">
      <dgm:prSet phldrT="[Text]" custT="1"/>
      <dgm:spPr/>
      <dgm:t>
        <a:bodyPr/>
        <a:lstStyle/>
        <a:p>
          <a:r>
            <a:rPr lang="en-GB" sz="1800" dirty="0"/>
            <a:t>Anaesthetic clinic</a:t>
          </a:r>
        </a:p>
        <a:p>
          <a:r>
            <a:rPr lang="en-GB" sz="1800" dirty="0"/>
            <a:t>+/- additional tests</a:t>
          </a:r>
        </a:p>
      </dgm:t>
    </dgm:pt>
    <dgm:pt modelId="{A23C23AE-45CC-438F-A1B3-E0B62A021253}" type="parTrans" cxnId="{AFF41C1F-A2C4-4399-B944-319BE1577764}">
      <dgm:prSet/>
      <dgm:spPr/>
      <dgm:t>
        <a:bodyPr/>
        <a:lstStyle/>
        <a:p>
          <a:endParaRPr lang="en-GB" sz="1800"/>
        </a:p>
      </dgm:t>
    </dgm:pt>
    <dgm:pt modelId="{009C8BCA-B286-4E45-A054-889930E6926B}" type="sibTrans" cxnId="{AFF41C1F-A2C4-4399-B944-319BE1577764}">
      <dgm:prSet custT="1"/>
      <dgm:spPr/>
      <dgm:t>
        <a:bodyPr/>
        <a:lstStyle/>
        <a:p>
          <a:endParaRPr lang="en-GB" sz="1800" dirty="0"/>
        </a:p>
      </dgm:t>
    </dgm:pt>
    <dgm:pt modelId="{A48A6148-8346-47CC-9FFE-3176A31CD755}">
      <dgm:prSet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Oncology clinic</a:t>
          </a:r>
        </a:p>
      </dgm:t>
    </dgm:pt>
    <dgm:pt modelId="{5FEEEB50-A67A-415C-A76A-4FA5AA463184}" type="parTrans" cxnId="{8FEA60A6-2ECD-4705-B2AA-C9F90856F5B9}">
      <dgm:prSet/>
      <dgm:spPr/>
      <dgm:t>
        <a:bodyPr/>
        <a:lstStyle/>
        <a:p>
          <a:endParaRPr lang="en-GB" sz="1800"/>
        </a:p>
      </dgm:t>
    </dgm:pt>
    <dgm:pt modelId="{017E375D-0033-4749-9F51-9FB952D900AC}" type="sibTrans" cxnId="{8FEA60A6-2ECD-4705-B2AA-C9F90856F5B9}">
      <dgm:prSet custT="1"/>
      <dgm:spPr/>
      <dgm:t>
        <a:bodyPr/>
        <a:lstStyle/>
        <a:p>
          <a:endParaRPr lang="en-GB" sz="1800" dirty="0"/>
        </a:p>
      </dgm:t>
    </dgm:pt>
    <dgm:pt modelId="{E70D7247-FF2E-4501-9514-DC44A808F2E5}">
      <dgm:prSet custT="1"/>
      <dgm:spPr/>
      <dgm:t>
        <a:bodyPr/>
        <a:lstStyle/>
        <a:p>
          <a:r>
            <a:rPr lang="en-GB" sz="1800" dirty="0"/>
            <a:t>Thoracic surgery clinic</a:t>
          </a:r>
        </a:p>
      </dgm:t>
    </dgm:pt>
    <dgm:pt modelId="{1A9E1D76-9AA6-4347-9E3A-1C80A8757D6A}" type="parTrans" cxnId="{BE3FD353-DE2A-4FCF-862D-B4246B2C0FDE}">
      <dgm:prSet/>
      <dgm:spPr/>
      <dgm:t>
        <a:bodyPr/>
        <a:lstStyle/>
        <a:p>
          <a:endParaRPr lang="en-GB" sz="1800"/>
        </a:p>
      </dgm:t>
    </dgm:pt>
    <dgm:pt modelId="{2E329FD9-2788-4AA3-B90F-BCCF61132A77}" type="sibTrans" cxnId="{BE3FD353-DE2A-4FCF-862D-B4246B2C0FDE}">
      <dgm:prSet/>
      <dgm:spPr/>
      <dgm:t>
        <a:bodyPr/>
        <a:lstStyle/>
        <a:p>
          <a:endParaRPr lang="en-GB" sz="1800"/>
        </a:p>
      </dgm:t>
    </dgm:pt>
    <dgm:pt modelId="{EC66601E-5B7D-4E3A-A352-B1D2D1F9DE85}" type="pres">
      <dgm:prSet presAssocID="{7FFCF9B2-3B1E-4CD7-9130-EA986AAC1F1A}" presName="Name0" presStyleCnt="0">
        <dgm:presLayoutVars>
          <dgm:dir/>
          <dgm:resizeHandles val="exact"/>
        </dgm:presLayoutVars>
      </dgm:prSet>
      <dgm:spPr/>
    </dgm:pt>
    <dgm:pt modelId="{071E6456-306E-4D54-8139-62EDC77987CE}" type="pres">
      <dgm:prSet presAssocID="{2BB15D53-ED25-4D33-A239-D3079786919D}" presName="node" presStyleLbl="node1" presStyleIdx="0" presStyleCnt="5">
        <dgm:presLayoutVars>
          <dgm:bulletEnabled val="1"/>
        </dgm:presLayoutVars>
      </dgm:prSet>
      <dgm:spPr/>
    </dgm:pt>
    <dgm:pt modelId="{689BBEE4-0DBC-4C6C-A162-D68F1A9C3CE0}" type="pres">
      <dgm:prSet presAssocID="{EBCE8CBA-8FCB-4CC2-9353-8CC4AD390A3D}" presName="sibTrans" presStyleLbl="sibTrans2D1" presStyleIdx="0" presStyleCnt="4"/>
      <dgm:spPr/>
    </dgm:pt>
    <dgm:pt modelId="{10B79017-74E2-4B57-8F30-6013F1E61D65}" type="pres">
      <dgm:prSet presAssocID="{EBCE8CBA-8FCB-4CC2-9353-8CC4AD390A3D}" presName="connectorText" presStyleLbl="sibTrans2D1" presStyleIdx="0" presStyleCnt="4"/>
      <dgm:spPr/>
    </dgm:pt>
    <dgm:pt modelId="{4A29BE9B-6DD7-46BE-9E5D-2CA437BEFE00}" type="pres">
      <dgm:prSet presAssocID="{A4518C07-5354-422A-BDA4-0FD6E7EDD9BD}" presName="node" presStyleLbl="node1" presStyleIdx="1" presStyleCnt="5">
        <dgm:presLayoutVars>
          <dgm:bulletEnabled val="1"/>
        </dgm:presLayoutVars>
      </dgm:prSet>
      <dgm:spPr/>
    </dgm:pt>
    <dgm:pt modelId="{82EFB7BE-7046-4013-BC79-91442C8ADB0D}" type="pres">
      <dgm:prSet presAssocID="{E7512202-2D4C-4DB2-A99B-5D30960308E6}" presName="sibTrans" presStyleLbl="sibTrans2D1" presStyleIdx="1" presStyleCnt="4"/>
      <dgm:spPr/>
    </dgm:pt>
    <dgm:pt modelId="{ED20BE0D-057C-4E45-94A9-85084BB62641}" type="pres">
      <dgm:prSet presAssocID="{E7512202-2D4C-4DB2-A99B-5D30960308E6}" presName="connectorText" presStyleLbl="sibTrans2D1" presStyleIdx="1" presStyleCnt="4"/>
      <dgm:spPr/>
    </dgm:pt>
    <dgm:pt modelId="{78753AF7-7224-4A2F-8225-000BC53080BA}" type="pres">
      <dgm:prSet presAssocID="{5F46358B-4CC8-47FB-8C36-ED42F0A6FE4D}" presName="node" presStyleLbl="node1" presStyleIdx="2" presStyleCnt="5">
        <dgm:presLayoutVars>
          <dgm:bulletEnabled val="1"/>
        </dgm:presLayoutVars>
      </dgm:prSet>
      <dgm:spPr/>
    </dgm:pt>
    <dgm:pt modelId="{46824633-E00B-45F8-B170-700579D1205E}" type="pres">
      <dgm:prSet presAssocID="{009C8BCA-B286-4E45-A054-889930E6926B}" presName="sibTrans" presStyleLbl="sibTrans2D1" presStyleIdx="2" presStyleCnt="4"/>
      <dgm:spPr/>
    </dgm:pt>
    <dgm:pt modelId="{4B1D238B-554C-4D9A-AFD0-F79430415210}" type="pres">
      <dgm:prSet presAssocID="{009C8BCA-B286-4E45-A054-889930E6926B}" presName="connectorText" presStyleLbl="sibTrans2D1" presStyleIdx="2" presStyleCnt="4"/>
      <dgm:spPr/>
    </dgm:pt>
    <dgm:pt modelId="{4EAA5A7E-2735-4D96-A979-34F73BFB4E62}" type="pres">
      <dgm:prSet presAssocID="{A48A6148-8346-47CC-9FFE-3176A31CD755}" presName="node" presStyleLbl="node1" presStyleIdx="3" presStyleCnt="5">
        <dgm:presLayoutVars>
          <dgm:bulletEnabled val="1"/>
        </dgm:presLayoutVars>
      </dgm:prSet>
      <dgm:spPr/>
    </dgm:pt>
    <dgm:pt modelId="{46E7EEDD-00BD-406F-B7A8-A2A2FF70D939}" type="pres">
      <dgm:prSet presAssocID="{017E375D-0033-4749-9F51-9FB952D900AC}" presName="sibTrans" presStyleLbl="sibTrans2D1" presStyleIdx="3" presStyleCnt="4"/>
      <dgm:spPr/>
    </dgm:pt>
    <dgm:pt modelId="{5824FB94-5D0A-428F-8217-AF739E3E6896}" type="pres">
      <dgm:prSet presAssocID="{017E375D-0033-4749-9F51-9FB952D900AC}" presName="connectorText" presStyleLbl="sibTrans2D1" presStyleIdx="3" presStyleCnt="4"/>
      <dgm:spPr/>
    </dgm:pt>
    <dgm:pt modelId="{2BDCA82A-9E3E-478E-BD42-4856E8586A7C}" type="pres">
      <dgm:prSet presAssocID="{E70D7247-FF2E-4501-9514-DC44A808F2E5}" presName="node" presStyleLbl="node1" presStyleIdx="4" presStyleCnt="5">
        <dgm:presLayoutVars>
          <dgm:bulletEnabled val="1"/>
        </dgm:presLayoutVars>
      </dgm:prSet>
      <dgm:spPr/>
    </dgm:pt>
  </dgm:ptLst>
  <dgm:cxnLst>
    <dgm:cxn modelId="{86F1E311-DB63-4C7E-8D30-0A9B28829898}" type="presOf" srcId="{E7512202-2D4C-4DB2-A99B-5D30960308E6}" destId="{82EFB7BE-7046-4013-BC79-91442C8ADB0D}" srcOrd="0" destOrd="0" presId="urn:microsoft.com/office/officeart/2005/8/layout/process1"/>
    <dgm:cxn modelId="{7757F715-5DD9-4227-B47A-FE63751CDE68}" type="presOf" srcId="{5F46358B-4CC8-47FB-8C36-ED42F0A6FE4D}" destId="{78753AF7-7224-4A2F-8225-000BC53080BA}" srcOrd="0" destOrd="0" presId="urn:microsoft.com/office/officeart/2005/8/layout/process1"/>
    <dgm:cxn modelId="{AFF41C1F-A2C4-4399-B944-319BE1577764}" srcId="{7FFCF9B2-3B1E-4CD7-9130-EA986AAC1F1A}" destId="{5F46358B-4CC8-47FB-8C36-ED42F0A6FE4D}" srcOrd="2" destOrd="0" parTransId="{A23C23AE-45CC-438F-A1B3-E0B62A021253}" sibTransId="{009C8BCA-B286-4E45-A054-889930E6926B}"/>
    <dgm:cxn modelId="{05254223-604F-4D06-821D-C895C1BC4BD5}" type="presOf" srcId="{A4518C07-5354-422A-BDA4-0FD6E7EDD9BD}" destId="{4A29BE9B-6DD7-46BE-9E5D-2CA437BEFE00}" srcOrd="0" destOrd="0" presId="urn:microsoft.com/office/officeart/2005/8/layout/process1"/>
    <dgm:cxn modelId="{0847022F-2FD6-4F12-B71A-408EAB6DFC0D}" type="presOf" srcId="{E7512202-2D4C-4DB2-A99B-5D30960308E6}" destId="{ED20BE0D-057C-4E45-94A9-85084BB62641}" srcOrd="1" destOrd="0" presId="urn:microsoft.com/office/officeart/2005/8/layout/process1"/>
    <dgm:cxn modelId="{F1656B3B-69FA-4C7C-A91A-43FAF4B58AA7}" srcId="{7FFCF9B2-3B1E-4CD7-9130-EA986AAC1F1A}" destId="{2BB15D53-ED25-4D33-A239-D3079786919D}" srcOrd="0" destOrd="0" parTransId="{D2A4665E-5A47-4770-9963-5F9368C35D54}" sibTransId="{EBCE8CBA-8FCB-4CC2-9353-8CC4AD390A3D}"/>
    <dgm:cxn modelId="{F6495E62-4419-4BEE-844E-36B63DA7CA25}" type="presOf" srcId="{2BB15D53-ED25-4D33-A239-D3079786919D}" destId="{071E6456-306E-4D54-8139-62EDC77987CE}" srcOrd="0" destOrd="0" presId="urn:microsoft.com/office/officeart/2005/8/layout/process1"/>
    <dgm:cxn modelId="{6EEE5A53-1011-4347-9C79-73CF58B7B600}" type="presOf" srcId="{009C8BCA-B286-4E45-A054-889930E6926B}" destId="{4B1D238B-554C-4D9A-AFD0-F79430415210}" srcOrd="1" destOrd="0" presId="urn:microsoft.com/office/officeart/2005/8/layout/process1"/>
    <dgm:cxn modelId="{BE3FD353-DE2A-4FCF-862D-B4246B2C0FDE}" srcId="{7FFCF9B2-3B1E-4CD7-9130-EA986AAC1F1A}" destId="{E70D7247-FF2E-4501-9514-DC44A808F2E5}" srcOrd="4" destOrd="0" parTransId="{1A9E1D76-9AA6-4347-9E3A-1C80A8757D6A}" sibTransId="{2E329FD9-2788-4AA3-B90F-BCCF61132A77}"/>
    <dgm:cxn modelId="{789B4674-3EB9-4FF2-8FDA-B3A32A4FD356}" type="presOf" srcId="{A48A6148-8346-47CC-9FFE-3176A31CD755}" destId="{4EAA5A7E-2735-4D96-A979-34F73BFB4E62}" srcOrd="0" destOrd="0" presId="urn:microsoft.com/office/officeart/2005/8/layout/process1"/>
    <dgm:cxn modelId="{A80E5795-CAE8-4D41-BFB6-AAC611F666FA}" type="presOf" srcId="{7FFCF9B2-3B1E-4CD7-9130-EA986AAC1F1A}" destId="{EC66601E-5B7D-4E3A-A352-B1D2D1F9DE85}" srcOrd="0" destOrd="0" presId="urn:microsoft.com/office/officeart/2005/8/layout/process1"/>
    <dgm:cxn modelId="{8FEA60A6-2ECD-4705-B2AA-C9F90856F5B9}" srcId="{7FFCF9B2-3B1E-4CD7-9130-EA986AAC1F1A}" destId="{A48A6148-8346-47CC-9FFE-3176A31CD755}" srcOrd="3" destOrd="0" parTransId="{5FEEEB50-A67A-415C-A76A-4FA5AA463184}" sibTransId="{017E375D-0033-4749-9F51-9FB952D900AC}"/>
    <dgm:cxn modelId="{3CE866AB-4648-4C4D-A495-9ADEFE1E928B}" type="presOf" srcId="{009C8BCA-B286-4E45-A054-889930E6926B}" destId="{46824633-E00B-45F8-B170-700579D1205E}" srcOrd="0" destOrd="0" presId="urn:microsoft.com/office/officeart/2005/8/layout/process1"/>
    <dgm:cxn modelId="{6452D3AD-83F5-4454-875D-1A8F2868C0F8}" srcId="{7FFCF9B2-3B1E-4CD7-9130-EA986AAC1F1A}" destId="{A4518C07-5354-422A-BDA4-0FD6E7EDD9BD}" srcOrd="1" destOrd="0" parTransId="{FAD7C077-87AD-4B20-8380-EC450ED1C199}" sibTransId="{E7512202-2D4C-4DB2-A99B-5D30960308E6}"/>
    <dgm:cxn modelId="{A09A19D2-0104-4562-A0B3-98EC4C91AEFC}" type="presOf" srcId="{EBCE8CBA-8FCB-4CC2-9353-8CC4AD390A3D}" destId="{689BBEE4-0DBC-4C6C-A162-D68F1A9C3CE0}" srcOrd="0" destOrd="0" presId="urn:microsoft.com/office/officeart/2005/8/layout/process1"/>
    <dgm:cxn modelId="{AD0A32DF-8889-4672-A0A9-BDD7D1D7C706}" type="presOf" srcId="{E70D7247-FF2E-4501-9514-DC44A808F2E5}" destId="{2BDCA82A-9E3E-478E-BD42-4856E8586A7C}" srcOrd="0" destOrd="0" presId="urn:microsoft.com/office/officeart/2005/8/layout/process1"/>
    <dgm:cxn modelId="{6E36F0E3-027B-42BF-B708-5DB79C06E740}" type="presOf" srcId="{017E375D-0033-4749-9F51-9FB952D900AC}" destId="{46E7EEDD-00BD-406F-B7A8-A2A2FF70D939}" srcOrd="0" destOrd="0" presId="urn:microsoft.com/office/officeart/2005/8/layout/process1"/>
    <dgm:cxn modelId="{BE64C9E6-E730-49AB-9616-7885D3ECC826}" type="presOf" srcId="{017E375D-0033-4749-9F51-9FB952D900AC}" destId="{5824FB94-5D0A-428F-8217-AF739E3E6896}" srcOrd="1" destOrd="0" presId="urn:microsoft.com/office/officeart/2005/8/layout/process1"/>
    <dgm:cxn modelId="{57C484ED-E0FE-4539-8BCD-CAA95E654C81}" type="presOf" srcId="{EBCE8CBA-8FCB-4CC2-9353-8CC4AD390A3D}" destId="{10B79017-74E2-4B57-8F30-6013F1E61D65}" srcOrd="1" destOrd="0" presId="urn:microsoft.com/office/officeart/2005/8/layout/process1"/>
    <dgm:cxn modelId="{CE0533FA-8711-47C9-864E-0E7EE121C756}" type="presParOf" srcId="{EC66601E-5B7D-4E3A-A352-B1D2D1F9DE85}" destId="{071E6456-306E-4D54-8139-62EDC77987CE}" srcOrd="0" destOrd="0" presId="urn:microsoft.com/office/officeart/2005/8/layout/process1"/>
    <dgm:cxn modelId="{6E6678D6-5A21-4CC7-A919-3A46E0A64FD4}" type="presParOf" srcId="{EC66601E-5B7D-4E3A-A352-B1D2D1F9DE85}" destId="{689BBEE4-0DBC-4C6C-A162-D68F1A9C3CE0}" srcOrd="1" destOrd="0" presId="urn:microsoft.com/office/officeart/2005/8/layout/process1"/>
    <dgm:cxn modelId="{C943EF8B-5B12-4C10-87F0-E326ABF235BB}" type="presParOf" srcId="{689BBEE4-0DBC-4C6C-A162-D68F1A9C3CE0}" destId="{10B79017-74E2-4B57-8F30-6013F1E61D65}" srcOrd="0" destOrd="0" presId="urn:microsoft.com/office/officeart/2005/8/layout/process1"/>
    <dgm:cxn modelId="{A5E143B5-7864-423D-9EB7-36281EC6F872}" type="presParOf" srcId="{EC66601E-5B7D-4E3A-A352-B1D2D1F9DE85}" destId="{4A29BE9B-6DD7-46BE-9E5D-2CA437BEFE00}" srcOrd="2" destOrd="0" presId="urn:microsoft.com/office/officeart/2005/8/layout/process1"/>
    <dgm:cxn modelId="{0A85C578-0D29-4370-89B2-62D4C0D203BC}" type="presParOf" srcId="{EC66601E-5B7D-4E3A-A352-B1D2D1F9DE85}" destId="{82EFB7BE-7046-4013-BC79-91442C8ADB0D}" srcOrd="3" destOrd="0" presId="urn:microsoft.com/office/officeart/2005/8/layout/process1"/>
    <dgm:cxn modelId="{41F84A20-47F5-4117-8183-81CC34A46BF0}" type="presParOf" srcId="{82EFB7BE-7046-4013-BC79-91442C8ADB0D}" destId="{ED20BE0D-057C-4E45-94A9-85084BB62641}" srcOrd="0" destOrd="0" presId="urn:microsoft.com/office/officeart/2005/8/layout/process1"/>
    <dgm:cxn modelId="{16F4669D-F8F0-4E30-92FA-5CF9F0F5D5A4}" type="presParOf" srcId="{EC66601E-5B7D-4E3A-A352-B1D2D1F9DE85}" destId="{78753AF7-7224-4A2F-8225-000BC53080BA}" srcOrd="4" destOrd="0" presId="urn:microsoft.com/office/officeart/2005/8/layout/process1"/>
    <dgm:cxn modelId="{0A1AE720-2AF2-4028-A65A-CFF6BD939407}" type="presParOf" srcId="{EC66601E-5B7D-4E3A-A352-B1D2D1F9DE85}" destId="{46824633-E00B-45F8-B170-700579D1205E}" srcOrd="5" destOrd="0" presId="urn:microsoft.com/office/officeart/2005/8/layout/process1"/>
    <dgm:cxn modelId="{F4A3D194-676F-4512-B57E-4B7E2B4304DB}" type="presParOf" srcId="{46824633-E00B-45F8-B170-700579D1205E}" destId="{4B1D238B-554C-4D9A-AFD0-F79430415210}" srcOrd="0" destOrd="0" presId="urn:microsoft.com/office/officeart/2005/8/layout/process1"/>
    <dgm:cxn modelId="{9393B287-84E3-4005-BD7F-407372EEC2A8}" type="presParOf" srcId="{EC66601E-5B7D-4E3A-A352-B1D2D1F9DE85}" destId="{4EAA5A7E-2735-4D96-A979-34F73BFB4E62}" srcOrd="6" destOrd="0" presId="urn:microsoft.com/office/officeart/2005/8/layout/process1"/>
    <dgm:cxn modelId="{5DB0EBDF-DF92-4DE2-A1BA-76DF650F5926}" type="presParOf" srcId="{EC66601E-5B7D-4E3A-A352-B1D2D1F9DE85}" destId="{46E7EEDD-00BD-406F-B7A8-A2A2FF70D939}" srcOrd="7" destOrd="0" presId="urn:microsoft.com/office/officeart/2005/8/layout/process1"/>
    <dgm:cxn modelId="{FD75F43B-5B3A-4AD6-80F5-B111ED10E860}" type="presParOf" srcId="{46E7EEDD-00BD-406F-B7A8-A2A2FF70D939}" destId="{5824FB94-5D0A-428F-8217-AF739E3E6896}" srcOrd="0" destOrd="0" presId="urn:microsoft.com/office/officeart/2005/8/layout/process1"/>
    <dgm:cxn modelId="{76842286-08DC-46B2-ACDB-97FE6535E10E}" type="presParOf" srcId="{EC66601E-5B7D-4E3A-A352-B1D2D1F9DE85}" destId="{2BDCA82A-9E3E-478E-BD42-4856E8586A7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E670E-1B64-4F91-A9F9-425FFCBCAE5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C3283F7-381D-4E82-B059-E70E6E98102A}">
      <dgm:prSet phldrT="[Text]" custT="1"/>
      <dgm:spPr/>
      <dgm:t>
        <a:bodyPr/>
        <a:lstStyle/>
        <a:p>
          <a:r>
            <a:rPr lang="en-GB" sz="1400"/>
            <a:t>Patient</a:t>
          </a:r>
          <a:r>
            <a:rPr lang="en-GB" sz="1400" baseline="0"/>
            <a:t> &amp; family</a:t>
          </a:r>
        </a:p>
        <a:p>
          <a:r>
            <a:rPr lang="en-GB" sz="1400" baseline="0"/>
            <a:t>Shared decision making &amp; optiisation</a:t>
          </a:r>
          <a:endParaRPr lang="en-GB" sz="1400" dirty="0"/>
        </a:p>
      </dgm:t>
    </dgm:pt>
    <dgm:pt modelId="{F31CEC05-8DB7-45E7-86E5-DAF3B28881FB}" type="parTrans" cxnId="{3667802D-08B8-4134-852C-5D42DE041B77}">
      <dgm:prSet/>
      <dgm:spPr/>
      <dgm:t>
        <a:bodyPr/>
        <a:lstStyle/>
        <a:p>
          <a:endParaRPr lang="en-GB" sz="1400"/>
        </a:p>
      </dgm:t>
    </dgm:pt>
    <dgm:pt modelId="{1BA0F571-DB4C-427A-95E5-0FC30943FEA8}" type="sibTrans" cxnId="{3667802D-08B8-4134-852C-5D42DE041B77}">
      <dgm:prSet/>
      <dgm:spPr/>
      <dgm:t>
        <a:bodyPr/>
        <a:lstStyle/>
        <a:p>
          <a:endParaRPr lang="en-GB" sz="1400"/>
        </a:p>
      </dgm:t>
    </dgm:pt>
    <dgm:pt modelId="{955E1C0D-670D-47B1-9261-A89FD7623DF7}">
      <dgm:prSet phldrT="[Text]" custT="1"/>
      <dgm:spPr/>
      <dgm:t>
        <a:bodyPr/>
        <a:lstStyle/>
        <a:p>
          <a:r>
            <a:rPr lang="en-GB" sz="1400"/>
            <a:t>Lung cancer physicians </a:t>
          </a:r>
          <a:endParaRPr lang="en-GB" sz="1400" dirty="0"/>
        </a:p>
      </dgm:t>
    </dgm:pt>
    <dgm:pt modelId="{A293A7EC-E6E6-4BAD-B115-C0BF2431C7A8}" type="parTrans" cxnId="{C8CC6C02-79E6-4E2B-9141-5D228FE4C28C}">
      <dgm:prSet/>
      <dgm:spPr/>
      <dgm:t>
        <a:bodyPr/>
        <a:lstStyle/>
        <a:p>
          <a:endParaRPr lang="en-GB" sz="1400"/>
        </a:p>
      </dgm:t>
    </dgm:pt>
    <dgm:pt modelId="{4381AF3F-834B-443E-8B14-36BC45F1BFDE}" type="sibTrans" cxnId="{C8CC6C02-79E6-4E2B-9141-5D228FE4C28C}">
      <dgm:prSet/>
      <dgm:spPr/>
      <dgm:t>
        <a:bodyPr/>
        <a:lstStyle/>
        <a:p>
          <a:endParaRPr lang="en-GB" sz="1400"/>
        </a:p>
      </dgm:t>
    </dgm:pt>
    <dgm:pt modelId="{6673DBC9-4353-4E34-A143-A4D89796D487}">
      <dgm:prSet phldrT="[Text]" custT="1"/>
      <dgm:spPr/>
      <dgm:t>
        <a:bodyPr/>
        <a:lstStyle/>
        <a:p>
          <a:r>
            <a:rPr lang="en-GB" sz="1400"/>
            <a:t>Thoracic anaesthetists</a:t>
          </a:r>
          <a:endParaRPr lang="en-GB" sz="1400" dirty="0"/>
        </a:p>
      </dgm:t>
    </dgm:pt>
    <dgm:pt modelId="{6C9CE245-8F45-485A-9934-0B37B07159BC}" type="parTrans" cxnId="{5951EF26-DFDE-4783-863A-DCF51C06977B}">
      <dgm:prSet/>
      <dgm:spPr/>
      <dgm:t>
        <a:bodyPr/>
        <a:lstStyle/>
        <a:p>
          <a:endParaRPr lang="en-GB" sz="1400"/>
        </a:p>
      </dgm:t>
    </dgm:pt>
    <dgm:pt modelId="{C6DD3CDD-1FE9-44C7-A71B-E3A5FCF3621B}" type="sibTrans" cxnId="{5951EF26-DFDE-4783-863A-DCF51C06977B}">
      <dgm:prSet/>
      <dgm:spPr/>
      <dgm:t>
        <a:bodyPr/>
        <a:lstStyle/>
        <a:p>
          <a:endParaRPr lang="en-GB" sz="1400"/>
        </a:p>
      </dgm:t>
    </dgm:pt>
    <dgm:pt modelId="{7A5B642A-D853-4368-9735-166D8CB78534}">
      <dgm:prSet phldrT="[Text]" custT="1"/>
      <dgm:spPr/>
      <dgm:t>
        <a:bodyPr/>
        <a:lstStyle/>
        <a:p>
          <a:r>
            <a:rPr lang="en-GB" sz="1400" dirty="0"/>
            <a:t>Clinical oncologists</a:t>
          </a:r>
        </a:p>
      </dgm:t>
    </dgm:pt>
    <dgm:pt modelId="{2A5AC3F4-EF95-4CB7-B2F9-F748FD5B6FE0}" type="parTrans" cxnId="{D1882355-9AF9-457F-B76A-9FBFE4C702D8}">
      <dgm:prSet/>
      <dgm:spPr/>
      <dgm:t>
        <a:bodyPr/>
        <a:lstStyle/>
        <a:p>
          <a:endParaRPr lang="en-GB" sz="1400"/>
        </a:p>
      </dgm:t>
    </dgm:pt>
    <dgm:pt modelId="{38C34AF1-971A-4101-927E-83C3245ED9B1}" type="sibTrans" cxnId="{D1882355-9AF9-457F-B76A-9FBFE4C702D8}">
      <dgm:prSet/>
      <dgm:spPr/>
      <dgm:t>
        <a:bodyPr/>
        <a:lstStyle/>
        <a:p>
          <a:endParaRPr lang="en-GB" sz="1400"/>
        </a:p>
      </dgm:t>
    </dgm:pt>
    <dgm:pt modelId="{384A8579-0FF8-4BBF-AFE0-4063E85B1C6A}">
      <dgm:prSet custT="1"/>
      <dgm:spPr/>
      <dgm:t>
        <a:bodyPr/>
        <a:lstStyle/>
        <a:p>
          <a:r>
            <a:rPr lang="en-GB" sz="1400" dirty="0"/>
            <a:t>CURE Tobacco dependency team</a:t>
          </a:r>
        </a:p>
      </dgm:t>
    </dgm:pt>
    <dgm:pt modelId="{ABBD3330-1839-4DB3-A7C8-7BB744C79CE6}" type="parTrans" cxnId="{5133F7BA-80DC-40ED-923B-C9E0D52BDAB9}">
      <dgm:prSet/>
      <dgm:spPr/>
      <dgm:t>
        <a:bodyPr/>
        <a:lstStyle/>
        <a:p>
          <a:endParaRPr lang="en-GB" sz="1400"/>
        </a:p>
      </dgm:t>
    </dgm:pt>
    <dgm:pt modelId="{1D38A9E7-24FA-4A9D-B0EC-9E3CB6404CDD}" type="sibTrans" cxnId="{5133F7BA-80DC-40ED-923B-C9E0D52BDAB9}">
      <dgm:prSet/>
      <dgm:spPr/>
      <dgm:t>
        <a:bodyPr/>
        <a:lstStyle/>
        <a:p>
          <a:endParaRPr lang="en-GB" sz="1400"/>
        </a:p>
      </dgm:t>
    </dgm:pt>
    <dgm:pt modelId="{2263442A-F9E2-4825-9EE3-49D7E1BC93FF}">
      <dgm:prSet custT="1"/>
      <dgm:spPr/>
      <dgm:t>
        <a:bodyPr/>
        <a:lstStyle/>
        <a:p>
          <a:r>
            <a:rPr lang="en-GB" sz="1400"/>
            <a:t>Thoracic surgeons</a:t>
          </a:r>
          <a:endParaRPr lang="en-GB" sz="1400" dirty="0"/>
        </a:p>
      </dgm:t>
    </dgm:pt>
    <dgm:pt modelId="{01C8E7C0-53AC-43F8-B7FF-9F2CF1697D6A}" type="parTrans" cxnId="{CA0C8E70-58AE-4027-A5C8-60B7890BCE15}">
      <dgm:prSet/>
      <dgm:spPr/>
      <dgm:t>
        <a:bodyPr/>
        <a:lstStyle/>
        <a:p>
          <a:endParaRPr lang="en-GB" sz="1400"/>
        </a:p>
      </dgm:t>
    </dgm:pt>
    <dgm:pt modelId="{A7E2C2B1-0F0E-4DC9-9F1F-8196BBBA30FA}" type="sibTrans" cxnId="{CA0C8E70-58AE-4027-A5C8-60B7890BCE15}">
      <dgm:prSet/>
      <dgm:spPr/>
      <dgm:t>
        <a:bodyPr/>
        <a:lstStyle/>
        <a:p>
          <a:endParaRPr lang="en-GB" sz="1400"/>
        </a:p>
      </dgm:t>
    </dgm:pt>
    <dgm:pt modelId="{25004E7D-67BF-4309-9789-9A91BD6D88AB}">
      <dgm:prSet custT="1"/>
      <dgm:spPr/>
      <dgm:t>
        <a:bodyPr/>
        <a:lstStyle/>
        <a:p>
          <a:r>
            <a:rPr lang="en-GB" sz="1400"/>
            <a:t>Prehab</a:t>
          </a:r>
        </a:p>
        <a:p>
          <a:r>
            <a:rPr lang="en-GB" sz="1400"/>
            <a:t>4cancer</a:t>
          </a:r>
          <a:endParaRPr lang="en-GB" sz="1400" dirty="0"/>
        </a:p>
      </dgm:t>
    </dgm:pt>
    <dgm:pt modelId="{BF294AAD-69CD-4086-8CB3-88DE38E4E3D9}" type="parTrans" cxnId="{40A9CFBF-65E0-4BC1-B269-ECF95722058A}">
      <dgm:prSet/>
      <dgm:spPr/>
      <dgm:t>
        <a:bodyPr/>
        <a:lstStyle/>
        <a:p>
          <a:endParaRPr lang="en-GB" sz="1400"/>
        </a:p>
      </dgm:t>
    </dgm:pt>
    <dgm:pt modelId="{BEF24EEF-8D63-4822-A81C-0C9611570853}" type="sibTrans" cxnId="{40A9CFBF-65E0-4BC1-B269-ECF95722058A}">
      <dgm:prSet/>
      <dgm:spPr/>
      <dgm:t>
        <a:bodyPr/>
        <a:lstStyle/>
        <a:p>
          <a:endParaRPr lang="en-GB" sz="1400"/>
        </a:p>
      </dgm:t>
    </dgm:pt>
    <dgm:pt modelId="{0CF71C69-B7E1-4631-A27E-5A84E9BD74A8}">
      <dgm:prSet custT="1"/>
      <dgm:spPr/>
      <dgm:t>
        <a:bodyPr/>
        <a:lstStyle/>
        <a:p>
          <a:r>
            <a:rPr lang="en-GB" sz="1400"/>
            <a:t>Oncogeriatrics</a:t>
          </a:r>
          <a:endParaRPr lang="en-GB" sz="1400" dirty="0"/>
        </a:p>
      </dgm:t>
    </dgm:pt>
    <dgm:pt modelId="{9FD49750-E0E0-44A2-81C1-9CA22AEC98C2}" type="parTrans" cxnId="{D4D98F5C-5DCC-4C5D-8EA2-C29488CC49A9}">
      <dgm:prSet/>
      <dgm:spPr/>
      <dgm:t>
        <a:bodyPr/>
        <a:lstStyle/>
        <a:p>
          <a:endParaRPr lang="en-GB" sz="1400"/>
        </a:p>
      </dgm:t>
    </dgm:pt>
    <dgm:pt modelId="{FD95349F-1D06-4041-B8B1-D9A421006C42}" type="sibTrans" cxnId="{D4D98F5C-5DCC-4C5D-8EA2-C29488CC49A9}">
      <dgm:prSet/>
      <dgm:spPr/>
      <dgm:t>
        <a:bodyPr/>
        <a:lstStyle/>
        <a:p>
          <a:endParaRPr lang="en-GB" sz="1400"/>
        </a:p>
      </dgm:t>
    </dgm:pt>
    <dgm:pt modelId="{A7F596BB-1CEC-429D-863A-72D37847414F}">
      <dgm:prSet custT="1"/>
      <dgm:spPr/>
      <dgm:t>
        <a:bodyPr/>
        <a:lstStyle/>
        <a:p>
          <a:r>
            <a:rPr lang="en-GB" sz="1400" dirty="0"/>
            <a:t>Cancer Nurse Specialists</a:t>
          </a:r>
        </a:p>
      </dgm:t>
    </dgm:pt>
    <dgm:pt modelId="{2E3A1F41-95D8-4EC9-83C0-B57A93638331}" type="parTrans" cxnId="{1A2C3E1F-BFE2-46B6-821F-FDF900469E6E}">
      <dgm:prSet/>
      <dgm:spPr/>
      <dgm:t>
        <a:bodyPr/>
        <a:lstStyle/>
        <a:p>
          <a:endParaRPr lang="en-GB"/>
        </a:p>
      </dgm:t>
    </dgm:pt>
    <dgm:pt modelId="{B2BE580A-0704-4A80-A51D-5A5FA6A63576}" type="sibTrans" cxnId="{1A2C3E1F-BFE2-46B6-821F-FDF900469E6E}">
      <dgm:prSet/>
      <dgm:spPr/>
      <dgm:t>
        <a:bodyPr/>
        <a:lstStyle/>
        <a:p>
          <a:endParaRPr lang="en-GB"/>
        </a:p>
      </dgm:t>
    </dgm:pt>
    <dgm:pt modelId="{FDFAD926-2BCE-4EA5-BB13-57A148CA88F1}" type="pres">
      <dgm:prSet presAssocID="{FB0E670E-1B64-4F91-A9F9-425FFCBCAE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21E032-F844-4224-8639-6A5B0C3D5FBB}" type="pres">
      <dgm:prSet presAssocID="{0C3283F7-381D-4E82-B059-E70E6E98102A}" presName="centerShape" presStyleLbl="node0" presStyleIdx="0" presStyleCnt="1"/>
      <dgm:spPr/>
    </dgm:pt>
    <dgm:pt modelId="{1D010EDC-850D-4893-B905-BC385CF899E7}" type="pres">
      <dgm:prSet presAssocID="{A293A7EC-E6E6-4BAD-B115-C0BF2431C7A8}" presName="parTrans" presStyleLbl="bgSibTrans2D1" presStyleIdx="0" presStyleCnt="8"/>
      <dgm:spPr/>
    </dgm:pt>
    <dgm:pt modelId="{54CFF7C5-798C-439C-A852-09338030427E}" type="pres">
      <dgm:prSet presAssocID="{955E1C0D-670D-47B1-9261-A89FD7623DF7}" presName="node" presStyleLbl="node1" presStyleIdx="0" presStyleCnt="8">
        <dgm:presLayoutVars>
          <dgm:bulletEnabled val="1"/>
        </dgm:presLayoutVars>
      </dgm:prSet>
      <dgm:spPr/>
    </dgm:pt>
    <dgm:pt modelId="{FEDA3497-3D9B-46DE-A281-F1E62CE312A0}" type="pres">
      <dgm:prSet presAssocID="{01C8E7C0-53AC-43F8-B7FF-9F2CF1697D6A}" presName="parTrans" presStyleLbl="bgSibTrans2D1" presStyleIdx="1" presStyleCnt="8"/>
      <dgm:spPr/>
    </dgm:pt>
    <dgm:pt modelId="{6B425BA4-06A1-4C19-A053-F8EFFF8B493B}" type="pres">
      <dgm:prSet presAssocID="{2263442A-F9E2-4825-9EE3-49D7E1BC93FF}" presName="node" presStyleLbl="node1" presStyleIdx="1" presStyleCnt="8">
        <dgm:presLayoutVars>
          <dgm:bulletEnabled val="1"/>
        </dgm:presLayoutVars>
      </dgm:prSet>
      <dgm:spPr/>
    </dgm:pt>
    <dgm:pt modelId="{F0FE5ED0-5864-48C5-945F-ADFEC6E67CDE}" type="pres">
      <dgm:prSet presAssocID="{6C9CE245-8F45-485A-9934-0B37B07159BC}" presName="parTrans" presStyleLbl="bgSibTrans2D1" presStyleIdx="2" presStyleCnt="8"/>
      <dgm:spPr/>
    </dgm:pt>
    <dgm:pt modelId="{8BE02732-7D45-4EED-B577-3AE74C6C85A9}" type="pres">
      <dgm:prSet presAssocID="{6673DBC9-4353-4E34-A143-A4D89796D487}" presName="node" presStyleLbl="node1" presStyleIdx="2" presStyleCnt="8">
        <dgm:presLayoutVars>
          <dgm:bulletEnabled val="1"/>
        </dgm:presLayoutVars>
      </dgm:prSet>
      <dgm:spPr/>
    </dgm:pt>
    <dgm:pt modelId="{51D278CC-6EE7-41DE-8BC0-0BDEE8948324}" type="pres">
      <dgm:prSet presAssocID="{2A5AC3F4-EF95-4CB7-B2F9-F748FD5B6FE0}" presName="parTrans" presStyleLbl="bgSibTrans2D1" presStyleIdx="3" presStyleCnt="8"/>
      <dgm:spPr/>
    </dgm:pt>
    <dgm:pt modelId="{1680CBDC-2F68-478F-9434-B49B9CC46FEA}" type="pres">
      <dgm:prSet presAssocID="{7A5B642A-D853-4368-9735-166D8CB78534}" presName="node" presStyleLbl="node1" presStyleIdx="3" presStyleCnt="8">
        <dgm:presLayoutVars>
          <dgm:bulletEnabled val="1"/>
        </dgm:presLayoutVars>
      </dgm:prSet>
      <dgm:spPr/>
    </dgm:pt>
    <dgm:pt modelId="{67D39117-4B35-457B-8C30-BE8ECBEE3914}" type="pres">
      <dgm:prSet presAssocID="{9FD49750-E0E0-44A2-81C1-9CA22AEC98C2}" presName="parTrans" presStyleLbl="bgSibTrans2D1" presStyleIdx="4" presStyleCnt="8"/>
      <dgm:spPr/>
    </dgm:pt>
    <dgm:pt modelId="{693FCD60-416B-493E-8BCA-49F01737702D}" type="pres">
      <dgm:prSet presAssocID="{0CF71C69-B7E1-4631-A27E-5A84E9BD74A8}" presName="node" presStyleLbl="node1" presStyleIdx="4" presStyleCnt="8" custScaleX="111982">
        <dgm:presLayoutVars>
          <dgm:bulletEnabled val="1"/>
        </dgm:presLayoutVars>
      </dgm:prSet>
      <dgm:spPr/>
    </dgm:pt>
    <dgm:pt modelId="{7A195E1F-0A9E-454C-85D9-BB48B564D3C2}" type="pres">
      <dgm:prSet presAssocID="{ABBD3330-1839-4DB3-A7C8-7BB744C79CE6}" presName="parTrans" presStyleLbl="bgSibTrans2D1" presStyleIdx="5" presStyleCnt="8"/>
      <dgm:spPr/>
    </dgm:pt>
    <dgm:pt modelId="{22863B8A-8124-4344-9244-8BB3329C7743}" type="pres">
      <dgm:prSet presAssocID="{384A8579-0FF8-4BBF-AFE0-4063E85B1C6A}" presName="node" presStyleLbl="node1" presStyleIdx="5" presStyleCnt="8">
        <dgm:presLayoutVars>
          <dgm:bulletEnabled val="1"/>
        </dgm:presLayoutVars>
      </dgm:prSet>
      <dgm:spPr/>
    </dgm:pt>
    <dgm:pt modelId="{10A1950E-C842-4463-9B97-77093C62C68A}" type="pres">
      <dgm:prSet presAssocID="{BF294AAD-69CD-4086-8CB3-88DE38E4E3D9}" presName="parTrans" presStyleLbl="bgSibTrans2D1" presStyleIdx="6" presStyleCnt="8"/>
      <dgm:spPr/>
    </dgm:pt>
    <dgm:pt modelId="{4644FBB0-A77B-436F-BD5F-D9F6251BC90C}" type="pres">
      <dgm:prSet presAssocID="{25004E7D-67BF-4309-9789-9A91BD6D88AB}" presName="node" presStyleLbl="node1" presStyleIdx="6" presStyleCnt="8">
        <dgm:presLayoutVars>
          <dgm:bulletEnabled val="1"/>
        </dgm:presLayoutVars>
      </dgm:prSet>
      <dgm:spPr/>
    </dgm:pt>
    <dgm:pt modelId="{4BA3F894-2FF9-4D7C-9971-A5D433F2393B}" type="pres">
      <dgm:prSet presAssocID="{2E3A1F41-95D8-4EC9-83C0-B57A93638331}" presName="parTrans" presStyleLbl="bgSibTrans2D1" presStyleIdx="7" presStyleCnt="8"/>
      <dgm:spPr/>
    </dgm:pt>
    <dgm:pt modelId="{5604F326-FB65-45EC-8FEA-C770B0878F72}" type="pres">
      <dgm:prSet presAssocID="{A7F596BB-1CEC-429D-863A-72D37847414F}" presName="node" presStyleLbl="node1" presStyleIdx="7" presStyleCnt="8">
        <dgm:presLayoutVars>
          <dgm:bulletEnabled val="1"/>
        </dgm:presLayoutVars>
      </dgm:prSet>
      <dgm:spPr/>
    </dgm:pt>
  </dgm:ptLst>
  <dgm:cxnLst>
    <dgm:cxn modelId="{C8CC6C02-79E6-4E2B-9141-5D228FE4C28C}" srcId="{0C3283F7-381D-4E82-B059-E70E6E98102A}" destId="{955E1C0D-670D-47B1-9261-A89FD7623DF7}" srcOrd="0" destOrd="0" parTransId="{A293A7EC-E6E6-4BAD-B115-C0BF2431C7A8}" sibTransId="{4381AF3F-834B-443E-8B14-36BC45F1BFDE}"/>
    <dgm:cxn modelId="{201EED18-4BFF-4137-9BF1-948D77BEFD86}" type="presOf" srcId="{0C3283F7-381D-4E82-B059-E70E6E98102A}" destId="{0C21E032-F844-4224-8639-6A5B0C3D5FBB}" srcOrd="0" destOrd="0" presId="urn:microsoft.com/office/officeart/2005/8/layout/radial4"/>
    <dgm:cxn modelId="{1A2C3E1F-BFE2-46B6-821F-FDF900469E6E}" srcId="{0C3283F7-381D-4E82-B059-E70E6E98102A}" destId="{A7F596BB-1CEC-429D-863A-72D37847414F}" srcOrd="7" destOrd="0" parTransId="{2E3A1F41-95D8-4EC9-83C0-B57A93638331}" sibTransId="{B2BE580A-0704-4A80-A51D-5A5FA6A63576}"/>
    <dgm:cxn modelId="{5951EF26-DFDE-4783-863A-DCF51C06977B}" srcId="{0C3283F7-381D-4E82-B059-E70E6E98102A}" destId="{6673DBC9-4353-4E34-A143-A4D89796D487}" srcOrd="2" destOrd="0" parTransId="{6C9CE245-8F45-485A-9934-0B37B07159BC}" sibTransId="{C6DD3CDD-1FE9-44C7-A71B-E3A5FCF3621B}"/>
    <dgm:cxn modelId="{42D0262B-4693-4588-A5B7-39F1F7F1BA37}" type="presOf" srcId="{01C8E7C0-53AC-43F8-B7FF-9F2CF1697D6A}" destId="{FEDA3497-3D9B-46DE-A281-F1E62CE312A0}" srcOrd="0" destOrd="0" presId="urn:microsoft.com/office/officeart/2005/8/layout/radial4"/>
    <dgm:cxn modelId="{3667802D-08B8-4134-852C-5D42DE041B77}" srcId="{FB0E670E-1B64-4F91-A9F9-425FFCBCAE59}" destId="{0C3283F7-381D-4E82-B059-E70E6E98102A}" srcOrd="0" destOrd="0" parTransId="{F31CEC05-8DB7-45E7-86E5-DAF3B28881FB}" sibTransId="{1BA0F571-DB4C-427A-95E5-0FC30943FEA8}"/>
    <dgm:cxn modelId="{D8EC2335-A529-4E83-892D-D07273A9D50E}" type="presOf" srcId="{7A5B642A-D853-4368-9735-166D8CB78534}" destId="{1680CBDC-2F68-478F-9434-B49B9CC46FEA}" srcOrd="0" destOrd="0" presId="urn:microsoft.com/office/officeart/2005/8/layout/radial4"/>
    <dgm:cxn modelId="{D4D98F5C-5DCC-4C5D-8EA2-C29488CC49A9}" srcId="{0C3283F7-381D-4E82-B059-E70E6E98102A}" destId="{0CF71C69-B7E1-4631-A27E-5A84E9BD74A8}" srcOrd="4" destOrd="0" parTransId="{9FD49750-E0E0-44A2-81C1-9CA22AEC98C2}" sibTransId="{FD95349F-1D06-4041-B8B1-D9A421006C42}"/>
    <dgm:cxn modelId="{DEC06761-0A97-43DA-B797-EC0EF330B1EA}" type="presOf" srcId="{955E1C0D-670D-47B1-9261-A89FD7623DF7}" destId="{54CFF7C5-798C-439C-A852-09338030427E}" srcOrd="0" destOrd="0" presId="urn:microsoft.com/office/officeart/2005/8/layout/radial4"/>
    <dgm:cxn modelId="{CF58C649-550A-4889-A352-A6B0D292C217}" type="presOf" srcId="{2E3A1F41-95D8-4EC9-83C0-B57A93638331}" destId="{4BA3F894-2FF9-4D7C-9971-A5D433F2393B}" srcOrd="0" destOrd="0" presId="urn:microsoft.com/office/officeart/2005/8/layout/radial4"/>
    <dgm:cxn modelId="{920A496D-0734-4EF0-A91E-2E1A2CFC66B3}" type="presOf" srcId="{2A5AC3F4-EF95-4CB7-B2F9-F748FD5B6FE0}" destId="{51D278CC-6EE7-41DE-8BC0-0BDEE8948324}" srcOrd="0" destOrd="0" presId="urn:microsoft.com/office/officeart/2005/8/layout/radial4"/>
    <dgm:cxn modelId="{C0A9EB4D-D12F-4E2A-8C22-70C30E5A8912}" type="presOf" srcId="{FB0E670E-1B64-4F91-A9F9-425FFCBCAE59}" destId="{FDFAD926-2BCE-4EA5-BB13-57A148CA88F1}" srcOrd="0" destOrd="0" presId="urn:microsoft.com/office/officeart/2005/8/layout/radial4"/>
    <dgm:cxn modelId="{CA0C8E70-58AE-4027-A5C8-60B7890BCE15}" srcId="{0C3283F7-381D-4E82-B059-E70E6E98102A}" destId="{2263442A-F9E2-4825-9EE3-49D7E1BC93FF}" srcOrd="1" destOrd="0" parTransId="{01C8E7C0-53AC-43F8-B7FF-9F2CF1697D6A}" sibTransId="{A7E2C2B1-0F0E-4DC9-9F1F-8196BBBA30FA}"/>
    <dgm:cxn modelId="{D1882355-9AF9-457F-B76A-9FBFE4C702D8}" srcId="{0C3283F7-381D-4E82-B059-E70E6E98102A}" destId="{7A5B642A-D853-4368-9735-166D8CB78534}" srcOrd="3" destOrd="0" parTransId="{2A5AC3F4-EF95-4CB7-B2F9-F748FD5B6FE0}" sibTransId="{38C34AF1-971A-4101-927E-83C3245ED9B1}"/>
    <dgm:cxn modelId="{5542F15A-548B-4744-B4EF-61A7222D763B}" type="presOf" srcId="{BF294AAD-69CD-4086-8CB3-88DE38E4E3D9}" destId="{10A1950E-C842-4463-9B97-77093C62C68A}" srcOrd="0" destOrd="0" presId="urn:microsoft.com/office/officeart/2005/8/layout/radial4"/>
    <dgm:cxn modelId="{8F348A9A-FA87-41AE-8FCC-274B35F0E351}" type="presOf" srcId="{384A8579-0FF8-4BBF-AFE0-4063E85B1C6A}" destId="{22863B8A-8124-4344-9244-8BB3329C7743}" srcOrd="0" destOrd="0" presId="urn:microsoft.com/office/officeart/2005/8/layout/radial4"/>
    <dgm:cxn modelId="{9197C6A6-6451-4E22-8067-4DAC122834B8}" type="presOf" srcId="{6C9CE245-8F45-485A-9934-0B37B07159BC}" destId="{F0FE5ED0-5864-48C5-945F-ADFEC6E67CDE}" srcOrd="0" destOrd="0" presId="urn:microsoft.com/office/officeart/2005/8/layout/radial4"/>
    <dgm:cxn modelId="{629A89A9-F826-4732-98C4-3C3994EBBA94}" type="presOf" srcId="{ABBD3330-1839-4DB3-A7C8-7BB744C79CE6}" destId="{7A195E1F-0A9E-454C-85D9-BB48B564D3C2}" srcOrd="0" destOrd="0" presId="urn:microsoft.com/office/officeart/2005/8/layout/radial4"/>
    <dgm:cxn modelId="{5133F7BA-80DC-40ED-923B-C9E0D52BDAB9}" srcId="{0C3283F7-381D-4E82-B059-E70E6E98102A}" destId="{384A8579-0FF8-4BBF-AFE0-4063E85B1C6A}" srcOrd="5" destOrd="0" parTransId="{ABBD3330-1839-4DB3-A7C8-7BB744C79CE6}" sibTransId="{1D38A9E7-24FA-4A9D-B0EC-9E3CB6404CDD}"/>
    <dgm:cxn modelId="{735B23BC-04DB-4AD0-A4F7-9773149B63E8}" type="presOf" srcId="{9FD49750-E0E0-44A2-81C1-9CA22AEC98C2}" destId="{67D39117-4B35-457B-8C30-BE8ECBEE3914}" srcOrd="0" destOrd="0" presId="urn:microsoft.com/office/officeart/2005/8/layout/radial4"/>
    <dgm:cxn modelId="{40A9CFBF-65E0-4BC1-B269-ECF95722058A}" srcId="{0C3283F7-381D-4E82-B059-E70E6E98102A}" destId="{25004E7D-67BF-4309-9789-9A91BD6D88AB}" srcOrd="6" destOrd="0" parTransId="{BF294AAD-69CD-4086-8CB3-88DE38E4E3D9}" sibTransId="{BEF24EEF-8D63-4822-A81C-0C9611570853}"/>
    <dgm:cxn modelId="{13D24FC1-2252-4DA8-8867-9DAB6ECAD4BD}" type="presOf" srcId="{A7F596BB-1CEC-429D-863A-72D37847414F}" destId="{5604F326-FB65-45EC-8FEA-C770B0878F72}" srcOrd="0" destOrd="0" presId="urn:microsoft.com/office/officeart/2005/8/layout/radial4"/>
    <dgm:cxn modelId="{D95FFBC3-2717-4CF6-BB01-8A14346EC9D0}" type="presOf" srcId="{2263442A-F9E2-4825-9EE3-49D7E1BC93FF}" destId="{6B425BA4-06A1-4C19-A053-F8EFFF8B493B}" srcOrd="0" destOrd="0" presId="urn:microsoft.com/office/officeart/2005/8/layout/radial4"/>
    <dgm:cxn modelId="{3D2957EC-3C56-4C95-9FEE-6FE01B80C69E}" type="presOf" srcId="{25004E7D-67BF-4309-9789-9A91BD6D88AB}" destId="{4644FBB0-A77B-436F-BD5F-D9F6251BC90C}" srcOrd="0" destOrd="0" presId="urn:microsoft.com/office/officeart/2005/8/layout/radial4"/>
    <dgm:cxn modelId="{17DFFAEE-F1E3-4C84-88F2-65E5B0D59C45}" type="presOf" srcId="{A293A7EC-E6E6-4BAD-B115-C0BF2431C7A8}" destId="{1D010EDC-850D-4893-B905-BC385CF899E7}" srcOrd="0" destOrd="0" presId="urn:microsoft.com/office/officeart/2005/8/layout/radial4"/>
    <dgm:cxn modelId="{43AB95F0-D67E-488A-91B8-906EDD12D416}" type="presOf" srcId="{6673DBC9-4353-4E34-A143-A4D89796D487}" destId="{8BE02732-7D45-4EED-B577-3AE74C6C85A9}" srcOrd="0" destOrd="0" presId="urn:microsoft.com/office/officeart/2005/8/layout/radial4"/>
    <dgm:cxn modelId="{D4E49FF3-84FF-4C8B-A09D-F6BC628CDD5B}" type="presOf" srcId="{0CF71C69-B7E1-4631-A27E-5A84E9BD74A8}" destId="{693FCD60-416B-493E-8BCA-49F01737702D}" srcOrd="0" destOrd="0" presId="urn:microsoft.com/office/officeart/2005/8/layout/radial4"/>
    <dgm:cxn modelId="{50EB09EA-2E67-428F-8050-BEB0B732E25F}" type="presParOf" srcId="{FDFAD926-2BCE-4EA5-BB13-57A148CA88F1}" destId="{0C21E032-F844-4224-8639-6A5B0C3D5FBB}" srcOrd="0" destOrd="0" presId="urn:microsoft.com/office/officeart/2005/8/layout/radial4"/>
    <dgm:cxn modelId="{1E4B2D32-581B-4712-ABC8-20CF6DD50C0D}" type="presParOf" srcId="{FDFAD926-2BCE-4EA5-BB13-57A148CA88F1}" destId="{1D010EDC-850D-4893-B905-BC385CF899E7}" srcOrd="1" destOrd="0" presId="urn:microsoft.com/office/officeart/2005/8/layout/radial4"/>
    <dgm:cxn modelId="{72FAB030-08DF-4144-8433-B23256612AE1}" type="presParOf" srcId="{FDFAD926-2BCE-4EA5-BB13-57A148CA88F1}" destId="{54CFF7C5-798C-439C-A852-09338030427E}" srcOrd="2" destOrd="0" presId="urn:microsoft.com/office/officeart/2005/8/layout/radial4"/>
    <dgm:cxn modelId="{5ACE354C-172F-4D8F-BA99-1A49068FDBDA}" type="presParOf" srcId="{FDFAD926-2BCE-4EA5-BB13-57A148CA88F1}" destId="{FEDA3497-3D9B-46DE-A281-F1E62CE312A0}" srcOrd="3" destOrd="0" presId="urn:microsoft.com/office/officeart/2005/8/layout/radial4"/>
    <dgm:cxn modelId="{4EEFFE6E-EC18-4446-ADA6-CCF86B25B79E}" type="presParOf" srcId="{FDFAD926-2BCE-4EA5-BB13-57A148CA88F1}" destId="{6B425BA4-06A1-4C19-A053-F8EFFF8B493B}" srcOrd="4" destOrd="0" presId="urn:microsoft.com/office/officeart/2005/8/layout/radial4"/>
    <dgm:cxn modelId="{8B1989A5-28BF-4DE9-839D-CAB780536C81}" type="presParOf" srcId="{FDFAD926-2BCE-4EA5-BB13-57A148CA88F1}" destId="{F0FE5ED0-5864-48C5-945F-ADFEC6E67CDE}" srcOrd="5" destOrd="0" presId="urn:microsoft.com/office/officeart/2005/8/layout/radial4"/>
    <dgm:cxn modelId="{BD0287E6-BD13-428B-9D74-087AB4D368C8}" type="presParOf" srcId="{FDFAD926-2BCE-4EA5-BB13-57A148CA88F1}" destId="{8BE02732-7D45-4EED-B577-3AE74C6C85A9}" srcOrd="6" destOrd="0" presId="urn:microsoft.com/office/officeart/2005/8/layout/radial4"/>
    <dgm:cxn modelId="{2417BDEA-3199-4336-A3CA-122253ED7991}" type="presParOf" srcId="{FDFAD926-2BCE-4EA5-BB13-57A148CA88F1}" destId="{51D278CC-6EE7-41DE-8BC0-0BDEE8948324}" srcOrd="7" destOrd="0" presId="urn:microsoft.com/office/officeart/2005/8/layout/radial4"/>
    <dgm:cxn modelId="{B8BEAFE6-8851-479B-93CC-734A25C06A5D}" type="presParOf" srcId="{FDFAD926-2BCE-4EA5-BB13-57A148CA88F1}" destId="{1680CBDC-2F68-478F-9434-B49B9CC46FEA}" srcOrd="8" destOrd="0" presId="urn:microsoft.com/office/officeart/2005/8/layout/radial4"/>
    <dgm:cxn modelId="{684B14CE-8DA1-4DA2-8C21-AEDAD4844DAC}" type="presParOf" srcId="{FDFAD926-2BCE-4EA5-BB13-57A148CA88F1}" destId="{67D39117-4B35-457B-8C30-BE8ECBEE3914}" srcOrd="9" destOrd="0" presId="urn:microsoft.com/office/officeart/2005/8/layout/radial4"/>
    <dgm:cxn modelId="{D948AB1D-6A99-4F08-B716-1A48A63C95AA}" type="presParOf" srcId="{FDFAD926-2BCE-4EA5-BB13-57A148CA88F1}" destId="{693FCD60-416B-493E-8BCA-49F01737702D}" srcOrd="10" destOrd="0" presId="urn:microsoft.com/office/officeart/2005/8/layout/radial4"/>
    <dgm:cxn modelId="{ACF12DF1-8DB4-402D-8F25-DB4E913F7B2F}" type="presParOf" srcId="{FDFAD926-2BCE-4EA5-BB13-57A148CA88F1}" destId="{7A195E1F-0A9E-454C-85D9-BB48B564D3C2}" srcOrd="11" destOrd="0" presId="urn:microsoft.com/office/officeart/2005/8/layout/radial4"/>
    <dgm:cxn modelId="{92933ABB-5054-4A34-8255-0A7633B48309}" type="presParOf" srcId="{FDFAD926-2BCE-4EA5-BB13-57A148CA88F1}" destId="{22863B8A-8124-4344-9244-8BB3329C7743}" srcOrd="12" destOrd="0" presId="urn:microsoft.com/office/officeart/2005/8/layout/radial4"/>
    <dgm:cxn modelId="{B32D262B-40E5-470D-9562-9B3964B67AE9}" type="presParOf" srcId="{FDFAD926-2BCE-4EA5-BB13-57A148CA88F1}" destId="{10A1950E-C842-4463-9B97-77093C62C68A}" srcOrd="13" destOrd="0" presId="urn:microsoft.com/office/officeart/2005/8/layout/radial4"/>
    <dgm:cxn modelId="{00206D00-22E1-4DB4-891D-F2974221DAE7}" type="presParOf" srcId="{FDFAD926-2BCE-4EA5-BB13-57A148CA88F1}" destId="{4644FBB0-A77B-436F-BD5F-D9F6251BC90C}" srcOrd="14" destOrd="0" presId="urn:microsoft.com/office/officeart/2005/8/layout/radial4"/>
    <dgm:cxn modelId="{D8DBBCE4-D19C-4C14-81B6-DA6A6B1B5691}" type="presParOf" srcId="{FDFAD926-2BCE-4EA5-BB13-57A148CA88F1}" destId="{4BA3F894-2FF9-4D7C-9971-A5D433F2393B}" srcOrd="15" destOrd="0" presId="urn:microsoft.com/office/officeart/2005/8/layout/radial4"/>
    <dgm:cxn modelId="{785AC856-CC9D-424E-A773-5C42EDDD2F5E}" type="presParOf" srcId="{FDFAD926-2BCE-4EA5-BB13-57A148CA88F1}" destId="{5604F326-FB65-45EC-8FEA-C770B0878F72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E670E-1B64-4F91-A9F9-425FFCBCAE5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C3283F7-381D-4E82-B059-E70E6E98102A}">
      <dgm:prSet phldrT="[Text]" custT="1"/>
      <dgm:spPr/>
      <dgm:t>
        <a:bodyPr/>
        <a:lstStyle/>
        <a:p>
          <a:r>
            <a:rPr lang="en-GB" sz="1400" dirty="0"/>
            <a:t>Patient</a:t>
          </a:r>
          <a:r>
            <a:rPr lang="en-GB" sz="1400" baseline="0" dirty="0"/>
            <a:t> &amp; family</a:t>
          </a:r>
        </a:p>
        <a:p>
          <a:r>
            <a:rPr lang="en-GB" sz="1400" baseline="0" dirty="0"/>
            <a:t>Shared decision making &amp; optimisation</a:t>
          </a:r>
          <a:endParaRPr lang="en-GB" sz="1400" dirty="0"/>
        </a:p>
      </dgm:t>
    </dgm:pt>
    <dgm:pt modelId="{F31CEC05-8DB7-45E7-86E5-DAF3B28881FB}" type="parTrans" cxnId="{3667802D-08B8-4134-852C-5D42DE041B77}">
      <dgm:prSet/>
      <dgm:spPr/>
      <dgm:t>
        <a:bodyPr/>
        <a:lstStyle/>
        <a:p>
          <a:endParaRPr lang="en-GB" sz="1400"/>
        </a:p>
      </dgm:t>
    </dgm:pt>
    <dgm:pt modelId="{1BA0F571-DB4C-427A-95E5-0FC30943FEA8}" type="sibTrans" cxnId="{3667802D-08B8-4134-852C-5D42DE041B77}">
      <dgm:prSet/>
      <dgm:spPr/>
      <dgm:t>
        <a:bodyPr/>
        <a:lstStyle/>
        <a:p>
          <a:endParaRPr lang="en-GB" sz="1400"/>
        </a:p>
      </dgm:t>
    </dgm:pt>
    <dgm:pt modelId="{955E1C0D-670D-47B1-9261-A89FD7623DF7}">
      <dgm:prSet phldrT="[Text]" custT="1"/>
      <dgm:spPr/>
      <dgm:t>
        <a:bodyPr/>
        <a:lstStyle/>
        <a:p>
          <a:r>
            <a:rPr lang="en-GB" sz="1400" dirty="0"/>
            <a:t>Lung cancer physicians </a:t>
          </a:r>
        </a:p>
      </dgm:t>
    </dgm:pt>
    <dgm:pt modelId="{A293A7EC-E6E6-4BAD-B115-C0BF2431C7A8}" type="parTrans" cxnId="{C8CC6C02-79E6-4E2B-9141-5D228FE4C28C}">
      <dgm:prSet/>
      <dgm:spPr/>
      <dgm:t>
        <a:bodyPr/>
        <a:lstStyle/>
        <a:p>
          <a:endParaRPr lang="en-GB" sz="1400"/>
        </a:p>
      </dgm:t>
    </dgm:pt>
    <dgm:pt modelId="{4381AF3F-834B-443E-8B14-36BC45F1BFDE}" type="sibTrans" cxnId="{C8CC6C02-79E6-4E2B-9141-5D228FE4C28C}">
      <dgm:prSet/>
      <dgm:spPr/>
      <dgm:t>
        <a:bodyPr/>
        <a:lstStyle/>
        <a:p>
          <a:endParaRPr lang="en-GB" sz="1400"/>
        </a:p>
      </dgm:t>
    </dgm:pt>
    <dgm:pt modelId="{6673DBC9-4353-4E34-A143-A4D89796D487}">
      <dgm:prSet phldrT="[Text]" custT="1"/>
      <dgm:spPr/>
      <dgm:t>
        <a:bodyPr/>
        <a:lstStyle/>
        <a:p>
          <a:r>
            <a:rPr lang="en-GB" sz="1400" dirty="0"/>
            <a:t>Thoracic anaesthetists</a:t>
          </a:r>
        </a:p>
      </dgm:t>
    </dgm:pt>
    <dgm:pt modelId="{6C9CE245-8F45-485A-9934-0B37B07159BC}" type="parTrans" cxnId="{5951EF26-DFDE-4783-863A-DCF51C06977B}">
      <dgm:prSet/>
      <dgm:spPr/>
      <dgm:t>
        <a:bodyPr/>
        <a:lstStyle/>
        <a:p>
          <a:endParaRPr lang="en-GB" sz="1400"/>
        </a:p>
      </dgm:t>
    </dgm:pt>
    <dgm:pt modelId="{C6DD3CDD-1FE9-44C7-A71B-E3A5FCF3621B}" type="sibTrans" cxnId="{5951EF26-DFDE-4783-863A-DCF51C06977B}">
      <dgm:prSet/>
      <dgm:spPr/>
      <dgm:t>
        <a:bodyPr/>
        <a:lstStyle/>
        <a:p>
          <a:endParaRPr lang="en-GB" sz="1400"/>
        </a:p>
      </dgm:t>
    </dgm:pt>
    <dgm:pt modelId="{7A5B642A-D853-4368-9735-166D8CB78534}">
      <dgm:prSet phldrT="[Text]" custT="1"/>
      <dgm:spPr/>
      <dgm:t>
        <a:bodyPr/>
        <a:lstStyle/>
        <a:p>
          <a:r>
            <a:rPr lang="en-GB" sz="1400" dirty="0"/>
            <a:t>Clinical oncologists</a:t>
          </a:r>
        </a:p>
      </dgm:t>
    </dgm:pt>
    <dgm:pt modelId="{2A5AC3F4-EF95-4CB7-B2F9-F748FD5B6FE0}" type="parTrans" cxnId="{D1882355-9AF9-457F-B76A-9FBFE4C702D8}">
      <dgm:prSet/>
      <dgm:spPr/>
      <dgm:t>
        <a:bodyPr/>
        <a:lstStyle/>
        <a:p>
          <a:endParaRPr lang="en-GB" sz="1400"/>
        </a:p>
      </dgm:t>
    </dgm:pt>
    <dgm:pt modelId="{38C34AF1-971A-4101-927E-83C3245ED9B1}" type="sibTrans" cxnId="{D1882355-9AF9-457F-B76A-9FBFE4C702D8}">
      <dgm:prSet/>
      <dgm:spPr/>
      <dgm:t>
        <a:bodyPr/>
        <a:lstStyle/>
        <a:p>
          <a:endParaRPr lang="en-GB" sz="1400"/>
        </a:p>
      </dgm:t>
    </dgm:pt>
    <dgm:pt modelId="{384A8579-0FF8-4BBF-AFE0-4063E85B1C6A}">
      <dgm:prSet custT="1"/>
      <dgm:spPr/>
      <dgm:t>
        <a:bodyPr/>
        <a:lstStyle/>
        <a:p>
          <a:r>
            <a:rPr lang="en-GB" sz="1400" dirty="0"/>
            <a:t>CURE Tobacco dependency team</a:t>
          </a:r>
        </a:p>
      </dgm:t>
    </dgm:pt>
    <dgm:pt modelId="{ABBD3330-1839-4DB3-A7C8-7BB744C79CE6}" type="parTrans" cxnId="{5133F7BA-80DC-40ED-923B-C9E0D52BDAB9}">
      <dgm:prSet/>
      <dgm:spPr/>
      <dgm:t>
        <a:bodyPr/>
        <a:lstStyle/>
        <a:p>
          <a:endParaRPr lang="en-GB" sz="1400"/>
        </a:p>
      </dgm:t>
    </dgm:pt>
    <dgm:pt modelId="{1D38A9E7-24FA-4A9D-B0EC-9E3CB6404CDD}" type="sibTrans" cxnId="{5133F7BA-80DC-40ED-923B-C9E0D52BDAB9}">
      <dgm:prSet/>
      <dgm:spPr/>
      <dgm:t>
        <a:bodyPr/>
        <a:lstStyle/>
        <a:p>
          <a:endParaRPr lang="en-GB" sz="1400"/>
        </a:p>
      </dgm:t>
    </dgm:pt>
    <dgm:pt modelId="{2263442A-F9E2-4825-9EE3-49D7E1BC93FF}">
      <dgm:prSet custT="1"/>
      <dgm:spPr/>
      <dgm:t>
        <a:bodyPr/>
        <a:lstStyle/>
        <a:p>
          <a:r>
            <a:rPr lang="en-GB" sz="1400" dirty="0"/>
            <a:t>Thoracic surgeons</a:t>
          </a:r>
        </a:p>
      </dgm:t>
    </dgm:pt>
    <dgm:pt modelId="{01C8E7C0-53AC-43F8-B7FF-9F2CF1697D6A}" type="parTrans" cxnId="{CA0C8E70-58AE-4027-A5C8-60B7890BCE15}">
      <dgm:prSet/>
      <dgm:spPr/>
      <dgm:t>
        <a:bodyPr/>
        <a:lstStyle/>
        <a:p>
          <a:endParaRPr lang="en-GB" sz="1400"/>
        </a:p>
      </dgm:t>
    </dgm:pt>
    <dgm:pt modelId="{A7E2C2B1-0F0E-4DC9-9F1F-8196BBBA30FA}" type="sibTrans" cxnId="{CA0C8E70-58AE-4027-A5C8-60B7890BCE15}">
      <dgm:prSet/>
      <dgm:spPr/>
      <dgm:t>
        <a:bodyPr/>
        <a:lstStyle/>
        <a:p>
          <a:endParaRPr lang="en-GB" sz="1400"/>
        </a:p>
      </dgm:t>
    </dgm:pt>
    <dgm:pt modelId="{25004E7D-67BF-4309-9789-9A91BD6D88AB}">
      <dgm:prSet custT="1"/>
      <dgm:spPr/>
      <dgm:t>
        <a:bodyPr/>
        <a:lstStyle/>
        <a:p>
          <a:r>
            <a:rPr lang="en-GB" sz="1400" dirty="0"/>
            <a:t>Prehab</a:t>
          </a:r>
        </a:p>
        <a:p>
          <a:r>
            <a:rPr lang="en-GB" sz="1400" dirty="0"/>
            <a:t>4cancer</a:t>
          </a:r>
        </a:p>
      </dgm:t>
    </dgm:pt>
    <dgm:pt modelId="{BF294AAD-69CD-4086-8CB3-88DE38E4E3D9}" type="parTrans" cxnId="{40A9CFBF-65E0-4BC1-B269-ECF95722058A}">
      <dgm:prSet/>
      <dgm:spPr/>
      <dgm:t>
        <a:bodyPr/>
        <a:lstStyle/>
        <a:p>
          <a:endParaRPr lang="en-GB" sz="1400"/>
        </a:p>
      </dgm:t>
    </dgm:pt>
    <dgm:pt modelId="{BEF24EEF-8D63-4822-A81C-0C9611570853}" type="sibTrans" cxnId="{40A9CFBF-65E0-4BC1-B269-ECF95722058A}">
      <dgm:prSet/>
      <dgm:spPr/>
      <dgm:t>
        <a:bodyPr/>
        <a:lstStyle/>
        <a:p>
          <a:endParaRPr lang="en-GB" sz="1400"/>
        </a:p>
      </dgm:t>
    </dgm:pt>
    <dgm:pt modelId="{0CF71C69-B7E1-4631-A27E-5A84E9BD74A8}">
      <dgm:prSet custT="1"/>
      <dgm:spPr/>
      <dgm:t>
        <a:bodyPr/>
        <a:lstStyle/>
        <a:p>
          <a:r>
            <a:rPr lang="en-GB" sz="1400" dirty="0"/>
            <a:t>Oncogeriatrics</a:t>
          </a:r>
        </a:p>
      </dgm:t>
    </dgm:pt>
    <dgm:pt modelId="{9FD49750-E0E0-44A2-81C1-9CA22AEC98C2}" type="parTrans" cxnId="{D4D98F5C-5DCC-4C5D-8EA2-C29488CC49A9}">
      <dgm:prSet/>
      <dgm:spPr/>
      <dgm:t>
        <a:bodyPr/>
        <a:lstStyle/>
        <a:p>
          <a:endParaRPr lang="en-GB" sz="1400"/>
        </a:p>
      </dgm:t>
    </dgm:pt>
    <dgm:pt modelId="{FD95349F-1D06-4041-B8B1-D9A421006C42}" type="sibTrans" cxnId="{D4D98F5C-5DCC-4C5D-8EA2-C29488CC49A9}">
      <dgm:prSet/>
      <dgm:spPr/>
      <dgm:t>
        <a:bodyPr/>
        <a:lstStyle/>
        <a:p>
          <a:endParaRPr lang="en-GB" sz="1400"/>
        </a:p>
      </dgm:t>
    </dgm:pt>
    <dgm:pt modelId="{A7F596BB-1CEC-429D-863A-72D37847414F}">
      <dgm:prSet custT="1"/>
      <dgm:spPr/>
      <dgm:t>
        <a:bodyPr/>
        <a:lstStyle/>
        <a:p>
          <a:r>
            <a:rPr lang="en-GB" sz="1400" dirty="0"/>
            <a:t>Cancer Nurse Specialists</a:t>
          </a:r>
        </a:p>
      </dgm:t>
    </dgm:pt>
    <dgm:pt modelId="{2E3A1F41-95D8-4EC9-83C0-B57A93638331}" type="parTrans" cxnId="{1A2C3E1F-BFE2-46B6-821F-FDF900469E6E}">
      <dgm:prSet/>
      <dgm:spPr/>
      <dgm:t>
        <a:bodyPr/>
        <a:lstStyle/>
        <a:p>
          <a:endParaRPr lang="en-GB"/>
        </a:p>
      </dgm:t>
    </dgm:pt>
    <dgm:pt modelId="{B2BE580A-0704-4A80-A51D-5A5FA6A63576}" type="sibTrans" cxnId="{1A2C3E1F-BFE2-46B6-821F-FDF900469E6E}">
      <dgm:prSet/>
      <dgm:spPr/>
      <dgm:t>
        <a:bodyPr/>
        <a:lstStyle/>
        <a:p>
          <a:endParaRPr lang="en-GB"/>
        </a:p>
      </dgm:t>
    </dgm:pt>
    <dgm:pt modelId="{FDFAD926-2BCE-4EA5-BB13-57A148CA88F1}" type="pres">
      <dgm:prSet presAssocID="{FB0E670E-1B64-4F91-A9F9-425FFCBCAE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21E032-F844-4224-8639-6A5B0C3D5FBB}" type="pres">
      <dgm:prSet presAssocID="{0C3283F7-381D-4E82-B059-E70E6E98102A}" presName="centerShape" presStyleLbl="node0" presStyleIdx="0" presStyleCnt="1"/>
      <dgm:spPr/>
    </dgm:pt>
    <dgm:pt modelId="{1D010EDC-850D-4893-B905-BC385CF899E7}" type="pres">
      <dgm:prSet presAssocID="{A293A7EC-E6E6-4BAD-B115-C0BF2431C7A8}" presName="parTrans" presStyleLbl="bgSibTrans2D1" presStyleIdx="0" presStyleCnt="8"/>
      <dgm:spPr/>
    </dgm:pt>
    <dgm:pt modelId="{54CFF7C5-798C-439C-A852-09338030427E}" type="pres">
      <dgm:prSet presAssocID="{955E1C0D-670D-47B1-9261-A89FD7623DF7}" presName="node" presStyleLbl="node1" presStyleIdx="0" presStyleCnt="8">
        <dgm:presLayoutVars>
          <dgm:bulletEnabled val="1"/>
        </dgm:presLayoutVars>
      </dgm:prSet>
      <dgm:spPr/>
    </dgm:pt>
    <dgm:pt modelId="{FEDA3497-3D9B-46DE-A281-F1E62CE312A0}" type="pres">
      <dgm:prSet presAssocID="{01C8E7C0-53AC-43F8-B7FF-9F2CF1697D6A}" presName="parTrans" presStyleLbl="bgSibTrans2D1" presStyleIdx="1" presStyleCnt="8"/>
      <dgm:spPr/>
    </dgm:pt>
    <dgm:pt modelId="{6B425BA4-06A1-4C19-A053-F8EFFF8B493B}" type="pres">
      <dgm:prSet presAssocID="{2263442A-F9E2-4825-9EE3-49D7E1BC93FF}" presName="node" presStyleLbl="node1" presStyleIdx="1" presStyleCnt="8">
        <dgm:presLayoutVars>
          <dgm:bulletEnabled val="1"/>
        </dgm:presLayoutVars>
      </dgm:prSet>
      <dgm:spPr/>
    </dgm:pt>
    <dgm:pt modelId="{F0FE5ED0-5864-48C5-945F-ADFEC6E67CDE}" type="pres">
      <dgm:prSet presAssocID="{6C9CE245-8F45-485A-9934-0B37B07159BC}" presName="parTrans" presStyleLbl="bgSibTrans2D1" presStyleIdx="2" presStyleCnt="8"/>
      <dgm:spPr/>
    </dgm:pt>
    <dgm:pt modelId="{8BE02732-7D45-4EED-B577-3AE74C6C85A9}" type="pres">
      <dgm:prSet presAssocID="{6673DBC9-4353-4E34-A143-A4D89796D487}" presName="node" presStyleLbl="node1" presStyleIdx="2" presStyleCnt="8">
        <dgm:presLayoutVars>
          <dgm:bulletEnabled val="1"/>
        </dgm:presLayoutVars>
      </dgm:prSet>
      <dgm:spPr/>
    </dgm:pt>
    <dgm:pt modelId="{51D278CC-6EE7-41DE-8BC0-0BDEE8948324}" type="pres">
      <dgm:prSet presAssocID="{2A5AC3F4-EF95-4CB7-B2F9-F748FD5B6FE0}" presName="parTrans" presStyleLbl="bgSibTrans2D1" presStyleIdx="3" presStyleCnt="8"/>
      <dgm:spPr/>
    </dgm:pt>
    <dgm:pt modelId="{1680CBDC-2F68-478F-9434-B49B9CC46FEA}" type="pres">
      <dgm:prSet presAssocID="{7A5B642A-D853-4368-9735-166D8CB78534}" presName="node" presStyleLbl="node1" presStyleIdx="3" presStyleCnt="8">
        <dgm:presLayoutVars>
          <dgm:bulletEnabled val="1"/>
        </dgm:presLayoutVars>
      </dgm:prSet>
      <dgm:spPr/>
    </dgm:pt>
    <dgm:pt modelId="{67D39117-4B35-457B-8C30-BE8ECBEE3914}" type="pres">
      <dgm:prSet presAssocID="{9FD49750-E0E0-44A2-81C1-9CA22AEC98C2}" presName="parTrans" presStyleLbl="bgSibTrans2D1" presStyleIdx="4" presStyleCnt="8"/>
      <dgm:spPr/>
    </dgm:pt>
    <dgm:pt modelId="{693FCD60-416B-493E-8BCA-49F01737702D}" type="pres">
      <dgm:prSet presAssocID="{0CF71C69-B7E1-4631-A27E-5A84E9BD74A8}" presName="node" presStyleLbl="node1" presStyleIdx="4" presStyleCnt="8" custScaleX="111982">
        <dgm:presLayoutVars>
          <dgm:bulletEnabled val="1"/>
        </dgm:presLayoutVars>
      </dgm:prSet>
      <dgm:spPr/>
    </dgm:pt>
    <dgm:pt modelId="{7A195E1F-0A9E-454C-85D9-BB48B564D3C2}" type="pres">
      <dgm:prSet presAssocID="{ABBD3330-1839-4DB3-A7C8-7BB744C79CE6}" presName="parTrans" presStyleLbl="bgSibTrans2D1" presStyleIdx="5" presStyleCnt="8"/>
      <dgm:spPr/>
    </dgm:pt>
    <dgm:pt modelId="{22863B8A-8124-4344-9244-8BB3329C7743}" type="pres">
      <dgm:prSet presAssocID="{384A8579-0FF8-4BBF-AFE0-4063E85B1C6A}" presName="node" presStyleLbl="node1" presStyleIdx="5" presStyleCnt="8">
        <dgm:presLayoutVars>
          <dgm:bulletEnabled val="1"/>
        </dgm:presLayoutVars>
      </dgm:prSet>
      <dgm:spPr/>
    </dgm:pt>
    <dgm:pt modelId="{10A1950E-C842-4463-9B97-77093C62C68A}" type="pres">
      <dgm:prSet presAssocID="{BF294AAD-69CD-4086-8CB3-88DE38E4E3D9}" presName="parTrans" presStyleLbl="bgSibTrans2D1" presStyleIdx="6" presStyleCnt="8"/>
      <dgm:spPr/>
    </dgm:pt>
    <dgm:pt modelId="{4644FBB0-A77B-436F-BD5F-D9F6251BC90C}" type="pres">
      <dgm:prSet presAssocID="{25004E7D-67BF-4309-9789-9A91BD6D88AB}" presName="node" presStyleLbl="node1" presStyleIdx="6" presStyleCnt="8">
        <dgm:presLayoutVars>
          <dgm:bulletEnabled val="1"/>
        </dgm:presLayoutVars>
      </dgm:prSet>
      <dgm:spPr/>
    </dgm:pt>
    <dgm:pt modelId="{4BA3F894-2FF9-4D7C-9971-A5D433F2393B}" type="pres">
      <dgm:prSet presAssocID="{2E3A1F41-95D8-4EC9-83C0-B57A93638331}" presName="parTrans" presStyleLbl="bgSibTrans2D1" presStyleIdx="7" presStyleCnt="8"/>
      <dgm:spPr/>
    </dgm:pt>
    <dgm:pt modelId="{5604F326-FB65-45EC-8FEA-C770B0878F72}" type="pres">
      <dgm:prSet presAssocID="{A7F596BB-1CEC-429D-863A-72D37847414F}" presName="node" presStyleLbl="node1" presStyleIdx="7" presStyleCnt="8">
        <dgm:presLayoutVars>
          <dgm:bulletEnabled val="1"/>
        </dgm:presLayoutVars>
      </dgm:prSet>
      <dgm:spPr/>
    </dgm:pt>
  </dgm:ptLst>
  <dgm:cxnLst>
    <dgm:cxn modelId="{C8CC6C02-79E6-4E2B-9141-5D228FE4C28C}" srcId="{0C3283F7-381D-4E82-B059-E70E6E98102A}" destId="{955E1C0D-670D-47B1-9261-A89FD7623DF7}" srcOrd="0" destOrd="0" parTransId="{A293A7EC-E6E6-4BAD-B115-C0BF2431C7A8}" sibTransId="{4381AF3F-834B-443E-8B14-36BC45F1BFDE}"/>
    <dgm:cxn modelId="{201EED18-4BFF-4137-9BF1-948D77BEFD86}" type="presOf" srcId="{0C3283F7-381D-4E82-B059-E70E6E98102A}" destId="{0C21E032-F844-4224-8639-6A5B0C3D5FBB}" srcOrd="0" destOrd="0" presId="urn:microsoft.com/office/officeart/2005/8/layout/radial4"/>
    <dgm:cxn modelId="{1A2C3E1F-BFE2-46B6-821F-FDF900469E6E}" srcId="{0C3283F7-381D-4E82-B059-E70E6E98102A}" destId="{A7F596BB-1CEC-429D-863A-72D37847414F}" srcOrd="7" destOrd="0" parTransId="{2E3A1F41-95D8-4EC9-83C0-B57A93638331}" sibTransId="{B2BE580A-0704-4A80-A51D-5A5FA6A63576}"/>
    <dgm:cxn modelId="{5951EF26-DFDE-4783-863A-DCF51C06977B}" srcId="{0C3283F7-381D-4E82-B059-E70E6E98102A}" destId="{6673DBC9-4353-4E34-A143-A4D89796D487}" srcOrd="2" destOrd="0" parTransId="{6C9CE245-8F45-485A-9934-0B37B07159BC}" sibTransId="{C6DD3CDD-1FE9-44C7-A71B-E3A5FCF3621B}"/>
    <dgm:cxn modelId="{42D0262B-4693-4588-A5B7-39F1F7F1BA37}" type="presOf" srcId="{01C8E7C0-53AC-43F8-B7FF-9F2CF1697D6A}" destId="{FEDA3497-3D9B-46DE-A281-F1E62CE312A0}" srcOrd="0" destOrd="0" presId="urn:microsoft.com/office/officeart/2005/8/layout/radial4"/>
    <dgm:cxn modelId="{3667802D-08B8-4134-852C-5D42DE041B77}" srcId="{FB0E670E-1B64-4F91-A9F9-425FFCBCAE59}" destId="{0C3283F7-381D-4E82-B059-E70E6E98102A}" srcOrd="0" destOrd="0" parTransId="{F31CEC05-8DB7-45E7-86E5-DAF3B28881FB}" sibTransId="{1BA0F571-DB4C-427A-95E5-0FC30943FEA8}"/>
    <dgm:cxn modelId="{D8EC2335-A529-4E83-892D-D07273A9D50E}" type="presOf" srcId="{7A5B642A-D853-4368-9735-166D8CB78534}" destId="{1680CBDC-2F68-478F-9434-B49B9CC46FEA}" srcOrd="0" destOrd="0" presId="urn:microsoft.com/office/officeart/2005/8/layout/radial4"/>
    <dgm:cxn modelId="{D4D98F5C-5DCC-4C5D-8EA2-C29488CC49A9}" srcId="{0C3283F7-381D-4E82-B059-E70E6E98102A}" destId="{0CF71C69-B7E1-4631-A27E-5A84E9BD74A8}" srcOrd="4" destOrd="0" parTransId="{9FD49750-E0E0-44A2-81C1-9CA22AEC98C2}" sibTransId="{FD95349F-1D06-4041-B8B1-D9A421006C42}"/>
    <dgm:cxn modelId="{DEC06761-0A97-43DA-B797-EC0EF330B1EA}" type="presOf" srcId="{955E1C0D-670D-47B1-9261-A89FD7623DF7}" destId="{54CFF7C5-798C-439C-A852-09338030427E}" srcOrd="0" destOrd="0" presId="urn:microsoft.com/office/officeart/2005/8/layout/radial4"/>
    <dgm:cxn modelId="{CF58C649-550A-4889-A352-A6B0D292C217}" type="presOf" srcId="{2E3A1F41-95D8-4EC9-83C0-B57A93638331}" destId="{4BA3F894-2FF9-4D7C-9971-A5D433F2393B}" srcOrd="0" destOrd="0" presId="urn:microsoft.com/office/officeart/2005/8/layout/radial4"/>
    <dgm:cxn modelId="{920A496D-0734-4EF0-A91E-2E1A2CFC66B3}" type="presOf" srcId="{2A5AC3F4-EF95-4CB7-B2F9-F748FD5B6FE0}" destId="{51D278CC-6EE7-41DE-8BC0-0BDEE8948324}" srcOrd="0" destOrd="0" presId="urn:microsoft.com/office/officeart/2005/8/layout/radial4"/>
    <dgm:cxn modelId="{C0A9EB4D-D12F-4E2A-8C22-70C30E5A8912}" type="presOf" srcId="{FB0E670E-1B64-4F91-A9F9-425FFCBCAE59}" destId="{FDFAD926-2BCE-4EA5-BB13-57A148CA88F1}" srcOrd="0" destOrd="0" presId="urn:microsoft.com/office/officeart/2005/8/layout/radial4"/>
    <dgm:cxn modelId="{CA0C8E70-58AE-4027-A5C8-60B7890BCE15}" srcId="{0C3283F7-381D-4E82-B059-E70E6E98102A}" destId="{2263442A-F9E2-4825-9EE3-49D7E1BC93FF}" srcOrd="1" destOrd="0" parTransId="{01C8E7C0-53AC-43F8-B7FF-9F2CF1697D6A}" sibTransId="{A7E2C2B1-0F0E-4DC9-9F1F-8196BBBA30FA}"/>
    <dgm:cxn modelId="{D1882355-9AF9-457F-B76A-9FBFE4C702D8}" srcId="{0C3283F7-381D-4E82-B059-E70E6E98102A}" destId="{7A5B642A-D853-4368-9735-166D8CB78534}" srcOrd="3" destOrd="0" parTransId="{2A5AC3F4-EF95-4CB7-B2F9-F748FD5B6FE0}" sibTransId="{38C34AF1-971A-4101-927E-83C3245ED9B1}"/>
    <dgm:cxn modelId="{5542F15A-548B-4744-B4EF-61A7222D763B}" type="presOf" srcId="{BF294AAD-69CD-4086-8CB3-88DE38E4E3D9}" destId="{10A1950E-C842-4463-9B97-77093C62C68A}" srcOrd="0" destOrd="0" presId="urn:microsoft.com/office/officeart/2005/8/layout/radial4"/>
    <dgm:cxn modelId="{8F348A9A-FA87-41AE-8FCC-274B35F0E351}" type="presOf" srcId="{384A8579-0FF8-4BBF-AFE0-4063E85B1C6A}" destId="{22863B8A-8124-4344-9244-8BB3329C7743}" srcOrd="0" destOrd="0" presId="urn:microsoft.com/office/officeart/2005/8/layout/radial4"/>
    <dgm:cxn modelId="{9197C6A6-6451-4E22-8067-4DAC122834B8}" type="presOf" srcId="{6C9CE245-8F45-485A-9934-0B37B07159BC}" destId="{F0FE5ED0-5864-48C5-945F-ADFEC6E67CDE}" srcOrd="0" destOrd="0" presId="urn:microsoft.com/office/officeart/2005/8/layout/radial4"/>
    <dgm:cxn modelId="{629A89A9-F826-4732-98C4-3C3994EBBA94}" type="presOf" srcId="{ABBD3330-1839-4DB3-A7C8-7BB744C79CE6}" destId="{7A195E1F-0A9E-454C-85D9-BB48B564D3C2}" srcOrd="0" destOrd="0" presId="urn:microsoft.com/office/officeart/2005/8/layout/radial4"/>
    <dgm:cxn modelId="{5133F7BA-80DC-40ED-923B-C9E0D52BDAB9}" srcId="{0C3283F7-381D-4E82-B059-E70E6E98102A}" destId="{384A8579-0FF8-4BBF-AFE0-4063E85B1C6A}" srcOrd="5" destOrd="0" parTransId="{ABBD3330-1839-4DB3-A7C8-7BB744C79CE6}" sibTransId="{1D38A9E7-24FA-4A9D-B0EC-9E3CB6404CDD}"/>
    <dgm:cxn modelId="{735B23BC-04DB-4AD0-A4F7-9773149B63E8}" type="presOf" srcId="{9FD49750-E0E0-44A2-81C1-9CA22AEC98C2}" destId="{67D39117-4B35-457B-8C30-BE8ECBEE3914}" srcOrd="0" destOrd="0" presId="urn:microsoft.com/office/officeart/2005/8/layout/radial4"/>
    <dgm:cxn modelId="{40A9CFBF-65E0-4BC1-B269-ECF95722058A}" srcId="{0C3283F7-381D-4E82-B059-E70E6E98102A}" destId="{25004E7D-67BF-4309-9789-9A91BD6D88AB}" srcOrd="6" destOrd="0" parTransId="{BF294AAD-69CD-4086-8CB3-88DE38E4E3D9}" sibTransId="{BEF24EEF-8D63-4822-A81C-0C9611570853}"/>
    <dgm:cxn modelId="{13D24FC1-2252-4DA8-8867-9DAB6ECAD4BD}" type="presOf" srcId="{A7F596BB-1CEC-429D-863A-72D37847414F}" destId="{5604F326-FB65-45EC-8FEA-C770B0878F72}" srcOrd="0" destOrd="0" presId="urn:microsoft.com/office/officeart/2005/8/layout/radial4"/>
    <dgm:cxn modelId="{D95FFBC3-2717-4CF6-BB01-8A14346EC9D0}" type="presOf" srcId="{2263442A-F9E2-4825-9EE3-49D7E1BC93FF}" destId="{6B425BA4-06A1-4C19-A053-F8EFFF8B493B}" srcOrd="0" destOrd="0" presId="urn:microsoft.com/office/officeart/2005/8/layout/radial4"/>
    <dgm:cxn modelId="{3D2957EC-3C56-4C95-9FEE-6FE01B80C69E}" type="presOf" srcId="{25004E7D-67BF-4309-9789-9A91BD6D88AB}" destId="{4644FBB0-A77B-436F-BD5F-D9F6251BC90C}" srcOrd="0" destOrd="0" presId="urn:microsoft.com/office/officeart/2005/8/layout/radial4"/>
    <dgm:cxn modelId="{17DFFAEE-F1E3-4C84-88F2-65E5B0D59C45}" type="presOf" srcId="{A293A7EC-E6E6-4BAD-B115-C0BF2431C7A8}" destId="{1D010EDC-850D-4893-B905-BC385CF899E7}" srcOrd="0" destOrd="0" presId="urn:microsoft.com/office/officeart/2005/8/layout/radial4"/>
    <dgm:cxn modelId="{43AB95F0-D67E-488A-91B8-906EDD12D416}" type="presOf" srcId="{6673DBC9-4353-4E34-A143-A4D89796D487}" destId="{8BE02732-7D45-4EED-B577-3AE74C6C85A9}" srcOrd="0" destOrd="0" presId="urn:microsoft.com/office/officeart/2005/8/layout/radial4"/>
    <dgm:cxn modelId="{D4E49FF3-84FF-4C8B-A09D-F6BC628CDD5B}" type="presOf" srcId="{0CF71C69-B7E1-4631-A27E-5A84E9BD74A8}" destId="{693FCD60-416B-493E-8BCA-49F01737702D}" srcOrd="0" destOrd="0" presId="urn:microsoft.com/office/officeart/2005/8/layout/radial4"/>
    <dgm:cxn modelId="{50EB09EA-2E67-428F-8050-BEB0B732E25F}" type="presParOf" srcId="{FDFAD926-2BCE-4EA5-BB13-57A148CA88F1}" destId="{0C21E032-F844-4224-8639-6A5B0C3D5FBB}" srcOrd="0" destOrd="0" presId="urn:microsoft.com/office/officeart/2005/8/layout/radial4"/>
    <dgm:cxn modelId="{1E4B2D32-581B-4712-ABC8-20CF6DD50C0D}" type="presParOf" srcId="{FDFAD926-2BCE-4EA5-BB13-57A148CA88F1}" destId="{1D010EDC-850D-4893-B905-BC385CF899E7}" srcOrd="1" destOrd="0" presId="urn:microsoft.com/office/officeart/2005/8/layout/radial4"/>
    <dgm:cxn modelId="{72FAB030-08DF-4144-8433-B23256612AE1}" type="presParOf" srcId="{FDFAD926-2BCE-4EA5-BB13-57A148CA88F1}" destId="{54CFF7C5-798C-439C-A852-09338030427E}" srcOrd="2" destOrd="0" presId="urn:microsoft.com/office/officeart/2005/8/layout/radial4"/>
    <dgm:cxn modelId="{5ACE354C-172F-4D8F-BA99-1A49068FDBDA}" type="presParOf" srcId="{FDFAD926-2BCE-4EA5-BB13-57A148CA88F1}" destId="{FEDA3497-3D9B-46DE-A281-F1E62CE312A0}" srcOrd="3" destOrd="0" presId="urn:microsoft.com/office/officeart/2005/8/layout/radial4"/>
    <dgm:cxn modelId="{4EEFFE6E-EC18-4446-ADA6-CCF86B25B79E}" type="presParOf" srcId="{FDFAD926-2BCE-4EA5-BB13-57A148CA88F1}" destId="{6B425BA4-06A1-4C19-A053-F8EFFF8B493B}" srcOrd="4" destOrd="0" presId="urn:microsoft.com/office/officeart/2005/8/layout/radial4"/>
    <dgm:cxn modelId="{8B1989A5-28BF-4DE9-839D-CAB780536C81}" type="presParOf" srcId="{FDFAD926-2BCE-4EA5-BB13-57A148CA88F1}" destId="{F0FE5ED0-5864-48C5-945F-ADFEC6E67CDE}" srcOrd="5" destOrd="0" presId="urn:microsoft.com/office/officeart/2005/8/layout/radial4"/>
    <dgm:cxn modelId="{BD0287E6-BD13-428B-9D74-087AB4D368C8}" type="presParOf" srcId="{FDFAD926-2BCE-4EA5-BB13-57A148CA88F1}" destId="{8BE02732-7D45-4EED-B577-3AE74C6C85A9}" srcOrd="6" destOrd="0" presId="urn:microsoft.com/office/officeart/2005/8/layout/radial4"/>
    <dgm:cxn modelId="{2417BDEA-3199-4336-A3CA-122253ED7991}" type="presParOf" srcId="{FDFAD926-2BCE-4EA5-BB13-57A148CA88F1}" destId="{51D278CC-6EE7-41DE-8BC0-0BDEE8948324}" srcOrd="7" destOrd="0" presId="urn:microsoft.com/office/officeart/2005/8/layout/radial4"/>
    <dgm:cxn modelId="{B8BEAFE6-8851-479B-93CC-734A25C06A5D}" type="presParOf" srcId="{FDFAD926-2BCE-4EA5-BB13-57A148CA88F1}" destId="{1680CBDC-2F68-478F-9434-B49B9CC46FEA}" srcOrd="8" destOrd="0" presId="urn:microsoft.com/office/officeart/2005/8/layout/radial4"/>
    <dgm:cxn modelId="{684B14CE-8DA1-4DA2-8C21-AEDAD4844DAC}" type="presParOf" srcId="{FDFAD926-2BCE-4EA5-BB13-57A148CA88F1}" destId="{67D39117-4B35-457B-8C30-BE8ECBEE3914}" srcOrd="9" destOrd="0" presId="urn:microsoft.com/office/officeart/2005/8/layout/radial4"/>
    <dgm:cxn modelId="{D948AB1D-6A99-4F08-B716-1A48A63C95AA}" type="presParOf" srcId="{FDFAD926-2BCE-4EA5-BB13-57A148CA88F1}" destId="{693FCD60-416B-493E-8BCA-49F01737702D}" srcOrd="10" destOrd="0" presId="urn:microsoft.com/office/officeart/2005/8/layout/radial4"/>
    <dgm:cxn modelId="{ACF12DF1-8DB4-402D-8F25-DB4E913F7B2F}" type="presParOf" srcId="{FDFAD926-2BCE-4EA5-BB13-57A148CA88F1}" destId="{7A195E1F-0A9E-454C-85D9-BB48B564D3C2}" srcOrd="11" destOrd="0" presId="urn:microsoft.com/office/officeart/2005/8/layout/radial4"/>
    <dgm:cxn modelId="{92933ABB-5054-4A34-8255-0A7633B48309}" type="presParOf" srcId="{FDFAD926-2BCE-4EA5-BB13-57A148CA88F1}" destId="{22863B8A-8124-4344-9244-8BB3329C7743}" srcOrd="12" destOrd="0" presId="urn:microsoft.com/office/officeart/2005/8/layout/radial4"/>
    <dgm:cxn modelId="{B32D262B-40E5-470D-9562-9B3964B67AE9}" type="presParOf" srcId="{FDFAD926-2BCE-4EA5-BB13-57A148CA88F1}" destId="{10A1950E-C842-4463-9B97-77093C62C68A}" srcOrd="13" destOrd="0" presId="urn:microsoft.com/office/officeart/2005/8/layout/radial4"/>
    <dgm:cxn modelId="{00206D00-22E1-4DB4-891D-F2974221DAE7}" type="presParOf" srcId="{FDFAD926-2BCE-4EA5-BB13-57A148CA88F1}" destId="{4644FBB0-A77B-436F-BD5F-D9F6251BC90C}" srcOrd="14" destOrd="0" presId="urn:microsoft.com/office/officeart/2005/8/layout/radial4"/>
    <dgm:cxn modelId="{D8DBBCE4-D19C-4C14-81B6-DA6A6B1B5691}" type="presParOf" srcId="{FDFAD926-2BCE-4EA5-BB13-57A148CA88F1}" destId="{4BA3F894-2FF9-4D7C-9971-A5D433F2393B}" srcOrd="15" destOrd="0" presId="urn:microsoft.com/office/officeart/2005/8/layout/radial4"/>
    <dgm:cxn modelId="{785AC856-CC9D-424E-A773-5C42EDDD2F5E}" type="presParOf" srcId="{FDFAD926-2BCE-4EA5-BB13-57A148CA88F1}" destId="{5604F326-FB65-45EC-8FEA-C770B0878F72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E6456-306E-4D54-8139-62EDC77987CE}">
      <dsp:nvSpPr>
        <dsp:cNvPr id="0" name=""/>
        <dsp:cNvSpPr/>
      </dsp:nvSpPr>
      <dsp:spPr>
        <a:xfrm>
          <a:off x="5687" y="117231"/>
          <a:ext cx="1763270" cy="1355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Thoracic surgery clinic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(Referred from sector MDT)</a:t>
          </a:r>
        </a:p>
      </dsp:txBody>
      <dsp:txXfrm>
        <a:off x="45389" y="156933"/>
        <a:ext cx="1683866" cy="1276110"/>
      </dsp:txXfrm>
    </dsp:sp>
    <dsp:sp modelId="{689BBEE4-0DBC-4C6C-A162-D68F1A9C3CE0}">
      <dsp:nvSpPr>
        <dsp:cNvPr id="0" name=""/>
        <dsp:cNvSpPr/>
      </dsp:nvSpPr>
      <dsp:spPr>
        <a:xfrm>
          <a:off x="1945285" y="576342"/>
          <a:ext cx="373813" cy="437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1945285" y="663800"/>
        <a:ext cx="261669" cy="262375"/>
      </dsp:txXfrm>
    </dsp:sp>
    <dsp:sp modelId="{4A29BE9B-6DD7-46BE-9E5D-2CA437BEFE00}">
      <dsp:nvSpPr>
        <dsp:cNvPr id="0" name=""/>
        <dsp:cNvSpPr/>
      </dsp:nvSpPr>
      <dsp:spPr>
        <a:xfrm>
          <a:off x="2474267" y="117231"/>
          <a:ext cx="1763270" cy="13555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High risk MDT</a:t>
          </a:r>
        </a:p>
      </dsp:txBody>
      <dsp:txXfrm>
        <a:off x="2513969" y="156933"/>
        <a:ext cx="1683866" cy="1276110"/>
      </dsp:txXfrm>
    </dsp:sp>
    <dsp:sp modelId="{82EFB7BE-7046-4013-BC79-91442C8ADB0D}">
      <dsp:nvSpPr>
        <dsp:cNvPr id="0" name=""/>
        <dsp:cNvSpPr/>
      </dsp:nvSpPr>
      <dsp:spPr>
        <a:xfrm>
          <a:off x="4413864" y="576342"/>
          <a:ext cx="373813" cy="437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4413864" y="663800"/>
        <a:ext cx="261669" cy="262375"/>
      </dsp:txXfrm>
    </dsp:sp>
    <dsp:sp modelId="{78753AF7-7224-4A2F-8225-000BC53080BA}">
      <dsp:nvSpPr>
        <dsp:cNvPr id="0" name=""/>
        <dsp:cNvSpPr/>
      </dsp:nvSpPr>
      <dsp:spPr>
        <a:xfrm>
          <a:off x="4942846" y="117231"/>
          <a:ext cx="1763270" cy="1355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Anaesthetic clinic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+/- additional tests</a:t>
          </a:r>
        </a:p>
      </dsp:txBody>
      <dsp:txXfrm>
        <a:off x="4982548" y="156933"/>
        <a:ext cx="1683866" cy="1276110"/>
      </dsp:txXfrm>
    </dsp:sp>
    <dsp:sp modelId="{46824633-E00B-45F8-B170-700579D1205E}">
      <dsp:nvSpPr>
        <dsp:cNvPr id="0" name=""/>
        <dsp:cNvSpPr/>
      </dsp:nvSpPr>
      <dsp:spPr>
        <a:xfrm>
          <a:off x="6882443" y="576342"/>
          <a:ext cx="373813" cy="437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6882443" y="663800"/>
        <a:ext cx="261669" cy="262375"/>
      </dsp:txXfrm>
    </dsp:sp>
    <dsp:sp modelId="{4EAA5A7E-2735-4D96-A979-34F73BFB4E62}">
      <dsp:nvSpPr>
        <dsp:cNvPr id="0" name=""/>
        <dsp:cNvSpPr/>
      </dsp:nvSpPr>
      <dsp:spPr>
        <a:xfrm>
          <a:off x="7411425" y="117231"/>
          <a:ext cx="1763270" cy="13555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Oncology clinic</a:t>
          </a:r>
        </a:p>
      </dsp:txBody>
      <dsp:txXfrm>
        <a:off x="7451127" y="156933"/>
        <a:ext cx="1683866" cy="1276110"/>
      </dsp:txXfrm>
    </dsp:sp>
    <dsp:sp modelId="{46E7EEDD-00BD-406F-B7A8-A2A2FF70D939}">
      <dsp:nvSpPr>
        <dsp:cNvPr id="0" name=""/>
        <dsp:cNvSpPr/>
      </dsp:nvSpPr>
      <dsp:spPr>
        <a:xfrm>
          <a:off x="9351023" y="576342"/>
          <a:ext cx="373813" cy="437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9351023" y="663800"/>
        <a:ext cx="261669" cy="262375"/>
      </dsp:txXfrm>
    </dsp:sp>
    <dsp:sp modelId="{2BDCA82A-9E3E-478E-BD42-4856E8586A7C}">
      <dsp:nvSpPr>
        <dsp:cNvPr id="0" name=""/>
        <dsp:cNvSpPr/>
      </dsp:nvSpPr>
      <dsp:spPr>
        <a:xfrm>
          <a:off x="9880004" y="117231"/>
          <a:ext cx="1763270" cy="1355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Thoracic surgery clinic</a:t>
          </a:r>
        </a:p>
      </dsp:txBody>
      <dsp:txXfrm>
        <a:off x="9919706" y="156933"/>
        <a:ext cx="1683866" cy="1276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1E032-F844-4224-8639-6A5B0C3D5FBB}">
      <dsp:nvSpPr>
        <dsp:cNvPr id="0" name=""/>
        <dsp:cNvSpPr/>
      </dsp:nvSpPr>
      <dsp:spPr>
        <a:xfrm>
          <a:off x="3657204" y="3023799"/>
          <a:ext cx="1848175" cy="18481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Patient</a:t>
          </a:r>
          <a:r>
            <a:rPr lang="en-GB" sz="1400" kern="1200" baseline="0"/>
            <a:t> &amp; family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/>
            <a:t>Shared decision making &amp; optiisation</a:t>
          </a:r>
          <a:endParaRPr lang="en-GB" sz="1400" kern="1200" dirty="0"/>
        </a:p>
      </dsp:txBody>
      <dsp:txXfrm>
        <a:off x="3927863" y="3294458"/>
        <a:ext cx="1306857" cy="1306857"/>
      </dsp:txXfrm>
    </dsp:sp>
    <dsp:sp modelId="{1D010EDC-850D-4893-B905-BC385CF899E7}">
      <dsp:nvSpPr>
        <dsp:cNvPr id="0" name=""/>
        <dsp:cNvSpPr/>
      </dsp:nvSpPr>
      <dsp:spPr>
        <a:xfrm rot="10800000">
          <a:off x="1063809" y="3684522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FF7C5-798C-439C-A852-09338030427E}">
      <dsp:nvSpPr>
        <dsp:cNvPr id="0" name=""/>
        <dsp:cNvSpPr/>
      </dsp:nvSpPr>
      <dsp:spPr>
        <a:xfrm>
          <a:off x="416948" y="3430398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Lung cancer physicians </a:t>
          </a:r>
          <a:endParaRPr lang="en-GB" sz="1400" kern="1200" dirty="0"/>
        </a:p>
      </dsp:txBody>
      <dsp:txXfrm>
        <a:off x="447261" y="3460711"/>
        <a:ext cx="1233097" cy="974352"/>
      </dsp:txXfrm>
    </dsp:sp>
    <dsp:sp modelId="{FEDA3497-3D9B-46DE-A281-F1E62CE312A0}">
      <dsp:nvSpPr>
        <dsp:cNvPr id="0" name=""/>
        <dsp:cNvSpPr/>
      </dsp:nvSpPr>
      <dsp:spPr>
        <a:xfrm rot="12342857">
          <a:off x="1290799" y="2690016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25BA4-06A1-4C19-A053-F8EFFF8B493B}">
      <dsp:nvSpPr>
        <dsp:cNvPr id="0" name=""/>
        <dsp:cNvSpPr/>
      </dsp:nvSpPr>
      <dsp:spPr>
        <a:xfrm>
          <a:off x="765288" y="1904219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Thoracic surgeons</a:t>
          </a:r>
          <a:endParaRPr lang="en-GB" sz="1400" kern="1200" dirty="0"/>
        </a:p>
      </dsp:txBody>
      <dsp:txXfrm>
        <a:off x="795601" y="1934532"/>
        <a:ext cx="1233097" cy="974352"/>
      </dsp:txXfrm>
    </dsp:sp>
    <dsp:sp modelId="{F0FE5ED0-5864-48C5-945F-ADFEC6E67CDE}">
      <dsp:nvSpPr>
        <dsp:cNvPr id="0" name=""/>
        <dsp:cNvSpPr/>
      </dsp:nvSpPr>
      <dsp:spPr>
        <a:xfrm rot="13885714">
          <a:off x="1926810" y="1892483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2732-7D45-4EED-B577-3AE74C6C85A9}">
      <dsp:nvSpPr>
        <dsp:cNvPr id="0" name=""/>
        <dsp:cNvSpPr/>
      </dsp:nvSpPr>
      <dsp:spPr>
        <a:xfrm>
          <a:off x="1741316" y="680319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Thoracic anaesthetists</a:t>
          </a:r>
          <a:endParaRPr lang="en-GB" sz="1400" kern="1200" dirty="0"/>
        </a:p>
      </dsp:txBody>
      <dsp:txXfrm>
        <a:off x="1771629" y="710632"/>
        <a:ext cx="1233097" cy="974352"/>
      </dsp:txXfrm>
    </dsp:sp>
    <dsp:sp modelId="{51D278CC-6EE7-41DE-8BC0-0BDEE8948324}">
      <dsp:nvSpPr>
        <dsp:cNvPr id="0" name=""/>
        <dsp:cNvSpPr/>
      </dsp:nvSpPr>
      <dsp:spPr>
        <a:xfrm rot="15428571">
          <a:off x="2845872" y="1449886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0CBDC-2F68-478F-9434-B49B9CC46FEA}">
      <dsp:nvSpPr>
        <dsp:cNvPr id="0" name=""/>
        <dsp:cNvSpPr/>
      </dsp:nvSpPr>
      <dsp:spPr>
        <a:xfrm>
          <a:off x="3151717" y="1106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Clinical oncologists</a:t>
          </a:r>
        </a:p>
      </dsp:txBody>
      <dsp:txXfrm>
        <a:off x="3182030" y="31419"/>
        <a:ext cx="1233097" cy="974352"/>
      </dsp:txXfrm>
    </dsp:sp>
    <dsp:sp modelId="{67D39117-4B35-457B-8C30-BE8ECBEE3914}">
      <dsp:nvSpPr>
        <dsp:cNvPr id="0" name=""/>
        <dsp:cNvSpPr/>
      </dsp:nvSpPr>
      <dsp:spPr>
        <a:xfrm rot="16971429">
          <a:off x="3865954" y="1449886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FCD60-416B-493E-8BCA-49F01737702D}">
      <dsp:nvSpPr>
        <dsp:cNvPr id="0" name=""/>
        <dsp:cNvSpPr/>
      </dsp:nvSpPr>
      <dsp:spPr>
        <a:xfrm>
          <a:off x="4639637" y="1106"/>
          <a:ext cx="1448736" cy="1034978"/>
        </a:xfrm>
        <a:prstGeom prst="roundRect">
          <a:avLst>
            <a:gd name="adj" fmla="val 1000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Oncogeriatrics</a:t>
          </a:r>
          <a:endParaRPr lang="en-GB" sz="1400" kern="1200" dirty="0"/>
        </a:p>
      </dsp:txBody>
      <dsp:txXfrm>
        <a:off x="4669950" y="31419"/>
        <a:ext cx="1388110" cy="974352"/>
      </dsp:txXfrm>
    </dsp:sp>
    <dsp:sp modelId="{7A195E1F-0A9E-454C-85D9-BB48B564D3C2}">
      <dsp:nvSpPr>
        <dsp:cNvPr id="0" name=""/>
        <dsp:cNvSpPr/>
      </dsp:nvSpPr>
      <dsp:spPr>
        <a:xfrm rot="18514286">
          <a:off x="4785016" y="1892483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63B8A-8124-4344-9244-8BB3329C7743}">
      <dsp:nvSpPr>
        <dsp:cNvPr id="0" name=""/>
        <dsp:cNvSpPr/>
      </dsp:nvSpPr>
      <dsp:spPr>
        <a:xfrm>
          <a:off x="6127545" y="680319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CURE Tobacco dependency team</a:t>
          </a:r>
        </a:p>
      </dsp:txBody>
      <dsp:txXfrm>
        <a:off x="6157858" y="710632"/>
        <a:ext cx="1233097" cy="974352"/>
      </dsp:txXfrm>
    </dsp:sp>
    <dsp:sp modelId="{10A1950E-C842-4463-9B97-77093C62C68A}">
      <dsp:nvSpPr>
        <dsp:cNvPr id="0" name=""/>
        <dsp:cNvSpPr/>
      </dsp:nvSpPr>
      <dsp:spPr>
        <a:xfrm rot="20057143">
          <a:off x="5421027" y="2690016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4FBB0-A77B-436F-BD5F-D9F6251BC90C}">
      <dsp:nvSpPr>
        <dsp:cNvPr id="0" name=""/>
        <dsp:cNvSpPr/>
      </dsp:nvSpPr>
      <dsp:spPr>
        <a:xfrm>
          <a:off x="7103573" y="1904219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Prehab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4cancer</a:t>
          </a:r>
          <a:endParaRPr lang="en-GB" sz="1400" kern="1200" dirty="0"/>
        </a:p>
      </dsp:txBody>
      <dsp:txXfrm>
        <a:off x="7133886" y="1934532"/>
        <a:ext cx="1233097" cy="974352"/>
      </dsp:txXfrm>
    </dsp:sp>
    <dsp:sp modelId="{4BA3F894-2FF9-4D7C-9971-A5D433F2393B}">
      <dsp:nvSpPr>
        <dsp:cNvPr id="0" name=""/>
        <dsp:cNvSpPr/>
      </dsp:nvSpPr>
      <dsp:spPr>
        <a:xfrm>
          <a:off x="5648017" y="3684522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F326-FB65-45EC-8FEA-C770B0878F72}">
      <dsp:nvSpPr>
        <dsp:cNvPr id="0" name=""/>
        <dsp:cNvSpPr/>
      </dsp:nvSpPr>
      <dsp:spPr>
        <a:xfrm>
          <a:off x="7451913" y="3430398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Cancer Nurse Specialists</a:t>
          </a:r>
        </a:p>
      </dsp:txBody>
      <dsp:txXfrm>
        <a:off x="7482226" y="3460711"/>
        <a:ext cx="1233097" cy="974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1E032-F844-4224-8639-6A5B0C3D5FBB}">
      <dsp:nvSpPr>
        <dsp:cNvPr id="0" name=""/>
        <dsp:cNvSpPr/>
      </dsp:nvSpPr>
      <dsp:spPr>
        <a:xfrm>
          <a:off x="3657204" y="3023799"/>
          <a:ext cx="1848175" cy="18481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Patient</a:t>
          </a:r>
          <a:r>
            <a:rPr lang="en-GB" sz="1400" kern="1200" baseline="0" dirty="0"/>
            <a:t> &amp; family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 dirty="0"/>
            <a:t>Shared decision making &amp; optimisation</a:t>
          </a:r>
          <a:endParaRPr lang="en-GB" sz="1400" kern="1200" dirty="0"/>
        </a:p>
      </dsp:txBody>
      <dsp:txXfrm>
        <a:off x="3927863" y="3294458"/>
        <a:ext cx="1306857" cy="1306857"/>
      </dsp:txXfrm>
    </dsp:sp>
    <dsp:sp modelId="{1D010EDC-850D-4893-B905-BC385CF899E7}">
      <dsp:nvSpPr>
        <dsp:cNvPr id="0" name=""/>
        <dsp:cNvSpPr/>
      </dsp:nvSpPr>
      <dsp:spPr>
        <a:xfrm rot="10800000">
          <a:off x="1063809" y="3684522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FF7C5-798C-439C-A852-09338030427E}">
      <dsp:nvSpPr>
        <dsp:cNvPr id="0" name=""/>
        <dsp:cNvSpPr/>
      </dsp:nvSpPr>
      <dsp:spPr>
        <a:xfrm>
          <a:off x="416948" y="3430398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Lung cancer physicians </a:t>
          </a:r>
        </a:p>
      </dsp:txBody>
      <dsp:txXfrm>
        <a:off x="447261" y="3460711"/>
        <a:ext cx="1233097" cy="974352"/>
      </dsp:txXfrm>
    </dsp:sp>
    <dsp:sp modelId="{FEDA3497-3D9B-46DE-A281-F1E62CE312A0}">
      <dsp:nvSpPr>
        <dsp:cNvPr id="0" name=""/>
        <dsp:cNvSpPr/>
      </dsp:nvSpPr>
      <dsp:spPr>
        <a:xfrm rot="12342857">
          <a:off x="1290799" y="2690016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25BA4-06A1-4C19-A053-F8EFFF8B493B}">
      <dsp:nvSpPr>
        <dsp:cNvPr id="0" name=""/>
        <dsp:cNvSpPr/>
      </dsp:nvSpPr>
      <dsp:spPr>
        <a:xfrm>
          <a:off x="765288" y="1904219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Thoracic surgeons</a:t>
          </a:r>
        </a:p>
      </dsp:txBody>
      <dsp:txXfrm>
        <a:off x="795601" y="1934532"/>
        <a:ext cx="1233097" cy="974352"/>
      </dsp:txXfrm>
    </dsp:sp>
    <dsp:sp modelId="{F0FE5ED0-5864-48C5-945F-ADFEC6E67CDE}">
      <dsp:nvSpPr>
        <dsp:cNvPr id="0" name=""/>
        <dsp:cNvSpPr/>
      </dsp:nvSpPr>
      <dsp:spPr>
        <a:xfrm rot="13885714">
          <a:off x="1926810" y="1892483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2732-7D45-4EED-B577-3AE74C6C85A9}">
      <dsp:nvSpPr>
        <dsp:cNvPr id="0" name=""/>
        <dsp:cNvSpPr/>
      </dsp:nvSpPr>
      <dsp:spPr>
        <a:xfrm>
          <a:off x="1741316" y="680319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Thoracic anaesthetists</a:t>
          </a:r>
        </a:p>
      </dsp:txBody>
      <dsp:txXfrm>
        <a:off x="1771629" y="710632"/>
        <a:ext cx="1233097" cy="974352"/>
      </dsp:txXfrm>
    </dsp:sp>
    <dsp:sp modelId="{51D278CC-6EE7-41DE-8BC0-0BDEE8948324}">
      <dsp:nvSpPr>
        <dsp:cNvPr id="0" name=""/>
        <dsp:cNvSpPr/>
      </dsp:nvSpPr>
      <dsp:spPr>
        <a:xfrm rot="15428571">
          <a:off x="2845872" y="1449886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0CBDC-2F68-478F-9434-B49B9CC46FEA}">
      <dsp:nvSpPr>
        <dsp:cNvPr id="0" name=""/>
        <dsp:cNvSpPr/>
      </dsp:nvSpPr>
      <dsp:spPr>
        <a:xfrm>
          <a:off x="3151717" y="1106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Clinical oncologists</a:t>
          </a:r>
        </a:p>
      </dsp:txBody>
      <dsp:txXfrm>
        <a:off x="3182030" y="31419"/>
        <a:ext cx="1233097" cy="974352"/>
      </dsp:txXfrm>
    </dsp:sp>
    <dsp:sp modelId="{67D39117-4B35-457B-8C30-BE8ECBEE3914}">
      <dsp:nvSpPr>
        <dsp:cNvPr id="0" name=""/>
        <dsp:cNvSpPr/>
      </dsp:nvSpPr>
      <dsp:spPr>
        <a:xfrm rot="16971429">
          <a:off x="3865954" y="1449886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FCD60-416B-493E-8BCA-49F01737702D}">
      <dsp:nvSpPr>
        <dsp:cNvPr id="0" name=""/>
        <dsp:cNvSpPr/>
      </dsp:nvSpPr>
      <dsp:spPr>
        <a:xfrm>
          <a:off x="4639637" y="1106"/>
          <a:ext cx="1448736" cy="1034978"/>
        </a:xfrm>
        <a:prstGeom prst="roundRect">
          <a:avLst>
            <a:gd name="adj" fmla="val 1000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Oncogeriatrics</a:t>
          </a:r>
        </a:p>
      </dsp:txBody>
      <dsp:txXfrm>
        <a:off x="4669950" y="31419"/>
        <a:ext cx="1388110" cy="974352"/>
      </dsp:txXfrm>
    </dsp:sp>
    <dsp:sp modelId="{7A195E1F-0A9E-454C-85D9-BB48B564D3C2}">
      <dsp:nvSpPr>
        <dsp:cNvPr id="0" name=""/>
        <dsp:cNvSpPr/>
      </dsp:nvSpPr>
      <dsp:spPr>
        <a:xfrm rot="18514286">
          <a:off x="4785016" y="1892483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63B8A-8124-4344-9244-8BB3329C7743}">
      <dsp:nvSpPr>
        <dsp:cNvPr id="0" name=""/>
        <dsp:cNvSpPr/>
      </dsp:nvSpPr>
      <dsp:spPr>
        <a:xfrm>
          <a:off x="6127545" y="680319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CURE Tobacco dependency team</a:t>
          </a:r>
        </a:p>
      </dsp:txBody>
      <dsp:txXfrm>
        <a:off x="6157858" y="710632"/>
        <a:ext cx="1233097" cy="974352"/>
      </dsp:txXfrm>
    </dsp:sp>
    <dsp:sp modelId="{10A1950E-C842-4463-9B97-77093C62C68A}">
      <dsp:nvSpPr>
        <dsp:cNvPr id="0" name=""/>
        <dsp:cNvSpPr/>
      </dsp:nvSpPr>
      <dsp:spPr>
        <a:xfrm rot="20057143">
          <a:off x="5421027" y="2690016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4FBB0-A77B-436F-BD5F-D9F6251BC90C}">
      <dsp:nvSpPr>
        <dsp:cNvPr id="0" name=""/>
        <dsp:cNvSpPr/>
      </dsp:nvSpPr>
      <dsp:spPr>
        <a:xfrm>
          <a:off x="7103573" y="1904219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Prehab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4cancer</a:t>
          </a:r>
        </a:p>
      </dsp:txBody>
      <dsp:txXfrm>
        <a:off x="7133886" y="1934532"/>
        <a:ext cx="1233097" cy="974352"/>
      </dsp:txXfrm>
    </dsp:sp>
    <dsp:sp modelId="{4BA3F894-2FF9-4D7C-9971-A5D433F2393B}">
      <dsp:nvSpPr>
        <dsp:cNvPr id="0" name=""/>
        <dsp:cNvSpPr/>
      </dsp:nvSpPr>
      <dsp:spPr>
        <a:xfrm>
          <a:off x="5648017" y="3684522"/>
          <a:ext cx="2450758" cy="526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F326-FB65-45EC-8FEA-C770B0878F72}">
      <dsp:nvSpPr>
        <dsp:cNvPr id="0" name=""/>
        <dsp:cNvSpPr/>
      </dsp:nvSpPr>
      <dsp:spPr>
        <a:xfrm>
          <a:off x="7451913" y="3430398"/>
          <a:ext cx="1293723" cy="103497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Cancer Nurse Specialists</a:t>
          </a:r>
        </a:p>
      </dsp:txBody>
      <dsp:txXfrm>
        <a:off x="7482226" y="3460711"/>
        <a:ext cx="1233097" cy="974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943E-B542-D3BA-FD2A-6C966CABF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7DE2C-4DEF-56AF-9190-E9C316420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508A1-3F25-60E0-EBD0-555052BE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7461-D897-438D-A8C2-1B81D10A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6F292-5182-15E8-C1D1-E10AC53F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3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4361-5CBF-D09E-D2EE-7F48EA71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AB74D-2898-A810-FD44-952C4DEDB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7256D-86F0-75BB-4F23-3703E511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51212-C4D4-762A-881F-247B3B68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382F-34F2-FB55-4E62-65F0AC1D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40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EAF1C-F5DC-23D8-6383-8DA0555CD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C026B-DBF6-2C58-9424-43EF7484A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679F6-C64F-1049-8212-46A71266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3D2E2-A064-D0F7-75A0-155B9C81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D4A9-773E-4658-05C5-C0F431E5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54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page 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058863F9-D66B-19FE-9659-E286871EB6B3}"/>
              </a:ext>
            </a:extLst>
          </p:cNvPr>
          <p:cNvSpPr/>
          <p:nvPr userDrawn="1"/>
        </p:nvSpPr>
        <p:spPr>
          <a:xfrm>
            <a:off x="1272429" y="6359019"/>
            <a:ext cx="10443684" cy="258315"/>
          </a:xfrm>
          <a:custGeom>
            <a:avLst/>
            <a:gdLst/>
            <a:ahLst/>
            <a:cxnLst/>
            <a:rect l="l" t="t" r="r" b="b"/>
            <a:pathLst>
              <a:path w="16779875">
                <a:moveTo>
                  <a:pt x="0" y="0"/>
                </a:moveTo>
                <a:lnTo>
                  <a:pt x="16779342" y="0"/>
                </a:lnTo>
              </a:path>
            </a:pathLst>
          </a:custGeom>
          <a:ln w="20941">
            <a:solidFill>
              <a:srgbClr val="AE2573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8" name="Text Placeholder 134">
            <a:extLst>
              <a:ext uri="{FF2B5EF4-FFF2-40B4-BE49-F238E27FC236}">
                <a16:creationId xmlns:a16="http://schemas.microsoft.com/office/drawing/2014/main" id="{AE3EBF62-F7D8-A61C-1B53-901C51B7FE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7501" y="2221380"/>
            <a:ext cx="8201902" cy="468296"/>
          </a:xfrm>
          <a:prstGeom prst="rect">
            <a:avLst/>
          </a:prstGeom>
        </p:spPr>
        <p:txBody>
          <a:bodyPr/>
          <a:lstStyle>
            <a:lvl1pPr>
              <a:defRPr sz="2426" b="0">
                <a:solidFill>
                  <a:srgbClr val="005F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19" name="Text Placeholder 134">
            <a:extLst>
              <a:ext uri="{FF2B5EF4-FFF2-40B4-BE49-F238E27FC236}">
                <a16:creationId xmlns:a16="http://schemas.microsoft.com/office/drawing/2014/main" id="{44D5E909-9BB9-327B-3D39-95694A834D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4407" y="2783395"/>
            <a:ext cx="8201902" cy="2850485"/>
          </a:xfrm>
          <a:prstGeom prst="rect">
            <a:avLst/>
          </a:prstGeom>
        </p:spPr>
        <p:txBody>
          <a:bodyPr/>
          <a:lstStyle>
            <a:lvl1pPr>
              <a:defRPr sz="19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84D65BA-1D1F-C854-55EE-0E31FC03A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254"/>
          <a:stretch/>
        </p:blipFill>
        <p:spPr>
          <a:xfrm>
            <a:off x="229219" y="6171581"/>
            <a:ext cx="1232162" cy="445754"/>
          </a:xfrm>
          <a:prstGeom prst="rect">
            <a:avLst/>
          </a:prstGeom>
        </p:spPr>
      </p:pic>
      <p:sp>
        <p:nvSpPr>
          <p:cNvPr id="2" name="Text Placeholder 134">
            <a:extLst>
              <a:ext uri="{FF2B5EF4-FFF2-40B4-BE49-F238E27FC236}">
                <a16:creationId xmlns:a16="http://schemas.microsoft.com/office/drawing/2014/main" id="{200DDC93-0F95-B9DC-25C0-1A069AD79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5674" y="1266632"/>
            <a:ext cx="8201902" cy="834094"/>
          </a:xfrm>
          <a:prstGeom prst="rect">
            <a:avLst/>
          </a:prstGeom>
        </p:spPr>
        <p:txBody>
          <a:bodyPr/>
          <a:lstStyle>
            <a:lvl1pPr>
              <a:defRPr sz="3638" b="1">
                <a:solidFill>
                  <a:srgbClr val="BF0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Heading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F5BDFD3-7F22-C2FD-35C2-5D7759F54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2500" r="28064"/>
          <a:stretch/>
        </p:blipFill>
        <p:spPr>
          <a:xfrm>
            <a:off x="8893416" y="0"/>
            <a:ext cx="3298584" cy="46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1E81-1E44-E41D-CAA9-A3D90712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33EE9-85D6-F2BE-077B-07EBBCCB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D6B0-D5E3-4C7F-1190-6B90DD94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E4367-CC3E-703B-9152-EF0DE8A1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762CA-BFA1-CFCB-5812-D1D51403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89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C56B-CF31-D305-A015-C5C34845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96237-2E81-976A-DB54-54D04E1AB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C0F93-D5AC-9DF1-577D-93BFAE93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E734-2D7B-EB12-060F-20058E7A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DE36E-357C-E01B-8345-88C061D5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6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2B44-1640-7482-F8A5-3906AE1E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E379-FA98-994F-F4C4-0B7DB1827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B4016-7671-5CA1-3674-4575FC600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4C5EA-8F24-4EED-7D88-7C59A047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50AE5-3337-3AB6-B4BF-90798370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3409D-997F-8BF6-DD5A-0E9301A7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8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DE92-121A-7429-C788-30C49532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7EB02-80FE-51C7-E16A-867755BC3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92EC1-D45C-F150-1184-6B3443E98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E1DB2-75EC-89BD-F50A-BE07DD0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FDA7E-68CD-1F92-82C6-81F15F430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6A724-58AD-80BC-D603-E2A899A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4EEF6-5564-D7AE-16A7-3967B183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D607E-D42D-8EAE-DCBA-9F9E5E97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5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8558-023D-C512-8FF4-9A5637F8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EBFA4-57A4-9514-FD3E-6CE6B901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A04B6-6832-7CE6-6E2E-337D9D3C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C0023-F8C9-4844-FD91-5A7FAB11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6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398FA-3060-BE1F-6474-365352E4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73794-CC34-9880-B33A-4ABB0EDD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EE7D1-8D5A-C8B3-7AA8-3A659617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95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21D5-1358-3225-A5DA-22B26892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9485-8C6F-5262-C6EE-4EABAAC1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3641-080D-EE09-179F-809ECD68D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48D0A-BACF-0DEA-552B-F1E9FA8F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316AF-A354-6A08-D4E2-6B975D8B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34804-296B-1F59-593F-422A0CEF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77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2F50-AED6-F6D9-6ACF-9DE73EC2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BA293-2695-5F5E-5EE1-AE382AD7E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92759-F960-AB1B-12B3-CD1FB3478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8047A-9AA3-971E-17FF-4A63A3D0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ECE47-DB62-0A7F-53DF-06BE7111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99AAE-2DF2-7B07-0FB2-53122399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7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B0DD9-59D2-B2DB-96B5-191284AA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894A9-C193-B17C-3279-936F64B6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5A603-DCA4-2623-319E-8AC96022C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4BE2-3753-4A84-A573-4490CE4B2B71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C16BB-379E-871D-7775-EBDDC8D9A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E1596-58EC-FBB7-8BDD-48159FE75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65B4F-0FC5-4733-BADB-A418C22C9A2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0091135-93BA-27BA-2B95-09E322E5FA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58" y="6021237"/>
            <a:ext cx="2627942" cy="7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1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9508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mcancer.org.uk/lungclini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mcancer.org.uk/lungclinic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0.png"/><Relationship Id="rId4" Type="http://schemas.microsoft.com/office/2014/relationships/chartEx" Target="../charts/chartEx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C38D35-8447-E0AF-D098-A45760D0F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5" y="4484809"/>
            <a:ext cx="11467465" cy="1695450"/>
          </a:xfrm>
        </p:spPr>
        <p:txBody>
          <a:bodyPr>
            <a:normAutofit lnSpcReduction="10000"/>
          </a:bodyPr>
          <a:lstStyle/>
          <a:p>
            <a:r>
              <a:rPr lang="en-GB" sz="1300" b="1" dirty="0"/>
              <a:t>Professor Matthew Evison</a:t>
            </a:r>
          </a:p>
          <a:p>
            <a:pPr fontAlgn="base">
              <a:spcBef>
                <a:spcPts val="0"/>
              </a:spcBef>
            </a:pPr>
            <a:r>
              <a:rPr lang="en-GB" sz="1300" b="0" i="0" dirty="0">
                <a:solidFill>
                  <a:srgbClr val="0C64C0"/>
                </a:solidFill>
                <a:effectLst/>
                <a:latin typeface="Calibri" panose="020F0502020204030204" pitchFamily="34" charset="0"/>
              </a:rPr>
              <a:t>Consultant Chest Physician</a:t>
            </a:r>
            <a:endParaRPr lang="en-GB" sz="13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GB" sz="1300" b="0" i="0" dirty="0">
                <a:solidFill>
                  <a:srgbClr val="0C64C0"/>
                </a:solidFill>
                <a:effectLst/>
                <a:latin typeface="Calibri" panose="020F0502020204030204" pitchFamily="34" charset="0"/>
              </a:rPr>
              <a:t>Lung Cancer &amp; Thoracic Surgery Directorate, Wythenshawe Hospital, Manchester University NHS Foundation Trust</a:t>
            </a:r>
            <a:endParaRPr lang="en-GB" sz="13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GB" sz="1300" b="0" i="0" dirty="0">
                <a:solidFill>
                  <a:srgbClr val="0C64C0"/>
                </a:solidFill>
                <a:effectLst/>
                <a:latin typeface="Calibri" panose="020F0502020204030204" pitchFamily="34" charset="0"/>
              </a:rPr>
              <a:t>Associate Medical Director, Greater Manchester Cancer</a:t>
            </a:r>
            <a:endParaRPr lang="en-GB" sz="13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GB" sz="1300" b="0" i="0" dirty="0">
                <a:solidFill>
                  <a:srgbClr val="0C64C0"/>
                </a:solidFill>
                <a:effectLst/>
                <a:latin typeface="Calibri" panose="020F0502020204030204" pitchFamily="34" charset="0"/>
              </a:rPr>
              <a:t>MASHC Honorary Clinical Chair, Faculty of Biology, Medicine &amp; Health, University of Manchester</a:t>
            </a:r>
          </a:p>
          <a:p>
            <a:pPr fontAlgn="base"/>
            <a:endParaRPr lang="en-GB" sz="1300" dirty="0">
              <a:solidFill>
                <a:srgbClr val="0C64C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GB" sz="1300" b="1" i="0" dirty="0">
                <a:effectLst/>
                <a:latin typeface="Calibri" panose="020F0502020204030204" pitchFamily="34" charset="0"/>
              </a:rPr>
              <a:t>Lisa Galligan-Dawson</a:t>
            </a:r>
          </a:p>
          <a:p>
            <a:pPr fontAlgn="base">
              <a:spcBef>
                <a:spcPts val="0"/>
              </a:spcBef>
            </a:pPr>
            <a:r>
              <a:rPr lang="en-GB" sz="1300" dirty="0">
                <a:solidFill>
                  <a:srgbClr val="0C64C0"/>
                </a:solidFill>
                <a:latin typeface="Calibri" panose="020F0502020204030204" pitchFamily="34" charset="0"/>
              </a:rPr>
              <a:t>Director of Performance</a:t>
            </a:r>
            <a:r>
              <a:rPr lang="en-GB" sz="1300" b="0" i="0" dirty="0">
                <a:solidFill>
                  <a:srgbClr val="0C64C0"/>
                </a:solidFill>
                <a:effectLst/>
                <a:latin typeface="Calibri" panose="020F0502020204030204" pitchFamily="34" charset="0"/>
              </a:rPr>
              <a:t>, Greater Manchester Cancer</a:t>
            </a:r>
            <a:endParaRPr lang="en-GB" sz="13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fontAlgn="base"/>
            <a:endParaRPr lang="en-GB" sz="1800" b="1" i="0" dirty="0"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6" name="Picture 2" descr="Home - Greater Manchester Cancer Alliance">
            <a:extLst>
              <a:ext uri="{FF2B5EF4-FFF2-40B4-BE49-F238E27FC236}">
                <a16:creationId xmlns:a16="http://schemas.microsoft.com/office/drawing/2014/main" id="{2611BA6E-27F9-32D8-D529-6C043B0C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84" y="253170"/>
            <a:ext cx="2683706" cy="9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56C8200-FDD4-1E4F-2B5D-90ECEF5ED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65" y="2369911"/>
            <a:ext cx="11266070" cy="1411698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Greater Manchester One-stop Lung Cancer Clinic</a:t>
            </a:r>
            <a:br>
              <a:rPr lang="en-GB" sz="4000" dirty="0">
                <a:solidFill>
                  <a:schemeClr val="tx1"/>
                </a:solidFill>
              </a:rPr>
            </a:b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>(Cancer Treatment &amp; Optimisation Programme)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B95FE-002C-35AA-A9BD-6A636B93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04" t="14326" r="43373" b="66950"/>
          <a:stretch/>
        </p:blipFill>
        <p:spPr>
          <a:xfrm>
            <a:off x="165397" y="155342"/>
            <a:ext cx="2773326" cy="11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3C1393-5701-002D-0381-375B297258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886" y="365125"/>
          <a:ext cx="11241754" cy="6285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920">
                  <a:extLst>
                    <a:ext uri="{9D8B030D-6E8A-4147-A177-3AD203B41FA5}">
                      <a16:colId xmlns:a16="http://schemas.microsoft.com/office/drawing/2014/main" val="2938974166"/>
                    </a:ext>
                  </a:extLst>
                </a:gridCol>
                <a:gridCol w="2648794">
                  <a:extLst>
                    <a:ext uri="{9D8B030D-6E8A-4147-A177-3AD203B41FA5}">
                      <a16:colId xmlns:a16="http://schemas.microsoft.com/office/drawing/2014/main" val="4192246637"/>
                    </a:ext>
                  </a:extLst>
                </a:gridCol>
                <a:gridCol w="3076020">
                  <a:extLst>
                    <a:ext uri="{9D8B030D-6E8A-4147-A177-3AD203B41FA5}">
                      <a16:colId xmlns:a16="http://schemas.microsoft.com/office/drawing/2014/main" val="3088347040"/>
                    </a:ext>
                  </a:extLst>
                </a:gridCol>
                <a:gridCol w="3076020">
                  <a:extLst>
                    <a:ext uri="{9D8B030D-6E8A-4147-A177-3AD203B41FA5}">
                      <a16:colId xmlns:a16="http://schemas.microsoft.com/office/drawing/2014/main" val="3732840441"/>
                    </a:ext>
                  </a:extLst>
                </a:gridCol>
              </a:tblGrid>
              <a:tr h="69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Cohort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Pre-Implementation of One Stop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n=94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Post Implementation of One Stop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n=114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3112895675"/>
                  </a:ext>
                </a:extLst>
              </a:tr>
              <a:tr h="51480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Treatment modality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Surgical resection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69/94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(73%)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72/114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(63%)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868303069"/>
                  </a:ext>
                </a:extLst>
              </a:tr>
              <a:tr h="514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Curative-intent radiotherapy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25/94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(27%)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42/114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(37%)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661663573"/>
                  </a:ext>
                </a:extLst>
              </a:tr>
              <a:tr h="7126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Healthcare utilisation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Hospital appointments to reach treatment decision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230 in 94 patients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114 in 114 patients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3030006431"/>
                  </a:ext>
                </a:extLst>
              </a:tr>
              <a:tr h="5599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Mean (±95% CI)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2.4</a:t>
                      </a: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755077202"/>
                  </a:ext>
                </a:extLst>
              </a:tr>
              <a:tr h="5586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Surgical length of stay (days)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Mean (±95% CI)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2749626800"/>
                  </a:ext>
                </a:extLst>
              </a:tr>
              <a:tr h="514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Median (IQR)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(4-10)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(4-8)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1585280158"/>
                  </a:ext>
                </a:extLst>
              </a:tr>
              <a:tr h="53601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Mortality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30-day mortality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 (%)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0/94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0%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2/114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1.8%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3676233338"/>
                  </a:ext>
                </a:extLst>
              </a:tr>
              <a:tr h="536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90-day mortality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 (%)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4/94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(4.3%)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2/114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1.8%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1762949556"/>
                  </a:ext>
                </a:extLst>
              </a:tr>
              <a:tr h="514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12-month mortality n(%)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12/94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(12.8%)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4/114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(3.5%)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9" marR="49469" marT="0" marB="0"/>
                </a:tc>
                <a:extLst>
                  <a:ext uri="{0D108BD9-81ED-4DB2-BD59-A6C34878D82A}">
                    <a16:rowId xmlns:a16="http://schemas.microsoft.com/office/drawing/2014/main" val="83949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74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F8B351-3C5A-8F2B-D2A0-47E96387F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3" t="25131" r="8082" b="9370"/>
          <a:stretch/>
        </p:blipFill>
        <p:spPr>
          <a:xfrm>
            <a:off x="1187304" y="1044473"/>
            <a:ext cx="4624070" cy="2761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799A0-E7DF-5B45-2220-2D8346746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29" t="25130" r="9825" b="12982"/>
          <a:stretch/>
        </p:blipFill>
        <p:spPr>
          <a:xfrm>
            <a:off x="1187304" y="3973718"/>
            <a:ext cx="4335018" cy="2472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8A3B4-05B0-7D59-6D91-CB0579866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14" t="25294" r="10349" b="10848"/>
          <a:stretch/>
        </p:blipFill>
        <p:spPr>
          <a:xfrm>
            <a:off x="6380627" y="1044473"/>
            <a:ext cx="4586737" cy="2761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E77A71-C706-DF37-E9F7-58F3830C8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07" t="26770" r="12180" b="10028"/>
          <a:stretch/>
        </p:blipFill>
        <p:spPr>
          <a:xfrm>
            <a:off x="6465688" y="3973718"/>
            <a:ext cx="4277864" cy="24724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D22FF1-C4DD-6014-FA77-38589820B249}"/>
              </a:ext>
            </a:extLst>
          </p:cNvPr>
          <p:cNvSpPr txBox="1"/>
          <p:nvPr/>
        </p:nvSpPr>
        <p:spPr>
          <a:xfrm>
            <a:off x="2050311" y="265814"/>
            <a:ext cx="8091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Experience of care: GM One Stop Lung Cancer Clinic</a:t>
            </a:r>
          </a:p>
        </p:txBody>
      </p:sp>
    </p:spTree>
    <p:extLst>
      <p:ext uri="{BB962C8B-B14F-4D97-AF65-F5344CB8AC3E}">
        <p14:creationId xmlns:p14="http://schemas.microsoft.com/office/powerpoint/2010/main" val="420530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F95DD-934D-8BF3-C5DE-28CAB22A1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7" t="47620" r="12093" b="11176"/>
          <a:stretch/>
        </p:blipFill>
        <p:spPr>
          <a:xfrm>
            <a:off x="4440865" y="296298"/>
            <a:ext cx="7751135" cy="3194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57EE8-5963-CD66-F82D-3A5049488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3" t="29890" r="12093" b="26607"/>
          <a:stretch/>
        </p:blipFill>
        <p:spPr>
          <a:xfrm>
            <a:off x="0" y="3487392"/>
            <a:ext cx="9151815" cy="3370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09A9C-9E34-29F8-9E97-B84346A08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7" t="25295" r="12093" b="53583"/>
          <a:stretch/>
        </p:blipFill>
        <p:spPr>
          <a:xfrm>
            <a:off x="0" y="316149"/>
            <a:ext cx="5443869" cy="16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7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B6170-5DF1-5455-14BD-7ED65C0D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11" t="21411" r="16607" b="8590"/>
          <a:stretch/>
        </p:blipFill>
        <p:spPr>
          <a:xfrm>
            <a:off x="860180" y="0"/>
            <a:ext cx="10471640" cy="66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53B5F-028B-3DD2-AE66-29074808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25" t="20257" r="15987" b="9486"/>
          <a:stretch/>
        </p:blipFill>
        <p:spPr>
          <a:xfrm>
            <a:off x="545122" y="118546"/>
            <a:ext cx="10656277" cy="66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60257-B6CC-24AB-2938-B541A95861E0}"/>
              </a:ext>
            </a:extLst>
          </p:cNvPr>
          <p:cNvSpPr txBox="1"/>
          <p:nvPr/>
        </p:nvSpPr>
        <p:spPr>
          <a:xfrm>
            <a:off x="297712" y="287079"/>
            <a:ext cx="115256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Health economic analysis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Partnered with AstraZeneca to deliver a comprehensive cost evaluation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Phase 1: Robust pathway cost comparison analysis (in submission)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IG completed to generate access to GMs SDE (secure data environment) – first non-research access in England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Phase 2: Full health economics assessment including wider health determinants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678B69-48D6-6A21-DDD2-04D19045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11" y="2598569"/>
            <a:ext cx="11448811" cy="110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5EB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Pathway c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5EB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 comparison per patient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 (Body CS)"/>
              </a:rPr>
              <a:t>Table provides the cost per patient for cohort 1 (higher-risk patients with early-stage lung cancer) pre- and post-implementation of the OSLCC pathway.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Post-implementation, the cost for a cohort 1 patient decreased by 9.5%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4D384E15-6E5D-EB7B-AC8F-681D40342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t="34444" r="51306" b="45016"/>
          <a:stretch/>
        </p:blipFill>
        <p:spPr bwMode="auto">
          <a:xfrm>
            <a:off x="3073217" y="3844932"/>
            <a:ext cx="5701505" cy="30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6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E668-569E-0B8A-D34C-3F72BA42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9681" y="63797"/>
            <a:ext cx="10515600" cy="109153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The GM One Stop Lung Cancer Clinic Evolution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762A1C-EA85-A9C3-661A-81EE44606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071382"/>
              </p:ext>
            </p:extLst>
          </p:nvPr>
        </p:nvGraphicFramePr>
        <p:xfrm>
          <a:off x="2204720" y="1464281"/>
          <a:ext cx="9162585" cy="487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43355CF-EC41-FEEE-306A-F67CFA7A5C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804" t="14326" r="43373" b="66950"/>
          <a:stretch/>
        </p:blipFill>
        <p:spPr>
          <a:xfrm>
            <a:off x="9418674" y="63797"/>
            <a:ext cx="2773326" cy="116958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36922CE-132D-6F4F-041A-FFD84EE3B891}"/>
              </a:ext>
            </a:extLst>
          </p:cNvPr>
          <p:cNvSpPr/>
          <p:nvPr/>
        </p:nvSpPr>
        <p:spPr>
          <a:xfrm>
            <a:off x="182880" y="1155333"/>
            <a:ext cx="2641600" cy="1989141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 do you deliver rapid &amp; effective multimodality treatment services?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85BC1-7241-538D-3CDE-77B876162F47}"/>
              </a:ext>
            </a:extLst>
          </p:cNvPr>
          <p:cNvSpPr txBox="1"/>
          <p:nvPr/>
        </p:nvSpPr>
        <p:spPr>
          <a:xfrm>
            <a:off x="0" y="3713527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‘Surgical friends meeting’. Day prior to one-stop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8E7F5C6-02F0-C6F3-D9F1-B77725526121}"/>
              </a:ext>
            </a:extLst>
          </p:cNvPr>
          <p:cNvSpPr/>
          <p:nvPr/>
        </p:nvSpPr>
        <p:spPr>
          <a:xfrm>
            <a:off x="2082800" y="4021514"/>
            <a:ext cx="670560" cy="2240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6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9ACE-F9B0-AEC9-8644-FA380AFB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11" y="180642"/>
            <a:ext cx="10515600" cy="1062622"/>
          </a:xfrm>
        </p:spPr>
        <p:txBody>
          <a:bodyPr>
            <a:normAutofit fontScale="90000"/>
          </a:bodyPr>
          <a:lstStyle/>
          <a:p>
            <a:r>
              <a:rPr lang="en-GB" dirty="0"/>
              <a:t>GM One-stop lung cancer clinic – curative intent multimodality treatment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EE939F-FADB-CC70-AEB8-FFA360DE0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59304"/>
              </p:ext>
            </p:extLst>
          </p:nvPr>
        </p:nvGraphicFramePr>
        <p:xfrm>
          <a:off x="4916907" y="1379622"/>
          <a:ext cx="7336588" cy="498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9959A5-F596-070C-AA68-8BA648FA8AAA}"/>
              </a:ext>
            </a:extLst>
          </p:cNvPr>
          <p:cNvSpPr txBox="1"/>
          <p:nvPr/>
        </p:nvSpPr>
        <p:spPr>
          <a:xfrm>
            <a:off x="308811" y="1660358"/>
            <a:ext cx="58754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Launch November 2023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132 referrals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78% make a decision on the day</a:t>
            </a:r>
          </a:p>
          <a:p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88% commencing neoadjuvant treatment have completed surgery  </a:t>
            </a:r>
          </a:p>
        </p:txBody>
      </p:sp>
    </p:spTree>
    <p:extLst>
      <p:ext uri="{BB962C8B-B14F-4D97-AF65-F5344CB8AC3E}">
        <p14:creationId xmlns:p14="http://schemas.microsoft.com/office/powerpoint/2010/main" val="67058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C99028-E05D-8154-5266-273486EC8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910" y="178403"/>
            <a:ext cx="8201327" cy="567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5FBF"/>
                </a:solidFill>
              </a:rPr>
              <a:t>GM Cancer Alliance Structure - UK</a:t>
            </a:r>
            <a:endParaRPr lang="en-US" dirty="0"/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35556275-2978-AD66-B7A8-FDE79475C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6" y="1006024"/>
            <a:ext cx="2053750" cy="450103"/>
          </a:xfrm>
          <a:prstGeom prst="roundRect">
            <a:avLst>
              <a:gd name="adj" fmla="val 16667"/>
            </a:avLst>
          </a:prstGeom>
          <a:solidFill>
            <a:srgbClr val="BDD13F"/>
          </a:solidFill>
          <a:ln w="1905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 Boards</a:t>
            </a:r>
            <a:endParaRPr lang="en-US" altLang="en-US" sz="10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0E2950AB-7950-CE07-95C5-B528E7B2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58" y="2153680"/>
            <a:ext cx="2053750" cy="4501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Diagnosis</a:t>
            </a:r>
            <a:endParaRPr lang="en-US" altLang="en-US" sz="1092" dirty="0"/>
          </a:p>
        </p:txBody>
      </p:sp>
      <p:sp>
        <p:nvSpPr>
          <p:cNvPr id="6" name="Rectangle: Rounded Corners 33">
            <a:extLst>
              <a:ext uri="{FF2B5EF4-FFF2-40B4-BE49-F238E27FC236}">
                <a16:creationId xmlns:a16="http://schemas.microsoft.com/office/drawing/2014/main" id="{47962E2B-8866-8E17-6A85-BD6BDD26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7" y="2680247"/>
            <a:ext cx="2067800" cy="484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Workforce &amp; Education</a:t>
            </a:r>
            <a:endParaRPr lang="en-US" altLang="en-US" sz="1092" dirty="0">
              <a:latin typeface="Arial" panose="020B0604020202020204" pitchFamily="34" charset="0"/>
            </a:endParaRP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F93F094C-3CC2-C5D5-9FEF-0E412ED05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6" y="3300235"/>
            <a:ext cx="2057122" cy="450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Personalised Care</a:t>
            </a:r>
            <a:endParaRPr lang="en-US" altLang="en-US" sz="1092" dirty="0">
              <a:latin typeface="Arial" panose="020B0604020202020204" pitchFamily="34" charset="0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44F650A7-9F6D-056A-B8B6-157CD29C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45" y="3839950"/>
            <a:ext cx="2037655" cy="6045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Faster Diagnosis, Operational Improvement and Treatment Variation</a:t>
            </a:r>
            <a:endParaRPr lang="en-US" altLang="en-US" sz="1092" b="1" dirty="0">
              <a:latin typeface="Arial" panose="020B0604020202020204" pitchFamily="34" charset="0"/>
            </a:endParaRP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C26338CE-589A-15C4-6965-F3CD70EBA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67" y="1602062"/>
            <a:ext cx="2045633" cy="4817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Inequalities</a:t>
            </a:r>
            <a:endParaRPr lang="en-US" altLang="en-US" sz="1092" dirty="0"/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D909F0C0-85FC-C83F-0E16-834B1242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11" y="4534125"/>
            <a:ext cx="2057122" cy="484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latin typeface="Arial" panose="020B0604020202020204" pitchFamily="34" charset="0"/>
                <a:cs typeface="Arial" panose="020B0604020202020204" pitchFamily="34" charset="0"/>
              </a:rPr>
              <a:t>Digital and Innovation</a:t>
            </a:r>
            <a:endParaRPr lang="en-US" altLang="en-US" sz="1092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4E9352-6257-E426-0F24-CE6105B6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503" y="1980724"/>
            <a:ext cx="2108070" cy="2951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Neuro-Oncology 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and Neck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Breast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Lung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Hepato-Pancreato-Biliary 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Colorectal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Sarcoma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Urology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Haemato-oncology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Gynaecology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Oesophago-gastric /Upper-GI 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Skin</a:t>
            </a:r>
            <a:endParaRPr lang="en-US" altLang="en-US" sz="1092" dirty="0"/>
          </a:p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Acute Oncology </a:t>
            </a:r>
            <a:endParaRPr lang="en-US" altLang="en-US" sz="1092" dirty="0"/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3E156F46-D35E-F8DC-0936-58B0FC0AC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93" y="1442205"/>
            <a:ext cx="2108070" cy="450103"/>
          </a:xfrm>
          <a:prstGeom prst="roundRect">
            <a:avLst>
              <a:gd name="adj" fmla="val 16667"/>
            </a:avLst>
          </a:prstGeom>
          <a:solidFill>
            <a:srgbClr val="BDD13F"/>
          </a:solidFill>
          <a:ln w="1905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Pathway Boards</a:t>
            </a:r>
            <a:endParaRPr lang="en-US" altLang="en-US" sz="1092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9B5ACD8-5BE4-ADDB-BEFA-F554B3311AFD}"/>
              </a:ext>
            </a:extLst>
          </p:cNvPr>
          <p:cNvSpPr/>
          <p:nvPr/>
        </p:nvSpPr>
        <p:spPr>
          <a:xfrm rot="10800000">
            <a:off x="4646490" y="1034493"/>
            <a:ext cx="430012" cy="4569721"/>
          </a:xfrm>
          <a:prstGeom prst="leftBrace">
            <a:avLst>
              <a:gd name="adj1" fmla="val 0"/>
              <a:gd name="adj2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92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B58B3-B64C-E795-945F-13B484589F39}"/>
              </a:ext>
            </a:extLst>
          </p:cNvPr>
          <p:cNvSpPr txBox="1"/>
          <p:nvPr/>
        </p:nvSpPr>
        <p:spPr>
          <a:xfrm>
            <a:off x="5067734" y="2384125"/>
            <a:ext cx="1957544" cy="764568"/>
          </a:xfrm>
          <a:prstGeom prst="rect">
            <a:avLst/>
          </a:prstGeom>
          <a:solidFill>
            <a:srgbClr val="3F5664"/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GB" sz="109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9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Cancer Programme Assurance Group (PAG)</a:t>
            </a:r>
          </a:p>
          <a:p>
            <a:pPr algn="ctr"/>
            <a:endParaRPr lang="en-GB" sz="109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0A2B9-37D4-606E-2ACA-9EA15DCACA75}"/>
              </a:ext>
            </a:extLst>
          </p:cNvPr>
          <p:cNvSpPr txBox="1"/>
          <p:nvPr/>
        </p:nvSpPr>
        <p:spPr>
          <a:xfrm>
            <a:off x="5040093" y="3281847"/>
            <a:ext cx="1964739" cy="932628"/>
          </a:xfrm>
          <a:prstGeom prst="rect">
            <a:avLst/>
          </a:prstGeom>
          <a:solidFill>
            <a:srgbClr val="3F5664"/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GB" sz="109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9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Cancer Strategy and System Risk Assurance Group (SSRAG)</a:t>
            </a:r>
          </a:p>
          <a:p>
            <a:pPr algn="ctr"/>
            <a:endParaRPr lang="en-GB" sz="109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C62EA9D4-8E23-C326-68E4-AA7832EB2AA6}"/>
              </a:ext>
            </a:extLst>
          </p:cNvPr>
          <p:cNvSpPr/>
          <p:nvPr/>
        </p:nvSpPr>
        <p:spPr>
          <a:xfrm rot="10800000">
            <a:off x="6926379" y="2742779"/>
            <a:ext cx="430012" cy="1167822"/>
          </a:xfrm>
          <a:prstGeom prst="leftBrace">
            <a:avLst>
              <a:gd name="adj1" fmla="val 0"/>
              <a:gd name="adj2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92" dirty="0"/>
          </a:p>
        </p:txBody>
      </p:sp>
      <p:sp>
        <p:nvSpPr>
          <p:cNvPr id="18" name="Rectangle: Rounded Corners 14">
            <a:extLst>
              <a:ext uri="{FF2B5EF4-FFF2-40B4-BE49-F238E27FC236}">
                <a16:creationId xmlns:a16="http://schemas.microsoft.com/office/drawing/2014/main" id="{D4AC8D7D-0654-070A-E8E3-5981BBE19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192" y="2961523"/>
            <a:ext cx="1019812" cy="72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92" dirty="0">
                <a:latin typeface="Arial" panose="020B0604020202020204" pitchFamily="34" charset="0"/>
                <a:cs typeface="Arial" panose="020B0604020202020204" pitchFamily="34" charset="0"/>
              </a:rPr>
              <a:t>GM Cancer Board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33F144-B98E-1C65-05DB-08C447F5FCD6}"/>
              </a:ext>
            </a:extLst>
          </p:cNvPr>
          <p:cNvCxnSpPr>
            <a:cxnSpLocks/>
          </p:cNvCxnSpPr>
          <p:nvPr/>
        </p:nvCxnSpPr>
        <p:spPr>
          <a:xfrm>
            <a:off x="8291260" y="3345494"/>
            <a:ext cx="218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14">
            <a:extLst>
              <a:ext uri="{FF2B5EF4-FFF2-40B4-BE49-F238E27FC236}">
                <a16:creationId xmlns:a16="http://schemas.microsoft.com/office/drawing/2014/main" id="{EA6D7141-F947-D242-5A7D-2C3BAF8B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495" y="2961523"/>
            <a:ext cx="1244335" cy="7278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92" dirty="0">
                <a:latin typeface="Arial" panose="020B0604020202020204" pitchFamily="34" charset="0"/>
                <a:cs typeface="Arial" panose="020B0604020202020204" pitchFamily="34" charset="0"/>
              </a:rPr>
              <a:t>Provider Federation Board</a:t>
            </a:r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B03C6E4F-28D8-399D-BE05-B54978F7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802" y="2970685"/>
            <a:ext cx="815782" cy="7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92" dirty="0">
                <a:latin typeface="Arial" panose="020B0604020202020204" pitchFamily="34" charset="0"/>
                <a:cs typeface="Arial" panose="020B0604020202020204" pitchFamily="34" charset="0"/>
              </a:rPr>
              <a:t>GM ICB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DE045F-6AB8-05B3-C59C-1C91AA317069}"/>
              </a:ext>
            </a:extLst>
          </p:cNvPr>
          <p:cNvCxnSpPr>
            <a:cxnSpLocks/>
          </p:cNvCxnSpPr>
          <p:nvPr/>
        </p:nvCxnSpPr>
        <p:spPr>
          <a:xfrm>
            <a:off x="9763920" y="3325463"/>
            <a:ext cx="143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721C14-8754-6A15-DFAA-CBC0A160F068}"/>
              </a:ext>
            </a:extLst>
          </p:cNvPr>
          <p:cNvCxnSpPr>
            <a:cxnSpLocks/>
          </p:cNvCxnSpPr>
          <p:nvPr/>
        </p:nvCxnSpPr>
        <p:spPr>
          <a:xfrm>
            <a:off x="10743584" y="3345494"/>
            <a:ext cx="247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14">
            <a:extLst>
              <a:ext uri="{FF2B5EF4-FFF2-40B4-BE49-F238E27FC236}">
                <a16:creationId xmlns:a16="http://schemas.microsoft.com/office/drawing/2014/main" id="{B10AF206-7533-5193-5665-0EAF28B7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959" y="2961523"/>
            <a:ext cx="815782" cy="7278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12485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92" dirty="0">
                <a:latin typeface="Arial" panose="020B0604020202020204" pitchFamily="34" charset="0"/>
                <a:cs typeface="Arial" panose="020B0604020202020204" pitchFamily="34" charset="0"/>
              </a:rPr>
              <a:t>NHSE</a:t>
            </a: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D4D3BFF7-C3EC-2A6B-87DC-A085EF87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495" y="2014900"/>
            <a:ext cx="1244335" cy="7278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92" dirty="0">
                <a:latin typeface="Arial" panose="020B0604020202020204" pitchFamily="34" charset="0"/>
                <a:cs typeface="Arial" panose="020B0604020202020204" pitchFamily="34" charset="0"/>
              </a:rPr>
              <a:t>Joint Planning &amp; Delivery Committee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18EF5C-92AC-4BD2-B760-97594C92EC50}"/>
              </a:ext>
            </a:extLst>
          </p:cNvPr>
          <p:cNvCxnSpPr>
            <a:cxnSpLocks/>
            <a:stCxn id="3" idx="2"/>
            <a:endCxn id="22" idx="0"/>
          </p:cNvCxnSpPr>
          <p:nvPr/>
        </p:nvCxnSpPr>
        <p:spPr>
          <a:xfrm>
            <a:off x="9131662" y="2742778"/>
            <a:ext cx="0" cy="218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14">
            <a:extLst>
              <a:ext uri="{FF2B5EF4-FFF2-40B4-BE49-F238E27FC236}">
                <a16:creationId xmlns:a16="http://schemas.microsoft.com/office/drawing/2014/main" id="{E639456D-5F6F-F0B9-2DA3-6C870AFD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78" y="5119654"/>
            <a:ext cx="2057122" cy="484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ED647"/>
            </a:solidFill>
            <a:miter lim="800000"/>
            <a:headEnd/>
            <a:tailEnd/>
          </a:ln>
        </p:spPr>
        <p:txBody>
          <a:bodyPr vert="horz" wrap="square" lIns="55449" tIns="27725" rIns="55449" bIns="27725" numCol="1" anchor="ctr" anchorCtr="0" compatLnSpc="1">
            <a:prstTxWarp prst="textNoShape">
              <a:avLst/>
            </a:prstTxWarp>
          </a:bodyPr>
          <a:lstStyle/>
          <a:p>
            <a:pPr algn="ctr" defTabSz="5544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92" b="1" dirty="0">
                <a:latin typeface="Arial" panose="020B0604020202020204" pitchFamily="34" charset="0"/>
                <a:cs typeface="Arial" panose="020B0604020202020204" pitchFamily="34" charset="0"/>
              </a:rPr>
              <a:t>Targeted Lung Health Check</a:t>
            </a:r>
            <a:endParaRPr lang="en-US" altLang="en-US" sz="1092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64385D-06B6-3ADF-B858-3BB9680EC096}"/>
              </a:ext>
            </a:extLst>
          </p:cNvPr>
          <p:cNvSpPr/>
          <p:nvPr/>
        </p:nvSpPr>
        <p:spPr>
          <a:xfrm>
            <a:off x="337567" y="3761262"/>
            <a:ext cx="2131115" cy="77286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" descr="Home - Greater Manchester Cancer Alliance">
            <a:extLst>
              <a:ext uri="{FF2B5EF4-FFF2-40B4-BE49-F238E27FC236}">
                <a16:creationId xmlns:a16="http://schemas.microsoft.com/office/drawing/2014/main" id="{73B08BB1-DF58-F634-E7DF-5552086E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920" y="5936028"/>
            <a:ext cx="2266892" cy="8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847DD63-2CA7-4125-E9C3-94D8627562F3}"/>
              </a:ext>
            </a:extLst>
          </p:cNvPr>
          <p:cNvSpPr/>
          <p:nvPr/>
        </p:nvSpPr>
        <p:spPr>
          <a:xfrm>
            <a:off x="3188004" y="2706622"/>
            <a:ext cx="914333" cy="3084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50C531-7CC0-6DF2-E673-3F52CAAC3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04" t="14326" r="43373" b="66950"/>
          <a:stretch/>
        </p:blipFill>
        <p:spPr>
          <a:xfrm>
            <a:off x="7377396" y="5899659"/>
            <a:ext cx="2264198" cy="9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CA4B-7A84-C67A-FEB6-E4368A8B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2" y="197366"/>
            <a:ext cx="11689861" cy="71339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GM One Stop Lung Cancer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4E93-785B-5BED-9AE6-2D56D42C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19" y="1188670"/>
            <a:ext cx="11862034" cy="5232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/>
              <a:t>Conclusions</a:t>
            </a:r>
          </a:p>
          <a:p>
            <a:r>
              <a:rPr lang="en-GB" dirty="0"/>
              <a:t>Successful delivery of complex cancer care in a supportive environment</a:t>
            </a:r>
          </a:p>
          <a:p>
            <a:r>
              <a:rPr lang="en-GB" dirty="0"/>
              <a:t>True multi-disciplinary &amp; patient centred working </a:t>
            </a:r>
          </a:p>
          <a:p>
            <a:r>
              <a:rPr lang="en-GB" dirty="0"/>
              <a:t>Clear evidence of substantial pathway improvement </a:t>
            </a:r>
          </a:p>
          <a:p>
            <a:r>
              <a:rPr lang="en-GB" dirty="0"/>
              <a:t>Clear evidence of provision of comprehensive optimisation </a:t>
            </a:r>
          </a:p>
          <a:p>
            <a:r>
              <a:rPr lang="en-GB" dirty="0"/>
              <a:t>A 10% increase in 1-year survival despite more functionally/physiologically impaired patient cohort</a:t>
            </a:r>
          </a:p>
          <a:p>
            <a:r>
              <a:rPr lang="en-GB" dirty="0"/>
              <a:t>Important themes of success:</a:t>
            </a:r>
          </a:p>
          <a:p>
            <a:pPr lvl="1"/>
            <a:r>
              <a:rPr lang="en-GB" dirty="0"/>
              <a:t>Addressing inequalities: Provide transport, information (all languages/easy-read)</a:t>
            </a:r>
          </a:p>
          <a:p>
            <a:pPr lvl="1"/>
            <a:r>
              <a:rPr lang="en-GB" dirty="0"/>
              <a:t>Strong leadership &amp; project management within the cancer alliance </a:t>
            </a:r>
          </a:p>
          <a:p>
            <a:pPr lvl="1"/>
            <a:r>
              <a:rPr lang="en-GB" dirty="0"/>
              <a:t>Robust governance processes within the cancer alliance  </a:t>
            </a:r>
          </a:p>
          <a:p>
            <a:r>
              <a:rPr lang="en-GB" dirty="0"/>
              <a:t>A scale-able and transferable across multiple cancer pathways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B3CE5-2043-E75A-50E7-6D20DB394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4" t="14326" r="43373" b="66950"/>
          <a:stretch/>
        </p:blipFill>
        <p:spPr>
          <a:xfrm>
            <a:off x="9885771" y="5837241"/>
            <a:ext cx="2216582" cy="9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5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FEE42B-E333-840F-FBB3-47F58801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8" y="152474"/>
            <a:ext cx="11648963" cy="112343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Key challenge in GM: making treatment decisions in ‘higher risk’ patients with NSCLC referred for thoracic surgery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074CEDA-4462-2DF1-0F92-E1087C13B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380260"/>
              </p:ext>
            </p:extLst>
          </p:nvPr>
        </p:nvGraphicFramePr>
        <p:xfrm>
          <a:off x="271517" y="1361078"/>
          <a:ext cx="11648963" cy="158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3B51D1-817A-3ED7-15C6-0451E22BBEEB}"/>
              </a:ext>
            </a:extLst>
          </p:cNvPr>
          <p:cNvSpPr txBox="1"/>
          <p:nvPr/>
        </p:nvSpPr>
        <p:spPr>
          <a:xfrm>
            <a:off x="754912" y="3798226"/>
            <a:ext cx="11165568" cy="276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571500" algn="l"/>
              </a:tabLst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Source of delayed pathways and poor outcomes (upstaging &amp; poor experience)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571500" algn="l"/>
              </a:tabLst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January 2022 – May 20</a:t>
            </a: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22 = 95 patients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571500" algn="l"/>
              </a:tabLst>
            </a:pPr>
            <a:r>
              <a:rPr lang="en-US" sz="2000" dirty="0"/>
              <a:t>Time from Referral to Decision to Treat (DTT): Mean 28 days, Median 20 days, </a:t>
            </a:r>
            <a:r>
              <a:rPr lang="en-US" sz="2000" b="1" dirty="0"/>
              <a:t>range 3-207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571500" algn="l"/>
              </a:tabLst>
            </a:pPr>
            <a:r>
              <a:rPr lang="en-US" sz="2000" dirty="0"/>
              <a:t>Time from Referral to First Definitive Treatment (FDT): Mean: 48 days, Median 41 days, </a:t>
            </a:r>
            <a:r>
              <a:rPr lang="en-US" sz="2000" b="1" dirty="0"/>
              <a:t>range 13-228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571500" algn="l"/>
              </a:tabLst>
            </a:pPr>
            <a:r>
              <a:rPr lang="en-GB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47% of the patient harms recorded in GM (20/21) relates to lung cancer through 104-day reviews</a:t>
            </a:r>
            <a:endParaRPr lang="en-GB" sz="2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0F3B0A79-0591-BD18-FE0E-20ECEB081097}"/>
              </a:ext>
            </a:extLst>
          </p:cNvPr>
          <p:cNvSpPr/>
          <p:nvPr/>
        </p:nvSpPr>
        <p:spPr>
          <a:xfrm>
            <a:off x="1879600" y="2951055"/>
            <a:ext cx="6695440" cy="65574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454F-B653-49BA-CD74-9ABDAF00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/>
          <a:lstStyle/>
          <a:p>
            <a:r>
              <a:rPr lang="en-GB" dirty="0"/>
              <a:t>Roll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9F63-50AB-E32F-1931-DDE51EFC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4351338"/>
          </a:xfrm>
        </p:spPr>
        <p:txBody>
          <a:bodyPr/>
          <a:lstStyle/>
          <a:p>
            <a:r>
              <a:rPr lang="en-GB" dirty="0"/>
              <a:t>GM OG CTOC – go live 01 May 25</a:t>
            </a:r>
          </a:p>
          <a:p>
            <a:r>
              <a:rPr lang="en-GB" dirty="0"/>
              <a:t>GM HPB – scoping phase</a:t>
            </a:r>
          </a:p>
          <a:p>
            <a:r>
              <a:rPr lang="en-GB" dirty="0"/>
              <a:t>GM Pelvic Prostate – scoping phase</a:t>
            </a:r>
          </a:p>
          <a:p>
            <a:r>
              <a:rPr lang="en-GB" dirty="0"/>
              <a:t>GM H&amp;N – scoping phase (to enhance an existing service)</a:t>
            </a:r>
          </a:p>
        </p:txBody>
      </p:sp>
    </p:spTree>
    <p:extLst>
      <p:ext uri="{BB962C8B-B14F-4D97-AF65-F5344CB8AC3E}">
        <p14:creationId xmlns:p14="http://schemas.microsoft.com/office/powerpoint/2010/main" val="90703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7EA7-5C92-D357-0162-BD5238FE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19" y="99311"/>
            <a:ext cx="10515600" cy="675555"/>
          </a:xfrm>
        </p:spPr>
        <p:txBody>
          <a:bodyPr>
            <a:normAutofit/>
          </a:bodyPr>
          <a:lstStyle/>
          <a:p>
            <a:r>
              <a:rPr lang="en-GB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D9A6-0FB8-A04C-362F-164B3623E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7" y="2372408"/>
            <a:ext cx="2404731" cy="2670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/>
              <a:t>Thoracic Surgery </a:t>
            </a:r>
          </a:p>
          <a:p>
            <a:r>
              <a:rPr lang="en-GB" sz="1400" dirty="0"/>
              <a:t>Felice Granato</a:t>
            </a:r>
          </a:p>
          <a:p>
            <a:r>
              <a:rPr lang="en-GB" sz="1400" dirty="0"/>
              <a:t>Kandadai Rammohan</a:t>
            </a:r>
          </a:p>
          <a:p>
            <a:r>
              <a:rPr lang="en-GB" sz="1400" dirty="0"/>
              <a:t>Annabel Sharkey</a:t>
            </a:r>
          </a:p>
          <a:p>
            <a:r>
              <a:rPr lang="en-GB" sz="1400" dirty="0"/>
              <a:t>Vijay Joshi</a:t>
            </a:r>
          </a:p>
          <a:p>
            <a:r>
              <a:rPr lang="en-GB" sz="1400" dirty="0"/>
              <a:t>Eustace Fontaine</a:t>
            </a:r>
          </a:p>
          <a:p>
            <a:r>
              <a:rPr lang="en-GB" sz="1400" dirty="0"/>
              <a:t>Som Ghanti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D8BC09-9548-72DE-6E1E-1A4D0E8760BE}"/>
              </a:ext>
            </a:extLst>
          </p:cNvPr>
          <p:cNvSpPr txBox="1">
            <a:spLocks/>
          </p:cNvSpPr>
          <p:nvPr/>
        </p:nvSpPr>
        <p:spPr>
          <a:xfrm>
            <a:off x="2453554" y="2372408"/>
            <a:ext cx="1850065" cy="267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Chest Physicians</a:t>
            </a:r>
          </a:p>
          <a:p>
            <a:r>
              <a:rPr lang="en-GB" sz="1400" dirty="0"/>
              <a:t>Nicola Sinnott</a:t>
            </a:r>
          </a:p>
          <a:p>
            <a:r>
              <a:rPr lang="en-GB" sz="1400" dirty="0"/>
              <a:t>Phil Crosbie</a:t>
            </a:r>
          </a:p>
          <a:p>
            <a:r>
              <a:rPr lang="en-GB" sz="1400" dirty="0"/>
              <a:t>Richard Booton</a:t>
            </a:r>
          </a:p>
          <a:p>
            <a:r>
              <a:rPr lang="en-GB" sz="1400" dirty="0"/>
              <a:t>Haval Balata</a:t>
            </a:r>
          </a:p>
          <a:p>
            <a:r>
              <a:rPr lang="en-GB" sz="1400" dirty="0"/>
              <a:t>Chris Craig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E08B9-B188-D569-066D-8E3135B1C17B}"/>
              </a:ext>
            </a:extLst>
          </p:cNvPr>
          <p:cNvSpPr txBox="1"/>
          <p:nvPr/>
        </p:nvSpPr>
        <p:spPr>
          <a:xfrm>
            <a:off x="278219" y="953346"/>
            <a:ext cx="11913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Sarah Lyons: </a:t>
            </a:r>
            <a:r>
              <a:rPr lang="en-GB" sz="1600" dirty="0"/>
              <a:t>Programme manager, One-stop lung cancer clinic </a:t>
            </a:r>
          </a:p>
          <a:p>
            <a:endParaRPr lang="en-GB" sz="1600" b="1" dirty="0"/>
          </a:p>
          <a:p>
            <a:r>
              <a:rPr lang="en-GB" sz="1600" b="1" dirty="0"/>
              <a:t>Dr Jon Chung, Dr Kavita Sivabalah, Dr Patrick Goodley, Jenna Lane: </a:t>
            </a:r>
            <a:r>
              <a:rPr lang="en-GB" sz="1600" dirty="0"/>
              <a:t>Data analysis for One Stop Lung Cancer Clinic Evaluation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B86A5A-C2D8-40E4-7B9B-A2E26EDFFA14}"/>
              </a:ext>
            </a:extLst>
          </p:cNvPr>
          <p:cNvSpPr txBox="1">
            <a:spLocks/>
          </p:cNvSpPr>
          <p:nvPr/>
        </p:nvSpPr>
        <p:spPr>
          <a:xfrm>
            <a:off x="4531413" y="2363078"/>
            <a:ext cx="1850065" cy="267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Clinical Oncology</a:t>
            </a:r>
          </a:p>
          <a:p>
            <a:r>
              <a:rPr lang="en-GB" sz="1400" dirty="0"/>
              <a:t>David Woolf</a:t>
            </a:r>
          </a:p>
          <a:p>
            <a:r>
              <a:rPr lang="en-GB" sz="1400" dirty="0"/>
              <a:t>Neil Bayman</a:t>
            </a:r>
          </a:p>
          <a:p>
            <a:r>
              <a:rPr lang="en-GB" sz="1400" dirty="0"/>
              <a:t>Kathryn Banfill</a:t>
            </a:r>
          </a:p>
          <a:p>
            <a:r>
              <a:rPr lang="en-GB" sz="1400" dirty="0"/>
              <a:t>Jenny King</a:t>
            </a:r>
          </a:p>
          <a:p>
            <a:r>
              <a:rPr lang="en-GB" sz="1400" dirty="0"/>
              <a:t>Claire Barker</a:t>
            </a:r>
          </a:p>
          <a:p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259862-B045-48BA-F662-2FA1BC4E61D7}"/>
              </a:ext>
            </a:extLst>
          </p:cNvPr>
          <p:cNvSpPr txBox="1">
            <a:spLocks/>
          </p:cNvSpPr>
          <p:nvPr/>
        </p:nvSpPr>
        <p:spPr>
          <a:xfrm>
            <a:off x="6690835" y="2372408"/>
            <a:ext cx="1850065" cy="267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Nursing &amp; CNS</a:t>
            </a:r>
          </a:p>
          <a:p>
            <a:r>
              <a:rPr lang="en-GB" sz="1400" dirty="0"/>
              <a:t>Kath Hewitt</a:t>
            </a:r>
          </a:p>
          <a:p>
            <a:r>
              <a:rPr lang="en-GB" sz="1400" dirty="0"/>
              <a:t>Siobhan Keegan</a:t>
            </a:r>
          </a:p>
          <a:p>
            <a:r>
              <a:rPr lang="en-GB" sz="1400" dirty="0"/>
              <a:t>Karen Peplow</a:t>
            </a:r>
          </a:p>
          <a:p>
            <a:r>
              <a:rPr lang="en-GB" sz="1400" dirty="0"/>
              <a:t>Julie Watts</a:t>
            </a:r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A95C70-94D5-2AAF-E378-2CAE3998BC2B}"/>
              </a:ext>
            </a:extLst>
          </p:cNvPr>
          <p:cNvSpPr txBox="1">
            <a:spLocks/>
          </p:cNvSpPr>
          <p:nvPr/>
        </p:nvSpPr>
        <p:spPr>
          <a:xfrm>
            <a:off x="129834" y="5033162"/>
            <a:ext cx="7758549" cy="88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Prehab4cancer: </a:t>
            </a:r>
            <a:r>
              <a:rPr lang="en-GB" sz="1400" dirty="0"/>
              <a:t>Kirsty Rowlinson-Groves, Jack Murphy</a:t>
            </a:r>
          </a:p>
          <a:p>
            <a:r>
              <a:rPr lang="en-GB" sz="1400" b="1" dirty="0"/>
              <a:t>CURE: </a:t>
            </a:r>
            <a:r>
              <a:rPr lang="en-GB" sz="1400" dirty="0"/>
              <a:t>Helen Huddart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52C3AC-B8B5-23EC-FC77-23423146536F}"/>
              </a:ext>
            </a:extLst>
          </p:cNvPr>
          <p:cNvSpPr txBox="1">
            <a:spLocks/>
          </p:cNvSpPr>
          <p:nvPr/>
        </p:nvSpPr>
        <p:spPr>
          <a:xfrm>
            <a:off x="8684611" y="2372408"/>
            <a:ext cx="1850065" cy="775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Oncogeriatrics</a:t>
            </a:r>
          </a:p>
          <a:p>
            <a:r>
              <a:rPr lang="en-GB" sz="1400" dirty="0"/>
              <a:t>Cassandra Ng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10" name="Picture 2" descr="Home - Greater Manchester Cancer Alliance">
            <a:extLst>
              <a:ext uri="{FF2B5EF4-FFF2-40B4-BE49-F238E27FC236}">
                <a16:creationId xmlns:a16="http://schemas.microsoft.com/office/drawing/2014/main" id="{545CED34-FA26-923A-2637-843083ED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7" y="5995500"/>
            <a:ext cx="2103010" cy="7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2B552-4881-DDD7-D1A7-DBEADA69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840" y="6008529"/>
            <a:ext cx="2420326" cy="750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480C8-3568-27DB-3382-8C6200A2D4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04" t="14326" r="43373" b="66950"/>
          <a:stretch/>
        </p:blipFill>
        <p:spPr>
          <a:xfrm>
            <a:off x="4902472" y="5909699"/>
            <a:ext cx="2216582" cy="9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0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D608A-BF5D-B172-93F9-08772971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90" y="760298"/>
            <a:ext cx="10515600" cy="285273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Questions &amp; Discussion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20633-8209-B5AB-5DEA-B78B4691B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4" t="14326" r="43373" b="66950"/>
          <a:stretch/>
        </p:blipFill>
        <p:spPr>
          <a:xfrm>
            <a:off x="9418674" y="5688419"/>
            <a:ext cx="2773326" cy="116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FAA909-BB78-80A9-6B41-D882112A87ED}"/>
              </a:ext>
            </a:extLst>
          </p:cNvPr>
          <p:cNvSpPr txBox="1"/>
          <p:nvPr/>
        </p:nvSpPr>
        <p:spPr>
          <a:xfrm>
            <a:off x="1498082" y="3797573"/>
            <a:ext cx="8672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GB" sz="3600" dirty="0">
                <a:hlinkClick r:id="rId3"/>
              </a:rPr>
              <a:t>https://gmcancer.org.uk/lungclinic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C8F1C-BA39-CBBF-0FFD-88A9E0F73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78" t="14296" r="21487" b="17864"/>
          <a:stretch/>
        </p:blipFill>
        <p:spPr>
          <a:xfrm>
            <a:off x="169230" y="1853087"/>
            <a:ext cx="1511732" cy="32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0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1E2D4-514C-8588-238F-FF59BBCA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7559"/>
            <a:ext cx="10515600" cy="99818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GM One-Stop Lung Cancer Clinic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53719-D946-7F6F-D532-2772C5E24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4" t="14326" r="43373" b="66950"/>
          <a:stretch/>
        </p:blipFill>
        <p:spPr>
          <a:xfrm>
            <a:off x="209359" y="5688419"/>
            <a:ext cx="2773326" cy="1169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B7CD13-3C33-A33A-831B-6982C994F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10" t="8707" r="17312" b="12109"/>
          <a:stretch/>
        </p:blipFill>
        <p:spPr>
          <a:xfrm>
            <a:off x="335901" y="354563"/>
            <a:ext cx="4368658" cy="3074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D76869-9B4D-C38C-6646-62A37F9CF7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78" t="14296" r="21487" b="17864"/>
          <a:stretch/>
        </p:blipFill>
        <p:spPr>
          <a:xfrm>
            <a:off x="5066350" y="172782"/>
            <a:ext cx="1511732" cy="3272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688A6C-C13F-B11F-3058-66D36B170B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45" t="31478" r="22650" b="1581"/>
          <a:stretch/>
        </p:blipFill>
        <p:spPr>
          <a:xfrm>
            <a:off x="6939872" y="264728"/>
            <a:ext cx="4779377" cy="3165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A71A05-4569-3310-0822-8456731C59F6}"/>
              </a:ext>
            </a:extLst>
          </p:cNvPr>
          <p:cNvSpPr txBox="1"/>
          <p:nvPr/>
        </p:nvSpPr>
        <p:spPr>
          <a:xfrm>
            <a:off x="2540000" y="5057413"/>
            <a:ext cx="708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GB" sz="3200" dirty="0">
                <a:hlinkClick r:id="rId6"/>
              </a:rPr>
              <a:t>https://gmcancer.org.uk/lungclinic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868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8D37E-A927-6056-3EC5-787E1A4AA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3" t="18569" r="35917" b="2108"/>
          <a:stretch/>
        </p:blipFill>
        <p:spPr>
          <a:xfrm>
            <a:off x="74584" y="193039"/>
            <a:ext cx="2921382" cy="4175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2352C-4FF6-FD46-1A63-ADCBE42A4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3" t="30012" r="26416" b="12925"/>
          <a:stretch/>
        </p:blipFill>
        <p:spPr>
          <a:xfrm>
            <a:off x="3139439" y="1351280"/>
            <a:ext cx="8856057" cy="51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E668-569E-0B8A-D34C-3F72BA42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9" y="141842"/>
            <a:ext cx="10515600" cy="109153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GM One Stop Lung Cancer Clinic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762A1C-EA85-A9C3-661A-81EE44606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079354"/>
              </p:ext>
            </p:extLst>
          </p:nvPr>
        </p:nvGraphicFramePr>
        <p:xfrm>
          <a:off x="0" y="1370305"/>
          <a:ext cx="9162585" cy="487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43355CF-EC41-FEEE-306A-F67CFA7A5C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804" t="14326" r="43373" b="66950"/>
          <a:stretch/>
        </p:blipFill>
        <p:spPr>
          <a:xfrm>
            <a:off x="9418674" y="63797"/>
            <a:ext cx="2773326" cy="1169581"/>
          </a:xfrm>
          <a:prstGeom prst="rect">
            <a:avLst/>
          </a:prstGeom>
        </p:spPr>
      </p:pic>
      <p:pic>
        <p:nvPicPr>
          <p:cNvPr id="1026" name="Picture 2" descr="Prehab4Cancer - YouTube">
            <a:extLst>
              <a:ext uri="{FF2B5EF4-FFF2-40B4-BE49-F238E27FC236}">
                <a16:creationId xmlns:a16="http://schemas.microsoft.com/office/drawing/2014/main" id="{B76859C9-C8EB-2C9E-6155-763C0C1D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92091"/>
            <a:ext cx="1999039" cy="19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E - Greater Manchester Cancer">
            <a:extLst>
              <a:ext uri="{FF2B5EF4-FFF2-40B4-BE49-F238E27FC236}">
                <a16:creationId xmlns:a16="http://schemas.microsoft.com/office/drawing/2014/main" id="{16AC2484-980E-F61F-76AF-B79F7C99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89" y="1233378"/>
            <a:ext cx="2461895" cy="8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2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C13F-FB9A-9840-1464-F4F683E0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" y="18255"/>
            <a:ext cx="10515600" cy="1013103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Clinic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FF8E-4249-396B-A11D-ED592AA59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81" y="1038815"/>
            <a:ext cx="11803912" cy="5457677"/>
          </a:xfrm>
        </p:spPr>
        <p:txBody>
          <a:bodyPr/>
          <a:lstStyle/>
          <a:p>
            <a:r>
              <a:rPr lang="en-GB" b="1" dirty="0"/>
              <a:t>8am: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Arrival</a:t>
            </a:r>
          </a:p>
          <a:p>
            <a:pPr lvl="1"/>
            <a:r>
              <a:rPr lang="en-GB" dirty="0"/>
              <a:t>Dedicated private taxi company contract, transport provided FOC</a:t>
            </a:r>
          </a:p>
          <a:p>
            <a:r>
              <a:rPr lang="en-GB" b="1" dirty="0"/>
              <a:t>8-9am: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Standardised nursing assessment and CNS/surgeon initial meeting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Sit-stand test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pro-BNP</a:t>
            </a:r>
            <a:r>
              <a:rPr lang="en-GB" dirty="0"/>
              <a:t>, tobacco dependency, alcohol, physical activity &amp; prehab</a:t>
            </a:r>
          </a:p>
          <a:p>
            <a:r>
              <a:rPr lang="en-GB" b="1" dirty="0"/>
              <a:t>9-10am: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One stop clinic MDT </a:t>
            </a:r>
          </a:p>
          <a:p>
            <a:pPr lvl="1"/>
            <a:r>
              <a:rPr lang="en-GB" dirty="0"/>
              <a:t>Presented by surgical team, chaired by chest physician </a:t>
            </a:r>
          </a:p>
          <a:p>
            <a:r>
              <a:rPr lang="en-GB" b="1" dirty="0"/>
              <a:t>9-10am: </a:t>
            </a:r>
            <a:r>
              <a:rPr lang="en-GB" b="1" dirty="0">
                <a:solidFill>
                  <a:srgbClr val="0070C0"/>
                </a:solidFill>
              </a:rPr>
              <a:t>Patient information videos</a:t>
            </a:r>
          </a:p>
          <a:p>
            <a:pPr lvl="1"/>
            <a:r>
              <a:rPr lang="en-GB" dirty="0"/>
              <a:t>Surgery, radiotherapy, prehab, CURE</a:t>
            </a:r>
          </a:p>
          <a:p>
            <a:r>
              <a:rPr lang="en-GB" b="1" dirty="0"/>
              <a:t>10-12.45pm</a:t>
            </a:r>
            <a:r>
              <a:rPr lang="en-GB" dirty="0"/>
              <a:t>: </a:t>
            </a:r>
            <a:r>
              <a:rPr lang="en-GB" b="1" dirty="0">
                <a:solidFill>
                  <a:schemeClr val="accent1"/>
                </a:solidFill>
              </a:rPr>
              <a:t>Consultations</a:t>
            </a:r>
          </a:p>
          <a:p>
            <a:pPr lvl="1"/>
            <a:r>
              <a:rPr lang="en-GB" dirty="0"/>
              <a:t>Thoracic surgery, thoracic anaesthesia, clinical oncology, CURE, prehab, oncogeriatrics, chest physician</a:t>
            </a:r>
          </a:p>
          <a:p>
            <a:r>
              <a:rPr lang="en-GB" b="1" dirty="0"/>
              <a:t>12.45-1pm</a:t>
            </a:r>
            <a:r>
              <a:rPr lang="en-GB" dirty="0"/>
              <a:t>: </a:t>
            </a:r>
            <a:r>
              <a:rPr lang="en-GB" b="1" dirty="0">
                <a:solidFill>
                  <a:srgbClr val="0070C0"/>
                </a:solidFill>
              </a:rPr>
              <a:t>Wrap-up meeting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6B00D-167D-E1E8-77EC-03353E662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4" t="14326" r="43373" b="66950"/>
          <a:stretch/>
        </p:blipFill>
        <p:spPr>
          <a:xfrm>
            <a:off x="9418674" y="108712"/>
            <a:ext cx="2773326" cy="11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9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6C10-6369-2263-7D58-90A6B4F1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61" y="49602"/>
            <a:ext cx="11282916" cy="97686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GM One Stop Lung Cancer Clinic: Outcomes (115 pts)</a:t>
            </a:r>
            <a:br>
              <a:rPr lang="en-GB" b="1" dirty="0"/>
            </a:br>
            <a:r>
              <a:rPr lang="en-GB" sz="3600" b="1" dirty="0">
                <a:solidFill>
                  <a:schemeClr val="tx1"/>
                </a:solidFill>
              </a:rPr>
              <a:t>88% of patients made a treatment decision on the day of clinic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A71BA3D5-5D4E-08C0-C858-A3EBA1141239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4031458361"/>
                  </p:ext>
                </p:extLst>
              </p:nvPr>
            </p:nvGraphicFramePr>
            <p:xfrm>
              <a:off x="78152" y="1275908"/>
              <a:ext cx="6096001" cy="447630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>
                <a:extLst>
                  <a:ext uri="{FF2B5EF4-FFF2-40B4-BE49-F238E27FC236}">
                    <a16:creationId xmlns:a16="http://schemas.microsoft.com/office/drawing/2014/main" id="{A71BA3D5-5D4E-08C0-C858-A3EBA11412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52" y="1275908"/>
                <a:ext cx="6096001" cy="447630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53B53F2-332D-F8A4-8AC5-A8F316286718}"/>
              </a:ext>
            </a:extLst>
          </p:cNvPr>
          <p:cNvSpPr txBox="1"/>
          <p:nvPr/>
        </p:nvSpPr>
        <p:spPr>
          <a:xfrm>
            <a:off x="314547" y="5815214"/>
            <a:ext cx="50903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Mean 5 days: </a:t>
            </a:r>
            <a:r>
              <a:rPr lang="en-US" sz="2800" b="1" dirty="0"/>
              <a:t>Saving of 23 days</a:t>
            </a:r>
          </a:p>
          <a:p>
            <a:r>
              <a:rPr lang="en-US" sz="2800" dirty="0"/>
              <a:t>Median 4 days: </a:t>
            </a:r>
            <a:r>
              <a:rPr lang="en-US" sz="2800" b="1" dirty="0"/>
              <a:t>Saving of 16 days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F3C2E20A-E618-E2BB-A0FC-3BA8E0F3D37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58522777"/>
                  </p:ext>
                </p:extLst>
              </p:nvPr>
            </p:nvGraphicFramePr>
            <p:xfrm>
              <a:off x="6251944" y="1334388"/>
              <a:ext cx="5940056" cy="435934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F3C2E20A-E618-E2BB-A0FC-3BA8E0F3D3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1944" y="1334388"/>
                <a:ext cx="5940056" cy="435934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4D22DA-50DE-62BE-D767-6909E158EDEB}"/>
              </a:ext>
            </a:extLst>
          </p:cNvPr>
          <p:cNvSpPr txBox="1"/>
          <p:nvPr/>
        </p:nvSpPr>
        <p:spPr>
          <a:xfrm>
            <a:off x="6676804" y="5815140"/>
            <a:ext cx="53486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Mean 27 days: </a:t>
            </a:r>
            <a:r>
              <a:rPr lang="en-US" sz="2800" b="1" dirty="0"/>
              <a:t>Saving of 21 days</a:t>
            </a:r>
          </a:p>
          <a:p>
            <a:r>
              <a:rPr lang="en-US" sz="2800" dirty="0"/>
              <a:t>Median 26 days: </a:t>
            </a:r>
            <a:r>
              <a:rPr lang="en-US" sz="2800" b="1" dirty="0"/>
              <a:t>Saving of 15 days </a:t>
            </a:r>
          </a:p>
        </p:txBody>
      </p:sp>
    </p:spTree>
    <p:extLst>
      <p:ext uri="{BB962C8B-B14F-4D97-AF65-F5344CB8AC3E}">
        <p14:creationId xmlns:p14="http://schemas.microsoft.com/office/powerpoint/2010/main" val="326537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020F5272-F964-7565-4651-D18A9484C9B0}"/>
                  </a:ext>
                </a:extLst>
              </p:cNvPr>
              <p:cNvGraphicFramePr/>
              <p:nvPr/>
            </p:nvGraphicFramePr>
            <p:xfrm>
              <a:off x="793945" y="1144423"/>
              <a:ext cx="10209335" cy="54087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020F5272-F964-7565-4651-D18A9484C9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3945" y="1144423"/>
                <a:ext cx="10209335" cy="5408777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EC8B1155-0AC0-7AF0-FB7C-B0578A2A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65" y="52887"/>
            <a:ext cx="10515600" cy="1091536"/>
          </a:xfrm>
        </p:spPr>
        <p:txBody>
          <a:bodyPr/>
          <a:lstStyle/>
          <a:p>
            <a:pPr algn="ctr"/>
            <a:r>
              <a:rPr lang="en-GB" b="1" dirty="0"/>
              <a:t>The GM One Stop Lung Cancer Clinic </a:t>
            </a:r>
          </a:p>
        </p:txBody>
      </p:sp>
    </p:spTree>
    <p:extLst>
      <p:ext uri="{BB962C8B-B14F-4D97-AF65-F5344CB8AC3E}">
        <p14:creationId xmlns:p14="http://schemas.microsoft.com/office/powerpoint/2010/main" val="46950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F09757-16A3-E9C9-31C1-8443D5DC5D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1110" y="111204"/>
          <a:ext cx="11035130" cy="661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930">
                  <a:extLst>
                    <a:ext uri="{9D8B030D-6E8A-4147-A177-3AD203B41FA5}">
                      <a16:colId xmlns:a16="http://schemas.microsoft.com/office/drawing/2014/main" val="2361182953"/>
                    </a:ext>
                  </a:extLst>
                </a:gridCol>
                <a:gridCol w="3686186">
                  <a:extLst>
                    <a:ext uri="{9D8B030D-6E8A-4147-A177-3AD203B41FA5}">
                      <a16:colId xmlns:a16="http://schemas.microsoft.com/office/drawing/2014/main" val="995256745"/>
                    </a:ext>
                  </a:extLst>
                </a:gridCol>
                <a:gridCol w="2576507">
                  <a:extLst>
                    <a:ext uri="{9D8B030D-6E8A-4147-A177-3AD203B41FA5}">
                      <a16:colId xmlns:a16="http://schemas.microsoft.com/office/drawing/2014/main" val="2201189450"/>
                    </a:ext>
                  </a:extLst>
                </a:gridCol>
                <a:gridCol w="2576507">
                  <a:extLst>
                    <a:ext uri="{9D8B030D-6E8A-4147-A177-3AD203B41FA5}">
                      <a16:colId xmlns:a16="http://schemas.microsoft.com/office/drawing/2014/main" val="380428623"/>
                    </a:ext>
                  </a:extLst>
                </a:gridCol>
              </a:tblGrid>
              <a:tr h="8663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Pre-One-stop Implementation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n=94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Post-One-stop Implementation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n=114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3329534731"/>
                  </a:ext>
                </a:extLst>
              </a:tr>
              <a:tr h="611108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Prehabilitation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(prehab4cancer)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Patients referred for Prehab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64/94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(68%)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92/114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(81%)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47436861"/>
                  </a:ext>
                </a:extLst>
              </a:tr>
              <a:tr h="6577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Uptake of prehab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49/94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(52%)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74/114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(65%)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3828139972"/>
                  </a:ext>
                </a:extLst>
              </a:tr>
              <a:tr h="611108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Frailty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 (%)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Patients screened for frailty (documented CFS)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45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(48%)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114</a:t>
                      </a:r>
                      <a:endParaRPr lang="en-GB" sz="2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(100%)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2193874893"/>
                  </a:ext>
                </a:extLst>
              </a:tr>
              <a:tr h="6111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Frailty intervention  (Oncogeriatrics)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 (4%)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46</a:t>
                      </a:r>
                      <a:endParaRPr lang="en-GB" sz="2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 (41%)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2124969921"/>
                  </a:ext>
                </a:extLst>
              </a:tr>
              <a:tr h="6816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Tobacco dependency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 (%)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Patients with tobacco dependency receiving specialist support / treatment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5/34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(15%) 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30/33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(91%) 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1607296652"/>
                  </a:ext>
                </a:extLst>
              </a:tr>
              <a:tr h="611108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Malnutrition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Screening for malnutrition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64/94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(68%)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114/114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(100%)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1598437240"/>
                  </a:ext>
                </a:extLst>
              </a:tr>
              <a:tr h="7417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Intervention in moderate/high risk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1/9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(11%)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19/19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(100%)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1005728780"/>
                  </a:ext>
                </a:extLst>
              </a:tr>
              <a:tr h="611108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Alcohol dependency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Patients screened for high-risk alcohol intake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4/94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4%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114/114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100%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84274560"/>
                  </a:ext>
                </a:extLst>
              </a:tr>
              <a:tr h="6111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Appropriate alcohol intervention protocol followed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0/94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0%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114/114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00" dirty="0">
                          <a:effectLst/>
                        </a:rPr>
                        <a:t>100%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6" marR="45906" marT="0" marB="0"/>
                </a:tc>
                <a:extLst>
                  <a:ext uri="{0D108BD9-81ED-4DB2-BD59-A6C34878D82A}">
                    <a16:rowId xmlns:a16="http://schemas.microsoft.com/office/drawing/2014/main" val="309161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60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1244</Words>
  <Application>Microsoft Office PowerPoint</Application>
  <PresentationFormat>Widescreen</PresentationFormat>
  <Paragraphs>301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 Narrow</vt:lpstr>
      <vt:lpstr>Arial</vt:lpstr>
      <vt:lpstr>Calibri</vt:lpstr>
      <vt:lpstr>Courier New</vt:lpstr>
      <vt:lpstr>Segoe UI</vt:lpstr>
      <vt:lpstr>Times New Roman</vt:lpstr>
      <vt:lpstr>Office Theme</vt:lpstr>
      <vt:lpstr>Greater Manchester One-stop Lung Cancer Clinic  (Cancer Treatment &amp; Optimisation Programme) </vt:lpstr>
      <vt:lpstr>Key challenge in GM: making treatment decisions in ‘higher risk’ patients with NSCLC referred for thoracic surgery</vt:lpstr>
      <vt:lpstr>GM One-Stop Lung Cancer Clinic </vt:lpstr>
      <vt:lpstr>PowerPoint Presentation</vt:lpstr>
      <vt:lpstr>The GM One Stop Lung Cancer Clinic </vt:lpstr>
      <vt:lpstr>Clinic structure</vt:lpstr>
      <vt:lpstr>GM One Stop Lung Cancer Clinic: Outcomes (115 pts) 88% of patients made a treatment decision on the day of clinic </vt:lpstr>
      <vt:lpstr>The GM One Stop Lung Cancer Clinic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GM One Stop Lung Cancer Clinic Evolution</vt:lpstr>
      <vt:lpstr>GM One-stop lung cancer clinic – curative intent multimodality treatment  </vt:lpstr>
      <vt:lpstr>PowerPoint Presentation</vt:lpstr>
      <vt:lpstr>The GM One Stop Lung Cancer Clinic</vt:lpstr>
      <vt:lpstr>Roll Out</vt:lpstr>
      <vt:lpstr>Acknowledgements</vt:lpstr>
      <vt:lpstr>Questions &amp;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Bryant</dc:creator>
  <cp:lastModifiedBy>Helen Dunderdale</cp:lastModifiedBy>
  <cp:revision>27</cp:revision>
  <dcterms:created xsi:type="dcterms:W3CDTF">2023-10-12T09:49:40Z</dcterms:created>
  <dcterms:modified xsi:type="dcterms:W3CDTF">2025-05-20T15:35:23Z</dcterms:modified>
</cp:coreProperties>
</file>