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6" r:id="rId4"/>
    <p:sldId id="268" r:id="rId5"/>
    <p:sldId id="260" r:id="rId6"/>
    <p:sldId id="269" r:id="rId7"/>
    <p:sldId id="264" r:id="rId8"/>
    <p:sldId id="270" r:id="rId9"/>
    <p:sldId id="262" r:id="rId10"/>
    <p:sldId id="271" r:id="rId11"/>
    <p:sldId id="27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85909A7A-0167-4FDC-AAA6-89B46DFF02CF}"/>
    <pc:docChg chg="modShowInfo">
      <pc:chgData name="Helen Dunderdale" userId="18a57383-fa13-4764-88a8-9272bfc7f4aa" providerId="ADAL" clId="{85909A7A-0167-4FDC-AAA6-89B46DFF02CF}" dt="2025-05-20T08:14:42.374" v="0" actId="2744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527C-4752-5BAF-745A-A26806C81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C645D-0554-86A3-B109-B3F16B0A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E21D9-5C1A-E156-707D-1F173F67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352B-8D8C-4789-AA24-D07DA4C87C5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5385F-4963-4466-25DE-9BD996A0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E1233-66B8-1AD0-97CB-B07E5A8C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2412-EE41-4835-9FBD-F73C848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94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2D44-0FBD-41EC-0686-897E5902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99555-6354-1413-A21C-80EB79421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BBC92-3B38-6391-EE10-218C4E8A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352B-8D8C-4789-AA24-D07DA4C87C5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D6070-D565-ED58-A988-500FA14C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CC443-3905-91E1-D569-47945B4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2412-EE41-4835-9FBD-F73C848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3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D1361F-C80F-5119-2121-36F496E04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BBED6-A344-112C-6B81-838D115F6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E74CC-AB25-299B-6662-98B04619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352B-8D8C-4789-AA24-D07DA4C87C5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2C561-C5CA-B662-79EA-04970EC6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EBCCB-D738-17F9-2ADB-19A3BBFF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2412-EE41-4835-9FBD-F73C848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8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390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39075" y="1522651"/>
            <a:ext cx="9239947" cy="2167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760" b="1">
                <a:solidFill>
                  <a:schemeClr val="accent2"/>
                </a:solidFill>
              </a:defRPr>
            </a:lvl1pPr>
            <a:lvl2pPr marL="548640" indent="0">
              <a:buNone/>
              <a:defRPr sz="5760" b="1"/>
            </a:lvl2pPr>
            <a:lvl3pPr marL="1097280" indent="0">
              <a:buNone/>
              <a:defRPr sz="5760" b="1"/>
            </a:lvl3pPr>
            <a:lvl4pPr marL="1645920" indent="0">
              <a:buNone/>
              <a:defRPr sz="5760" b="1"/>
            </a:lvl4pPr>
            <a:lvl5pPr marL="2194560" indent="0">
              <a:buNone/>
              <a:defRPr sz="576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7" descr="NHSNBT_logo.jpg">
            <a:extLst>
              <a:ext uri="{FF2B5EF4-FFF2-40B4-BE49-F238E27FC236}">
                <a16:creationId xmlns:a16="http://schemas.microsoft.com/office/drawing/2014/main" id="{3D0DA22B-8B53-A3DC-684D-D2D36B2579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8069" y="96704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5FE88F-7FFB-EB31-5D51-CAB60EB5C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134637"/>
            <a:ext cx="11970739" cy="72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4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39075" y="1522651"/>
            <a:ext cx="9239947" cy="1915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760" b="0" baseline="0">
                <a:solidFill>
                  <a:schemeClr val="accent2"/>
                </a:solidFill>
              </a:defRPr>
            </a:lvl1pPr>
            <a:lvl2pPr marL="548640" indent="0">
              <a:buNone/>
              <a:defRPr sz="5760" b="1"/>
            </a:lvl2pPr>
            <a:lvl3pPr marL="1097280" indent="0">
              <a:buNone/>
              <a:defRPr sz="5760" b="1"/>
            </a:lvl3pPr>
            <a:lvl4pPr marL="1645920" indent="0">
              <a:buNone/>
              <a:defRPr sz="5760" b="1"/>
            </a:lvl4pPr>
            <a:lvl5pPr marL="2194560" indent="0">
              <a:buNone/>
              <a:defRPr sz="576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39075" y="3438526"/>
            <a:ext cx="9239947" cy="9410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80" b="1">
                <a:solidFill>
                  <a:schemeClr val="tx1"/>
                </a:solidFill>
              </a:defRPr>
            </a:lvl1pPr>
            <a:lvl2pPr marL="548640" indent="0">
              <a:buNone/>
              <a:defRPr sz="2880" b="1"/>
            </a:lvl2pPr>
            <a:lvl3pPr marL="1097280" indent="0">
              <a:buNone/>
              <a:defRPr sz="2880" b="1"/>
            </a:lvl3pPr>
            <a:lvl4pPr marL="1645920" indent="0">
              <a:buNone/>
              <a:defRPr sz="2880" b="1"/>
            </a:lvl4pPr>
            <a:lvl5pPr marL="2194560" indent="0">
              <a:buNone/>
              <a:defRPr sz="288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538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64029" y="1731645"/>
            <a:ext cx="9072033" cy="5429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  <a:lvl2pPr marL="548640" indent="0">
              <a:buNone/>
              <a:defRPr sz="2880" b="1">
                <a:solidFill>
                  <a:schemeClr val="accent2"/>
                </a:solidFill>
              </a:defRPr>
            </a:lvl2pPr>
            <a:lvl3pPr marL="1097280" indent="0">
              <a:buNone/>
              <a:defRPr sz="2880" b="1">
                <a:solidFill>
                  <a:schemeClr val="accent2"/>
                </a:solidFill>
              </a:defRPr>
            </a:lvl3pPr>
            <a:lvl4pPr marL="1645920" indent="0">
              <a:buNone/>
              <a:defRPr sz="2880" b="1">
                <a:solidFill>
                  <a:schemeClr val="accent2"/>
                </a:solidFill>
              </a:defRPr>
            </a:lvl4pPr>
            <a:lvl5pPr marL="2194560" indent="0">
              <a:buNone/>
              <a:defRPr sz="288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63134" y="2679103"/>
            <a:ext cx="9072033" cy="31889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720"/>
              </a:spcAft>
              <a:buNone/>
              <a:defRPr sz="1920"/>
            </a:lvl1pPr>
            <a:lvl2pPr marL="325756" indent="-320040">
              <a:buFont typeface="Arial" charset="0"/>
              <a:buChar char="•"/>
              <a:tabLst/>
              <a:defRPr sz="1920"/>
            </a:lvl2pPr>
            <a:lvl3pPr marL="668656" indent="-342900">
              <a:buFont typeface="Arial" charset="0"/>
              <a:buChar char="•"/>
              <a:tabLst/>
              <a:defRPr sz="1920"/>
            </a:lvl3pPr>
            <a:lvl4pPr marL="1066800" indent="-373380">
              <a:buFont typeface="Arial" charset="0"/>
              <a:buChar char="•"/>
              <a:tabLst/>
              <a:defRPr sz="1920"/>
            </a:lvl4pPr>
            <a:lvl5pPr marL="1386840" indent="-320040">
              <a:buFont typeface="Arial" charset="0"/>
              <a:buChar char="•"/>
              <a:tabLst/>
              <a:defRPr sz="19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83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64029" y="1731645"/>
            <a:ext cx="9072033" cy="5429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  <a:lvl2pPr marL="548640" indent="0">
              <a:buNone/>
              <a:defRPr sz="2880" b="1">
                <a:solidFill>
                  <a:schemeClr val="accent2"/>
                </a:solidFill>
              </a:defRPr>
            </a:lvl2pPr>
            <a:lvl3pPr marL="1097280" indent="0">
              <a:buNone/>
              <a:defRPr sz="2880" b="1">
                <a:solidFill>
                  <a:schemeClr val="accent2"/>
                </a:solidFill>
              </a:defRPr>
            </a:lvl3pPr>
            <a:lvl4pPr marL="1645920" indent="0">
              <a:buNone/>
              <a:defRPr sz="2880" b="1">
                <a:solidFill>
                  <a:schemeClr val="accent2"/>
                </a:solidFill>
              </a:defRPr>
            </a:lvl4pPr>
            <a:lvl5pPr marL="2194560" indent="0">
              <a:buNone/>
              <a:defRPr sz="288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63133" y="2821325"/>
            <a:ext cx="2768600" cy="2324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850796" y="2821325"/>
            <a:ext cx="2768600" cy="2324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338457" y="2821325"/>
            <a:ext cx="2768600" cy="2324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"/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363133" y="5405317"/>
            <a:ext cx="2768600" cy="4514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40" baseline="0"/>
            </a:lvl1pPr>
            <a:lvl2pPr marL="548640" indent="0">
              <a:buNone/>
              <a:defRPr sz="960"/>
            </a:lvl2pPr>
            <a:lvl3pPr marL="1097280" indent="0">
              <a:buNone/>
              <a:defRPr sz="960"/>
            </a:lvl3pPr>
            <a:lvl4pPr marL="1645920" indent="0">
              <a:buNone/>
              <a:defRPr sz="960"/>
            </a:lvl4pPr>
            <a:lvl5pPr marL="2194560" indent="0">
              <a:buNone/>
              <a:defRPr sz="96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864616" y="5405317"/>
            <a:ext cx="2768600" cy="4514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40" baseline="0"/>
            </a:lvl1pPr>
            <a:lvl2pPr marL="548640" indent="0">
              <a:buNone/>
              <a:defRPr sz="960"/>
            </a:lvl2pPr>
            <a:lvl3pPr marL="1097280" indent="0">
              <a:buNone/>
              <a:defRPr sz="960"/>
            </a:lvl3pPr>
            <a:lvl4pPr marL="1645920" indent="0">
              <a:buNone/>
              <a:defRPr sz="960"/>
            </a:lvl4pPr>
            <a:lvl5pPr marL="2194560" indent="0">
              <a:buNone/>
              <a:defRPr sz="96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8343797" y="5405317"/>
            <a:ext cx="2768600" cy="4514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40" baseline="0"/>
            </a:lvl1pPr>
            <a:lvl2pPr marL="548640" indent="0">
              <a:buNone/>
              <a:defRPr sz="960"/>
            </a:lvl2pPr>
            <a:lvl3pPr marL="1097280" indent="0">
              <a:buNone/>
              <a:defRPr sz="960"/>
            </a:lvl3pPr>
            <a:lvl4pPr marL="1645920" indent="0">
              <a:buNone/>
              <a:defRPr sz="960"/>
            </a:lvl4pPr>
            <a:lvl5pPr marL="2194560" indent="0">
              <a:buNone/>
              <a:defRPr sz="96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00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64029" y="1731645"/>
            <a:ext cx="9072033" cy="5429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  <a:lvl2pPr marL="548640" indent="0">
              <a:buNone/>
              <a:defRPr sz="2880" b="1">
                <a:solidFill>
                  <a:schemeClr val="accent2"/>
                </a:solidFill>
              </a:defRPr>
            </a:lvl2pPr>
            <a:lvl3pPr marL="1097280" indent="0">
              <a:buNone/>
              <a:defRPr sz="2880" b="1">
                <a:solidFill>
                  <a:schemeClr val="accent2"/>
                </a:solidFill>
              </a:defRPr>
            </a:lvl3pPr>
            <a:lvl4pPr marL="1645920" indent="0">
              <a:buNone/>
              <a:defRPr sz="2880" b="1">
                <a:solidFill>
                  <a:schemeClr val="accent2"/>
                </a:solidFill>
              </a:defRPr>
            </a:lvl4pPr>
            <a:lvl5pPr marL="2194560" indent="0">
              <a:buNone/>
              <a:defRPr sz="288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63135" y="2679103"/>
            <a:ext cx="4301224" cy="31889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720"/>
              </a:spcAft>
              <a:buNone/>
              <a:defRPr sz="1920" baseline="0"/>
            </a:lvl1pPr>
            <a:lvl2pPr marL="325756" indent="-320040">
              <a:buFont typeface="Arial" charset="0"/>
              <a:buChar char="•"/>
              <a:tabLst/>
              <a:defRPr sz="1920"/>
            </a:lvl2pPr>
            <a:lvl3pPr marL="645796" indent="-320040">
              <a:buFont typeface="Arial" charset="0"/>
              <a:buChar char="•"/>
              <a:tabLst/>
              <a:defRPr sz="1920"/>
            </a:lvl3pPr>
            <a:lvl4pPr marL="965836" indent="-320040">
              <a:buFont typeface="Arial" charset="0"/>
              <a:buChar char="•"/>
              <a:tabLst/>
              <a:defRPr sz="1920"/>
            </a:lvl4pPr>
            <a:lvl5pPr marL="1283970" indent="-318136">
              <a:buFont typeface="Arial" charset="0"/>
              <a:buChar char="•"/>
              <a:tabLst/>
              <a:defRPr sz="19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35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527C-4752-5BAF-745A-A26806C81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C645D-0554-86A3-B109-B3F16B0A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E21D9-5C1A-E156-707D-1F173F67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352B-8D8C-4789-AA24-D07DA4C87C5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5385F-4963-4466-25DE-9BD996A0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E1233-66B8-1AD0-97CB-B07E5A8C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2412-EE41-4835-9FBD-F73C848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48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2B0A-BA5C-3879-EF6E-74D422AB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FAE56-D242-6E40-2032-86B3B2674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77F44-3646-2AA5-307A-DD27169E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352B-8D8C-4789-AA24-D07DA4C87C5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4ADDE-CE9F-123C-53F8-C01DE62A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0F10E-E75D-7822-464C-76C58BA0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2412-EE41-4835-9FBD-F73C848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1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DD26-DA47-D12C-F374-E8062B20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A7511-7B1E-D5B0-A762-C9488AFAB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C5EC2-62BE-05AD-D76D-1A0F48E8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352B-8D8C-4789-AA24-D07DA4C87C5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B4EA3-81A6-B647-E1E6-FD8284E9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DEB3D-EF35-7286-CB2B-C851E41E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2412-EE41-4835-9FBD-F73C848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7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4C776-1ACE-8F65-0D15-9ECFCF17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410FD-B54E-7091-3B3C-7E5986144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B3960-0965-79A9-F01D-45E926374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3ECF7-2E98-59C9-760E-A43841E5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352B-8D8C-4789-AA24-D07DA4C87C5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73E4D-E30F-43DA-EBAB-6D3B5554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53FE-5836-FBD0-E05E-D06A6133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2412-EE41-4835-9FBD-F73C848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74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6B87-4A9D-938B-108C-6A81557D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A401E-828D-DC54-E284-7DDD930DB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95898-1C88-6540-5922-00ADC41E7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67FD5-099D-0839-23DF-95CDADB49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25626-D413-26B3-56D3-E6625E87D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E2C39-6FAA-BAD4-6EFB-B7D20EC2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352B-8D8C-4789-AA24-D07DA4C87C5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46619-71C0-6053-B560-E60A823D5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C482C2-BB38-D5DE-6510-4D2654C6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2412-EE41-4835-9FBD-F73C848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6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FD2C-0E46-3327-2A28-93F3AC4B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83674-EAFE-7C46-ABDA-45D32203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352B-8D8C-4789-AA24-D07DA4C87C5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D7885-DC84-8E16-4C8C-4D41C5FF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DDC4-C11A-0ACD-1F14-65445CD2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2412-EE41-4835-9FBD-F73C848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9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6269C-0F28-8FCB-692C-65F1CE8C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352B-8D8C-4789-AA24-D07DA4C87C5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CBBE50-CDFC-4C3C-37F5-7E07B5C2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829EC-E9B9-8745-B22F-DCE52F22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2412-EE41-4835-9FBD-F73C848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5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D08C-9297-0C2E-E022-C14A075A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ED1EF-4624-43A0-BC90-27DF0B12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5FDE9-456D-22FA-CCB4-34F701447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37B4C-1FC5-18DF-79F3-A33C458F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352B-8D8C-4789-AA24-D07DA4C87C5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FEB55-BB4E-C0E6-6EE5-04416BAD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F9007-B787-23F5-A2F3-B61EF48A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2412-EE41-4835-9FBD-F73C848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0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7DF8-E7CC-1DBB-EB2B-4AB4DC95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FDB0BD-CB10-AC9D-4ECC-BC9E6F2E0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1C838-0346-5D7B-1978-A29DCB255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E5911-5839-33EB-909D-7E76B478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352B-8D8C-4789-AA24-D07DA4C87C5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816E9-BA95-6108-595C-1D860193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88266-B3A3-6D14-350C-55C0659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2412-EE41-4835-9FBD-F73C848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15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EDFF9-3F91-1A15-18A7-B7827EB9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861C4-79F8-F855-3A51-C593F2E0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30ED4-F0FA-39F6-6DD4-F392F99A4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5352B-8D8C-4789-AA24-D07DA4C87C5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E491E-48F5-5217-0DF9-8B79FE86E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6F84C-54AB-C117-2926-7FE13AE61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292412-EE41-4835-9FBD-F73C848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96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548640" rtl="0" eaLnBrk="0" fontAlgn="base" hangingPunct="0">
        <a:spcBef>
          <a:spcPct val="0"/>
        </a:spcBef>
        <a:spcAft>
          <a:spcPct val="0"/>
        </a:spcAft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48640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anose="020B0604020202020204" pitchFamily="34" charset="0"/>
        </a:defRPr>
      </a:lvl2pPr>
      <a:lvl3pPr algn="ctr" defTabSz="548640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anose="020B0604020202020204" pitchFamily="34" charset="0"/>
        </a:defRPr>
      </a:lvl3pPr>
      <a:lvl4pPr algn="ctr" defTabSz="548640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anose="020B0604020202020204" pitchFamily="34" charset="0"/>
        </a:defRPr>
      </a:lvl4pPr>
      <a:lvl5pPr algn="ctr" defTabSz="548640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anose="020B0604020202020204" pitchFamily="34" charset="0"/>
        </a:defRPr>
      </a:lvl5pPr>
      <a:lvl6pPr marL="548640" algn="ctr" defTabSz="548640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6pPr>
      <a:lvl7pPr marL="1097280" algn="ctr" defTabSz="548640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7pPr>
      <a:lvl8pPr marL="1645920" algn="ctr" defTabSz="548640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8pPr>
      <a:lvl9pPr marL="2194560" algn="ctr" defTabSz="548640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11480" indent="-411480" algn="l" defTabSz="54864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54864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54864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54864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54864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4559-4CF2-B757-AB39-6397028333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>
                <a:solidFill>
                  <a:srgbClr val="0070C0"/>
                </a:solidFill>
              </a:rPr>
              <a:t>Re-audit of frozen sections in thoracic pathology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5F20C-2356-B671-EEAC-7ECCC5B64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Nidhi Bhatt</a:t>
            </a:r>
          </a:p>
        </p:txBody>
      </p:sp>
      <p:pic>
        <p:nvPicPr>
          <p:cNvPr id="4" name="Picture 5" descr="Z:\Brand &amp; Templates\Brand Guidelines 2018 onwards\Brand Guidelines 2018\Final designs\Icons\NHS Blue one colour\Brunel building.png">
            <a:extLst>
              <a:ext uri="{FF2B5EF4-FFF2-40B4-BE49-F238E27FC236}">
                <a16:creationId xmlns:a16="http://schemas.microsoft.com/office/drawing/2014/main" id="{7C1F3ABF-09F5-DCCC-DEFB-6531B1A0C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7759"/>
            <a:ext cx="4503948" cy="22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EA2408-8718-CFE6-0762-EABD6410B5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21267"/>
            <a:ext cx="12192000" cy="736733"/>
          </a:xfrm>
          <a:prstGeom prst="rect">
            <a:avLst/>
          </a:prstGeom>
        </p:spPr>
      </p:pic>
      <p:pic>
        <p:nvPicPr>
          <p:cNvPr id="6" name="Picture 7" descr="NHSNBT_logo.jpg">
            <a:extLst>
              <a:ext uri="{FF2B5EF4-FFF2-40B4-BE49-F238E27FC236}">
                <a16:creationId xmlns:a16="http://schemas.microsoft.com/office/drawing/2014/main" id="{4C09E954-0FE2-74D2-A7BC-E0DED9ED6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103050"/>
            <a:ext cx="1398021" cy="84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651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B54C-23C5-D7AD-03BC-DF6D4308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64" y="29595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Diagnostic accuracy </a:t>
            </a:r>
          </a:p>
        </p:txBody>
      </p:sp>
      <p:pic>
        <p:nvPicPr>
          <p:cNvPr id="4" name="Picture 3" descr="NHSNBT_logo.jpg">
            <a:extLst>
              <a:ext uri="{FF2B5EF4-FFF2-40B4-BE49-F238E27FC236}">
                <a16:creationId xmlns:a16="http://schemas.microsoft.com/office/drawing/2014/main" id="{A7308F2D-757B-B75B-2F6F-F170587A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103050"/>
            <a:ext cx="1398021" cy="84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1FAC874-7233-3E3D-C451-F0FDDFC81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26051"/>
            <a:ext cx="12113144" cy="731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EE2595-1B63-9F2F-60BF-74A49D94F99E}"/>
              </a:ext>
            </a:extLst>
          </p:cNvPr>
          <p:cNvSpPr txBox="1"/>
          <p:nvPr/>
        </p:nvSpPr>
        <p:spPr>
          <a:xfrm>
            <a:off x="1506828" y="1588394"/>
            <a:ext cx="88220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98% (n=94) FS diagnoses correlated with final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2% (n=1) case was downgraded from squamous cell carcinoma to squamous metaplasia on final histology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sz="1600" dirty="0">
                <a:solidFill>
                  <a:srgbClr val="0070C0"/>
                </a:solidFill>
              </a:rPr>
              <a:t>cT1N0 PET avid, partly cavitating lesion in a current smoker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</a:rPr>
              <a:t>FS interpretation considered appropriate in the clinical context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95EDE-B695-47BA-21A4-93AC04C9B9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815" y="3521630"/>
            <a:ext cx="3172744" cy="2658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67CA3A-950A-999D-0714-7778555BA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062" y="3429000"/>
            <a:ext cx="2137794" cy="27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4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96E5-B8FB-0005-3362-F048DBC6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Next steps/actions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B47BC-4429-4685-D898-39FEA447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Investigate lab times </a:t>
            </a:r>
            <a:r>
              <a:rPr lang="en-GB">
                <a:solidFill>
                  <a:srgbClr val="0070C0"/>
                </a:solidFill>
              </a:rPr>
              <a:t>further to </a:t>
            </a:r>
            <a:r>
              <a:rPr lang="en-GB" dirty="0">
                <a:solidFill>
                  <a:srgbClr val="0070C0"/>
                </a:solidFill>
              </a:rPr>
              <a:t>see if any improvements possible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Better communication within pathology and with surgeons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Consider blue lighting multi-part FS to NBT main lab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629E77-97AA-9D15-A39A-5BD540B750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26051"/>
            <a:ext cx="12113144" cy="731949"/>
          </a:xfrm>
          <a:prstGeom prst="rect">
            <a:avLst/>
          </a:prstGeom>
        </p:spPr>
      </p:pic>
      <p:pic>
        <p:nvPicPr>
          <p:cNvPr id="5" name="Picture 4" descr="NHSNBT_logo.jpg">
            <a:extLst>
              <a:ext uri="{FF2B5EF4-FFF2-40B4-BE49-F238E27FC236}">
                <a16:creationId xmlns:a16="http://schemas.microsoft.com/office/drawing/2014/main" id="{250B9795-E517-15C0-6587-199243DDC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103050"/>
            <a:ext cx="1398021" cy="84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6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5C2A-C792-B034-F8C7-3F1F73CB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1014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Background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D554E6-025A-00CC-AD42-7BD79E231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1019" y="4794476"/>
            <a:ext cx="2129575" cy="1392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69903B-DFB4-8FF9-D1B4-0A6248687E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0316" y="4794670"/>
            <a:ext cx="1947137" cy="1392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00BA26-F48E-D934-B690-8A6CF0D8E96C}"/>
              </a:ext>
            </a:extLst>
          </p:cNvPr>
          <p:cNvSpPr txBox="1"/>
          <p:nvPr/>
        </p:nvSpPr>
        <p:spPr>
          <a:xfrm>
            <a:off x="1152939" y="1493078"/>
            <a:ext cx="9749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In 2016, UHBW Cellpath merged with, and moved to, NBT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Bespoke frozen section protocol developed for thoracic surgical patients to minimise delay causes by transport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Clinical effectiveness project undertaken in 2017 to validate the protocol*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B45938-198A-57AA-4E78-C21C79D0E6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21267"/>
            <a:ext cx="12192000" cy="736733"/>
          </a:xfrm>
          <a:prstGeom prst="rect">
            <a:avLst/>
          </a:prstGeom>
        </p:spPr>
      </p:pic>
      <p:pic>
        <p:nvPicPr>
          <p:cNvPr id="8" name="Picture 7" descr="NHSNBT_logo.jpg">
            <a:extLst>
              <a:ext uri="{FF2B5EF4-FFF2-40B4-BE49-F238E27FC236}">
                <a16:creationId xmlns:a16="http://schemas.microsoft.com/office/drawing/2014/main" id="{193C73B2-05D4-AF4B-B177-A3E71EFB7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103050"/>
            <a:ext cx="1398021" cy="84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F3771-9EAE-880F-508F-92BF67DA850C}"/>
              </a:ext>
            </a:extLst>
          </p:cNvPr>
          <p:cNvSpPr txBox="1"/>
          <p:nvPr/>
        </p:nvSpPr>
        <p:spPr>
          <a:xfrm>
            <a:off x="6299199" y="4227443"/>
            <a:ext cx="538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*Digital pathology is a practical alternative to on-site intraoperative frozen section diagnosis in thoracic surgery </a:t>
            </a:r>
            <a:r>
              <a:rPr lang="en-GB" sz="1000" i="1" dirty="0"/>
              <a:t>Histopathology 2019, 74, 902–907. DOI: 10.1111/his.13804</a:t>
            </a:r>
          </a:p>
        </p:txBody>
      </p:sp>
    </p:spTree>
    <p:extLst>
      <p:ext uri="{BB962C8B-B14F-4D97-AF65-F5344CB8AC3E}">
        <p14:creationId xmlns:p14="http://schemas.microsoft.com/office/powerpoint/2010/main" val="336792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Frozen section pathway UHBW → NBT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43189" y="1562637"/>
            <a:ext cx="9157267" cy="250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Specimen dissected by surgeons and tissue for frozen section (FS) selected</a:t>
            </a:r>
          </a:p>
          <a:p>
            <a:r>
              <a:rPr lang="en-GB" sz="2000" dirty="0">
                <a:solidFill>
                  <a:srgbClr val="0070C0"/>
                </a:solidFill>
              </a:rPr>
              <a:t>Sent to the Essential services laboratory (ESL) in UHBW</a:t>
            </a:r>
          </a:p>
          <a:p>
            <a:r>
              <a:rPr lang="en-GB" sz="2000" dirty="0">
                <a:solidFill>
                  <a:srgbClr val="0070C0"/>
                </a:solidFill>
              </a:rPr>
              <a:t>Glass slides formed and scanned with whole slide image scanner</a:t>
            </a:r>
          </a:p>
          <a:p>
            <a:r>
              <a:rPr lang="en-GB" sz="2000" dirty="0">
                <a:solidFill>
                  <a:srgbClr val="0070C0"/>
                </a:solidFill>
              </a:rPr>
              <a:t>Images sent to NBT and reported digitally 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3" name="Picture 2" descr="NHSNBT_logo.jpg">
            <a:extLst>
              <a:ext uri="{FF2B5EF4-FFF2-40B4-BE49-F238E27FC236}">
                <a16:creationId xmlns:a16="http://schemas.microsoft.com/office/drawing/2014/main" id="{23CE5784-8E5E-BDA2-7351-9CF938C00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103050"/>
            <a:ext cx="1398021" cy="84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932CFD-048F-4DB7-C013-9CDFC9759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21267"/>
            <a:ext cx="12192000" cy="736733"/>
          </a:xfrm>
          <a:prstGeom prst="rect">
            <a:avLst/>
          </a:prstGeom>
        </p:spPr>
      </p:pic>
      <p:pic>
        <p:nvPicPr>
          <p:cNvPr id="8" name="Picture 7" descr="A white machine with buttons and a glass door&#10;&#10;AI-generated content may be incorrect.">
            <a:extLst>
              <a:ext uri="{FF2B5EF4-FFF2-40B4-BE49-F238E27FC236}">
                <a16:creationId xmlns:a16="http://schemas.microsoft.com/office/drawing/2014/main" id="{139A87A6-9DE4-0461-8881-CA18B199E3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8"/>
          <a:stretch/>
        </p:blipFill>
        <p:spPr>
          <a:xfrm rot="5400000">
            <a:off x="1579472" y="3615491"/>
            <a:ext cx="2777199" cy="2403889"/>
          </a:xfrm>
          <a:prstGeom prst="rect">
            <a:avLst/>
          </a:prstGeom>
        </p:spPr>
      </p:pic>
      <p:pic>
        <p:nvPicPr>
          <p:cNvPr id="10" name="Picture 9" descr="A computer on a desk&#10;&#10;AI-generated content may be incorrect.">
            <a:extLst>
              <a:ext uri="{FF2B5EF4-FFF2-40B4-BE49-F238E27FC236}">
                <a16:creationId xmlns:a16="http://schemas.microsoft.com/office/drawing/2014/main" id="{2ECCB9E8-AAD7-AB9B-894D-08C0303DCC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3429000"/>
            <a:ext cx="3702713" cy="2777035"/>
          </a:xfrm>
          <a:prstGeom prst="rect">
            <a:avLst/>
          </a:prstGeom>
        </p:spPr>
      </p:pic>
      <p:pic>
        <p:nvPicPr>
          <p:cNvPr id="12" name="Picture 11" descr="A white machine with a black vent">
            <a:extLst>
              <a:ext uri="{FF2B5EF4-FFF2-40B4-BE49-F238E27FC236}">
                <a16:creationId xmlns:a16="http://schemas.microsoft.com/office/drawing/2014/main" id="{C6499423-AED4-AB3F-EA40-D2D270595A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2"/>
          <a:stretch/>
        </p:blipFill>
        <p:spPr>
          <a:xfrm rot="5400000">
            <a:off x="8883777" y="3482945"/>
            <a:ext cx="2777198" cy="26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AE46-E9AA-1AF4-887C-49BE57E6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Audit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34117-BC16-2DAC-1143-A3B1E8964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No national guidance, agreed locally  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90% frozen sections reported in 30 minutes</a:t>
            </a:r>
          </a:p>
          <a:p>
            <a:r>
              <a:rPr lang="en-GB" dirty="0">
                <a:solidFill>
                  <a:srgbClr val="0070C0"/>
                </a:solidFill>
              </a:rPr>
              <a:t>Exceptions – &gt;3 specimens sent simultaneously 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95% frozen section diagnoses correlate with final diagnosis</a:t>
            </a:r>
          </a:p>
          <a:p>
            <a:r>
              <a:rPr lang="en-GB" dirty="0">
                <a:solidFill>
                  <a:srgbClr val="0070C0"/>
                </a:solidFill>
              </a:rPr>
              <a:t>Exceptions – sampling discrepancy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88729-2065-4EF8-0068-9E119F9E92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21267"/>
            <a:ext cx="12192000" cy="736733"/>
          </a:xfrm>
          <a:prstGeom prst="rect">
            <a:avLst/>
          </a:prstGeom>
        </p:spPr>
      </p:pic>
      <p:pic>
        <p:nvPicPr>
          <p:cNvPr id="5" name="Picture 4" descr="NHSNBT_logo.jpg">
            <a:extLst>
              <a:ext uri="{FF2B5EF4-FFF2-40B4-BE49-F238E27FC236}">
                <a16:creationId xmlns:a16="http://schemas.microsoft.com/office/drawing/2014/main" id="{0FC0238B-7498-F55D-A4C4-7C3AF594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103050"/>
            <a:ext cx="1398021" cy="84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1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875A-C899-D43C-F2E6-A9836820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77" y="32648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Method</a:t>
            </a:r>
          </a:p>
        </p:txBody>
      </p:sp>
      <p:pic>
        <p:nvPicPr>
          <p:cNvPr id="4" name="Picture 3" descr="NHSNBT_logo.jpg">
            <a:extLst>
              <a:ext uri="{FF2B5EF4-FFF2-40B4-BE49-F238E27FC236}">
                <a16:creationId xmlns:a16="http://schemas.microsoft.com/office/drawing/2014/main" id="{5293819F-5D3D-F774-E648-189BC84D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103050"/>
            <a:ext cx="1398021" cy="84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0354EE-6976-0985-51A2-E707592D0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26051"/>
            <a:ext cx="12113144" cy="731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E86A5-7ABB-6EEC-50F0-71042B2BDF4F}"/>
              </a:ext>
            </a:extLst>
          </p:cNvPr>
          <p:cNvSpPr txBox="1"/>
          <p:nvPr/>
        </p:nvSpPr>
        <p:spPr>
          <a:xfrm>
            <a:off x="854300" y="1614151"/>
            <a:ext cx="100068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All thoracic FS between 01/01/2024 and 31/12/2024 identified from LIMS (using specimen type codes)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Data collection – step times from specimen receipt to results phoned recorded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Reports reviewed as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0283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91BF-1329-641D-188B-88F3A56D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Data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21781-0B91-D6E6-594E-508D45E3E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95 thoracic cases underwent FS</a:t>
            </a:r>
          </a:p>
          <a:p>
            <a:r>
              <a:rPr lang="en-GB" dirty="0">
                <a:solidFill>
                  <a:srgbClr val="0070C0"/>
                </a:solidFill>
              </a:rPr>
              <a:t>1 case excluded 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Staging mediastinoscopy of 9 LN stations = 142 min</a:t>
            </a:r>
          </a:p>
          <a:p>
            <a:pPr lvl="1"/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14 cases had 2 specimens sent simultaneously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80 cases had a single FS</a:t>
            </a:r>
          </a:p>
          <a:p>
            <a:pPr lvl="1"/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9D509-8C51-3A25-3B9C-52961542FA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21267"/>
            <a:ext cx="12192000" cy="736733"/>
          </a:xfrm>
          <a:prstGeom prst="rect">
            <a:avLst/>
          </a:prstGeom>
        </p:spPr>
      </p:pic>
      <p:pic>
        <p:nvPicPr>
          <p:cNvPr id="5" name="Picture 4" descr="NHSNBT_logo.jpg">
            <a:extLst>
              <a:ext uri="{FF2B5EF4-FFF2-40B4-BE49-F238E27FC236}">
                <a16:creationId xmlns:a16="http://schemas.microsoft.com/office/drawing/2014/main" id="{1D219BE0-3125-A4B4-E636-BCF201CEB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103050"/>
            <a:ext cx="1398021" cy="84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64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30558-FCCE-4539-CAD0-5ABA266C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Turnaround time – cases with 2 specimens </a:t>
            </a:r>
          </a:p>
        </p:txBody>
      </p:sp>
      <p:pic>
        <p:nvPicPr>
          <p:cNvPr id="4" name="Picture 3" descr="NHSNBT_logo.jpg">
            <a:extLst>
              <a:ext uri="{FF2B5EF4-FFF2-40B4-BE49-F238E27FC236}">
                <a16:creationId xmlns:a16="http://schemas.microsoft.com/office/drawing/2014/main" id="{20E321E5-9CBD-F508-FB38-03FEBEC5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103050"/>
            <a:ext cx="1398021" cy="84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DD855F-9313-2D5A-23FA-665F782BA2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21267"/>
            <a:ext cx="12192000" cy="73673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387916-4BFE-DD8C-068D-1E690B258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21% (n=3) reported in 30 min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78% (n=11) took &gt;30 min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4 – multiple sections required for assessment – took &gt;40 min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1 – scanner failure – took  106 min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1 – delay in pathologist being notified – took 42 min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5 – inherent delay in processing specimens sequentially – took 31-39 min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Except for the 4 cases with multiple sections, processing time contributed most to the delay</a:t>
            </a:r>
          </a:p>
        </p:txBody>
      </p:sp>
    </p:spTree>
    <p:extLst>
      <p:ext uri="{BB962C8B-B14F-4D97-AF65-F5344CB8AC3E}">
        <p14:creationId xmlns:p14="http://schemas.microsoft.com/office/powerpoint/2010/main" val="140187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5351-7844-8D21-1D72-6FBA2954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Turnaround time – cases with 1 specimen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1B708-9077-1D0B-C353-A7958834D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58% (n=46) reported in 30 min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42% (n=34) took &gt;30 min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3 – scanner failures – (43, 70 and 127 min)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5 – multiple sections required for assessment  (most ~40-45 min)</a:t>
            </a:r>
          </a:p>
          <a:p>
            <a:pPr lvl="2"/>
            <a:r>
              <a:rPr lang="en-GB" dirty="0">
                <a:solidFill>
                  <a:srgbClr val="0070C0"/>
                </a:solidFill>
              </a:rPr>
              <a:t>7 sections examined to confirm bronchial margin clearance in one case(70 min)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1 – delay in connecting to theatres (8 min wasted)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1 – pathologist not made aware scans available (took 43 min)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24 – no clear cause for delay identified though processing time contributed the most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01392-07EB-4925-27AA-87EDFDAB4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21267"/>
            <a:ext cx="12192000" cy="736733"/>
          </a:xfrm>
          <a:prstGeom prst="rect">
            <a:avLst/>
          </a:prstGeom>
        </p:spPr>
      </p:pic>
      <p:pic>
        <p:nvPicPr>
          <p:cNvPr id="5" name="Picture 4" descr="NHSNBT_logo.jpg">
            <a:extLst>
              <a:ext uri="{FF2B5EF4-FFF2-40B4-BE49-F238E27FC236}">
                <a16:creationId xmlns:a16="http://schemas.microsoft.com/office/drawing/2014/main" id="{1A2D54C3-D32A-3EB6-EFDD-F1AE557F8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103050"/>
            <a:ext cx="1398021" cy="84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71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7C60-8304-3429-3412-108D72F0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Turnaround time - overall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D90456-A213-98E8-1EAD-5DD5AE272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9009"/>
            <a:ext cx="11733208" cy="708991"/>
          </a:xfrm>
          <a:prstGeom prst="rect">
            <a:avLst/>
          </a:prstGeom>
        </p:spPr>
      </p:pic>
      <p:pic>
        <p:nvPicPr>
          <p:cNvPr id="5" name="Picture 4" descr="NHSNBT_logo.jpg">
            <a:extLst>
              <a:ext uri="{FF2B5EF4-FFF2-40B4-BE49-F238E27FC236}">
                <a16:creationId xmlns:a16="http://schemas.microsoft.com/office/drawing/2014/main" id="{1B1FF47D-93A0-9961-1516-DA295026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103050"/>
            <a:ext cx="1398021" cy="84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73E554-EB9C-6528-F9ED-AF48C56EF811}"/>
              </a:ext>
            </a:extLst>
          </p:cNvPr>
          <p:cNvSpPr txBox="1"/>
          <p:nvPr/>
        </p:nvSpPr>
        <p:spPr>
          <a:xfrm>
            <a:off x="1159099" y="1627031"/>
            <a:ext cx="95732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52% met the audit standard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Average overall TAT = 34.8 min (32 min in the last audit)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Average and median lab TAT (processing + scanning)  = 30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Average and median reporting time = 6 min</a:t>
            </a:r>
          </a:p>
        </p:txBody>
      </p:sp>
    </p:spTree>
    <p:extLst>
      <p:ext uri="{BB962C8B-B14F-4D97-AF65-F5344CB8AC3E}">
        <p14:creationId xmlns:p14="http://schemas.microsoft.com/office/powerpoint/2010/main" val="270698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NHS FEB 2019">
      <a:dk1>
        <a:srgbClr val="231F20"/>
      </a:dk1>
      <a:lt1>
        <a:srgbClr val="FFFFFF"/>
      </a:lt1>
      <a:dk2>
        <a:srgbClr val="415563"/>
      </a:dk2>
      <a:lt2>
        <a:srgbClr val="E8EDEE"/>
      </a:lt2>
      <a:accent1>
        <a:srgbClr val="003087"/>
      </a:accent1>
      <a:accent2>
        <a:srgbClr val="005EB8"/>
      </a:accent2>
      <a:accent3>
        <a:srgbClr val="0071CE"/>
      </a:accent3>
      <a:accent4>
        <a:srgbClr val="41B6E6"/>
      </a:accent4>
      <a:accent5>
        <a:srgbClr val="00A9CE"/>
      </a:accent5>
      <a:accent6>
        <a:srgbClr val="768692"/>
      </a:accent6>
      <a:hlink>
        <a:srgbClr val="231F20"/>
      </a:hlink>
      <a:folHlink>
        <a:srgbClr val="231F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T_Powerpoint_Presentation_AB" id="{63CDC7FF-BE61-914E-AA4C-E0711A28CCD5}" vid="{F14E3C9F-40AF-E64B-9EC2-8ABD14B3BCE5}"/>
    </a:ext>
  </a:extLst>
</a:theme>
</file>

<file path=ppt/theme/themeOverride1.xml><?xml version="1.0" encoding="utf-8"?>
<a:themeOverride xmlns:a="http://schemas.openxmlformats.org/drawingml/2006/main">
  <a:clrScheme name="NHS FEB 2019">
    <a:dk1>
      <a:srgbClr val="231F20"/>
    </a:dk1>
    <a:lt1>
      <a:srgbClr val="FFFFFF"/>
    </a:lt1>
    <a:dk2>
      <a:srgbClr val="415563"/>
    </a:dk2>
    <a:lt2>
      <a:srgbClr val="E8EDEE"/>
    </a:lt2>
    <a:accent1>
      <a:srgbClr val="003087"/>
    </a:accent1>
    <a:accent2>
      <a:srgbClr val="005EB8"/>
    </a:accent2>
    <a:accent3>
      <a:srgbClr val="0071CE"/>
    </a:accent3>
    <a:accent4>
      <a:srgbClr val="41B6E6"/>
    </a:accent4>
    <a:accent5>
      <a:srgbClr val="00A9CE"/>
    </a:accent5>
    <a:accent6>
      <a:srgbClr val="768692"/>
    </a:accent6>
    <a:hlink>
      <a:srgbClr val="231F20"/>
    </a:hlink>
    <a:folHlink>
      <a:srgbClr val="231F2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ef6a93dc4e53927f1a3963e6a422272d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f59c9dddaa3906bb48f9f6423261f6a4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65292D-39E5-41D9-AD22-89258BEA9B68}"/>
</file>

<file path=customXml/itemProps2.xml><?xml version="1.0" encoding="utf-8"?>
<ds:datastoreItem xmlns:ds="http://schemas.openxmlformats.org/officeDocument/2006/customXml" ds:itemID="{B614545A-70F8-4C72-BA80-893E4DBD21B9}"/>
</file>

<file path=customXml/itemProps3.xml><?xml version="1.0" encoding="utf-8"?>
<ds:datastoreItem xmlns:ds="http://schemas.openxmlformats.org/officeDocument/2006/customXml" ds:itemID="{DC808DDA-DB83-473F-A97D-3E2EBE5E42C0}"/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554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1_Office Theme</vt:lpstr>
      <vt:lpstr>Re-audit of frozen sections in thoracic pathology</vt:lpstr>
      <vt:lpstr>Background </vt:lpstr>
      <vt:lpstr>Frozen section pathway UHBW → NBT</vt:lpstr>
      <vt:lpstr>Audit standards</vt:lpstr>
      <vt:lpstr>Method</vt:lpstr>
      <vt:lpstr>Data overview</vt:lpstr>
      <vt:lpstr>Turnaround time – cases with 2 specimens </vt:lpstr>
      <vt:lpstr>Turnaround time – cases with 1 specimen </vt:lpstr>
      <vt:lpstr>Turnaround time - overall</vt:lpstr>
      <vt:lpstr>Diagnostic accuracy </vt:lpstr>
      <vt:lpstr>Next steps/actions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Nidhi Bhatt</dc:creator>
  <cp:lastModifiedBy>Helen Dunderdale</cp:lastModifiedBy>
  <cp:revision>3</cp:revision>
  <dcterms:created xsi:type="dcterms:W3CDTF">2025-05-18T10:22:08Z</dcterms:created>
  <dcterms:modified xsi:type="dcterms:W3CDTF">2025-05-20T08:14:52Z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</Properties>
</file>