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charts/colors1.xml" ContentType="application/vnd.ms-office.chartcolorstyle+xml"/>
  <Override PartName="/ppt/charts/style1.xml" ContentType="application/vnd.ms-office.chartstyle+xml"/>
  <Override PartName="/ppt/charts/chart1.xml" ContentType="application/vnd.openxmlformats-officedocument.drawingml.chart+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9906000" cy="6858000" type="A4"/>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2" autoAdjust="0"/>
    <p:restoredTop sz="94660"/>
  </p:normalViewPr>
  <p:slideViewPr>
    <p:cSldViewPr snapToGrid="0">
      <p:cViewPr varScale="1">
        <p:scale>
          <a:sx n="100" d="100"/>
          <a:sy n="100" d="100"/>
        </p:scale>
        <p:origin x="7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2039022042416634"/>
          <c:y val="5.1665435792161624E-2"/>
          <c:w val="0.64390249520665488"/>
          <c:h val="0.66481931179511577"/>
        </c:manualLayout>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58D5-4419-AD2D-FC24A25CEA6D}"/>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58D5-4419-AD2D-FC24A25CEA6D}"/>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58D5-4419-AD2D-FC24A25CEA6D}"/>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58D5-4419-AD2D-FC24A25CEA6D}"/>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58D5-4419-AD2D-FC24A25CEA6D}"/>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58D5-4419-AD2D-FC24A25CEA6D}"/>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58D5-4419-AD2D-FC24A25CEA6D}"/>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58D5-4419-AD2D-FC24A25CEA6D}"/>
              </c:ext>
            </c:extLst>
          </c:dPt>
          <c:cat>
            <c:strRef>
              <c:f>'[MDT and Clinic Data Collection (2).xlsx]Sheet 2'!$G$5:$G$12</c:f>
              <c:strCache>
                <c:ptCount val="8"/>
                <c:pt idx="0">
                  <c:v>Medications review</c:v>
                </c:pt>
                <c:pt idx="1">
                  <c:v>Stop Medications</c:v>
                </c:pt>
                <c:pt idx="2">
                  <c:v>Anaemia Review and replacement</c:v>
                </c:pt>
                <c:pt idx="3">
                  <c:v>Memory assessment</c:v>
                </c:pt>
                <c:pt idx="4">
                  <c:v>Memory clinic review</c:v>
                </c:pt>
                <c:pt idx="5">
                  <c:v>BNP/Echo</c:v>
                </c:pt>
                <c:pt idx="6">
                  <c:v>TEP </c:v>
                </c:pt>
                <c:pt idx="7">
                  <c:v>BP Monitoring </c:v>
                </c:pt>
              </c:strCache>
            </c:strRef>
          </c:cat>
          <c:val>
            <c:numRef>
              <c:f>'[MDT and Clinic Data Collection (2).xlsx]Sheet 2'!$H$5:$H$12</c:f>
              <c:numCache>
                <c:formatCode>General</c:formatCode>
                <c:ptCount val="8"/>
                <c:pt idx="0">
                  <c:v>33</c:v>
                </c:pt>
                <c:pt idx="1">
                  <c:v>21</c:v>
                </c:pt>
                <c:pt idx="2">
                  <c:v>13</c:v>
                </c:pt>
                <c:pt idx="3">
                  <c:v>5</c:v>
                </c:pt>
                <c:pt idx="4">
                  <c:v>3</c:v>
                </c:pt>
                <c:pt idx="5">
                  <c:v>2</c:v>
                </c:pt>
                <c:pt idx="6">
                  <c:v>27</c:v>
                </c:pt>
                <c:pt idx="7">
                  <c:v>8</c:v>
                </c:pt>
              </c:numCache>
            </c:numRef>
          </c:val>
          <c:extLst>
            <c:ext xmlns:c16="http://schemas.microsoft.com/office/drawing/2014/chart" uri="{C3380CC4-5D6E-409C-BE32-E72D297353CC}">
              <c16:uniqueId val="{00000010-58D5-4419-AD2D-FC24A25CEA6D}"/>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
          <c:y val="4.2966145976818727E-2"/>
          <c:w val="0.2376487764454841"/>
          <c:h val="0.69851070876506349"/>
        </c:manualLayout>
      </c:layout>
      <c:overlay val="0"/>
      <c:spPr>
        <a:noFill/>
        <a:ln>
          <a:noFill/>
        </a:ln>
        <a:effectLst/>
      </c:spPr>
      <c:txPr>
        <a:bodyPr rot="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9389C95-4078-4007-8F6E-2724E2428472}" type="datetimeFigureOut">
              <a:rPr lang="en-GB" smtClean="0"/>
              <a:t>10/11/2023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F32EBC-8403-4899-949F-0476CEC7A5A4}" type="slidenum">
              <a:rPr lang="en-GB" smtClean="0"/>
              <a:t>‹#›</a:t>
            </a:fld>
            <a:endParaRPr lang="en-GB"/>
          </a:p>
        </p:txBody>
      </p:sp>
    </p:spTree>
    <p:extLst>
      <p:ext uri="{BB962C8B-B14F-4D97-AF65-F5344CB8AC3E}">
        <p14:creationId xmlns:p14="http://schemas.microsoft.com/office/powerpoint/2010/main" val="33746085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9389C95-4078-4007-8F6E-2724E2428472}" type="datetimeFigureOut">
              <a:rPr lang="en-GB" smtClean="0"/>
              <a:t>10/11/2023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F32EBC-8403-4899-949F-0476CEC7A5A4}" type="slidenum">
              <a:rPr lang="en-GB" smtClean="0"/>
              <a:t>‹#›</a:t>
            </a:fld>
            <a:endParaRPr lang="en-GB"/>
          </a:p>
        </p:txBody>
      </p:sp>
    </p:spTree>
    <p:extLst>
      <p:ext uri="{BB962C8B-B14F-4D97-AF65-F5344CB8AC3E}">
        <p14:creationId xmlns:p14="http://schemas.microsoft.com/office/powerpoint/2010/main" val="4193169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9389C95-4078-4007-8F6E-2724E2428472}" type="datetimeFigureOut">
              <a:rPr lang="en-GB" smtClean="0"/>
              <a:t>10/11/2023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F32EBC-8403-4899-949F-0476CEC7A5A4}" type="slidenum">
              <a:rPr lang="en-GB" smtClean="0"/>
              <a:t>‹#›</a:t>
            </a:fld>
            <a:endParaRPr lang="en-GB"/>
          </a:p>
        </p:txBody>
      </p:sp>
    </p:spTree>
    <p:extLst>
      <p:ext uri="{BB962C8B-B14F-4D97-AF65-F5344CB8AC3E}">
        <p14:creationId xmlns:p14="http://schemas.microsoft.com/office/powerpoint/2010/main" val="3369955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9389C95-4078-4007-8F6E-2724E2428472}" type="datetimeFigureOut">
              <a:rPr lang="en-GB" smtClean="0"/>
              <a:t>10/11/2023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F32EBC-8403-4899-949F-0476CEC7A5A4}" type="slidenum">
              <a:rPr lang="en-GB" smtClean="0"/>
              <a:t>‹#›</a:t>
            </a:fld>
            <a:endParaRPr lang="en-GB"/>
          </a:p>
        </p:txBody>
      </p:sp>
    </p:spTree>
    <p:extLst>
      <p:ext uri="{BB962C8B-B14F-4D97-AF65-F5344CB8AC3E}">
        <p14:creationId xmlns:p14="http://schemas.microsoft.com/office/powerpoint/2010/main" val="1736990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389C95-4078-4007-8F6E-2724E2428472}" type="datetimeFigureOut">
              <a:rPr lang="en-GB" smtClean="0"/>
              <a:t>10/11/2023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F32EBC-8403-4899-949F-0476CEC7A5A4}" type="slidenum">
              <a:rPr lang="en-GB" smtClean="0"/>
              <a:t>‹#›</a:t>
            </a:fld>
            <a:endParaRPr lang="en-GB"/>
          </a:p>
        </p:txBody>
      </p:sp>
    </p:spTree>
    <p:extLst>
      <p:ext uri="{BB962C8B-B14F-4D97-AF65-F5344CB8AC3E}">
        <p14:creationId xmlns:p14="http://schemas.microsoft.com/office/powerpoint/2010/main" val="37520486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9389C95-4078-4007-8F6E-2724E2428472}" type="datetimeFigureOut">
              <a:rPr lang="en-GB" smtClean="0"/>
              <a:t>10/11/2023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6F32EBC-8403-4899-949F-0476CEC7A5A4}" type="slidenum">
              <a:rPr lang="en-GB" smtClean="0"/>
              <a:t>‹#›</a:t>
            </a:fld>
            <a:endParaRPr lang="en-GB"/>
          </a:p>
        </p:txBody>
      </p:sp>
    </p:spTree>
    <p:extLst>
      <p:ext uri="{BB962C8B-B14F-4D97-AF65-F5344CB8AC3E}">
        <p14:creationId xmlns:p14="http://schemas.microsoft.com/office/powerpoint/2010/main" val="2513760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9389C95-4078-4007-8F6E-2724E2428472}" type="datetimeFigureOut">
              <a:rPr lang="en-GB" smtClean="0"/>
              <a:t>10/11/2023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6F32EBC-8403-4899-949F-0476CEC7A5A4}" type="slidenum">
              <a:rPr lang="en-GB" smtClean="0"/>
              <a:t>‹#›</a:t>
            </a:fld>
            <a:endParaRPr lang="en-GB"/>
          </a:p>
        </p:txBody>
      </p:sp>
    </p:spTree>
    <p:extLst>
      <p:ext uri="{BB962C8B-B14F-4D97-AF65-F5344CB8AC3E}">
        <p14:creationId xmlns:p14="http://schemas.microsoft.com/office/powerpoint/2010/main" val="3872926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9389C95-4078-4007-8F6E-2724E2428472}" type="datetimeFigureOut">
              <a:rPr lang="en-GB" smtClean="0"/>
              <a:t>10/11/2023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6F32EBC-8403-4899-949F-0476CEC7A5A4}" type="slidenum">
              <a:rPr lang="en-GB" smtClean="0"/>
              <a:t>‹#›</a:t>
            </a:fld>
            <a:endParaRPr lang="en-GB"/>
          </a:p>
        </p:txBody>
      </p:sp>
    </p:spTree>
    <p:extLst>
      <p:ext uri="{BB962C8B-B14F-4D97-AF65-F5344CB8AC3E}">
        <p14:creationId xmlns:p14="http://schemas.microsoft.com/office/powerpoint/2010/main" val="3491679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389C95-4078-4007-8F6E-2724E2428472}" type="datetimeFigureOut">
              <a:rPr lang="en-GB" smtClean="0"/>
              <a:t>10/11/2023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6F32EBC-8403-4899-949F-0476CEC7A5A4}" type="slidenum">
              <a:rPr lang="en-GB" smtClean="0"/>
              <a:t>‹#›</a:t>
            </a:fld>
            <a:endParaRPr lang="en-GB"/>
          </a:p>
        </p:txBody>
      </p:sp>
    </p:spTree>
    <p:extLst>
      <p:ext uri="{BB962C8B-B14F-4D97-AF65-F5344CB8AC3E}">
        <p14:creationId xmlns:p14="http://schemas.microsoft.com/office/powerpoint/2010/main" val="2317492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389C95-4078-4007-8F6E-2724E2428472}" type="datetimeFigureOut">
              <a:rPr lang="en-GB" smtClean="0"/>
              <a:t>10/11/2023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6F32EBC-8403-4899-949F-0476CEC7A5A4}" type="slidenum">
              <a:rPr lang="en-GB" smtClean="0"/>
              <a:t>‹#›</a:t>
            </a:fld>
            <a:endParaRPr lang="en-GB"/>
          </a:p>
        </p:txBody>
      </p:sp>
    </p:spTree>
    <p:extLst>
      <p:ext uri="{BB962C8B-B14F-4D97-AF65-F5344CB8AC3E}">
        <p14:creationId xmlns:p14="http://schemas.microsoft.com/office/powerpoint/2010/main" val="4161548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389C95-4078-4007-8F6E-2724E2428472}" type="datetimeFigureOut">
              <a:rPr lang="en-GB" smtClean="0"/>
              <a:t>10/11/2023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6F32EBC-8403-4899-949F-0476CEC7A5A4}" type="slidenum">
              <a:rPr lang="en-GB" smtClean="0"/>
              <a:t>‹#›</a:t>
            </a:fld>
            <a:endParaRPr lang="en-GB"/>
          </a:p>
        </p:txBody>
      </p:sp>
    </p:spTree>
    <p:extLst>
      <p:ext uri="{BB962C8B-B14F-4D97-AF65-F5344CB8AC3E}">
        <p14:creationId xmlns:p14="http://schemas.microsoft.com/office/powerpoint/2010/main" val="3612837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389C95-4078-4007-8F6E-2724E2428472}" type="datetimeFigureOut">
              <a:rPr lang="en-GB" smtClean="0"/>
              <a:t>10/11/2023</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F32EBC-8403-4899-949F-0476CEC7A5A4}" type="slidenum">
              <a:rPr lang="en-GB" smtClean="0"/>
              <a:t>‹#›</a:t>
            </a:fld>
            <a:endParaRPr lang="en-GB"/>
          </a:p>
        </p:txBody>
      </p:sp>
    </p:spTree>
    <p:extLst>
      <p:ext uri="{BB962C8B-B14F-4D97-AF65-F5344CB8AC3E}">
        <p14:creationId xmlns:p14="http://schemas.microsoft.com/office/powerpoint/2010/main" val="1343398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B47046A-FBFF-CF2D-E3E8-80B8FECF44B9}"/>
              </a:ext>
            </a:extLst>
          </p:cNvPr>
          <p:cNvSpPr/>
          <p:nvPr/>
        </p:nvSpPr>
        <p:spPr>
          <a:xfrm>
            <a:off x="0" y="21224"/>
            <a:ext cx="8268031" cy="893175"/>
          </a:xfrm>
          <a:prstGeom prst="rect">
            <a:avLst/>
          </a:prstGeom>
          <a:solidFill>
            <a:schemeClr val="accent6"/>
          </a:solidFill>
          <a:ln>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GB" sz="1600" b="1" u="sng" dirty="0">
                <a:effectLst/>
                <a:latin typeface="Calibri" panose="020F0502020204030204" pitchFamily="34" charset="0"/>
                <a:ea typeface="Times New Roman" panose="02020603050405020304" pitchFamily="18" charset="0"/>
              </a:rPr>
              <a:t>OACOS (Older Adults Cancer Optimisation Service): </a:t>
            </a:r>
          </a:p>
          <a:p>
            <a:r>
              <a:rPr lang="en-GB" sz="1200" b="1" u="sng" dirty="0">
                <a:effectLst/>
                <a:latin typeface="Calibri" panose="020F0502020204030204" pitchFamily="34" charset="0"/>
                <a:ea typeface="Times New Roman" panose="02020603050405020304" pitchFamily="18" charset="0"/>
              </a:rPr>
              <a:t>Establishing an oncogeriatric multi-disciplinary team (MDT) and accompanying clinic at a DGH in Somerset</a:t>
            </a:r>
          </a:p>
          <a:p>
            <a:r>
              <a:rPr lang="en-GB" sz="1200" dirty="0">
                <a:effectLst/>
                <a:latin typeface="Calibri" panose="020F0502020204030204" pitchFamily="34" charset="0"/>
                <a:ea typeface="Times New Roman" panose="02020603050405020304" pitchFamily="18" charset="0"/>
              </a:rPr>
              <a:t>H Parker¹; S Birchenough¹; E Cattell²; U Barthakur²; S Woodhill²; M Foster²</a:t>
            </a:r>
          </a:p>
          <a:p>
            <a:r>
              <a:rPr lang="en-GB" sz="800" dirty="0">
                <a:effectLst/>
                <a:latin typeface="Calibri" panose="020F0502020204030204" pitchFamily="34" charset="0"/>
                <a:ea typeface="Times New Roman" panose="02020603050405020304" pitchFamily="18" charset="0"/>
              </a:rPr>
              <a:t>1. Care of the Older Person Department, Musgrove Park Hospital, Somerset NHS Foundation Trust  2. Oncology Department, Musgrove Park Hospital, Somerset NHS Foundation Trust</a:t>
            </a:r>
            <a:endParaRPr lang="en-GB" sz="800" dirty="0">
              <a:latin typeface="Calibri" panose="020F0502020204030204" pitchFamily="34" charset="0"/>
              <a:ea typeface="Times New Roman" panose="02020603050405020304" pitchFamily="18" charset="0"/>
            </a:endParaRPr>
          </a:p>
          <a:p>
            <a:r>
              <a:rPr lang="en-GB" sz="800" dirty="0">
                <a:effectLst/>
                <a:latin typeface="Calibri" panose="020F0502020204030204" pitchFamily="34" charset="0"/>
                <a:ea typeface="Times New Roman" panose="02020603050405020304" pitchFamily="18" charset="0"/>
              </a:rPr>
              <a:t>Contact</a:t>
            </a:r>
            <a:r>
              <a:rPr lang="en-GB" sz="800" dirty="0">
                <a:latin typeface="Calibri" panose="020F0502020204030204" pitchFamily="34" charset="0"/>
                <a:ea typeface="Times New Roman" panose="02020603050405020304" pitchFamily="18" charset="0"/>
              </a:rPr>
              <a:t>:	hannah.parker@somersetft.nhs.uk </a:t>
            </a:r>
            <a:endParaRPr lang="en-GB" sz="800" dirty="0">
              <a:effectLst/>
              <a:latin typeface="Calibri" panose="020F0502020204030204" pitchFamily="34" charset="0"/>
              <a:ea typeface="Times New Roman" panose="02020603050405020304" pitchFamily="18" charset="0"/>
            </a:endParaRPr>
          </a:p>
        </p:txBody>
      </p:sp>
      <p:pic>
        <p:nvPicPr>
          <p:cNvPr id="1028" name="Picture 4" descr="Somerset NHS Foundation Trustlogo 2020 - Arthritis Action">
            <a:extLst>
              <a:ext uri="{FF2B5EF4-FFF2-40B4-BE49-F238E27FC236}">
                <a16:creationId xmlns:a16="http://schemas.microsoft.com/office/drawing/2014/main" id="{0D16F8E5-BD98-B218-0730-4006930B92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68031" y="-48796"/>
            <a:ext cx="1725433" cy="1030282"/>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35BB054A-B995-0708-CB5B-479529676E4B}"/>
              </a:ext>
            </a:extLst>
          </p:cNvPr>
          <p:cNvSpPr/>
          <p:nvPr/>
        </p:nvSpPr>
        <p:spPr>
          <a:xfrm>
            <a:off x="94797" y="4141125"/>
            <a:ext cx="5125414" cy="252876"/>
          </a:xfrm>
          <a:prstGeom prst="rect">
            <a:avLst/>
          </a:prstGeom>
          <a:solidFill>
            <a:schemeClr val="accent6">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GB" sz="1400" dirty="0"/>
              <a:t>RESULTS AND INTERVENTIONS FROM CLINIC</a:t>
            </a:r>
            <a:endParaRPr lang="en-GB" sz="1600" dirty="0"/>
          </a:p>
        </p:txBody>
      </p:sp>
      <p:grpSp>
        <p:nvGrpSpPr>
          <p:cNvPr id="8" name="Group 7">
            <a:extLst>
              <a:ext uri="{FF2B5EF4-FFF2-40B4-BE49-F238E27FC236}">
                <a16:creationId xmlns:a16="http://schemas.microsoft.com/office/drawing/2014/main" id="{2AEA22BB-CC02-6846-50C7-2F2C50790E6E}"/>
              </a:ext>
            </a:extLst>
          </p:cNvPr>
          <p:cNvGrpSpPr/>
          <p:nvPr/>
        </p:nvGrpSpPr>
        <p:grpSpPr>
          <a:xfrm>
            <a:off x="2554167" y="984962"/>
            <a:ext cx="2603604" cy="2946440"/>
            <a:chOff x="182879" y="1566408"/>
            <a:chExt cx="2218414" cy="2168075"/>
          </a:xfrm>
        </p:grpSpPr>
        <p:sp>
          <p:nvSpPr>
            <p:cNvPr id="9" name="Rectangle 8">
              <a:extLst>
                <a:ext uri="{FF2B5EF4-FFF2-40B4-BE49-F238E27FC236}">
                  <a16:creationId xmlns:a16="http://schemas.microsoft.com/office/drawing/2014/main" id="{08F9DC64-CA43-91A8-65BE-61E70BB06E5E}"/>
                </a:ext>
              </a:extLst>
            </p:cNvPr>
            <p:cNvSpPr/>
            <p:nvPr/>
          </p:nvSpPr>
          <p:spPr>
            <a:xfrm>
              <a:off x="190830" y="1767609"/>
              <a:ext cx="2210463" cy="1966874"/>
            </a:xfrm>
            <a:prstGeom prst="rect">
              <a:avLst/>
            </a:prstGeom>
            <a:solidFill>
              <a:schemeClr val="bg1"/>
            </a:solid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GB" sz="1000" dirty="0">
                  <a:solidFill>
                    <a:schemeClr val="tx1"/>
                  </a:solidFill>
                  <a:effectLst/>
                  <a:latin typeface="Calibri" panose="020F0502020204030204" pitchFamily="34" charset="0"/>
                  <a:ea typeface="Times New Roman" panose="02020603050405020304" pitchFamily="18" charset="0"/>
                </a:rPr>
                <a:t>Since September 2022</a:t>
              </a:r>
              <a:r>
                <a:rPr lang="en-GB" sz="1000" dirty="0">
                  <a:solidFill>
                    <a:schemeClr val="tx1"/>
                  </a:solidFill>
                  <a:latin typeface="Calibri" panose="020F0502020204030204" pitchFamily="34" charset="0"/>
                  <a:ea typeface="Times New Roman" panose="02020603050405020304" pitchFamily="18" charset="0"/>
                </a:rPr>
                <a:t>:</a:t>
              </a:r>
              <a:endParaRPr lang="en-GB" sz="1000" dirty="0">
                <a:solidFill>
                  <a:schemeClr val="tx1"/>
                </a:solidFill>
                <a:effectLst/>
                <a:latin typeface="Calibri" panose="020F0502020204030204" pitchFamily="34" charset="0"/>
                <a:ea typeface="Times New Roman" panose="02020603050405020304" pitchFamily="18" charset="0"/>
              </a:endParaRPr>
            </a:p>
            <a:p>
              <a:pPr marL="171450" indent="-171450">
                <a:buFont typeface="Arial" panose="020B0604020202020204" pitchFamily="34" charset="0"/>
                <a:buChar char="•"/>
              </a:pPr>
              <a:r>
                <a:rPr lang="en-GB" sz="1000" dirty="0">
                  <a:solidFill>
                    <a:schemeClr val="tx1"/>
                  </a:solidFill>
                  <a:latin typeface="Calibri" panose="020F0502020204030204" pitchFamily="34" charset="0"/>
                  <a:ea typeface="Times New Roman" panose="02020603050405020304" pitchFamily="18" charset="0"/>
                </a:rPr>
                <a:t>54</a:t>
              </a:r>
              <a:r>
                <a:rPr lang="en-GB" sz="1000" dirty="0">
                  <a:solidFill>
                    <a:schemeClr val="tx1"/>
                  </a:solidFill>
                  <a:effectLst/>
                  <a:latin typeface="Calibri" panose="020F0502020204030204" pitchFamily="34" charset="0"/>
                  <a:ea typeface="Times New Roman" panose="02020603050405020304" pitchFamily="18" charset="0"/>
                </a:rPr>
                <a:t> Patients discussed at MDT</a:t>
              </a:r>
            </a:p>
            <a:p>
              <a:pPr marL="171450" indent="-171450">
                <a:buFont typeface="Arial" panose="020B0604020202020204" pitchFamily="34" charset="0"/>
                <a:buChar char="•"/>
              </a:pPr>
              <a:r>
                <a:rPr lang="en-GB" sz="1000" dirty="0">
                  <a:solidFill>
                    <a:schemeClr val="tx1"/>
                  </a:solidFill>
                  <a:latin typeface="Calibri" panose="020F0502020204030204" pitchFamily="34" charset="0"/>
                  <a:ea typeface="Times New Roman" panose="02020603050405020304" pitchFamily="18" charset="0"/>
                </a:rPr>
                <a:t>35 Patients seen in clinic</a:t>
              </a:r>
            </a:p>
            <a:p>
              <a:pPr marL="171450" indent="-171450">
                <a:buFont typeface="Arial" panose="020B0604020202020204" pitchFamily="34" charset="0"/>
                <a:buChar char="•"/>
              </a:pPr>
              <a:r>
                <a:rPr lang="en-GB" sz="1000" dirty="0">
                  <a:solidFill>
                    <a:schemeClr val="tx1"/>
                  </a:solidFill>
                  <a:latin typeface="Calibri" panose="020F0502020204030204" pitchFamily="34" charset="0"/>
                  <a:ea typeface="Times New Roman" panose="02020603050405020304" pitchFamily="18" charset="0"/>
                </a:rPr>
                <a:t>Referrals from all cancer sites: colorectal, breast, gastric, ovarian, lung, prostate, skin</a:t>
              </a:r>
            </a:p>
            <a:p>
              <a:pPr marL="171450" indent="-171450">
                <a:buFont typeface="Arial" panose="020B0604020202020204" pitchFamily="34" charset="0"/>
                <a:buChar char="•"/>
              </a:pPr>
              <a:r>
                <a:rPr lang="en-GB" sz="1000" dirty="0">
                  <a:solidFill>
                    <a:schemeClr val="tx1"/>
                  </a:solidFill>
                  <a:effectLst/>
                  <a:latin typeface="Calibri" panose="020F0502020204030204" pitchFamily="34" charset="0"/>
                  <a:ea typeface="Times New Roman" panose="02020603050405020304" pitchFamily="18" charset="0"/>
                </a:rPr>
                <a:t>Average Rockwood Frailty Score: 4</a:t>
              </a:r>
              <a:endParaRPr lang="en-GB" sz="1000" dirty="0">
                <a:solidFill>
                  <a:schemeClr val="tx1"/>
                </a:solidFill>
                <a:effectLst/>
                <a:highlight>
                  <a:srgbClr val="FFFF00"/>
                </a:highlight>
                <a:latin typeface="Calibri" panose="020F0502020204030204" pitchFamily="34" charset="0"/>
                <a:ea typeface="Times New Roman" panose="02020603050405020304" pitchFamily="18" charset="0"/>
              </a:endParaRPr>
            </a:p>
            <a:p>
              <a:pPr marL="171450" indent="-171450">
                <a:buFont typeface="Arial" panose="020B0604020202020204" pitchFamily="34" charset="0"/>
                <a:buChar char="•"/>
              </a:pPr>
              <a:r>
                <a:rPr lang="en-GB" sz="1000" dirty="0">
                  <a:solidFill>
                    <a:schemeClr val="tx1"/>
                  </a:solidFill>
                  <a:latin typeface="Calibri" panose="020F0502020204030204" pitchFamily="34" charset="0"/>
                  <a:ea typeface="Times New Roman" panose="02020603050405020304" pitchFamily="18" charset="0"/>
                </a:rPr>
                <a:t>Average G8 score: 12.1</a:t>
              </a:r>
            </a:p>
            <a:p>
              <a:pPr marL="171450" indent="-171450">
                <a:buFont typeface="Arial" panose="020B0604020202020204" pitchFamily="34" charset="0"/>
                <a:buChar char="•"/>
              </a:pPr>
              <a:r>
                <a:rPr lang="en-GB" sz="1000" dirty="0">
                  <a:solidFill>
                    <a:schemeClr val="tx1"/>
                  </a:solidFill>
                  <a:effectLst/>
                  <a:latin typeface="Calibri" panose="020F0502020204030204" pitchFamily="34" charset="0"/>
                  <a:ea typeface="Times New Roman" panose="02020603050405020304" pitchFamily="18" charset="0"/>
                </a:rPr>
                <a:t>Average Performance </a:t>
              </a:r>
              <a:r>
                <a:rPr lang="en-GB" sz="1000" dirty="0">
                  <a:solidFill>
                    <a:schemeClr val="tx1"/>
                  </a:solidFill>
                  <a:latin typeface="Calibri" panose="020F0502020204030204" pitchFamily="34" charset="0"/>
                  <a:ea typeface="Times New Roman" panose="02020603050405020304" pitchFamily="18" charset="0"/>
                </a:rPr>
                <a:t>Status: 1.5</a:t>
              </a:r>
              <a:endParaRPr lang="en-GB" sz="1000" dirty="0">
                <a:solidFill>
                  <a:schemeClr val="tx1"/>
                </a:solidFill>
                <a:effectLst/>
                <a:latin typeface="Calibri" panose="020F0502020204030204" pitchFamily="34" charset="0"/>
                <a:ea typeface="Times New Roman" panose="02020603050405020304" pitchFamily="18" charset="0"/>
              </a:endParaRPr>
            </a:p>
            <a:p>
              <a:pPr marL="171450" indent="-171450">
                <a:buFont typeface="Arial" panose="020B0604020202020204" pitchFamily="34" charset="0"/>
                <a:buChar char="•"/>
              </a:pPr>
              <a:r>
                <a:rPr lang="en-GB" sz="1000" dirty="0">
                  <a:solidFill>
                    <a:schemeClr val="tx1"/>
                  </a:solidFill>
                  <a:effectLst/>
                  <a:latin typeface="Calibri" panose="020F0502020204030204" pitchFamily="34" charset="0"/>
                  <a:ea typeface="Times New Roman" panose="02020603050405020304" pitchFamily="18" charset="0"/>
                </a:rPr>
                <a:t>100% of patients rated their service experience as “good” or “very good”, praising the time to talk about their health as a whole. </a:t>
              </a:r>
            </a:p>
            <a:p>
              <a:pPr marL="171450" indent="-171450">
                <a:buFont typeface="Arial" panose="020B0604020202020204" pitchFamily="34" charset="0"/>
                <a:buChar char="•"/>
              </a:pPr>
              <a:r>
                <a:rPr lang="en-GB" sz="1000" dirty="0">
                  <a:solidFill>
                    <a:schemeClr val="tx1"/>
                  </a:solidFill>
                  <a:latin typeface="Calibri" panose="020F0502020204030204" pitchFamily="34" charset="0"/>
                  <a:ea typeface="Times New Roman" panose="02020603050405020304" pitchFamily="18" charset="0"/>
                </a:rPr>
                <a:t>7 patients had oncological treatment downgraded due to cognitive concerns, social concerns or co-morbidities: 5 of whom never started treatment, contributed to by an OACOS assessment</a:t>
              </a:r>
              <a:endParaRPr lang="en-GB" sz="1000" dirty="0"/>
            </a:p>
          </p:txBody>
        </p:sp>
        <p:sp>
          <p:nvSpPr>
            <p:cNvPr id="10" name="Rectangle 9">
              <a:extLst>
                <a:ext uri="{FF2B5EF4-FFF2-40B4-BE49-F238E27FC236}">
                  <a16:creationId xmlns:a16="http://schemas.microsoft.com/office/drawing/2014/main" id="{D65FF389-E517-CC32-85D4-4DEA1A8488A1}"/>
                </a:ext>
              </a:extLst>
            </p:cNvPr>
            <p:cNvSpPr/>
            <p:nvPr/>
          </p:nvSpPr>
          <p:spPr>
            <a:xfrm>
              <a:off x="182879" y="1566408"/>
              <a:ext cx="2218414" cy="201203"/>
            </a:xfrm>
            <a:prstGeom prst="rect">
              <a:avLst/>
            </a:prstGeom>
            <a:solidFill>
              <a:schemeClr val="accent6">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GB" sz="1600" dirty="0"/>
                <a:t>CLINIC NUMBERS TO DATE</a:t>
              </a:r>
              <a:endParaRPr lang="en-GB" dirty="0"/>
            </a:p>
          </p:txBody>
        </p:sp>
      </p:grpSp>
      <p:grpSp>
        <p:nvGrpSpPr>
          <p:cNvPr id="12" name="Group 11">
            <a:extLst>
              <a:ext uri="{FF2B5EF4-FFF2-40B4-BE49-F238E27FC236}">
                <a16:creationId xmlns:a16="http://schemas.microsoft.com/office/drawing/2014/main" id="{0115E2E3-55A9-E180-DF24-2886E02A39A4}"/>
              </a:ext>
            </a:extLst>
          </p:cNvPr>
          <p:cNvGrpSpPr/>
          <p:nvPr/>
        </p:nvGrpSpPr>
        <p:grpSpPr>
          <a:xfrm>
            <a:off x="102572" y="981486"/>
            <a:ext cx="2416112" cy="2949916"/>
            <a:chOff x="182879" y="1566408"/>
            <a:chExt cx="2218414" cy="2170705"/>
          </a:xfrm>
        </p:grpSpPr>
        <p:sp>
          <p:nvSpPr>
            <p:cNvPr id="13" name="Rectangle 12">
              <a:extLst>
                <a:ext uri="{FF2B5EF4-FFF2-40B4-BE49-F238E27FC236}">
                  <a16:creationId xmlns:a16="http://schemas.microsoft.com/office/drawing/2014/main" id="{D6E26E3B-530A-ADC6-89A7-281D3D8244D8}"/>
                </a:ext>
              </a:extLst>
            </p:cNvPr>
            <p:cNvSpPr/>
            <p:nvPr/>
          </p:nvSpPr>
          <p:spPr>
            <a:xfrm>
              <a:off x="190830" y="1770239"/>
              <a:ext cx="2210463" cy="1966874"/>
            </a:xfrm>
            <a:prstGeom prst="rect">
              <a:avLst/>
            </a:prstGeom>
            <a:solidFill>
              <a:schemeClr val="bg1"/>
            </a:solid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GB" sz="1050" dirty="0">
                  <a:solidFill>
                    <a:schemeClr val="tx1"/>
                  </a:solidFill>
                </a:rPr>
                <a:t>The use of comprehensive geriatric assessment (CGA) in older patients undergoing cancer treatment can improve quality of life and treatment outcomes¹. </a:t>
              </a:r>
            </a:p>
            <a:p>
              <a:r>
                <a:rPr lang="en-GB" sz="1050" dirty="0">
                  <a:solidFill>
                    <a:schemeClr val="tx1"/>
                  </a:solidFill>
                </a:rPr>
                <a:t>OACOS (Older Adults Cancer Optimisation Service) aimed to address this in a district general hospital through a multi-disciplinary approach. </a:t>
              </a:r>
            </a:p>
            <a:p>
              <a:r>
                <a:rPr lang="en-GB" sz="1050" dirty="0">
                  <a:solidFill>
                    <a:schemeClr val="tx1"/>
                  </a:solidFill>
                </a:rPr>
                <a:t>Initially piloted with colorectal and breast patients, but now open to most cancer sites, a weekly MDT discusses referrals from oncologists, with rapid access to a geriatrician-run clinic and physiotherapy assessment. </a:t>
              </a:r>
              <a:endParaRPr lang="en-GB" sz="1050" dirty="0">
                <a:solidFill>
                  <a:schemeClr val="tx1"/>
                </a:solidFill>
                <a:highlight>
                  <a:srgbClr val="FFFF00"/>
                </a:highlight>
              </a:endParaRPr>
            </a:p>
          </p:txBody>
        </p:sp>
        <p:sp>
          <p:nvSpPr>
            <p:cNvPr id="14" name="Rectangle 13">
              <a:extLst>
                <a:ext uri="{FF2B5EF4-FFF2-40B4-BE49-F238E27FC236}">
                  <a16:creationId xmlns:a16="http://schemas.microsoft.com/office/drawing/2014/main" id="{31B511DD-12ED-662B-0C85-14BE7BA28C77}"/>
                </a:ext>
              </a:extLst>
            </p:cNvPr>
            <p:cNvSpPr/>
            <p:nvPr/>
          </p:nvSpPr>
          <p:spPr>
            <a:xfrm>
              <a:off x="182879" y="1566408"/>
              <a:ext cx="2218414" cy="203831"/>
            </a:xfrm>
            <a:prstGeom prst="rect">
              <a:avLst/>
            </a:prstGeom>
            <a:solidFill>
              <a:schemeClr val="accent6">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GB" sz="1600" dirty="0"/>
                <a:t>BACKGROUND</a:t>
              </a:r>
            </a:p>
          </p:txBody>
        </p:sp>
      </p:grpSp>
      <p:grpSp>
        <p:nvGrpSpPr>
          <p:cNvPr id="15" name="Group 14">
            <a:extLst>
              <a:ext uri="{FF2B5EF4-FFF2-40B4-BE49-F238E27FC236}">
                <a16:creationId xmlns:a16="http://schemas.microsoft.com/office/drawing/2014/main" id="{459ADAF1-6922-FEDC-D4FC-3CE47A4E9A2E}"/>
              </a:ext>
            </a:extLst>
          </p:cNvPr>
          <p:cNvGrpSpPr/>
          <p:nvPr/>
        </p:nvGrpSpPr>
        <p:grpSpPr>
          <a:xfrm>
            <a:off x="5220211" y="972109"/>
            <a:ext cx="4456498" cy="4419722"/>
            <a:chOff x="182879" y="1566407"/>
            <a:chExt cx="2218414" cy="2170706"/>
          </a:xfrm>
        </p:grpSpPr>
        <p:sp>
          <p:nvSpPr>
            <p:cNvPr id="16" name="Rectangle 15">
              <a:extLst>
                <a:ext uri="{FF2B5EF4-FFF2-40B4-BE49-F238E27FC236}">
                  <a16:creationId xmlns:a16="http://schemas.microsoft.com/office/drawing/2014/main" id="{E6FB56A3-5740-7971-7DCA-D1EB1E2D3200}"/>
                </a:ext>
              </a:extLst>
            </p:cNvPr>
            <p:cNvSpPr/>
            <p:nvPr/>
          </p:nvSpPr>
          <p:spPr>
            <a:xfrm>
              <a:off x="190830" y="1683447"/>
              <a:ext cx="2210463" cy="2053666"/>
            </a:xfrm>
            <a:prstGeom prst="rect">
              <a:avLst/>
            </a:prstGeom>
            <a:solidFill>
              <a:schemeClr val="bg1"/>
            </a:solid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a:extLst>
                <a:ext uri="{FF2B5EF4-FFF2-40B4-BE49-F238E27FC236}">
                  <a16:creationId xmlns:a16="http://schemas.microsoft.com/office/drawing/2014/main" id="{0E6FB17D-770B-8737-FC77-CE107792C90A}"/>
                </a:ext>
              </a:extLst>
            </p:cNvPr>
            <p:cNvSpPr/>
            <p:nvPr/>
          </p:nvSpPr>
          <p:spPr>
            <a:xfrm>
              <a:off x="182879" y="1566407"/>
              <a:ext cx="2218414" cy="117040"/>
            </a:xfrm>
            <a:prstGeom prst="rect">
              <a:avLst/>
            </a:prstGeom>
            <a:solidFill>
              <a:schemeClr val="accent6">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GB" sz="1600" dirty="0"/>
                <a:t>THE OACOS MODEL</a:t>
              </a:r>
            </a:p>
          </p:txBody>
        </p:sp>
      </p:grpSp>
      <p:grpSp>
        <p:nvGrpSpPr>
          <p:cNvPr id="18" name="Group 17">
            <a:extLst>
              <a:ext uri="{FF2B5EF4-FFF2-40B4-BE49-F238E27FC236}">
                <a16:creationId xmlns:a16="http://schemas.microsoft.com/office/drawing/2014/main" id="{7C21BF69-B3B9-E259-272B-60E21129478E}"/>
              </a:ext>
            </a:extLst>
          </p:cNvPr>
          <p:cNvGrpSpPr/>
          <p:nvPr/>
        </p:nvGrpSpPr>
        <p:grpSpPr>
          <a:xfrm>
            <a:off x="5247964" y="5458404"/>
            <a:ext cx="4416922" cy="1212698"/>
            <a:chOff x="182879" y="1566407"/>
            <a:chExt cx="2218414" cy="2075683"/>
          </a:xfrm>
        </p:grpSpPr>
        <p:sp>
          <p:nvSpPr>
            <p:cNvPr id="19" name="Rectangle 18">
              <a:extLst>
                <a:ext uri="{FF2B5EF4-FFF2-40B4-BE49-F238E27FC236}">
                  <a16:creationId xmlns:a16="http://schemas.microsoft.com/office/drawing/2014/main" id="{B987335D-599F-998D-ED2E-AE40276841F7}"/>
                </a:ext>
              </a:extLst>
            </p:cNvPr>
            <p:cNvSpPr/>
            <p:nvPr/>
          </p:nvSpPr>
          <p:spPr>
            <a:xfrm>
              <a:off x="182879" y="1966643"/>
              <a:ext cx="2218414" cy="1675447"/>
            </a:xfrm>
            <a:prstGeom prst="rect">
              <a:avLst/>
            </a:prstGeom>
            <a:solidFill>
              <a:schemeClr val="bg1"/>
            </a:solid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GB" sz="800" dirty="0">
                  <a:solidFill>
                    <a:schemeClr val="tx1"/>
                  </a:solidFill>
                </a:rPr>
                <a:t>Still small numbers of patients who have been seen by the service, so hard to draw conclusions but possible early trends towards improving number of patients completing treatment and impacting oncological decision making to appropriately downgrade treatment. </a:t>
              </a:r>
            </a:p>
            <a:p>
              <a:r>
                <a:rPr lang="en-GB" sz="800" dirty="0">
                  <a:solidFill>
                    <a:schemeClr val="tx1"/>
                  </a:solidFill>
                </a:rPr>
                <a:t>There is an ongoing need to secure funding for the service, in particular to ensure robust seamless therapy provision for patients, both in clinic and afterwards in the community (Physiotherapy and Occupational Therapy). </a:t>
              </a:r>
              <a:r>
                <a:rPr lang="en-GB" sz="800">
                  <a:solidFill>
                    <a:schemeClr val="tx1"/>
                  </a:solidFill>
                </a:rPr>
                <a:t>We are </a:t>
              </a:r>
              <a:r>
                <a:rPr lang="en-GB" sz="800" dirty="0">
                  <a:solidFill>
                    <a:schemeClr val="tx1"/>
                  </a:solidFill>
                </a:rPr>
                <a:t>considering the use of G8 or similar as a screening tool or cut off, for those referred to the service: should patients be automatically referred if G8 at a certain level, and/or should oncologists be able to refer purely because of a clinical concern? </a:t>
              </a:r>
            </a:p>
          </p:txBody>
        </p:sp>
        <p:sp>
          <p:nvSpPr>
            <p:cNvPr id="20" name="Rectangle 19">
              <a:extLst>
                <a:ext uri="{FF2B5EF4-FFF2-40B4-BE49-F238E27FC236}">
                  <a16:creationId xmlns:a16="http://schemas.microsoft.com/office/drawing/2014/main" id="{90027ECD-1708-45E9-D943-977DC31504A2}"/>
                </a:ext>
              </a:extLst>
            </p:cNvPr>
            <p:cNvSpPr/>
            <p:nvPr/>
          </p:nvSpPr>
          <p:spPr>
            <a:xfrm>
              <a:off x="182879" y="1566407"/>
              <a:ext cx="2218414" cy="378360"/>
            </a:xfrm>
            <a:prstGeom prst="rect">
              <a:avLst/>
            </a:prstGeom>
            <a:solidFill>
              <a:schemeClr val="accent6">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GB" sz="1400" dirty="0"/>
                <a:t>CONCLUSIONS AND NEXT STEPS</a:t>
              </a:r>
            </a:p>
          </p:txBody>
        </p:sp>
      </p:grpSp>
      <p:grpSp>
        <p:nvGrpSpPr>
          <p:cNvPr id="56" name="Group 55">
            <a:extLst>
              <a:ext uri="{FF2B5EF4-FFF2-40B4-BE49-F238E27FC236}">
                <a16:creationId xmlns:a16="http://schemas.microsoft.com/office/drawing/2014/main" id="{C3227565-E3BE-3693-516F-70FB1BB726C3}"/>
              </a:ext>
            </a:extLst>
          </p:cNvPr>
          <p:cNvGrpSpPr/>
          <p:nvPr/>
        </p:nvGrpSpPr>
        <p:grpSpPr>
          <a:xfrm>
            <a:off x="5144968" y="1292804"/>
            <a:ext cx="4543521" cy="4128085"/>
            <a:chOff x="5157771" y="1553781"/>
            <a:chExt cx="4543521" cy="4128085"/>
          </a:xfrm>
        </p:grpSpPr>
        <p:grpSp>
          <p:nvGrpSpPr>
            <p:cNvPr id="2" name="Group 1">
              <a:extLst>
                <a:ext uri="{FF2B5EF4-FFF2-40B4-BE49-F238E27FC236}">
                  <a16:creationId xmlns:a16="http://schemas.microsoft.com/office/drawing/2014/main" id="{688F6B40-3F45-39F9-550E-4F144D2F845D}"/>
                </a:ext>
              </a:extLst>
            </p:cNvPr>
            <p:cNvGrpSpPr/>
            <p:nvPr/>
          </p:nvGrpSpPr>
          <p:grpSpPr>
            <a:xfrm>
              <a:off x="5785765" y="1727147"/>
              <a:ext cx="3639312" cy="3520440"/>
              <a:chOff x="2576223" y="965342"/>
              <a:chExt cx="4453512" cy="4351339"/>
            </a:xfrm>
          </p:grpSpPr>
          <p:grpSp>
            <p:nvGrpSpPr>
              <p:cNvPr id="3" name="Group 2">
                <a:extLst>
                  <a:ext uri="{FF2B5EF4-FFF2-40B4-BE49-F238E27FC236}">
                    <a16:creationId xmlns:a16="http://schemas.microsoft.com/office/drawing/2014/main" id="{2CE7B4CF-1D9F-07FB-9E8D-8B4BEBC88995}"/>
                  </a:ext>
                </a:extLst>
              </p:cNvPr>
              <p:cNvGrpSpPr/>
              <p:nvPr/>
            </p:nvGrpSpPr>
            <p:grpSpPr>
              <a:xfrm>
                <a:off x="2576223" y="965342"/>
                <a:ext cx="4453512" cy="4351339"/>
                <a:chOff x="3247293" y="172924"/>
                <a:chExt cx="6283320" cy="6477774"/>
              </a:xfrm>
            </p:grpSpPr>
            <p:grpSp>
              <p:nvGrpSpPr>
                <p:cNvPr id="22" name="Group 21">
                  <a:extLst>
                    <a:ext uri="{FF2B5EF4-FFF2-40B4-BE49-F238E27FC236}">
                      <a16:creationId xmlns:a16="http://schemas.microsoft.com/office/drawing/2014/main" id="{03315AFF-0C22-5FAC-C5DA-EC7EB92603CD}"/>
                    </a:ext>
                  </a:extLst>
                </p:cNvPr>
                <p:cNvGrpSpPr/>
                <p:nvPr/>
              </p:nvGrpSpPr>
              <p:grpSpPr>
                <a:xfrm>
                  <a:off x="3247293" y="172924"/>
                  <a:ext cx="6283320" cy="5472947"/>
                  <a:chOff x="2411499" y="-22328"/>
                  <a:chExt cx="7899089" cy="6880328"/>
                </a:xfrm>
              </p:grpSpPr>
              <p:sp>
                <p:nvSpPr>
                  <p:cNvPr id="27" name="Freeform: Shape 26">
                    <a:extLst>
                      <a:ext uri="{FF2B5EF4-FFF2-40B4-BE49-F238E27FC236}">
                        <a16:creationId xmlns:a16="http://schemas.microsoft.com/office/drawing/2014/main" id="{ABEBDF10-3D08-1BB2-AA9C-D5289BC42EE5}"/>
                      </a:ext>
                    </a:extLst>
                  </p:cNvPr>
                  <p:cNvSpPr/>
                  <p:nvPr/>
                </p:nvSpPr>
                <p:spPr>
                  <a:xfrm>
                    <a:off x="2411499" y="-22328"/>
                    <a:ext cx="7899089" cy="5550612"/>
                  </a:xfrm>
                  <a:custGeom>
                    <a:avLst/>
                    <a:gdLst>
                      <a:gd name="connsiteX0" fmla="*/ 2605641 w 7181305"/>
                      <a:gd name="connsiteY0" fmla="*/ 0 h 5046232"/>
                      <a:gd name="connsiteX1" fmla="*/ 2946891 w 7181305"/>
                      <a:gd name="connsiteY1" fmla="*/ 141350 h 5046232"/>
                      <a:gd name="connsiteX2" fmla="*/ 2962505 w 7181305"/>
                      <a:gd name="connsiteY2" fmla="*/ 160275 h 5046232"/>
                      <a:gd name="connsiteX3" fmla="*/ 3022640 w 7181305"/>
                      <a:gd name="connsiteY3" fmla="*/ 110659 h 5046232"/>
                      <a:gd name="connsiteX4" fmla="*/ 3292467 w 7181305"/>
                      <a:gd name="connsiteY4" fmla="*/ 28239 h 5046232"/>
                      <a:gd name="connsiteX5" fmla="*/ 3692646 w 7181305"/>
                      <a:gd name="connsiteY5" fmla="*/ 241013 h 5046232"/>
                      <a:gd name="connsiteX6" fmla="*/ 3710125 w 7181305"/>
                      <a:gd name="connsiteY6" fmla="*/ 273214 h 5046232"/>
                      <a:gd name="connsiteX7" fmla="*/ 3774094 w 7181305"/>
                      <a:gd name="connsiteY7" fmla="*/ 238492 h 5046232"/>
                      <a:gd name="connsiteX8" fmla="*/ 3961944 w 7181305"/>
                      <a:gd name="connsiteY8" fmla="*/ 200567 h 5046232"/>
                      <a:gd name="connsiteX9" fmla="*/ 4149794 w 7181305"/>
                      <a:gd name="connsiteY9" fmla="*/ 238492 h 5046232"/>
                      <a:gd name="connsiteX10" fmla="*/ 4227286 w 7181305"/>
                      <a:gd name="connsiteY10" fmla="*/ 280554 h 5046232"/>
                      <a:gd name="connsiteX11" fmla="*/ 4304779 w 7181305"/>
                      <a:gd name="connsiteY11" fmla="*/ 238492 h 5046232"/>
                      <a:gd name="connsiteX12" fmla="*/ 4492629 w 7181305"/>
                      <a:gd name="connsiteY12" fmla="*/ 200567 h 5046232"/>
                      <a:gd name="connsiteX13" fmla="*/ 4937304 w 7181305"/>
                      <a:gd name="connsiteY13" fmla="*/ 495317 h 5046232"/>
                      <a:gd name="connsiteX14" fmla="*/ 4943270 w 7181305"/>
                      <a:gd name="connsiteY14" fmla="*/ 514537 h 5046232"/>
                      <a:gd name="connsiteX15" fmla="*/ 4967667 w 7181305"/>
                      <a:gd name="connsiteY15" fmla="*/ 506964 h 5046232"/>
                      <a:gd name="connsiteX16" fmla="*/ 5064928 w 7181305"/>
                      <a:gd name="connsiteY16" fmla="*/ 497159 h 5046232"/>
                      <a:gd name="connsiteX17" fmla="*/ 5334754 w 7181305"/>
                      <a:gd name="connsiteY17" fmla="*/ 579580 h 5046232"/>
                      <a:gd name="connsiteX18" fmla="*/ 5396285 w 7181305"/>
                      <a:gd name="connsiteY18" fmla="*/ 630347 h 5046232"/>
                      <a:gd name="connsiteX19" fmla="*/ 5439615 w 7181305"/>
                      <a:gd name="connsiteY19" fmla="*/ 616897 h 5046232"/>
                      <a:gd name="connsiteX20" fmla="*/ 5536876 w 7181305"/>
                      <a:gd name="connsiteY20" fmla="*/ 607092 h 5046232"/>
                      <a:gd name="connsiteX21" fmla="*/ 5981551 w 7181305"/>
                      <a:gd name="connsiteY21" fmla="*/ 901843 h 5046232"/>
                      <a:gd name="connsiteX22" fmla="*/ 6002488 w 7181305"/>
                      <a:gd name="connsiteY22" fmla="*/ 969291 h 5046232"/>
                      <a:gd name="connsiteX23" fmla="*/ 6022566 w 7181305"/>
                      <a:gd name="connsiteY23" fmla="*/ 963059 h 5046232"/>
                      <a:gd name="connsiteX24" fmla="*/ 6119827 w 7181305"/>
                      <a:gd name="connsiteY24" fmla="*/ 953254 h 5046232"/>
                      <a:gd name="connsiteX25" fmla="*/ 6602427 w 7181305"/>
                      <a:gd name="connsiteY25" fmla="*/ 1435854 h 5046232"/>
                      <a:gd name="connsiteX26" fmla="*/ 6461077 w 7181305"/>
                      <a:gd name="connsiteY26" fmla="*/ 1777103 h 5046232"/>
                      <a:gd name="connsiteX27" fmla="*/ 6418726 w 7181305"/>
                      <a:gd name="connsiteY27" fmla="*/ 1812045 h 5046232"/>
                      <a:gd name="connsiteX28" fmla="*/ 6431113 w 7181305"/>
                      <a:gd name="connsiteY28" fmla="*/ 1836991 h 5046232"/>
                      <a:gd name="connsiteX29" fmla="*/ 6454783 w 7181305"/>
                      <a:gd name="connsiteY29" fmla="*/ 1916687 h 5046232"/>
                      <a:gd name="connsiteX30" fmla="*/ 6458422 w 7181305"/>
                      <a:gd name="connsiteY30" fmla="*/ 1952785 h 5046232"/>
                      <a:gd name="connsiteX31" fmla="*/ 6487494 w 7181305"/>
                      <a:gd name="connsiteY31" fmla="*/ 1949854 h 5046232"/>
                      <a:gd name="connsiteX32" fmla="*/ 6970094 w 7181305"/>
                      <a:gd name="connsiteY32" fmla="*/ 2432454 h 5046232"/>
                      <a:gd name="connsiteX33" fmla="*/ 6887674 w 7181305"/>
                      <a:gd name="connsiteY33" fmla="*/ 2702280 h 5046232"/>
                      <a:gd name="connsiteX34" fmla="*/ 6853252 w 7181305"/>
                      <a:gd name="connsiteY34" fmla="*/ 2744000 h 5046232"/>
                      <a:gd name="connsiteX35" fmla="*/ 6886555 w 7181305"/>
                      <a:gd name="connsiteY35" fmla="*/ 2754338 h 5046232"/>
                      <a:gd name="connsiteX36" fmla="*/ 7181305 w 7181305"/>
                      <a:gd name="connsiteY36" fmla="*/ 3199013 h 5046232"/>
                      <a:gd name="connsiteX37" fmla="*/ 6886555 w 7181305"/>
                      <a:gd name="connsiteY37" fmla="*/ 3643688 h 5046232"/>
                      <a:gd name="connsiteX38" fmla="*/ 6822056 w 7181305"/>
                      <a:gd name="connsiteY38" fmla="*/ 3663710 h 5046232"/>
                      <a:gd name="connsiteX39" fmla="*/ 6811277 w 7181305"/>
                      <a:gd name="connsiteY39" fmla="*/ 3683569 h 5046232"/>
                      <a:gd name="connsiteX40" fmla="*/ 6472563 w 7181305"/>
                      <a:gd name="connsiteY40" fmla="*/ 3892465 h 5046232"/>
                      <a:gd name="connsiteX41" fmla="*/ 6412629 w 7181305"/>
                      <a:gd name="connsiteY41" fmla="*/ 3896246 h 5046232"/>
                      <a:gd name="connsiteX42" fmla="*/ 6413156 w 7181305"/>
                      <a:gd name="connsiteY42" fmla="*/ 3901478 h 5046232"/>
                      <a:gd name="connsiteX43" fmla="*/ 5930556 w 7181305"/>
                      <a:gd name="connsiteY43" fmla="*/ 4384078 h 5046232"/>
                      <a:gd name="connsiteX44" fmla="*/ 5787045 w 7181305"/>
                      <a:gd name="connsiteY44" fmla="*/ 4362382 h 5046232"/>
                      <a:gd name="connsiteX45" fmla="*/ 5768767 w 7181305"/>
                      <a:gd name="connsiteY45" fmla="*/ 4355180 h 5046232"/>
                      <a:gd name="connsiteX46" fmla="*/ 5752734 w 7181305"/>
                      <a:gd name="connsiteY46" fmla="*/ 4406828 h 5046232"/>
                      <a:gd name="connsiteX47" fmla="*/ 5308059 w 7181305"/>
                      <a:gd name="connsiteY47" fmla="*/ 4701578 h 5046232"/>
                      <a:gd name="connsiteX48" fmla="*/ 5038232 w 7181305"/>
                      <a:gd name="connsiteY48" fmla="*/ 4619158 h 5046232"/>
                      <a:gd name="connsiteX49" fmla="*/ 4996810 w 7181305"/>
                      <a:gd name="connsiteY49" fmla="*/ 4584982 h 5046232"/>
                      <a:gd name="connsiteX50" fmla="*/ 4955388 w 7181305"/>
                      <a:gd name="connsiteY50" fmla="*/ 4619158 h 5046232"/>
                      <a:gd name="connsiteX51" fmla="*/ 4685562 w 7181305"/>
                      <a:gd name="connsiteY51" fmla="*/ 4701578 h 5046232"/>
                      <a:gd name="connsiteX52" fmla="*/ 4415735 w 7181305"/>
                      <a:gd name="connsiteY52" fmla="*/ 4619158 h 5046232"/>
                      <a:gd name="connsiteX53" fmla="*/ 4361904 w 7181305"/>
                      <a:gd name="connsiteY53" fmla="*/ 4574743 h 5046232"/>
                      <a:gd name="connsiteX54" fmla="*/ 4308073 w 7181305"/>
                      <a:gd name="connsiteY54" fmla="*/ 4619158 h 5046232"/>
                      <a:gd name="connsiteX55" fmla="*/ 4038247 w 7181305"/>
                      <a:gd name="connsiteY55" fmla="*/ 4701578 h 5046232"/>
                      <a:gd name="connsiteX56" fmla="*/ 3593572 w 7181305"/>
                      <a:gd name="connsiteY56" fmla="*/ 4406828 h 5046232"/>
                      <a:gd name="connsiteX57" fmla="*/ 3588558 w 7181305"/>
                      <a:gd name="connsiteY57" fmla="*/ 4390677 h 5046232"/>
                      <a:gd name="connsiteX58" fmla="*/ 3583545 w 7181305"/>
                      <a:gd name="connsiteY58" fmla="*/ 4406828 h 5046232"/>
                      <a:gd name="connsiteX59" fmla="*/ 3138870 w 7181305"/>
                      <a:gd name="connsiteY59" fmla="*/ 4701578 h 5046232"/>
                      <a:gd name="connsiteX60" fmla="*/ 2869043 w 7181305"/>
                      <a:gd name="connsiteY60" fmla="*/ 4619158 h 5046232"/>
                      <a:gd name="connsiteX61" fmla="*/ 2809243 w 7181305"/>
                      <a:gd name="connsiteY61" fmla="*/ 4569818 h 5046232"/>
                      <a:gd name="connsiteX62" fmla="*/ 2800062 w 7181305"/>
                      <a:gd name="connsiteY62" fmla="*/ 4660893 h 5046232"/>
                      <a:gd name="connsiteX63" fmla="*/ 2327267 w 7181305"/>
                      <a:gd name="connsiteY63" fmla="*/ 5046232 h 5046232"/>
                      <a:gd name="connsiteX64" fmla="*/ 2139417 w 7181305"/>
                      <a:gd name="connsiteY64" fmla="*/ 5008307 h 5046232"/>
                      <a:gd name="connsiteX65" fmla="*/ 2078460 w 7181305"/>
                      <a:gd name="connsiteY65" fmla="*/ 4975221 h 5046232"/>
                      <a:gd name="connsiteX66" fmla="*/ 2017503 w 7181305"/>
                      <a:gd name="connsiteY66" fmla="*/ 5008307 h 5046232"/>
                      <a:gd name="connsiteX67" fmla="*/ 1829653 w 7181305"/>
                      <a:gd name="connsiteY67" fmla="*/ 5046232 h 5046232"/>
                      <a:gd name="connsiteX68" fmla="*/ 1384978 w 7181305"/>
                      <a:gd name="connsiteY68" fmla="*/ 4751482 h 5046232"/>
                      <a:gd name="connsiteX69" fmla="*/ 1361255 w 7181305"/>
                      <a:gd name="connsiteY69" fmla="*/ 4675057 h 5046232"/>
                      <a:gd name="connsiteX70" fmla="*/ 1324516 w 7181305"/>
                      <a:gd name="connsiteY70" fmla="*/ 4663653 h 5046232"/>
                      <a:gd name="connsiteX71" fmla="*/ 1155137 w 7181305"/>
                      <a:gd name="connsiteY71" fmla="*/ 4543468 h 5046232"/>
                      <a:gd name="connsiteX72" fmla="*/ 1127933 w 7181305"/>
                      <a:gd name="connsiteY72" fmla="*/ 4508845 h 5046232"/>
                      <a:gd name="connsiteX73" fmla="*/ 1126219 w 7181305"/>
                      <a:gd name="connsiteY73" fmla="*/ 4509377 h 5046232"/>
                      <a:gd name="connsiteX74" fmla="*/ 1028958 w 7181305"/>
                      <a:gd name="connsiteY74" fmla="*/ 4519181 h 5046232"/>
                      <a:gd name="connsiteX75" fmla="*/ 556163 w 7181305"/>
                      <a:gd name="connsiteY75" fmla="*/ 4133842 h 5046232"/>
                      <a:gd name="connsiteX76" fmla="*/ 555680 w 7181305"/>
                      <a:gd name="connsiteY76" fmla="*/ 4129055 h 5046232"/>
                      <a:gd name="connsiteX77" fmla="*/ 536225 w 7181305"/>
                      <a:gd name="connsiteY77" fmla="*/ 4127094 h 5046232"/>
                      <a:gd name="connsiteX78" fmla="*/ 150886 w 7181305"/>
                      <a:gd name="connsiteY78" fmla="*/ 3654298 h 5046232"/>
                      <a:gd name="connsiteX79" fmla="*/ 233306 w 7181305"/>
                      <a:gd name="connsiteY79" fmla="*/ 3384472 h 5046232"/>
                      <a:gd name="connsiteX80" fmla="*/ 271858 w 7181305"/>
                      <a:gd name="connsiteY80" fmla="*/ 3337747 h 5046232"/>
                      <a:gd name="connsiteX81" fmla="*/ 233306 w 7181305"/>
                      <a:gd name="connsiteY81" fmla="*/ 3291023 h 5046232"/>
                      <a:gd name="connsiteX82" fmla="*/ 150886 w 7181305"/>
                      <a:gd name="connsiteY82" fmla="*/ 3021196 h 5046232"/>
                      <a:gd name="connsiteX83" fmla="*/ 160691 w 7181305"/>
                      <a:gd name="connsiteY83" fmla="*/ 2923935 h 5046232"/>
                      <a:gd name="connsiteX84" fmla="*/ 178034 w 7181305"/>
                      <a:gd name="connsiteY84" fmla="*/ 2868065 h 5046232"/>
                      <a:gd name="connsiteX85" fmla="*/ 141350 w 7181305"/>
                      <a:gd name="connsiteY85" fmla="*/ 2837798 h 5046232"/>
                      <a:gd name="connsiteX86" fmla="*/ 0 w 7181305"/>
                      <a:gd name="connsiteY86" fmla="*/ 2496548 h 5046232"/>
                      <a:gd name="connsiteX87" fmla="*/ 385340 w 7181305"/>
                      <a:gd name="connsiteY87" fmla="*/ 2023753 h 5046232"/>
                      <a:gd name="connsiteX88" fmla="*/ 406727 w 7181305"/>
                      <a:gd name="connsiteY88" fmla="*/ 2021597 h 5046232"/>
                      <a:gd name="connsiteX89" fmla="*/ 396053 w 7181305"/>
                      <a:gd name="connsiteY89" fmla="*/ 1987208 h 5046232"/>
                      <a:gd name="connsiteX90" fmla="*/ 386248 w 7181305"/>
                      <a:gd name="connsiteY90" fmla="*/ 1889947 h 5046232"/>
                      <a:gd name="connsiteX91" fmla="*/ 468669 w 7181305"/>
                      <a:gd name="connsiteY91" fmla="*/ 1620122 h 5046232"/>
                      <a:gd name="connsiteX92" fmla="*/ 513634 w 7181305"/>
                      <a:gd name="connsiteY92" fmla="*/ 1565624 h 5046232"/>
                      <a:gd name="connsiteX93" fmla="*/ 468669 w 7181305"/>
                      <a:gd name="connsiteY93" fmla="*/ 1511126 h 5046232"/>
                      <a:gd name="connsiteX94" fmla="*/ 386248 w 7181305"/>
                      <a:gd name="connsiteY94" fmla="*/ 1241300 h 5046232"/>
                      <a:gd name="connsiteX95" fmla="*/ 868848 w 7181305"/>
                      <a:gd name="connsiteY95" fmla="*/ 758700 h 5046232"/>
                      <a:gd name="connsiteX96" fmla="*/ 1056698 w 7181305"/>
                      <a:gd name="connsiteY96" fmla="*/ 796624 h 5046232"/>
                      <a:gd name="connsiteX97" fmla="*/ 1073899 w 7181305"/>
                      <a:gd name="connsiteY97" fmla="*/ 805961 h 5046232"/>
                      <a:gd name="connsiteX98" fmla="*/ 1119110 w 7181305"/>
                      <a:gd name="connsiteY98" fmla="*/ 768659 h 5046232"/>
                      <a:gd name="connsiteX99" fmla="*/ 1388936 w 7181305"/>
                      <a:gd name="connsiteY99" fmla="*/ 686238 h 5046232"/>
                      <a:gd name="connsiteX100" fmla="*/ 1467380 w 7181305"/>
                      <a:gd name="connsiteY100" fmla="*/ 694146 h 5046232"/>
                      <a:gd name="connsiteX101" fmla="*/ 1474623 w 7181305"/>
                      <a:gd name="connsiteY101" fmla="*/ 622304 h 5046232"/>
                      <a:gd name="connsiteX102" fmla="*/ 1947418 w 7181305"/>
                      <a:gd name="connsiteY102" fmla="*/ 236964 h 5046232"/>
                      <a:gd name="connsiteX103" fmla="*/ 2135268 w 7181305"/>
                      <a:gd name="connsiteY103" fmla="*/ 274889 h 5046232"/>
                      <a:gd name="connsiteX104" fmla="*/ 2163445 w 7181305"/>
                      <a:gd name="connsiteY104" fmla="*/ 290183 h 5046232"/>
                      <a:gd name="connsiteX105" fmla="*/ 2205461 w 7181305"/>
                      <a:gd name="connsiteY105" fmla="*/ 212774 h 5046232"/>
                      <a:gd name="connsiteX106" fmla="*/ 2605641 w 7181305"/>
                      <a:gd name="connsiteY106" fmla="*/ 0 h 5046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Lst>
                    <a:rect l="l" t="t" r="r" b="b"/>
                    <a:pathLst>
                      <a:path w="7181305" h="5046232">
                        <a:moveTo>
                          <a:pt x="2605641" y="0"/>
                        </a:moveTo>
                        <a:cubicBezTo>
                          <a:pt x="2738907" y="0"/>
                          <a:pt x="2859557" y="54017"/>
                          <a:pt x="2946891" y="141350"/>
                        </a:cubicBezTo>
                        <a:lnTo>
                          <a:pt x="2962505" y="160275"/>
                        </a:lnTo>
                        <a:lnTo>
                          <a:pt x="3022640" y="110659"/>
                        </a:lnTo>
                        <a:cubicBezTo>
                          <a:pt x="3099664" y="58624"/>
                          <a:pt x="3192517" y="28239"/>
                          <a:pt x="3292467" y="28239"/>
                        </a:cubicBezTo>
                        <a:cubicBezTo>
                          <a:pt x="3459050" y="28239"/>
                          <a:pt x="3605920" y="112640"/>
                          <a:pt x="3692646" y="241013"/>
                        </a:cubicBezTo>
                        <a:lnTo>
                          <a:pt x="3710125" y="273214"/>
                        </a:lnTo>
                        <a:lnTo>
                          <a:pt x="3774094" y="238492"/>
                        </a:lnTo>
                        <a:cubicBezTo>
                          <a:pt x="3831831" y="214072"/>
                          <a:pt x="3895311" y="200567"/>
                          <a:pt x="3961944" y="200567"/>
                        </a:cubicBezTo>
                        <a:cubicBezTo>
                          <a:pt x="4028577" y="200567"/>
                          <a:pt x="4092056" y="214072"/>
                          <a:pt x="4149794" y="238492"/>
                        </a:cubicBezTo>
                        <a:lnTo>
                          <a:pt x="4227286" y="280554"/>
                        </a:lnTo>
                        <a:lnTo>
                          <a:pt x="4304779" y="238492"/>
                        </a:lnTo>
                        <a:cubicBezTo>
                          <a:pt x="4362516" y="214072"/>
                          <a:pt x="4425996" y="200567"/>
                          <a:pt x="4492629" y="200567"/>
                        </a:cubicBezTo>
                        <a:cubicBezTo>
                          <a:pt x="4692528" y="200567"/>
                          <a:pt x="4864041" y="322105"/>
                          <a:pt x="4937304" y="495317"/>
                        </a:cubicBezTo>
                        <a:lnTo>
                          <a:pt x="4943270" y="514537"/>
                        </a:lnTo>
                        <a:lnTo>
                          <a:pt x="4967667" y="506964"/>
                        </a:lnTo>
                        <a:cubicBezTo>
                          <a:pt x="4999083" y="500535"/>
                          <a:pt x="5031611" y="497159"/>
                          <a:pt x="5064928" y="497159"/>
                        </a:cubicBezTo>
                        <a:cubicBezTo>
                          <a:pt x="5164878" y="497159"/>
                          <a:pt x="5257731" y="527544"/>
                          <a:pt x="5334754" y="579580"/>
                        </a:cubicBezTo>
                        <a:lnTo>
                          <a:pt x="5396285" y="630347"/>
                        </a:lnTo>
                        <a:lnTo>
                          <a:pt x="5439615" y="616897"/>
                        </a:lnTo>
                        <a:cubicBezTo>
                          <a:pt x="5471031" y="610468"/>
                          <a:pt x="5503559" y="607092"/>
                          <a:pt x="5536876" y="607092"/>
                        </a:cubicBezTo>
                        <a:cubicBezTo>
                          <a:pt x="5736776" y="607092"/>
                          <a:pt x="5908288" y="728630"/>
                          <a:pt x="5981551" y="901843"/>
                        </a:cubicBezTo>
                        <a:lnTo>
                          <a:pt x="6002488" y="969291"/>
                        </a:lnTo>
                        <a:lnTo>
                          <a:pt x="6022566" y="963059"/>
                        </a:lnTo>
                        <a:cubicBezTo>
                          <a:pt x="6053982" y="956630"/>
                          <a:pt x="6086510" y="953254"/>
                          <a:pt x="6119827" y="953254"/>
                        </a:cubicBezTo>
                        <a:cubicBezTo>
                          <a:pt x="6386360" y="953254"/>
                          <a:pt x="6602427" y="1169321"/>
                          <a:pt x="6602427" y="1435854"/>
                        </a:cubicBezTo>
                        <a:cubicBezTo>
                          <a:pt x="6602427" y="1569121"/>
                          <a:pt x="6548410" y="1689769"/>
                          <a:pt x="6461077" y="1777103"/>
                        </a:cubicBezTo>
                        <a:lnTo>
                          <a:pt x="6418726" y="1812045"/>
                        </a:lnTo>
                        <a:lnTo>
                          <a:pt x="6431113" y="1836991"/>
                        </a:lnTo>
                        <a:cubicBezTo>
                          <a:pt x="6441196" y="1862560"/>
                          <a:pt x="6449158" y="1889198"/>
                          <a:pt x="6454783" y="1916687"/>
                        </a:cubicBezTo>
                        <a:lnTo>
                          <a:pt x="6458422" y="1952785"/>
                        </a:lnTo>
                        <a:lnTo>
                          <a:pt x="6487494" y="1949854"/>
                        </a:lnTo>
                        <a:cubicBezTo>
                          <a:pt x="6754027" y="1949854"/>
                          <a:pt x="6970094" y="2165921"/>
                          <a:pt x="6970094" y="2432454"/>
                        </a:cubicBezTo>
                        <a:cubicBezTo>
                          <a:pt x="6970094" y="2532404"/>
                          <a:pt x="6939710" y="2625257"/>
                          <a:pt x="6887674" y="2702280"/>
                        </a:cubicBezTo>
                        <a:lnTo>
                          <a:pt x="6853252" y="2744000"/>
                        </a:lnTo>
                        <a:lnTo>
                          <a:pt x="6886555" y="2754338"/>
                        </a:lnTo>
                        <a:cubicBezTo>
                          <a:pt x="7059767" y="2827601"/>
                          <a:pt x="7181305" y="2999113"/>
                          <a:pt x="7181305" y="3199013"/>
                        </a:cubicBezTo>
                        <a:cubicBezTo>
                          <a:pt x="7181305" y="3398913"/>
                          <a:pt x="7059767" y="3570426"/>
                          <a:pt x="6886555" y="3643688"/>
                        </a:cubicBezTo>
                        <a:lnTo>
                          <a:pt x="6822056" y="3663710"/>
                        </a:lnTo>
                        <a:lnTo>
                          <a:pt x="6811277" y="3683569"/>
                        </a:lnTo>
                        <a:cubicBezTo>
                          <a:pt x="6735391" y="3795895"/>
                          <a:pt x="6613458" y="3874555"/>
                          <a:pt x="6472563" y="3892465"/>
                        </a:cubicBezTo>
                        <a:lnTo>
                          <a:pt x="6412629" y="3896246"/>
                        </a:lnTo>
                        <a:lnTo>
                          <a:pt x="6413156" y="3901478"/>
                        </a:lnTo>
                        <a:cubicBezTo>
                          <a:pt x="6413156" y="4168011"/>
                          <a:pt x="6197089" y="4384078"/>
                          <a:pt x="5930556" y="4384078"/>
                        </a:cubicBezTo>
                        <a:cubicBezTo>
                          <a:pt x="5880581" y="4384078"/>
                          <a:pt x="5832380" y="4376482"/>
                          <a:pt x="5787045" y="4362382"/>
                        </a:cubicBezTo>
                        <a:lnTo>
                          <a:pt x="5768767" y="4355180"/>
                        </a:lnTo>
                        <a:lnTo>
                          <a:pt x="5752734" y="4406828"/>
                        </a:lnTo>
                        <a:cubicBezTo>
                          <a:pt x="5679471" y="4580041"/>
                          <a:pt x="5507959" y="4701578"/>
                          <a:pt x="5308059" y="4701578"/>
                        </a:cubicBezTo>
                        <a:cubicBezTo>
                          <a:pt x="5208109" y="4701578"/>
                          <a:pt x="5115256" y="4671194"/>
                          <a:pt x="5038232" y="4619158"/>
                        </a:cubicBezTo>
                        <a:lnTo>
                          <a:pt x="4996810" y="4584982"/>
                        </a:lnTo>
                        <a:lnTo>
                          <a:pt x="4955388" y="4619158"/>
                        </a:lnTo>
                        <a:cubicBezTo>
                          <a:pt x="4878365" y="4671194"/>
                          <a:pt x="4785512" y="4701578"/>
                          <a:pt x="4685562" y="4701578"/>
                        </a:cubicBezTo>
                        <a:cubicBezTo>
                          <a:pt x="4585612" y="4701578"/>
                          <a:pt x="4492759" y="4671194"/>
                          <a:pt x="4415735" y="4619158"/>
                        </a:cubicBezTo>
                        <a:lnTo>
                          <a:pt x="4361904" y="4574743"/>
                        </a:lnTo>
                        <a:lnTo>
                          <a:pt x="4308073" y="4619158"/>
                        </a:lnTo>
                        <a:cubicBezTo>
                          <a:pt x="4231050" y="4671194"/>
                          <a:pt x="4138197" y="4701578"/>
                          <a:pt x="4038247" y="4701578"/>
                        </a:cubicBezTo>
                        <a:cubicBezTo>
                          <a:pt x="3838347" y="4701578"/>
                          <a:pt x="3666834" y="4580041"/>
                          <a:pt x="3593572" y="4406828"/>
                        </a:cubicBezTo>
                        <a:lnTo>
                          <a:pt x="3588558" y="4390677"/>
                        </a:lnTo>
                        <a:lnTo>
                          <a:pt x="3583545" y="4406828"/>
                        </a:lnTo>
                        <a:cubicBezTo>
                          <a:pt x="3510282" y="4580041"/>
                          <a:pt x="3338770" y="4701578"/>
                          <a:pt x="3138870" y="4701578"/>
                        </a:cubicBezTo>
                        <a:cubicBezTo>
                          <a:pt x="3038920" y="4701578"/>
                          <a:pt x="2946067" y="4671194"/>
                          <a:pt x="2869043" y="4619158"/>
                        </a:cubicBezTo>
                        <a:lnTo>
                          <a:pt x="2809243" y="4569818"/>
                        </a:lnTo>
                        <a:lnTo>
                          <a:pt x="2800062" y="4660893"/>
                        </a:lnTo>
                        <a:cubicBezTo>
                          <a:pt x="2755062" y="4880806"/>
                          <a:pt x="2560483" y="5046232"/>
                          <a:pt x="2327267" y="5046232"/>
                        </a:cubicBezTo>
                        <a:cubicBezTo>
                          <a:pt x="2260634" y="5046232"/>
                          <a:pt x="2197154" y="5032728"/>
                          <a:pt x="2139417" y="5008307"/>
                        </a:cubicBezTo>
                        <a:lnTo>
                          <a:pt x="2078460" y="4975221"/>
                        </a:lnTo>
                        <a:lnTo>
                          <a:pt x="2017503" y="5008307"/>
                        </a:lnTo>
                        <a:cubicBezTo>
                          <a:pt x="1959765" y="5032728"/>
                          <a:pt x="1896286" y="5046232"/>
                          <a:pt x="1829653" y="5046232"/>
                        </a:cubicBezTo>
                        <a:cubicBezTo>
                          <a:pt x="1629753" y="5046232"/>
                          <a:pt x="1458241" y="4924695"/>
                          <a:pt x="1384978" y="4751482"/>
                        </a:cubicBezTo>
                        <a:lnTo>
                          <a:pt x="1361255" y="4675057"/>
                        </a:lnTo>
                        <a:lnTo>
                          <a:pt x="1324516" y="4663653"/>
                        </a:lnTo>
                        <a:cubicBezTo>
                          <a:pt x="1259562" y="4636180"/>
                          <a:pt x="1201874" y="4594890"/>
                          <a:pt x="1155137" y="4543468"/>
                        </a:cubicBezTo>
                        <a:lnTo>
                          <a:pt x="1127933" y="4508845"/>
                        </a:lnTo>
                        <a:lnTo>
                          <a:pt x="1126219" y="4509377"/>
                        </a:lnTo>
                        <a:cubicBezTo>
                          <a:pt x="1094803" y="4515805"/>
                          <a:pt x="1062275" y="4519181"/>
                          <a:pt x="1028958" y="4519181"/>
                        </a:cubicBezTo>
                        <a:cubicBezTo>
                          <a:pt x="795742" y="4519181"/>
                          <a:pt x="601163" y="4353755"/>
                          <a:pt x="556163" y="4133842"/>
                        </a:cubicBezTo>
                        <a:lnTo>
                          <a:pt x="555680" y="4129055"/>
                        </a:lnTo>
                        <a:lnTo>
                          <a:pt x="536225" y="4127094"/>
                        </a:lnTo>
                        <a:cubicBezTo>
                          <a:pt x="316312" y="4082093"/>
                          <a:pt x="150886" y="3887515"/>
                          <a:pt x="150886" y="3654298"/>
                        </a:cubicBezTo>
                        <a:cubicBezTo>
                          <a:pt x="150886" y="3554348"/>
                          <a:pt x="181271" y="3461495"/>
                          <a:pt x="233306" y="3384472"/>
                        </a:cubicBezTo>
                        <a:lnTo>
                          <a:pt x="271858" y="3337747"/>
                        </a:lnTo>
                        <a:lnTo>
                          <a:pt x="233306" y="3291023"/>
                        </a:lnTo>
                        <a:cubicBezTo>
                          <a:pt x="181271" y="3213999"/>
                          <a:pt x="150886" y="3121146"/>
                          <a:pt x="150886" y="3021196"/>
                        </a:cubicBezTo>
                        <a:cubicBezTo>
                          <a:pt x="150886" y="2987880"/>
                          <a:pt x="154262" y="2955351"/>
                          <a:pt x="160691" y="2923935"/>
                        </a:cubicBezTo>
                        <a:lnTo>
                          <a:pt x="178034" y="2868065"/>
                        </a:lnTo>
                        <a:lnTo>
                          <a:pt x="141350" y="2837798"/>
                        </a:lnTo>
                        <a:cubicBezTo>
                          <a:pt x="54017" y="2750464"/>
                          <a:pt x="0" y="2629814"/>
                          <a:pt x="0" y="2496548"/>
                        </a:cubicBezTo>
                        <a:cubicBezTo>
                          <a:pt x="0" y="2263332"/>
                          <a:pt x="165427" y="2068753"/>
                          <a:pt x="385340" y="2023753"/>
                        </a:cubicBezTo>
                        <a:lnTo>
                          <a:pt x="406727" y="2021597"/>
                        </a:lnTo>
                        <a:lnTo>
                          <a:pt x="396053" y="1987208"/>
                        </a:lnTo>
                        <a:cubicBezTo>
                          <a:pt x="389624" y="1955792"/>
                          <a:pt x="386248" y="1923264"/>
                          <a:pt x="386248" y="1889947"/>
                        </a:cubicBezTo>
                        <a:cubicBezTo>
                          <a:pt x="386248" y="1789997"/>
                          <a:pt x="416633" y="1697144"/>
                          <a:pt x="468669" y="1620122"/>
                        </a:cubicBezTo>
                        <a:lnTo>
                          <a:pt x="513634" y="1565624"/>
                        </a:lnTo>
                        <a:lnTo>
                          <a:pt x="468669" y="1511126"/>
                        </a:lnTo>
                        <a:cubicBezTo>
                          <a:pt x="416633" y="1434102"/>
                          <a:pt x="386248" y="1341249"/>
                          <a:pt x="386248" y="1241300"/>
                        </a:cubicBezTo>
                        <a:cubicBezTo>
                          <a:pt x="386248" y="974767"/>
                          <a:pt x="602315" y="758700"/>
                          <a:pt x="868848" y="758700"/>
                        </a:cubicBezTo>
                        <a:cubicBezTo>
                          <a:pt x="935481" y="758700"/>
                          <a:pt x="998961" y="772204"/>
                          <a:pt x="1056698" y="796624"/>
                        </a:cubicBezTo>
                        <a:lnTo>
                          <a:pt x="1073899" y="805961"/>
                        </a:lnTo>
                        <a:lnTo>
                          <a:pt x="1119110" y="768659"/>
                        </a:lnTo>
                        <a:cubicBezTo>
                          <a:pt x="1196133" y="716623"/>
                          <a:pt x="1288987" y="686238"/>
                          <a:pt x="1388936" y="686238"/>
                        </a:cubicBezTo>
                        <a:lnTo>
                          <a:pt x="1467380" y="694146"/>
                        </a:lnTo>
                        <a:lnTo>
                          <a:pt x="1474623" y="622304"/>
                        </a:lnTo>
                        <a:cubicBezTo>
                          <a:pt x="1519623" y="402391"/>
                          <a:pt x="1714201" y="236964"/>
                          <a:pt x="1947418" y="236964"/>
                        </a:cubicBezTo>
                        <a:cubicBezTo>
                          <a:pt x="2014051" y="236964"/>
                          <a:pt x="2077530" y="250468"/>
                          <a:pt x="2135268" y="274889"/>
                        </a:cubicBezTo>
                        <a:lnTo>
                          <a:pt x="2163445" y="290183"/>
                        </a:lnTo>
                        <a:lnTo>
                          <a:pt x="2205461" y="212774"/>
                        </a:lnTo>
                        <a:cubicBezTo>
                          <a:pt x="2292188" y="84401"/>
                          <a:pt x="2439058" y="0"/>
                          <a:pt x="2605641" y="0"/>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sp>
                <p:nvSpPr>
                  <p:cNvPr id="28" name="Rectangle 6">
                    <a:extLst>
                      <a:ext uri="{FF2B5EF4-FFF2-40B4-BE49-F238E27FC236}">
                        <a16:creationId xmlns:a16="http://schemas.microsoft.com/office/drawing/2014/main" id="{2A3AA963-FA2F-5F3E-E28C-455638BFBD8C}"/>
                      </a:ext>
                    </a:extLst>
                  </p:cNvPr>
                  <p:cNvSpPr/>
                  <p:nvPr/>
                </p:nvSpPr>
                <p:spPr>
                  <a:xfrm>
                    <a:off x="5830957" y="2517913"/>
                    <a:ext cx="530086" cy="4340087"/>
                  </a:xfrm>
                  <a:custGeom>
                    <a:avLst/>
                    <a:gdLst>
                      <a:gd name="connsiteX0" fmla="*/ 0 w 530086"/>
                      <a:gd name="connsiteY0" fmla="*/ 0 h 4340087"/>
                      <a:gd name="connsiteX1" fmla="*/ 530086 w 530086"/>
                      <a:gd name="connsiteY1" fmla="*/ 0 h 4340087"/>
                      <a:gd name="connsiteX2" fmla="*/ 530086 w 530086"/>
                      <a:gd name="connsiteY2" fmla="*/ 4340087 h 4340087"/>
                      <a:gd name="connsiteX3" fmla="*/ 0 w 530086"/>
                      <a:gd name="connsiteY3" fmla="*/ 4340087 h 4340087"/>
                      <a:gd name="connsiteX4" fmla="*/ 0 w 530086"/>
                      <a:gd name="connsiteY4" fmla="*/ 0 h 4340087"/>
                      <a:gd name="connsiteX0" fmla="*/ 152400 w 530086"/>
                      <a:gd name="connsiteY0" fmla="*/ 0 h 4340087"/>
                      <a:gd name="connsiteX1" fmla="*/ 530086 w 530086"/>
                      <a:gd name="connsiteY1" fmla="*/ 0 h 4340087"/>
                      <a:gd name="connsiteX2" fmla="*/ 530086 w 530086"/>
                      <a:gd name="connsiteY2" fmla="*/ 4340087 h 4340087"/>
                      <a:gd name="connsiteX3" fmla="*/ 0 w 530086"/>
                      <a:gd name="connsiteY3" fmla="*/ 4340087 h 4340087"/>
                      <a:gd name="connsiteX4" fmla="*/ 152400 w 530086"/>
                      <a:gd name="connsiteY4" fmla="*/ 0 h 4340087"/>
                      <a:gd name="connsiteX0" fmla="*/ 152400 w 530086"/>
                      <a:gd name="connsiteY0" fmla="*/ 0 h 4340087"/>
                      <a:gd name="connsiteX1" fmla="*/ 339586 w 530086"/>
                      <a:gd name="connsiteY1" fmla="*/ 12700 h 4340087"/>
                      <a:gd name="connsiteX2" fmla="*/ 530086 w 530086"/>
                      <a:gd name="connsiteY2" fmla="*/ 4340087 h 4340087"/>
                      <a:gd name="connsiteX3" fmla="*/ 0 w 530086"/>
                      <a:gd name="connsiteY3" fmla="*/ 4340087 h 4340087"/>
                      <a:gd name="connsiteX4" fmla="*/ 152400 w 530086"/>
                      <a:gd name="connsiteY4" fmla="*/ 0 h 43400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0086" h="4340087">
                        <a:moveTo>
                          <a:pt x="152400" y="0"/>
                        </a:moveTo>
                        <a:lnTo>
                          <a:pt x="339586" y="12700"/>
                        </a:lnTo>
                        <a:lnTo>
                          <a:pt x="530086" y="4340087"/>
                        </a:lnTo>
                        <a:lnTo>
                          <a:pt x="0" y="4340087"/>
                        </a:lnTo>
                        <a:lnTo>
                          <a:pt x="152400" y="0"/>
                        </a:lnTo>
                        <a:close/>
                      </a:path>
                    </a:pathLst>
                  </a:cu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9" name="Freeform: Shape 28">
                    <a:extLst>
                      <a:ext uri="{FF2B5EF4-FFF2-40B4-BE49-F238E27FC236}">
                        <a16:creationId xmlns:a16="http://schemas.microsoft.com/office/drawing/2014/main" id="{40BA5061-61E7-E57C-F393-7BAC8AAC3BCC}"/>
                      </a:ext>
                    </a:extLst>
                  </p:cNvPr>
                  <p:cNvSpPr/>
                  <p:nvPr/>
                </p:nvSpPr>
                <p:spPr>
                  <a:xfrm>
                    <a:off x="6197600" y="3797300"/>
                    <a:ext cx="1574800" cy="1282700"/>
                  </a:xfrm>
                  <a:custGeom>
                    <a:avLst/>
                    <a:gdLst>
                      <a:gd name="connsiteX0" fmla="*/ 0 w 1574800"/>
                      <a:gd name="connsiteY0" fmla="*/ 1282700 h 1282700"/>
                      <a:gd name="connsiteX1" fmla="*/ 317500 w 1574800"/>
                      <a:gd name="connsiteY1" fmla="*/ 711200 h 1282700"/>
                      <a:gd name="connsiteX2" fmla="*/ 990600 w 1574800"/>
                      <a:gd name="connsiteY2" fmla="*/ 901700 h 1282700"/>
                      <a:gd name="connsiteX3" fmla="*/ 1574800 w 1574800"/>
                      <a:gd name="connsiteY3" fmla="*/ 0 h 1282700"/>
                    </a:gdLst>
                    <a:ahLst/>
                    <a:cxnLst>
                      <a:cxn ang="0">
                        <a:pos x="connsiteX0" y="connsiteY0"/>
                      </a:cxn>
                      <a:cxn ang="0">
                        <a:pos x="connsiteX1" y="connsiteY1"/>
                      </a:cxn>
                      <a:cxn ang="0">
                        <a:pos x="connsiteX2" y="connsiteY2"/>
                      </a:cxn>
                      <a:cxn ang="0">
                        <a:pos x="connsiteX3" y="connsiteY3"/>
                      </a:cxn>
                    </a:cxnLst>
                    <a:rect l="l" t="t" r="r" b="b"/>
                    <a:pathLst>
                      <a:path w="1574800" h="1282700">
                        <a:moveTo>
                          <a:pt x="0" y="1282700"/>
                        </a:moveTo>
                        <a:cubicBezTo>
                          <a:pt x="76200" y="1028700"/>
                          <a:pt x="152400" y="774700"/>
                          <a:pt x="317500" y="711200"/>
                        </a:cubicBezTo>
                        <a:cubicBezTo>
                          <a:pt x="482600" y="647700"/>
                          <a:pt x="781050" y="1020233"/>
                          <a:pt x="990600" y="901700"/>
                        </a:cubicBezTo>
                        <a:cubicBezTo>
                          <a:pt x="1200150" y="783167"/>
                          <a:pt x="1387475" y="391583"/>
                          <a:pt x="1574800" y="0"/>
                        </a:cubicBezTo>
                      </a:path>
                    </a:pathLst>
                  </a:custGeom>
                  <a:noFill/>
                  <a:ln w="1270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p>
                </p:txBody>
              </p:sp>
              <p:sp>
                <p:nvSpPr>
                  <p:cNvPr id="30" name="Freeform: Shape 29">
                    <a:extLst>
                      <a:ext uri="{FF2B5EF4-FFF2-40B4-BE49-F238E27FC236}">
                        <a16:creationId xmlns:a16="http://schemas.microsoft.com/office/drawing/2014/main" id="{E21C09A5-6ED4-B9F5-872F-B9F8E9A51B1B}"/>
                      </a:ext>
                    </a:extLst>
                  </p:cNvPr>
                  <p:cNvSpPr/>
                  <p:nvPr/>
                </p:nvSpPr>
                <p:spPr>
                  <a:xfrm rot="4030942">
                    <a:off x="7302278" y="3310810"/>
                    <a:ext cx="844828" cy="612070"/>
                  </a:xfrm>
                  <a:custGeom>
                    <a:avLst/>
                    <a:gdLst>
                      <a:gd name="connsiteX0" fmla="*/ 1244600 w 1244600"/>
                      <a:gd name="connsiteY0" fmla="*/ 901700 h 901700"/>
                      <a:gd name="connsiteX1" fmla="*/ 914400 w 1244600"/>
                      <a:gd name="connsiteY1" fmla="*/ 431800 h 901700"/>
                      <a:gd name="connsiteX2" fmla="*/ 533400 w 1244600"/>
                      <a:gd name="connsiteY2" fmla="*/ 723900 h 901700"/>
                      <a:gd name="connsiteX3" fmla="*/ 0 w 1244600"/>
                      <a:gd name="connsiteY3" fmla="*/ 0 h 901700"/>
                    </a:gdLst>
                    <a:ahLst/>
                    <a:cxnLst>
                      <a:cxn ang="0">
                        <a:pos x="connsiteX0" y="connsiteY0"/>
                      </a:cxn>
                      <a:cxn ang="0">
                        <a:pos x="connsiteX1" y="connsiteY1"/>
                      </a:cxn>
                      <a:cxn ang="0">
                        <a:pos x="connsiteX2" y="connsiteY2"/>
                      </a:cxn>
                      <a:cxn ang="0">
                        <a:pos x="connsiteX3" y="connsiteY3"/>
                      </a:cxn>
                    </a:cxnLst>
                    <a:rect l="l" t="t" r="r" b="b"/>
                    <a:pathLst>
                      <a:path w="1244600" h="901700">
                        <a:moveTo>
                          <a:pt x="1244600" y="901700"/>
                        </a:moveTo>
                        <a:cubicBezTo>
                          <a:pt x="1138766" y="681566"/>
                          <a:pt x="1032933" y="461433"/>
                          <a:pt x="914400" y="431800"/>
                        </a:cubicBezTo>
                        <a:cubicBezTo>
                          <a:pt x="795867" y="402167"/>
                          <a:pt x="685800" y="795867"/>
                          <a:pt x="533400" y="723900"/>
                        </a:cubicBezTo>
                        <a:cubicBezTo>
                          <a:pt x="381000" y="651933"/>
                          <a:pt x="190500" y="325966"/>
                          <a:pt x="0" y="0"/>
                        </a:cubicBezTo>
                      </a:path>
                    </a:pathLst>
                  </a:custGeom>
                  <a:noFill/>
                  <a:ln w="1270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31" name="Rectangle 30">
                    <a:extLst>
                      <a:ext uri="{FF2B5EF4-FFF2-40B4-BE49-F238E27FC236}">
                        <a16:creationId xmlns:a16="http://schemas.microsoft.com/office/drawing/2014/main" id="{BBE2AFCF-565C-FA69-1B19-55C46AAFD859}"/>
                      </a:ext>
                    </a:extLst>
                  </p:cNvPr>
                  <p:cNvSpPr/>
                  <p:nvPr/>
                </p:nvSpPr>
                <p:spPr>
                  <a:xfrm rot="19793142">
                    <a:off x="6023442" y="2662421"/>
                    <a:ext cx="914400" cy="181113"/>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32" name="Rectangle 31">
                    <a:extLst>
                      <a:ext uri="{FF2B5EF4-FFF2-40B4-BE49-F238E27FC236}">
                        <a16:creationId xmlns:a16="http://schemas.microsoft.com/office/drawing/2014/main" id="{246C56E9-C743-1E39-2931-1FA86B2858C2}"/>
                      </a:ext>
                    </a:extLst>
                  </p:cNvPr>
                  <p:cNvSpPr/>
                  <p:nvPr/>
                </p:nvSpPr>
                <p:spPr>
                  <a:xfrm rot="1778989">
                    <a:off x="4557095" y="4147392"/>
                    <a:ext cx="1619915" cy="149680"/>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33" name="Rectangle 55">
                    <a:extLst>
                      <a:ext uri="{FF2B5EF4-FFF2-40B4-BE49-F238E27FC236}">
                        <a16:creationId xmlns:a16="http://schemas.microsoft.com/office/drawing/2014/main" id="{55BA39A0-8BC0-FC95-9F37-37B548DB9629}"/>
                      </a:ext>
                    </a:extLst>
                  </p:cNvPr>
                  <p:cNvSpPr/>
                  <p:nvPr/>
                </p:nvSpPr>
                <p:spPr>
                  <a:xfrm rot="377279" flipH="1">
                    <a:off x="6041942" y="1500579"/>
                    <a:ext cx="385142" cy="1088227"/>
                  </a:xfrm>
                  <a:custGeom>
                    <a:avLst/>
                    <a:gdLst>
                      <a:gd name="connsiteX0" fmla="*/ 0 w 207342"/>
                      <a:gd name="connsiteY0" fmla="*/ 0 h 914400"/>
                      <a:gd name="connsiteX1" fmla="*/ 207342 w 207342"/>
                      <a:gd name="connsiteY1" fmla="*/ 0 h 914400"/>
                      <a:gd name="connsiteX2" fmla="*/ 207342 w 207342"/>
                      <a:gd name="connsiteY2" fmla="*/ 914400 h 914400"/>
                      <a:gd name="connsiteX3" fmla="*/ 0 w 207342"/>
                      <a:gd name="connsiteY3" fmla="*/ 914400 h 914400"/>
                      <a:gd name="connsiteX4" fmla="*/ 0 w 207342"/>
                      <a:gd name="connsiteY4" fmla="*/ 0 h 914400"/>
                      <a:gd name="connsiteX0" fmla="*/ 0 w 385142"/>
                      <a:gd name="connsiteY0" fmla="*/ 0 h 1752600"/>
                      <a:gd name="connsiteX1" fmla="*/ 385142 w 385142"/>
                      <a:gd name="connsiteY1" fmla="*/ 838200 h 1752600"/>
                      <a:gd name="connsiteX2" fmla="*/ 385142 w 385142"/>
                      <a:gd name="connsiteY2" fmla="*/ 1752600 h 1752600"/>
                      <a:gd name="connsiteX3" fmla="*/ 177800 w 385142"/>
                      <a:gd name="connsiteY3" fmla="*/ 1752600 h 1752600"/>
                      <a:gd name="connsiteX4" fmla="*/ 0 w 385142"/>
                      <a:gd name="connsiteY4" fmla="*/ 0 h 1752600"/>
                      <a:gd name="connsiteX0" fmla="*/ 0 w 385142"/>
                      <a:gd name="connsiteY0" fmla="*/ 0 h 1752600"/>
                      <a:gd name="connsiteX1" fmla="*/ 42242 w 385142"/>
                      <a:gd name="connsiteY1" fmla="*/ 25400 h 1752600"/>
                      <a:gd name="connsiteX2" fmla="*/ 385142 w 385142"/>
                      <a:gd name="connsiteY2" fmla="*/ 1752600 h 1752600"/>
                      <a:gd name="connsiteX3" fmla="*/ 177800 w 385142"/>
                      <a:gd name="connsiteY3" fmla="*/ 1752600 h 1752600"/>
                      <a:gd name="connsiteX4" fmla="*/ 0 w 385142"/>
                      <a:gd name="connsiteY4" fmla="*/ 0 h 1752600"/>
                      <a:gd name="connsiteX0" fmla="*/ 0 w 385142"/>
                      <a:gd name="connsiteY0" fmla="*/ 0 h 1752600"/>
                      <a:gd name="connsiteX1" fmla="*/ 42242 w 385142"/>
                      <a:gd name="connsiteY1" fmla="*/ 25400 h 1752600"/>
                      <a:gd name="connsiteX2" fmla="*/ 385142 w 385142"/>
                      <a:gd name="connsiteY2" fmla="*/ 1752600 h 1752600"/>
                      <a:gd name="connsiteX3" fmla="*/ 177800 w 385142"/>
                      <a:gd name="connsiteY3" fmla="*/ 1752600 h 1752600"/>
                      <a:gd name="connsiteX4" fmla="*/ 0 w 385142"/>
                      <a:gd name="connsiteY4" fmla="*/ 0 h 1752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5142" h="1752600">
                        <a:moveTo>
                          <a:pt x="0" y="0"/>
                        </a:moveTo>
                        <a:lnTo>
                          <a:pt x="42242" y="25400"/>
                        </a:lnTo>
                        <a:cubicBezTo>
                          <a:pt x="80342" y="575733"/>
                          <a:pt x="270842" y="1176867"/>
                          <a:pt x="385142" y="1752600"/>
                        </a:cubicBezTo>
                        <a:lnTo>
                          <a:pt x="177800" y="1752600"/>
                        </a:lnTo>
                        <a:lnTo>
                          <a:pt x="0" y="0"/>
                        </a:lnTo>
                        <a:close/>
                      </a:path>
                    </a:pathLst>
                  </a:cu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34" name="Rectangle 55">
                    <a:extLst>
                      <a:ext uri="{FF2B5EF4-FFF2-40B4-BE49-F238E27FC236}">
                        <a16:creationId xmlns:a16="http://schemas.microsoft.com/office/drawing/2014/main" id="{9F7FE1AE-18EE-4C7E-F4A2-1818E851C729}"/>
                      </a:ext>
                    </a:extLst>
                  </p:cNvPr>
                  <p:cNvSpPr/>
                  <p:nvPr/>
                </p:nvSpPr>
                <p:spPr>
                  <a:xfrm>
                    <a:off x="4924729" y="2153548"/>
                    <a:ext cx="210656" cy="728728"/>
                  </a:xfrm>
                  <a:custGeom>
                    <a:avLst/>
                    <a:gdLst>
                      <a:gd name="connsiteX0" fmla="*/ 0 w 207342"/>
                      <a:gd name="connsiteY0" fmla="*/ 0 h 914400"/>
                      <a:gd name="connsiteX1" fmla="*/ 207342 w 207342"/>
                      <a:gd name="connsiteY1" fmla="*/ 0 h 914400"/>
                      <a:gd name="connsiteX2" fmla="*/ 207342 w 207342"/>
                      <a:gd name="connsiteY2" fmla="*/ 914400 h 914400"/>
                      <a:gd name="connsiteX3" fmla="*/ 0 w 207342"/>
                      <a:gd name="connsiteY3" fmla="*/ 914400 h 914400"/>
                      <a:gd name="connsiteX4" fmla="*/ 0 w 207342"/>
                      <a:gd name="connsiteY4" fmla="*/ 0 h 914400"/>
                      <a:gd name="connsiteX0" fmla="*/ 0 w 385142"/>
                      <a:gd name="connsiteY0" fmla="*/ 0 h 1752600"/>
                      <a:gd name="connsiteX1" fmla="*/ 385142 w 385142"/>
                      <a:gd name="connsiteY1" fmla="*/ 838200 h 1752600"/>
                      <a:gd name="connsiteX2" fmla="*/ 385142 w 385142"/>
                      <a:gd name="connsiteY2" fmla="*/ 1752600 h 1752600"/>
                      <a:gd name="connsiteX3" fmla="*/ 177800 w 385142"/>
                      <a:gd name="connsiteY3" fmla="*/ 1752600 h 1752600"/>
                      <a:gd name="connsiteX4" fmla="*/ 0 w 385142"/>
                      <a:gd name="connsiteY4" fmla="*/ 0 h 1752600"/>
                      <a:gd name="connsiteX0" fmla="*/ 0 w 385142"/>
                      <a:gd name="connsiteY0" fmla="*/ 0 h 1752600"/>
                      <a:gd name="connsiteX1" fmla="*/ 42242 w 385142"/>
                      <a:gd name="connsiteY1" fmla="*/ 25400 h 1752600"/>
                      <a:gd name="connsiteX2" fmla="*/ 385142 w 385142"/>
                      <a:gd name="connsiteY2" fmla="*/ 1752600 h 1752600"/>
                      <a:gd name="connsiteX3" fmla="*/ 177800 w 385142"/>
                      <a:gd name="connsiteY3" fmla="*/ 1752600 h 1752600"/>
                      <a:gd name="connsiteX4" fmla="*/ 0 w 385142"/>
                      <a:gd name="connsiteY4" fmla="*/ 0 h 1752600"/>
                      <a:gd name="connsiteX0" fmla="*/ 0 w 385142"/>
                      <a:gd name="connsiteY0" fmla="*/ 0 h 1752600"/>
                      <a:gd name="connsiteX1" fmla="*/ 42242 w 385142"/>
                      <a:gd name="connsiteY1" fmla="*/ 25400 h 1752600"/>
                      <a:gd name="connsiteX2" fmla="*/ 385142 w 385142"/>
                      <a:gd name="connsiteY2" fmla="*/ 1752600 h 1752600"/>
                      <a:gd name="connsiteX3" fmla="*/ 177800 w 385142"/>
                      <a:gd name="connsiteY3" fmla="*/ 1752600 h 1752600"/>
                      <a:gd name="connsiteX4" fmla="*/ 0 w 385142"/>
                      <a:gd name="connsiteY4" fmla="*/ 0 h 1752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5142" h="1752600">
                        <a:moveTo>
                          <a:pt x="0" y="0"/>
                        </a:moveTo>
                        <a:lnTo>
                          <a:pt x="42242" y="25400"/>
                        </a:lnTo>
                        <a:cubicBezTo>
                          <a:pt x="80342" y="575733"/>
                          <a:pt x="270842" y="1176867"/>
                          <a:pt x="385142" y="1752600"/>
                        </a:cubicBezTo>
                        <a:lnTo>
                          <a:pt x="177800" y="1752600"/>
                        </a:lnTo>
                        <a:lnTo>
                          <a:pt x="0" y="0"/>
                        </a:lnTo>
                        <a:close/>
                      </a:path>
                    </a:pathLst>
                  </a:cu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p>
                </p:txBody>
              </p:sp>
              <p:sp>
                <p:nvSpPr>
                  <p:cNvPr id="35" name="Rectangle 34">
                    <a:extLst>
                      <a:ext uri="{FF2B5EF4-FFF2-40B4-BE49-F238E27FC236}">
                        <a16:creationId xmlns:a16="http://schemas.microsoft.com/office/drawing/2014/main" id="{5951FE7D-594E-F913-D742-D7406A7C9FFA}"/>
                      </a:ext>
                    </a:extLst>
                  </p:cNvPr>
                  <p:cNvSpPr/>
                  <p:nvPr/>
                </p:nvSpPr>
                <p:spPr>
                  <a:xfrm rot="1778989">
                    <a:off x="4557095" y="2985861"/>
                    <a:ext cx="1619915" cy="149680"/>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36" name="Rectangle 55">
                    <a:extLst>
                      <a:ext uri="{FF2B5EF4-FFF2-40B4-BE49-F238E27FC236}">
                        <a16:creationId xmlns:a16="http://schemas.microsoft.com/office/drawing/2014/main" id="{0211891C-497F-0F5D-E701-DF3D0904D7AA}"/>
                      </a:ext>
                    </a:extLst>
                  </p:cNvPr>
                  <p:cNvSpPr/>
                  <p:nvPr/>
                </p:nvSpPr>
                <p:spPr>
                  <a:xfrm>
                    <a:off x="5492583" y="2548375"/>
                    <a:ext cx="210656" cy="728728"/>
                  </a:xfrm>
                  <a:custGeom>
                    <a:avLst/>
                    <a:gdLst>
                      <a:gd name="connsiteX0" fmla="*/ 0 w 207342"/>
                      <a:gd name="connsiteY0" fmla="*/ 0 h 914400"/>
                      <a:gd name="connsiteX1" fmla="*/ 207342 w 207342"/>
                      <a:gd name="connsiteY1" fmla="*/ 0 h 914400"/>
                      <a:gd name="connsiteX2" fmla="*/ 207342 w 207342"/>
                      <a:gd name="connsiteY2" fmla="*/ 914400 h 914400"/>
                      <a:gd name="connsiteX3" fmla="*/ 0 w 207342"/>
                      <a:gd name="connsiteY3" fmla="*/ 914400 h 914400"/>
                      <a:gd name="connsiteX4" fmla="*/ 0 w 207342"/>
                      <a:gd name="connsiteY4" fmla="*/ 0 h 914400"/>
                      <a:gd name="connsiteX0" fmla="*/ 0 w 385142"/>
                      <a:gd name="connsiteY0" fmla="*/ 0 h 1752600"/>
                      <a:gd name="connsiteX1" fmla="*/ 385142 w 385142"/>
                      <a:gd name="connsiteY1" fmla="*/ 838200 h 1752600"/>
                      <a:gd name="connsiteX2" fmla="*/ 385142 w 385142"/>
                      <a:gd name="connsiteY2" fmla="*/ 1752600 h 1752600"/>
                      <a:gd name="connsiteX3" fmla="*/ 177800 w 385142"/>
                      <a:gd name="connsiteY3" fmla="*/ 1752600 h 1752600"/>
                      <a:gd name="connsiteX4" fmla="*/ 0 w 385142"/>
                      <a:gd name="connsiteY4" fmla="*/ 0 h 1752600"/>
                      <a:gd name="connsiteX0" fmla="*/ 0 w 385142"/>
                      <a:gd name="connsiteY0" fmla="*/ 0 h 1752600"/>
                      <a:gd name="connsiteX1" fmla="*/ 42242 w 385142"/>
                      <a:gd name="connsiteY1" fmla="*/ 25400 h 1752600"/>
                      <a:gd name="connsiteX2" fmla="*/ 385142 w 385142"/>
                      <a:gd name="connsiteY2" fmla="*/ 1752600 h 1752600"/>
                      <a:gd name="connsiteX3" fmla="*/ 177800 w 385142"/>
                      <a:gd name="connsiteY3" fmla="*/ 1752600 h 1752600"/>
                      <a:gd name="connsiteX4" fmla="*/ 0 w 385142"/>
                      <a:gd name="connsiteY4" fmla="*/ 0 h 1752600"/>
                      <a:gd name="connsiteX0" fmla="*/ 0 w 385142"/>
                      <a:gd name="connsiteY0" fmla="*/ 0 h 1752600"/>
                      <a:gd name="connsiteX1" fmla="*/ 42242 w 385142"/>
                      <a:gd name="connsiteY1" fmla="*/ 25400 h 1752600"/>
                      <a:gd name="connsiteX2" fmla="*/ 385142 w 385142"/>
                      <a:gd name="connsiteY2" fmla="*/ 1752600 h 1752600"/>
                      <a:gd name="connsiteX3" fmla="*/ 177800 w 385142"/>
                      <a:gd name="connsiteY3" fmla="*/ 1752600 h 1752600"/>
                      <a:gd name="connsiteX4" fmla="*/ 0 w 385142"/>
                      <a:gd name="connsiteY4" fmla="*/ 0 h 1752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5142" h="1752600">
                        <a:moveTo>
                          <a:pt x="0" y="0"/>
                        </a:moveTo>
                        <a:lnTo>
                          <a:pt x="42242" y="25400"/>
                        </a:lnTo>
                        <a:cubicBezTo>
                          <a:pt x="80342" y="575733"/>
                          <a:pt x="270842" y="1176867"/>
                          <a:pt x="385142" y="1752600"/>
                        </a:cubicBezTo>
                        <a:lnTo>
                          <a:pt x="177800" y="1752600"/>
                        </a:lnTo>
                        <a:lnTo>
                          <a:pt x="0" y="0"/>
                        </a:lnTo>
                        <a:close/>
                      </a:path>
                    </a:pathLst>
                  </a:cu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p>
                </p:txBody>
              </p:sp>
              <p:sp>
                <p:nvSpPr>
                  <p:cNvPr id="37" name="Rectangle 55">
                    <a:extLst>
                      <a:ext uri="{FF2B5EF4-FFF2-40B4-BE49-F238E27FC236}">
                        <a16:creationId xmlns:a16="http://schemas.microsoft.com/office/drawing/2014/main" id="{B7B5AF24-8478-15B8-839F-DA65E397337F}"/>
                      </a:ext>
                    </a:extLst>
                  </p:cNvPr>
                  <p:cNvSpPr/>
                  <p:nvPr/>
                </p:nvSpPr>
                <p:spPr>
                  <a:xfrm rot="16864411">
                    <a:off x="4847315" y="2666636"/>
                    <a:ext cx="210656" cy="728727"/>
                  </a:xfrm>
                  <a:custGeom>
                    <a:avLst/>
                    <a:gdLst>
                      <a:gd name="connsiteX0" fmla="*/ 0 w 207342"/>
                      <a:gd name="connsiteY0" fmla="*/ 0 h 914400"/>
                      <a:gd name="connsiteX1" fmla="*/ 207342 w 207342"/>
                      <a:gd name="connsiteY1" fmla="*/ 0 h 914400"/>
                      <a:gd name="connsiteX2" fmla="*/ 207342 w 207342"/>
                      <a:gd name="connsiteY2" fmla="*/ 914400 h 914400"/>
                      <a:gd name="connsiteX3" fmla="*/ 0 w 207342"/>
                      <a:gd name="connsiteY3" fmla="*/ 914400 h 914400"/>
                      <a:gd name="connsiteX4" fmla="*/ 0 w 207342"/>
                      <a:gd name="connsiteY4" fmla="*/ 0 h 914400"/>
                      <a:gd name="connsiteX0" fmla="*/ 0 w 385142"/>
                      <a:gd name="connsiteY0" fmla="*/ 0 h 1752600"/>
                      <a:gd name="connsiteX1" fmla="*/ 385142 w 385142"/>
                      <a:gd name="connsiteY1" fmla="*/ 838200 h 1752600"/>
                      <a:gd name="connsiteX2" fmla="*/ 385142 w 385142"/>
                      <a:gd name="connsiteY2" fmla="*/ 1752600 h 1752600"/>
                      <a:gd name="connsiteX3" fmla="*/ 177800 w 385142"/>
                      <a:gd name="connsiteY3" fmla="*/ 1752600 h 1752600"/>
                      <a:gd name="connsiteX4" fmla="*/ 0 w 385142"/>
                      <a:gd name="connsiteY4" fmla="*/ 0 h 1752600"/>
                      <a:gd name="connsiteX0" fmla="*/ 0 w 385142"/>
                      <a:gd name="connsiteY0" fmla="*/ 0 h 1752600"/>
                      <a:gd name="connsiteX1" fmla="*/ 42242 w 385142"/>
                      <a:gd name="connsiteY1" fmla="*/ 25400 h 1752600"/>
                      <a:gd name="connsiteX2" fmla="*/ 385142 w 385142"/>
                      <a:gd name="connsiteY2" fmla="*/ 1752600 h 1752600"/>
                      <a:gd name="connsiteX3" fmla="*/ 177800 w 385142"/>
                      <a:gd name="connsiteY3" fmla="*/ 1752600 h 1752600"/>
                      <a:gd name="connsiteX4" fmla="*/ 0 w 385142"/>
                      <a:gd name="connsiteY4" fmla="*/ 0 h 1752600"/>
                      <a:gd name="connsiteX0" fmla="*/ 0 w 385142"/>
                      <a:gd name="connsiteY0" fmla="*/ 0 h 1752600"/>
                      <a:gd name="connsiteX1" fmla="*/ 42242 w 385142"/>
                      <a:gd name="connsiteY1" fmla="*/ 25400 h 1752600"/>
                      <a:gd name="connsiteX2" fmla="*/ 385142 w 385142"/>
                      <a:gd name="connsiteY2" fmla="*/ 1752600 h 1752600"/>
                      <a:gd name="connsiteX3" fmla="*/ 177800 w 385142"/>
                      <a:gd name="connsiteY3" fmla="*/ 1752600 h 1752600"/>
                      <a:gd name="connsiteX4" fmla="*/ 0 w 385142"/>
                      <a:gd name="connsiteY4" fmla="*/ 0 h 1752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5142" h="1752600">
                        <a:moveTo>
                          <a:pt x="0" y="0"/>
                        </a:moveTo>
                        <a:lnTo>
                          <a:pt x="42242" y="25400"/>
                        </a:lnTo>
                        <a:cubicBezTo>
                          <a:pt x="80342" y="575733"/>
                          <a:pt x="270842" y="1176867"/>
                          <a:pt x="385142" y="1752600"/>
                        </a:cubicBezTo>
                        <a:lnTo>
                          <a:pt x="177800" y="1752600"/>
                        </a:lnTo>
                        <a:lnTo>
                          <a:pt x="0" y="0"/>
                        </a:lnTo>
                        <a:close/>
                      </a:path>
                    </a:pathLst>
                  </a:cu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p>
                </p:txBody>
              </p:sp>
              <p:sp>
                <p:nvSpPr>
                  <p:cNvPr id="38" name="Rectangle 55">
                    <a:extLst>
                      <a:ext uri="{FF2B5EF4-FFF2-40B4-BE49-F238E27FC236}">
                        <a16:creationId xmlns:a16="http://schemas.microsoft.com/office/drawing/2014/main" id="{896297A6-FB14-BF63-3E1A-192F85B33626}"/>
                      </a:ext>
                    </a:extLst>
                  </p:cNvPr>
                  <p:cNvSpPr/>
                  <p:nvPr/>
                </p:nvSpPr>
                <p:spPr>
                  <a:xfrm rot="16864411">
                    <a:off x="5373146" y="2994577"/>
                    <a:ext cx="210656" cy="728728"/>
                  </a:xfrm>
                  <a:custGeom>
                    <a:avLst/>
                    <a:gdLst>
                      <a:gd name="connsiteX0" fmla="*/ 0 w 207342"/>
                      <a:gd name="connsiteY0" fmla="*/ 0 h 914400"/>
                      <a:gd name="connsiteX1" fmla="*/ 207342 w 207342"/>
                      <a:gd name="connsiteY1" fmla="*/ 0 h 914400"/>
                      <a:gd name="connsiteX2" fmla="*/ 207342 w 207342"/>
                      <a:gd name="connsiteY2" fmla="*/ 914400 h 914400"/>
                      <a:gd name="connsiteX3" fmla="*/ 0 w 207342"/>
                      <a:gd name="connsiteY3" fmla="*/ 914400 h 914400"/>
                      <a:gd name="connsiteX4" fmla="*/ 0 w 207342"/>
                      <a:gd name="connsiteY4" fmla="*/ 0 h 914400"/>
                      <a:gd name="connsiteX0" fmla="*/ 0 w 385142"/>
                      <a:gd name="connsiteY0" fmla="*/ 0 h 1752600"/>
                      <a:gd name="connsiteX1" fmla="*/ 385142 w 385142"/>
                      <a:gd name="connsiteY1" fmla="*/ 838200 h 1752600"/>
                      <a:gd name="connsiteX2" fmla="*/ 385142 w 385142"/>
                      <a:gd name="connsiteY2" fmla="*/ 1752600 h 1752600"/>
                      <a:gd name="connsiteX3" fmla="*/ 177800 w 385142"/>
                      <a:gd name="connsiteY3" fmla="*/ 1752600 h 1752600"/>
                      <a:gd name="connsiteX4" fmla="*/ 0 w 385142"/>
                      <a:gd name="connsiteY4" fmla="*/ 0 h 1752600"/>
                      <a:gd name="connsiteX0" fmla="*/ 0 w 385142"/>
                      <a:gd name="connsiteY0" fmla="*/ 0 h 1752600"/>
                      <a:gd name="connsiteX1" fmla="*/ 42242 w 385142"/>
                      <a:gd name="connsiteY1" fmla="*/ 25400 h 1752600"/>
                      <a:gd name="connsiteX2" fmla="*/ 385142 w 385142"/>
                      <a:gd name="connsiteY2" fmla="*/ 1752600 h 1752600"/>
                      <a:gd name="connsiteX3" fmla="*/ 177800 w 385142"/>
                      <a:gd name="connsiteY3" fmla="*/ 1752600 h 1752600"/>
                      <a:gd name="connsiteX4" fmla="*/ 0 w 385142"/>
                      <a:gd name="connsiteY4" fmla="*/ 0 h 1752600"/>
                      <a:gd name="connsiteX0" fmla="*/ 0 w 385142"/>
                      <a:gd name="connsiteY0" fmla="*/ 0 h 1752600"/>
                      <a:gd name="connsiteX1" fmla="*/ 42242 w 385142"/>
                      <a:gd name="connsiteY1" fmla="*/ 25400 h 1752600"/>
                      <a:gd name="connsiteX2" fmla="*/ 385142 w 385142"/>
                      <a:gd name="connsiteY2" fmla="*/ 1752600 h 1752600"/>
                      <a:gd name="connsiteX3" fmla="*/ 177800 w 385142"/>
                      <a:gd name="connsiteY3" fmla="*/ 1752600 h 1752600"/>
                      <a:gd name="connsiteX4" fmla="*/ 0 w 385142"/>
                      <a:gd name="connsiteY4" fmla="*/ 0 h 1752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5142" h="1752600">
                        <a:moveTo>
                          <a:pt x="0" y="0"/>
                        </a:moveTo>
                        <a:lnTo>
                          <a:pt x="42242" y="25400"/>
                        </a:lnTo>
                        <a:cubicBezTo>
                          <a:pt x="80342" y="575733"/>
                          <a:pt x="270842" y="1176867"/>
                          <a:pt x="385142" y="1752600"/>
                        </a:cubicBezTo>
                        <a:lnTo>
                          <a:pt x="177800" y="1752600"/>
                        </a:lnTo>
                        <a:lnTo>
                          <a:pt x="0" y="0"/>
                        </a:lnTo>
                        <a:close/>
                      </a:path>
                    </a:pathLst>
                  </a:cu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p>
                </p:txBody>
              </p:sp>
              <p:sp>
                <p:nvSpPr>
                  <p:cNvPr id="39" name="Rectangle 55">
                    <a:extLst>
                      <a:ext uri="{FF2B5EF4-FFF2-40B4-BE49-F238E27FC236}">
                        <a16:creationId xmlns:a16="http://schemas.microsoft.com/office/drawing/2014/main" id="{91F27AA4-E14F-6790-8E2C-78668EB78E00}"/>
                      </a:ext>
                    </a:extLst>
                  </p:cNvPr>
                  <p:cNvSpPr/>
                  <p:nvPr/>
                </p:nvSpPr>
                <p:spPr>
                  <a:xfrm rot="18540689">
                    <a:off x="4287334" y="3289286"/>
                    <a:ext cx="210656" cy="728728"/>
                  </a:xfrm>
                  <a:custGeom>
                    <a:avLst/>
                    <a:gdLst>
                      <a:gd name="connsiteX0" fmla="*/ 0 w 207342"/>
                      <a:gd name="connsiteY0" fmla="*/ 0 h 914400"/>
                      <a:gd name="connsiteX1" fmla="*/ 207342 w 207342"/>
                      <a:gd name="connsiteY1" fmla="*/ 0 h 914400"/>
                      <a:gd name="connsiteX2" fmla="*/ 207342 w 207342"/>
                      <a:gd name="connsiteY2" fmla="*/ 914400 h 914400"/>
                      <a:gd name="connsiteX3" fmla="*/ 0 w 207342"/>
                      <a:gd name="connsiteY3" fmla="*/ 914400 h 914400"/>
                      <a:gd name="connsiteX4" fmla="*/ 0 w 207342"/>
                      <a:gd name="connsiteY4" fmla="*/ 0 h 914400"/>
                      <a:gd name="connsiteX0" fmla="*/ 0 w 385142"/>
                      <a:gd name="connsiteY0" fmla="*/ 0 h 1752600"/>
                      <a:gd name="connsiteX1" fmla="*/ 385142 w 385142"/>
                      <a:gd name="connsiteY1" fmla="*/ 838200 h 1752600"/>
                      <a:gd name="connsiteX2" fmla="*/ 385142 w 385142"/>
                      <a:gd name="connsiteY2" fmla="*/ 1752600 h 1752600"/>
                      <a:gd name="connsiteX3" fmla="*/ 177800 w 385142"/>
                      <a:gd name="connsiteY3" fmla="*/ 1752600 h 1752600"/>
                      <a:gd name="connsiteX4" fmla="*/ 0 w 385142"/>
                      <a:gd name="connsiteY4" fmla="*/ 0 h 1752600"/>
                      <a:gd name="connsiteX0" fmla="*/ 0 w 385142"/>
                      <a:gd name="connsiteY0" fmla="*/ 0 h 1752600"/>
                      <a:gd name="connsiteX1" fmla="*/ 42242 w 385142"/>
                      <a:gd name="connsiteY1" fmla="*/ 25400 h 1752600"/>
                      <a:gd name="connsiteX2" fmla="*/ 385142 w 385142"/>
                      <a:gd name="connsiteY2" fmla="*/ 1752600 h 1752600"/>
                      <a:gd name="connsiteX3" fmla="*/ 177800 w 385142"/>
                      <a:gd name="connsiteY3" fmla="*/ 1752600 h 1752600"/>
                      <a:gd name="connsiteX4" fmla="*/ 0 w 385142"/>
                      <a:gd name="connsiteY4" fmla="*/ 0 h 1752600"/>
                      <a:gd name="connsiteX0" fmla="*/ 0 w 385142"/>
                      <a:gd name="connsiteY0" fmla="*/ 0 h 1752600"/>
                      <a:gd name="connsiteX1" fmla="*/ 42242 w 385142"/>
                      <a:gd name="connsiteY1" fmla="*/ 25400 h 1752600"/>
                      <a:gd name="connsiteX2" fmla="*/ 385142 w 385142"/>
                      <a:gd name="connsiteY2" fmla="*/ 1752600 h 1752600"/>
                      <a:gd name="connsiteX3" fmla="*/ 177800 w 385142"/>
                      <a:gd name="connsiteY3" fmla="*/ 1752600 h 1752600"/>
                      <a:gd name="connsiteX4" fmla="*/ 0 w 385142"/>
                      <a:gd name="connsiteY4" fmla="*/ 0 h 1752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5142" h="1752600">
                        <a:moveTo>
                          <a:pt x="0" y="0"/>
                        </a:moveTo>
                        <a:lnTo>
                          <a:pt x="42242" y="25400"/>
                        </a:lnTo>
                        <a:cubicBezTo>
                          <a:pt x="80342" y="575733"/>
                          <a:pt x="270842" y="1176867"/>
                          <a:pt x="385142" y="1752600"/>
                        </a:cubicBezTo>
                        <a:lnTo>
                          <a:pt x="177800" y="1752600"/>
                        </a:lnTo>
                        <a:lnTo>
                          <a:pt x="0" y="0"/>
                        </a:lnTo>
                        <a:close/>
                      </a:path>
                    </a:pathLst>
                  </a:cu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p>
                </p:txBody>
              </p:sp>
              <p:sp>
                <p:nvSpPr>
                  <p:cNvPr id="40" name="Rectangle 55">
                    <a:extLst>
                      <a:ext uri="{FF2B5EF4-FFF2-40B4-BE49-F238E27FC236}">
                        <a16:creationId xmlns:a16="http://schemas.microsoft.com/office/drawing/2014/main" id="{D3BE0E2F-0B0D-3482-9489-2BA2036ECB4D}"/>
                      </a:ext>
                    </a:extLst>
                  </p:cNvPr>
                  <p:cNvSpPr/>
                  <p:nvPr/>
                </p:nvSpPr>
                <p:spPr>
                  <a:xfrm rot="16200000">
                    <a:off x="4630971" y="3801326"/>
                    <a:ext cx="210656" cy="728728"/>
                  </a:xfrm>
                  <a:custGeom>
                    <a:avLst/>
                    <a:gdLst>
                      <a:gd name="connsiteX0" fmla="*/ 0 w 207342"/>
                      <a:gd name="connsiteY0" fmla="*/ 0 h 914400"/>
                      <a:gd name="connsiteX1" fmla="*/ 207342 w 207342"/>
                      <a:gd name="connsiteY1" fmla="*/ 0 h 914400"/>
                      <a:gd name="connsiteX2" fmla="*/ 207342 w 207342"/>
                      <a:gd name="connsiteY2" fmla="*/ 914400 h 914400"/>
                      <a:gd name="connsiteX3" fmla="*/ 0 w 207342"/>
                      <a:gd name="connsiteY3" fmla="*/ 914400 h 914400"/>
                      <a:gd name="connsiteX4" fmla="*/ 0 w 207342"/>
                      <a:gd name="connsiteY4" fmla="*/ 0 h 914400"/>
                      <a:gd name="connsiteX0" fmla="*/ 0 w 385142"/>
                      <a:gd name="connsiteY0" fmla="*/ 0 h 1752600"/>
                      <a:gd name="connsiteX1" fmla="*/ 385142 w 385142"/>
                      <a:gd name="connsiteY1" fmla="*/ 838200 h 1752600"/>
                      <a:gd name="connsiteX2" fmla="*/ 385142 w 385142"/>
                      <a:gd name="connsiteY2" fmla="*/ 1752600 h 1752600"/>
                      <a:gd name="connsiteX3" fmla="*/ 177800 w 385142"/>
                      <a:gd name="connsiteY3" fmla="*/ 1752600 h 1752600"/>
                      <a:gd name="connsiteX4" fmla="*/ 0 w 385142"/>
                      <a:gd name="connsiteY4" fmla="*/ 0 h 1752600"/>
                      <a:gd name="connsiteX0" fmla="*/ 0 w 385142"/>
                      <a:gd name="connsiteY0" fmla="*/ 0 h 1752600"/>
                      <a:gd name="connsiteX1" fmla="*/ 42242 w 385142"/>
                      <a:gd name="connsiteY1" fmla="*/ 25400 h 1752600"/>
                      <a:gd name="connsiteX2" fmla="*/ 385142 w 385142"/>
                      <a:gd name="connsiteY2" fmla="*/ 1752600 h 1752600"/>
                      <a:gd name="connsiteX3" fmla="*/ 177800 w 385142"/>
                      <a:gd name="connsiteY3" fmla="*/ 1752600 h 1752600"/>
                      <a:gd name="connsiteX4" fmla="*/ 0 w 385142"/>
                      <a:gd name="connsiteY4" fmla="*/ 0 h 1752600"/>
                      <a:gd name="connsiteX0" fmla="*/ 0 w 385142"/>
                      <a:gd name="connsiteY0" fmla="*/ 0 h 1752600"/>
                      <a:gd name="connsiteX1" fmla="*/ 42242 w 385142"/>
                      <a:gd name="connsiteY1" fmla="*/ 25400 h 1752600"/>
                      <a:gd name="connsiteX2" fmla="*/ 385142 w 385142"/>
                      <a:gd name="connsiteY2" fmla="*/ 1752600 h 1752600"/>
                      <a:gd name="connsiteX3" fmla="*/ 177800 w 385142"/>
                      <a:gd name="connsiteY3" fmla="*/ 1752600 h 1752600"/>
                      <a:gd name="connsiteX4" fmla="*/ 0 w 385142"/>
                      <a:gd name="connsiteY4" fmla="*/ 0 h 1752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5142" h="1752600">
                        <a:moveTo>
                          <a:pt x="0" y="0"/>
                        </a:moveTo>
                        <a:lnTo>
                          <a:pt x="42242" y="25400"/>
                        </a:lnTo>
                        <a:cubicBezTo>
                          <a:pt x="80342" y="575733"/>
                          <a:pt x="270842" y="1176867"/>
                          <a:pt x="385142" y="1752600"/>
                        </a:cubicBezTo>
                        <a:lnTo>
                          <a:pt x="177800" y="1752600"/>
                        </a:lnTo>
                        <a:lnTo>
                          <a:pt x="0" y="0"/>
                        </a:lnTo>
                        <a:close/>
                      </a:path>
                    </a:pathLst>
                  </a:cu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p>
                </p:txBody>
              </p:sp>
              <p:sp>
                <p:nvSpPr>
                  <p:cNvPr id="41" name="Rectangle 55">
                    <a:extLst>
                      <a:ext uri="{FF2B5EF4-FFF2-40B4-BE49-F238E27FC236}">
                        <a16:creationId xmlns:a16="http://schemas.microsoft.com/office/drawing/2014/main" id="{BAAB3CE9-79BB-3BA3-E655-30A6359802B9}"/>
                      </a:ext>
                    </a:extLst>
                  </p:cNvPr>
                  <p:cNvSpPr/>
                  <p:nvPr/>
                </p:nvSpPr>
                <p:spPr>
                  <a:xfrm rot="16200000">
                    <a:off x="5211679" y="4079037"/>
                    <a:ext cx="210656" cy="728728"/>
                  </a:xfrm>
                  <a:custGeom>
                    <a:avLst/>
                    <a:gdLst>
                      <a:gd name="connsiteX0" fmla="*/ 0 w 207342"/>
                      <a:gd name="connsiteY0" fmla="*/ 0 h 914400"/>
                      <a:gd name="connsiteX1" fmla="*/ 207342 w 207342"/>
                      <a:gd name="connsiteY1" fmla="*/ 0 h 914400"/>
                      <a:gd name="connsiteX2" fmla="*/ 207342 w 207342"/>
                      <a:gd name="connsiteY2" fmla="*/ 914400 h 914400"/>
                      <a:gd name="connsiteX3" fmla="*/ 0 w 207342"/>
                      <a:gd name="connsiteY3" fmla="*/ 914400 h 914400"/>
                      <a:gd name="connsiteX4" fmla="*/ 0 w 207342"/>
                      <a:gd name="connsiteY4" fmla="*/ 0 h 914400"/>
                      <a:gd name="connsiteX0" fmla="*/ 0 w 385142"/>
                      <a:gd name="connsiteY0" fmla="*/ 0 h 1752600"/>
                      <a:gd name="connsiteX1" fmla="*/ 385142 w 385142"/>
                      <a:gd name="connsiteY1" fmla="*/ 838200 h 1752600"/>
                      <a:gd name="connsiteX2" fmla="*/ 385142 w 385142"/>
                      <a:gd name="connsiteY2" fmla="*/ 1752600 h 1752600"/>
                      <a:gd name="connsiteX3" fmla="*/ 177800 w 385142"/>
                      <a:gd name="connsiteY3" fmla="*/ 1752600 h 1752600"/>
                      <a:gd name="connsiteX4" fmla="*/ 0 w 385142"/>
                      <a:gd name="connsiteY4" fmla="*/ 0 h 1752600"/>
                      <a:gd name="connsiteX0" fmla="*/ 0 w 385142"/>
                      <a:gd name="connsiteY0" fmla="*/ 0 h 1752600"/>
                      <a:gd name="connsiteX1" fmla="*/ 42242 w 385142"/>
                      <a:gd name="connsiteY1" fmla="*/ 25400 h 1752600"/>
                      <a:gd name="connsiteX2" fmla="*/ 385142 w 385142"/>
                      <a:gd name="connsiteY2" fmla="*/ 1752600 h 1752600"/>
                      <a:gd name="connsiteX3" fmla="*/ 177800 w 385142"/>
                      <a:gd name="connsiteY3" fmla="*/ 1752600 h 1752600"/>
                      <a:gd name="connsiteX4" fmla="*/ 0 w 385142"/>
                      <a:gd name="connsiteY4" fmla="*/ 0 h 1752600"/>
                      <a:gd name="connsiteX0" fmla="*/ 0 w 385142"/>
                      <a:gd name="connsiteY0" fmla="*/ 0 h 1752600"/>
                      <a:gd name="connsiteX1" fmla="*/ 42242 w 385142"/>
                      <a:gd name="connsiteY1" fmla="*/ 25400 h 1752600"/>
                      <a:gd name="connsiteX2" fmla="*/ 385142 w 385142"/>
                      <a:gd name="connsiteY2" fmla="*/ 1752600 h 1752600"/>
                      <a:gd name="connsiteX3" fmla="*/ 177800 w 385142"/>
                      <a:gd name="connsiteY3" fmla="*/ 1752600 h 1752600"/>
                      <a:gd name="connsiteX4" fmla="*/ 0 w 385142"/>
                      <a:gd name="connsiteY4" fmla="*/ 0 h 1752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5142" h="1752600">
                        <a:moveTo>
                          <a:pt x="0" y="0"/>
                        </a:moveTo>
                        <a:lnTo>
                          <a:pt x="42242" y="25400"/>
                        </a:lnTo>
                        <a:cubicBezTo>
                          <a:pt x="80342" y="575733"/>
                          <a:pt x="270842" y="1176867"/>
                          <a:pt x="385142" y="1752600"/>
                        </a:cubicBezTo>
                        <a:lnTo>
                          <a:pt x="177800" y="1752600"/>
                        </a:lnTo>
                        <a:lnTo>
                          <a:pt x="0" y="0"/>
                        </a:lnTo>
                        <a:close/>
                      </a:path>
                    </a:pathLst>
                  </a:cu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p>
                </p:txBody>
              </p:sp>
              <p:sp>
                <p:nvSpPr>
                  <p:cNvPr id="42" name="Rectangle 55">
                    <a:extLst>
                      <a:ext uri="{FF2B5EF4-FFF2-40B4-BE49-F238E27FC236}">
                        <a16:creationId xmlns:a16="http://schemas.microsoft.com/office/drawing/2014/main" id="{476DBA55-D4E5-9532-5860-A65FE7513DE0}"/>
                      </a:ext>
                    </a:extLst>
                  </p:cNvPr>
                  <p:cNvSpPr/>
                  <p:nvPr/>
                </p:nvSpPr>
                <p:spPr>
                  <a:xfrm rot="20578038">
                    <a:off x="7344589" y="3478633"/>
                    <a:ext cx="210656" cy="728728"/>
                  </a:xfrm>
                  <a:custGeom>
                    <a:avLst/>
                    <a:gdLst>
                      <a:gd name="connsiteX0" fmla="*/ 0 w 207342"/>
                      <a:gd name="connsiteY0" fmla="*/ 0 h 914400"/>
                      <a:gd name="connsiteX1" fmla="*/ 207342 w 207342"/>
                      <a:gd name="connsiteY1" fmla="*/ 0 h 914400"/>
                      <a:gd name="connsiteX2" fmla="*/ 207342 w 207342"/>
                      <a:gd name="connsiteY2" fmla="*/ 914400 h 914400"/>
                      <a:gd name="connsiteX3" fmla="*/ 0 w 207342"/>
                      <a:gd name="connsiteY3" fmla="*/ 914400 h 914400"/>
                      <a:gd name="connsiteX4" fmla="*/ 0 w 207342"/>
                      <a:gd name="connsiteY4" fmla="*/ 0 h 914400"/>
                      <a:gd name="connsiteX0" fmla="*/ 0 w 385142"/>
                      <a:gd name="connsiteY0" fmla="*/ 0 h 1752600"/>
                      <a:gd name="connsiteX1" fmla="*/ 385142 w 385142"/>
                      <a:gd name="connsiteY1" fmla="*/ 838200 h 1752600"/>
                      <a:gd name="connsiteX2" fmla="*/ 385142 w 385142"/>
                      <a:gd name="connsiteY2" fmla="*/ 1752600 h 1752600"/>
                      <a:gd name="connsiteX3" fmla="*/ 177800 w 385142"/>
                      <a:gd name="connsiteY3" fmla="*/ 1752600 h 1752600"/>
                      <a:gd name="connsiteX4" fmla="*/ 0 w 385142"/>
                      <a:gd name="connsiteY4" fmla="*/ 0 h 1752600"/>
                      <a:gd name="connsiteX0" fmla="*/ 0 w 385142"/>
                      <a:gd name="connsiteY0" fmla="*/ 0 h 1752600"/>
                      <a:gd name="connsiteX1" fmla="*/ 42242 w 385142"/>
                      <a:gd name="connsiteY1" fmla="*/ 25400 h 1752600"/>
                      <a:gd name="connsiteX2" fmla="*/ 385142 w 385142"/>
                      <a:gd name="connsiteY2" fmla="*/ 1752600 h 1752600"/>
                      <a:gd name="connsiteX3" fmla="*/ 177800 w 385142"/>
                      <a:gd name="connsiteY3" fmla="*/ 1752600 h 1752600"/>
                      <a:gd name="connsiteX4" fmla="*/ 0 w 385142"/>
                      <a:gd name="connsiteY4" fmla="*/ 0 h 1752600"/>
                      <a:gd name="connsiteX0" fmla="*/ 0 w 385142"/>
                      <a:gd name="connsiteY0" fmla="*/ 0 h 1752600"/>
                      <a:gd name="connsiteX1" fmla="*/ 42242 w 385142"/>
                      <a:gd name="connsiteY1" fmla="*/ 25400 h 1752600"/>
                      <a:gd name="connsiteX2" fmla="*/ 385142 w 385142"/>
                      <a:gd name="connsiteY2" fmla="*/ 1752600 h 1752600"/>
                      <a:gd name="connsiteX3" fmla="*/ 177800 w 385142"/>
                      <a:gd name="connsiteY3" fmla="*/ 1752600 h 1752600"/>
                      <a:gd name="connsiteX4" fmla="*/ 0 w 385142"/>
                      <a:gd name="connsiteY4" fmla="*/ 0 h 1752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5142" h="1752600">
                        <a:moveTo>
                          <a:pt x="0" y="0"/>
                        </a:moveTo>
                        <a:lnTo>
                          <a:pt x="42242" y="25400"/>
                        </a:lnTo>
                        <a:cubicBezTo>
                          <a:pt x="80342" y="575733"/>
                          <a:pt x="270842" y="1176867"/>
                          <a:pt x="385142" y="1752600"/>
                        </a:cubicBezTo>
                        <a:lnTo>
                          <a:pt x="177800" y="1752600"/>
                        </a:lnTo>
                        <a:lnTo>
                          <a:pt x="0" y="0"/>
                        </a:lnTo>
                        <a:close/>
                      </a:path>
                    </a:pathLst>
                  </a:cu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p>
                </p:txBody>
              </p:sp>
              <p:sp>
                <p:nvSpPr>
                  <p:cNvPr id="43" name="Rectangle 55">
                    <a:extLst>
                      <a:ext uri="{FF2B5EF4-FFF2-40B4-BE49-F238E27FC236}">
                        <a16:creationId xmlns:a16="http://schemas.microsoft.com/office/drawing/2014/main" id="{2D7ED25C-94A5-B450-C740-25DC7FC49D18}"/>
                      </a:ext>
                    </a:extLst>
                  </p:cNvPr>
                  <p:cNvSpPr/>
                  <p:nvPr/>
                </p:nvSpPr>
                <p:spPr>
                  <a:xfrm>
                    <a:off x="6961393" y="4047661"/>
                    <a:ext cx="210656" cy="728728"/>
                  </a:xfrm>
                  <a:custGeom>
                    <a:avLst/>
                    <a:gdLst>
                      <a:gd name="connsiteX0" fmla="*/ 0 w 207342"/>
                      <a:gd name="connsiteY0" fmla="*/ 0 h 914400"/>
                      <a:gd name="connsiteX1" fmla="*/ 207342 w 207342"/>
                      <a:gd name="connsiteY1" fmla="*/ 0 h 914400"/>
                      <a:gd name="connsiteX2" fmla="*/ 207342 w 207342"/>
                      <a:gd name="connsiteY2" fmla="*/ 914400 h 914400"/>
                      <a:gd name="connsiteX3" fmla="*/ 0 w 207342"/>
                      <a:gd name="connsiteY3" fmla="*/ 914400 h 914400"/>
                      <a:gd name="connsiteX4" fmla="*/ 0 w 207342"/>
                      <a:gd name="connsiteY4" fmla="*/ 0 h 914400"/>
                      <a:gd name="connsiteX0" fmla="*/ 0 w 385142"/>
                      <a:gd name="connsiteY0" fmla="*/ 0 h 1752600"/>
                      <a:gd name="connsiteX1" fmla="*/ 385142 w 385142"/>
                      <a:gd name="connsiteY1" fmla="*/ 838200 h 1752600"/>
                      <a:gd name="connsiteX2" fmla="*/ 385142 w 385142"/>
                      <a:gd name="connsiteY2" fmla="*/ 1752600 h 1752600"/>
                      <a:gd name="connsiteX3" fmla="*/ 177800 w 385142"/>
                      <a:gd name="connsiteY3" fmla="*/ 1752600 h 1752600"/>
                      <a:gd name="connsiteX4" fmla="*/ 0 w 385142"/>
                      <a:gd name="connsiteY4" fmla="*/ 0 h 1752600"/>
                      <a:gd name="connsiteX0" fmla="*/ 0 w 385142"/>
                      <a:gd name="connsiteY0" fmla="*/ 0 h 1752600"/>
                      <a:gd name="connsiteX1" fmla="*/ 42242 w 385142"/>
                      <a:gd name="connsiteY1" fmla="*/ 25400 h 1752600"/>
                      <a:gd name="connsiteX2" fmla="*/ 385142 w 385142"/>
                      <a:gd name="connsiteY2" fmla="*/ 1752600 h 1752600"/>
                      <a:gd name="connsiteX3" fmla="*/ 177800 w 385142"/>
                      <a:gd name="connsiteY3" fmla="*/ 1752600 h 1752600"/>
                      <a:gd name="connsiteX4" fmla="*/ 0 w 385142"/>
                      <a:gd name="connsiteY4" fmla="*/ 0 h 1752600"/>
                      <a:gd name="connsiteX0" fmla="*/ 0 w 385142"/>
                      <a:gd name="connsiteY0" fmla="*/ 0 h 1752600"/>
                      <a:gd name="connsiteX1" fmla="*/ 42242 w 385142"/>
                      <a:gd name="connsiteY1" fmla="*/ 25400 h 1752600"/>
                      <a:gd name="connsiteX2" fmla="*/ 385142 w 385142"/>
                      <a:gd name="connsiteY2" fmla="*/ 1752600 h 1752600"/>
                      <a:gd name="connsiteX3" fmla="*/ 177800 w 385142"/>
                      <a:gd name="connsiteY3" fmla="*/ 1752600 h 1752600"/>
                      <a:gd name="connsiteX4" fmla="*/ 0 w 385142"/>
                      <a:gd name="connsiteY4" fmla="*/ 0 h 1752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5142" h="1752600">
                        <a:moveTo>
                          <a:pt x="0" y="0"/>
                        </a:moveTo>
                        <a:lnTo>
                          <a:pt x="42242" y="25400"/>
                        </a:lnTo>
                        <a:cubicBezTo>
                          <a:pt x="80342" y="575733"/>
                          <a:pt x="270842" y="1176867"/>
                          <a:pt x="385142" y="1752600"/>
                        </a:cubicBezTo>
                        <a:lnTo>
                          <a:pt x="177800" y="1752600"/>
                        </a:lnTo>
                        <a:lnTo>
                          <a:pt x="0" y="0"/>
                        </a:lnTo>
                        <a:close/>
                      </a:path>
                    </a:pathLst>
                  </a:cu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p>
                </p:txBody>
              </p:sp>
              <p:sp>
                <p:nvSpPr>
                  <p:cNvPr id="44" name="Rectangle 55">
                    <a:extLst>
                      <a:ext uri="{FF2B5EF4-FFF2-40B4-BE49-F238E27FC236}">
                        <a16:creationId xmlns:a16="http://schemas.microsoft.com/office/drawing/2014/main" id="{DCD9E9F5-72E2-5D1E-D79E-52EE84A9918C}"/>
                      </a:ext>
                    </a:extLst>
                  </p:cNvPr>
                  <p:cNvSpPr/>
                  <p:nvPr/>
                </p:nvSpPr>
                <p:spPr>
                  <a:xfrm rot="4509570">
                    <a:off x="7639181" y="3989227"/>
                    <a:ext cx="210656" cy="728728"/>
                  </a:xfrm>
                  <a:custGeom>
                    <a:avLst/>
                    <a:gdLst>
                      <a:gd name="connsiteX0" fmla="*/ 0 w 207342"/>
                      <a:gd name="connsiteY0" fmla="*/ 0 h 914400"/>
                      <a:gd name="connsiteX1" fmla="*/ 207342 w 207342"/>
                      <a:gd name="connsiteY1" fmla="*/ 0 h 914400"/>
                      <a:gd name="connsiteX2" fmla="*/ 207342 w 207342"/>
                      <a:gd name="connsiteY2" fmla="*/ 914400 h 914400"/>
                      <a:gd name="connsiteX3" fmla="*/ 0 w 207342"/>
                      <a:gd name="connsiteY3" fmla="*/ 914400 h 914400"/>
                      <a:gd name="connsiteX4" fmla="*/ 0 w 207342"/>
                      <a:gd name="connsiteY4" fmla="*/ 0 h 914400"/>
                      <a:gd name="connsiteX0" fmla="*/ 0 w 385142"/>
                      <a:gd name="connsiteY0" fmla="*/ 0 h 1752600"/>
                      <a:gd name="connsiteX1" fmla="*/ 385142 w 385142"/>
                      <a:gd name="connsiteY1" fmla="*/ 838200 h 1752600"/>
                      <a:gd name="connsiteX2" fmla="*/ 385142 w 385142"/>
                      <a:gd name="connsiteY2" fmla="*/ 1752600 h 1752600"/>
                      <a:gd name="connsiteX3" fmla="*/ 177800 w 385142"/>
                      <a:gd name="connsiteY3" fmla="*/ 1752600 h 1752600"/>
                      <a:gd name="connsiteX4" fmla="*/ 0 w 385142"/>
                      <a:gd name="connsiteY4" fmla="*/ 0 h 1752600"/>
                      <a:gd name="connsiteX0" fmla="*/ 0 w 385142"/>
                      <a:gd name="connsiteY0" fmla="*/ 0 h 1752600"/>
                      <a:gd name="connsiteX1" fmla="*/ 42242 w 385142"/>
                      <a:gd name="connsiteY1" fmla="*/ 25400 h 1752600"/>
                      <a:gd name="connsiteX2" fmla="*/ 385142 w 385142"/>
                      <a:gd name="connsiteY2" fmla="*/ 1752600 h 1752600"/>
                      <a:gd name="connsiteX3" fmla="*/ 177800 w 385142"/>
                      <a:gd name="connsiteY3" fmla="*/ 1752600 h 1752600"/>
                      <a:gd name="connsiteX4" fmla="*/ 0 w 385142"/>
                      <a:gd name="connsiteY4" fmla="*/ 0 h 1752600"/>
                      <a:gd name="connsiteX0" fmla="*/ 0 w 385142"/>
                      <a:gd name="connsiteY0" fmla="*/ 0 h 1752600"/>
                      <a:gd name="connsiteX1" fmla="*/ 42242 w 385142"/>
                      <a:gd name="connsiteY1" fmla="*/ 25400 h 1752600"/>
                      <a:gd name="connsiteX2" fmla="*/ 385142 w 385142"/>
                      <a:gd name="connsiteY2" fmla="*/ 1752600 h 1752600"/>
                      <a:gd name="connsiteX3" fmla="*/ 177800 w 385142"/>
                      <a:gd name="connsiteY3" fmla="*/ 1752600 h 1752600"/>
                      <a:gd name="connsiteX4" fmla="*/ 0 w 385142"/>
                      <a:gd name="connsiteY4" fmla="*/ 0 h 1752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5142" h="1752600">
                        <a:moveTo>
                          <a:pt x="0" y="0"/>
                        </a:moveTo>
                        <a:lnTo>
                          <a:pt x="42242" y="25400"/>
                        </a:lnTo>
                        <a:cubicBezTo>
                          <a:pt x="80342" y="575733"/>
                          <a:pt x="270842" y="1176867"/>
                          <a:pt x="385142" y="1752600"/>
                        </a:cubicBezTo>
                        <a:lnTo>
                          <a:pt x="177800" y="1752600"/>
                        </a:lnTo>
                        <a:lnTo>
                          <a:pt x="0" y="0"/>
                        </a:lnTo>
                        <a:close/>
                      </a:path>
                    </a:pathLst>
                  </a:cu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p>
                </p:txBody>
              </p:sp>
              <p:sp>
                <p:nvSpPr>
                  <p:cNvPr id="45" name="Rectangle 55">
                    <a:extLst>
                      <a:ext uri="{FF2B5EF4-FFF2-40B4-BE49-F238E27FC236}">
                        <a16:creationId xmlns:a16="http://schemas.microsoft.com/office/drawing/2014/main" id="{D616F22C-368B-D6B2-4CA4-E4172193A60D}"/>
                      </a:ext>
                    </a:extLst>
                  </p:cNvPr>
                  <p:cNvSpPr/>
                  <p:nvPr/>
                </p:nvSpPr>
                <p:spPr>
                  <a:xfrm rot="6276044">
                    <a:off x="6784450" y="2425486"/>
                    <a:ext cx="210656" cy="728728"/>
                  </a:xfrm>
                  <a:custGeom>
                    <a:avLst/>
                    <a:gdLst>
                      <a:gd name="connsiteX0" fmla="*/ 0 w 207342"/>
                      <a:gd name="connsiteY0" fmla="*/ 0 h 914400"/>
                      <a:gd name="connsiteX1" fmla="*/ 207342 w 207342"/>
                      <a:gd name="connsiteY1" fmla="*/ 0 h 914400"/>
                      <a:gd name="connsiteX2" fmla="*/ 207342 w 207342"/>
                      <a:gd name="connsiteY2" fmla="*/ 914400 h 914400"/>
                      <a:gd name="connsiteX3" fmla="*/ 0 w 207342"/>
                      <a:gd name="connsiteY3" fmla="*/ 914400 h 914400"/>
                      <a:gd name="connsiteX4" fmla="*/ 0 w 207342"/>
                      <a:gd name="connsiteY4" fmla="*/ 0 h 914400"/>
                      <a:gd name="connsiteX0" fmla="*/ 0 w 385142"/>
                      <a:gd name="connsiteY0" fmla="*/ 0 h 1752600"/>
                      <a:gd name="connsiteX1" fmla="*/ 385142 w 385142"/>
                      <a:gd name="connsiteY1" fmla="*/ 838200 h 1752600"/>
                      <a:gd name="connsiteX2" fmla="*/ 385142 w 385142"/>
                      <a:gd name="connsiteY2" fmla="*/ 1752600 h 1752600"/>
                      <a:gd name="connsiteX3" fmla="*/ 177800 w 385142"/>
                      <a:gd name="connsiteY3" fmla="*/ 1752600 h 1752600"/>
                      <a:gd name="connsiteX4" fmla="*/ 0 w 385142"/>
                      <a:gd name="connsiteY4" fmla="*/ 0 h 1752600"/>
                      <a:gd name="connsiteX0" fmla="*/ 0 w 385142"/>
                      <a:gd name="connsiteY0" fmla="*/ 0 h 1752600"/>
                      <a:gd name="connsiteX1" fmla="*/ 42242 w 385142"/>
                      <a:gd name="connsiteY1" fmla="*/ 25400 h 1752600"/>
                      <a:gd name="connsiteX2" fmla="*/ 385142 w 385142"/>
                      <a:gd name="connsiteY2" fmla="*/ 1752600 h 1752600"/>
                      <a:gd name="connsiteX3" fmla="*/ 177800 w 385142"/>
                      <a:gd name="connsiteY3" fmla="*/ 1752600 h 1752600"/>
                      <a:gd name="connsiteX4" fmla="*/ 0 w 385142"/>
                      <a:gd name="connsiteY4" fmla="*/ 0 h 1752600"/>
                      <a:gd name="connsiteX0" fmla="*/ 0 w 385142"/>
                      <a:gd name="connsiteY0" fmla="*/ 0 h 1752600"/>
                      <a:gd name="connsiteX1" fmla="*/ 42242 w 385142"/>
                      <a:gd name="connsiteY1" fmla="*/ 25400 h 1752600"/>
                      <a:gd name="connsiteX2" fmla="*/ 385142 w 385142"/>
                      <a:gd name="connsiteY2" fmla="*/ 1752600 h 1752600"/>
                      <a:gd name="connsiteX3" fmla="*/ 177800 w 385142"/>
                      <a:gd name="connsiteY3" fmla="*/ 1752600 h 1752600"/>
                      <a:gd name="connsiteX4" fmla="*/ 0 w 385142"/>
                      <a:gd name="connsiteY4" fmla="*/ 0 h 1752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5142" h="1752600">
                        <a:moveTo>
                          <a:pt x="0" y="0"/>
                        </a:moveTo>
                        <a:lnTo>
                          <a:pt x="42242" y="25400"/>
                        </a:lnTo>
                        <a:cubicBezTo>
                          <a:pt x="80342" y="575733"/>
                          <a:pt x="270842" y="1176867"/>
                          <a:pt x="385142" y="1752600"/>
                        </a:cubicBezTo>
                        <a:lnTo>
                          <a:pt x="177800" y="1752600"/>
                        </a:lnTo>
                        <a:lnTo>
                          <a:pt x="0" y="0"/>
                        </a:lnTo>
                        <a:close/>
                      </a:path>
                    </a:pathLst>
                  </a:cu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p>
                </p:txBody>
              </p:sp>
              <p:sp>
                <p:nvSpPr>
                  <p:cNvPr id="46" name="Rectangle 55">
                    <a:extLst>
                      <a:ext uri="{FF2B5EF4-FFF2-40B4-BE49-F238E27FC236}">
                        <a16:creationId xmlns:a16="http://schemas.microsoft.com/office/drawing/2014/main" id="{631D8F92-1F39-68D3-A988-7FC55756577B}"/>
                      </a:ext>
                    </a:extLst>
                  </p:cNvPr>
                  <p:cNvSpPr/>
                  <p:nvPr/>
                </p:nvSpPr>
                <p:spPr>
                  <a:xfrm rot="2051003">
                    <a:off x="6416171" y="2066008"/>
                    <a:ext cx="210656" cy="728728"/>
                  </a:xfrm>
                  <a:custGeom>
                    <a:avLst/>
                    <a:gdLst>
                      <a:gd name="connsiteX0" fmla="*/ 0 w 207342"/>
                      <a:gd name="connsiteY0" fmla="*/ 0 h 914400"/>
                      <a:gd name="connsiteX1" fmla="*/ 207342 w 207342"/>
                      <a:gd name="connsiteY1" fmla="*/ 0 h 914400"/>
                      <a:gd name="connsiteX2" fmla="*/ 207342 w 207342"/>
                      <a:gd name="connsiteY2" fmla="*/ 914400 h 914400"/>
                      <a:gd name="connsiteX3" fmla="*/ 0 w 207342"/>
                      <a:gd name="connsiteY3" fmla="*/ 914400 h 914400"/>
                      <a:gd name="connsiteX4" fmla="*/ 0 w 207342"/>
                      <a:gd name="connsiteY4" fmla="*/ 0 h 914400"/>
                      <a:gd name="connsiteX0" fmla="*/ 0 w 385142"/>
                      <a:gd name="connsiteY0" fmla="*/ 0 h 1752600"/>
                      <a:gd name="connsiteX1" fmla="*/ 385142 w 385142"/>
                      <a:gd name="connsiteY1" fmla="*/ 838200 h 1752600"/>
                      <a:gd name="connsiteX2" fmla="*/ 385142 w 385142"/>
                      <a:gd name="connsiteY2" fmla="*/ 1752600 h 1752600"/>
                      <a:gd name="connsiteX3" fmla="*/ 177800 w 385142"/>
                      <a:gd name="connsiteY3" fmla="*/ 1752600 h 1752600"/>
                      <a:gd name="connsiteX4" fmla="*/ 0 w 385142"/>
                      <a:gd name="connsiteY4" fmla="*/ 0 h 1752600"/>
                      <a:gd name="connsiteX0" fmla="*/ 0 w 385142"/>
                      <a:gd name="connsiteY0" fmla="*/ 0 h 1752600"/>
                      <a:gd name="connsiteX1" fmla="*/ 42242 w 385142"/>
                      <a:gd name="connsiteY1" fmla="*/ 25400 h 1752600"/>
                      <a:gd name="connsiteX2" fmla="*/ 385142 w 385142"/>
                      <a:gd name="connsiteY2" fmla="*/ 1752600 h 1752600"/>
                      <a:gd name="connsiteX3" fmla="*/ 177800 w 385142"/>
                      <a:gd name="connsiteY3" fmla="*/ 1752600 h 1752600"/>
                      <a:gd name="connsiteX4" fmla="*/ 0 w 385142"/>
                      <a:gd name="connsiteY4" fmla="*/ 0 h 1752600"/>
                      <a:gd name="connsiteX0" fmla="*/ 0 w 385142"/>
                      <a:gd name="connsiteY0" fmla="*/ 0 h 1752600"/>
                      <a:gd name="connsiteX1" fmla="*/ 42242 w 385142"/>
                      <a:gd name="connsiteY1" fmla="*/ 25400 h 1752600"/>
                      <a:gd name="connsiteX2" fmla="*/ 385142 w 385142"/>
                      <a:gd name="connsiteY2" fmla="*/ 1752600 h 1752600"/>
                      <a:gd name="connsiteX3" fmla="*/ 177800 w 385142"/>
                      <a:gd name="connsiteY3" fmla="*/ 1752600 h 1752600"/>
                      <a:gd name="connsiteX4" fmla="*/ 0 w 385142"/>
                      <a:gd name="connsiteY4" fmla="*/ 0 h 1752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5142" h="1752600">
                        <a:moveTo>
                          <a:pt x="0" y="0"/>
                        </a:moveTo>
                        <a:lnTo>
                          <a:pt x="42242" y="25400"/>
                        </a:lnTo>
                        <a:cubicBezTo>
                          <a:pt x="80342" y="575733"/>
                          <a:pt x="270842" y="1176867"/>
                          <a:pt x="385142" y="1752600"/>
                        </a:cubicBezTo>
                        <a:lnTo>
                          <a:pt x="177800" y="1752600"/>
                        </a:lnTo>
                        <a:lnTo>
                          <a:pt x="0" y="0"/>
                        </a:lnTo>
                        <a:close/>
                      </a:path>
                    </a:pathLst>
                  </a:cu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p>
                </p:txBody>
              </p:sp>
              <p:sp>
                <p:nvSpPr>
                  <p:cNvPr id="47" name="Rectangle 55">
                    <a:extLst>
                      <a:ext uri="{FF2B5EF4-FFF2-40B4-BE49-F238E27FC236}">
                        <a16:creationId xmlns:a16="http://schemas.microsoft.com/office/drawing/2014/main" id="{75265DA2-CDBD-43EB-2CE1-5965B939107B}"/>
                      </a:ext>
                    </a:extLst>
                  </p:cNvPr>
                  <p:cNvSpPr/>
                  <p:nvPr/>
                </p:nvSpPr>
                <p:spPr>
                  <a:xfrm rot="4619411">
                    <a:off x="7930748" y="3222940"/>
                    <a:ext cx="210656" cy="728728"/>
                  </a:xfrm>
                  <a:custGeom>
                    <a:avLst/>
                    <a:gdLst>
                      <a:gd name="connsiteX0" fmla="*/ 0 w 207342"/>
                      <a:gd name="connsiteY0" fmla="*/ 0 h 914400"/>
                      <a:gd name="connsiteX1" fmla="*/ 207342 w 207342"/>
                      <a:gd name="connsiteY1" fmla="*/ 0 h 914400"/>
                      <a:gd name="connsiteX2" fmla="*/ 207342 w 207342"/>
                      <a:gd name="connsiteY2" fmla="*/ 914400 h 914400"/>
                      <a:gd name="connsiteX3" fmla="*/ 0 w 207342"/>
                      <a:gd name="connsiteY3" fmla="*/ 914400 h 914400"/>
                      <a:gd name="connsiteX4" fmla="*/ 0 w 207342"/>
                      <a:gd name="connsiteY4" fmla="*/ 0 h 914400"/>
                      <a:gd name="connsiteX0" fmla="*/ 0 w 385142"/>
                      <a:gd name="connsiteY0" fmla="*/ 0 h 1752600"/>
                      <a:gd name="connsiteX1" fmla="*/ 385142 w 385142"/>
                      <a:gd name="connsiteY1" fmla="*/ 838200 h 1752600"/>
                      <a:gd name="connsiteX2" fmla="*/ 385142 w 385142"/>
                      <a:gd name="connsiteY2" fmla="*/ 1752600 h 1752600"/>
                      <a:gd name="connsiteX3" fmla="*/ 177800 w 385142"/>
                      <a:gd name="connsiteY3" fmla="*/ 1752600 h 1752600"/>
                      <a:gd name="connsiteX4" fmla="*/ 0 w 385142"/>
                      <a:gd name="connsiteY4" fmla="*/ 0 h 1752600"/>
                      <a:gd name="connsiteX0" fmla="*/ 0 w 385142"/>
                      <a:gd name="connsiteY0" fmla="*/ 0 h 1752600"/>
                      <a:gd name="connsiteX1" fmla="*/ 42242 w 385142"/>
                      <a:gd name="connsiteY1" fmla="*/ 25400 h 1752600"/>
                      <a:gd name="connsiteX2" fmla="*/ 385142 w 385142"/>
                      <a:gd name="connsiteY2" fmla="*/ 1752600 h 1752600"/>
                      <a:gd name="connsiteX3" fmla="*/ 177800 w 385142"/>
                      <a:gd name="connsiteY3" fmla="*/ 1752600 h 1752600"/>
                      <a:gd name="connsiteX4" fmla="*/ 0 w 385142"/>
                      <a:gd name="connsiteY4" fmla="*/ 0 h 1752600"/>
                      <a:gd name="connsiteX0" fmla="*/ 0 w 385142"/>
                      <a:gd name="connsiteY0" fmla="*/ 0 h 1752600"/>
                      <a:gd name="connsiteX1" fmla="*/ 42242 w 385142"/>
                      <a:gd name="connsiteY1" fmla="*/ 25400 h 1752600"/>
                      <a:gd name="connsiteX2" fmla="*/ 385142 w 385142"/>
                      <a:gd name="connsiteY2" fmla="*/ 1752600 h 1752600"/>
                      <a:gd name="connsiteX3" fmla="*/ 177800 w 385142"/>
                      <a:gd name="connsiteY3" fmla="*/ 1752600 h 1752600"/>
                      <a:gd name="connsiteX4" fmla="*/ 0 w 385142"/>
                      <a:gd name="connsiteY4" fmla="*/ 0 h 1752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5142" h="1752600">
                        <a:moveTo>
                          <a:pt x="0" y="0"/>
                        </a:moveTo>
                        <a:lnTo>
                          <a:pt x="42242" y="25400"/>
                        </a:lnTo>
                        <a:cubicBezTo>
                          <a:pt x="80342" y="575733"/>
                          <a:pt x="270842" y="1176867"/>
                          <a:pt x="385142" y="1752600"/>
                        </a:cubicBezTo>
                        <a:lnTo>
                          <a:pt x="177800" y="1752600"/>
                        </a:lnTo>
                        <a:lnTo>
                          <a:pt x="0" y="0"/>
                        </a:lnTo>
                        <a:close/>
                      </a:path>
                    </a:pathLst>
                  </a:cu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p>
                </p:txBody>
              </p:sp>
            </p:grpSp>
            <p:sp>
              <p:nvSpPr>
                <p:cNvPr id="23" name="Freeform: Shape 22">
                  <a:extLst>
                    <a:ext uri="{FF2B5EF4-FFF2-40B4-BE49-F238E27FC236}">
                      <a16:creationId xmlns:a16="http://schemas.microsoft.com/office/drawing/2014/main" id="{A7D149D7-F35A-B960-30F7-A7100DBEFE3C}"/>
                    </a:ext>
                  </a:extLst>
                </p:cNvPr>
                <p:cNvSpPr/>
                <p:nvPr/>
              </p:nvSpPr>
              <p:spPr>
                <a:xfrm>
                  <a:off x="4034971" y="5312229"/>
                  <a:ext cx="3889829" cy="1338469"/>
                </a:xfrm>
                <a:custGeom>
                  <a:avLst/>
                  <a:gdLst>
                    <a:gd name="connsiteX0" fmla="*/ 1872343 w 3889829"/>
                    <a:gd name="connsiteY0" fmla="*/ 87085 h 1219200"/>
                    <a:gd name="connsiteX1" fmla="*/ 0 w 3889829"/>
                    <a:gd name="connsiteY1" fmla="*/ 609600 h 1219200"/>
                    <a:gd name="connsiteX2" fmla="*/ 711200 w 3889829"/>
                    <a:gd name="connsiteY2" fmla="*/ 566057 h 1219200"/>
                    <a:gd name="connsiteX3" fmla="*/ 348343 w 3889829"/>
                    <a:gd name="connsiteY3" fmla="*/ 667657 h 1219200"/>
                    <a:gd name="connsiteX4" fmla="*/ 1465943 w 3889829"/>
                    <a:gd name="connsiteY4" fmla="*/ 348342 h 1219200"/>
                    <a:gd name="connsiteX5" fmla="*/ 1712686 w 3889829"/>
                    <a:gd name="connsiteY5" fmla="*/ 464457 h 1219200"/>
                    <a:gd name="connsiteX6" fmla="*/ 537029 w 3889829"/>
                    <a:gd name="connsiteY6" fmla="*/ 1045028 h 1219200"/>
                    <a:gd name="connsiteX7" fmla="*/ 754743 w 3889829"/>
                    <a:gd name="connsiteY7" fmla="*/ 1030514 h 1219200"/>
                    <a:gd name="connsiteX8" fmla="*/ 667658 w 3889829"/>
                    <a:gd name="connsiteY8" fmla="*/ 1088571 h 1219200"/>
                    <a:gd name="connsiteX9" fmla="*/ 827315 w 3889829"/>
                    <a:gd name="connsiteY9" fmla="*/ 1088571 h 1219200"/>
                    <a:gd name="connsiteX10" fmla="*/ 1973943 w 3889829"/>
                    <a:gd name="connsiteY10" fmla="*/ 478971 h 1219200"/>
                    <a:gd name="connsiteX11" fmla="*/ 2598058 w 3889829"/>
                    <a:gd name="connsiteY11" fmla="*/ 522514 h 1219200"/>
                    <a:gd name="connsiteX12" fmla="*/ 3033486 w 3889829"/>
                    <a:gd name="connsiteY12" fmla="*/ 1219200 h 1219200"/>
                    <a:gd name="connsiteX13" fmla="*/ 2975429 w 3889829"/>
                    <a:gd name="connsiteY13" fmla="*/ 740228 h 1219200"/>
                    <a:gd name="connsiteX14" fmla="*/ 3062515 w 3889829"/>
                    <a:gd name="connsiteY14" fmla="*/ 1001485 h 1219200"/>
                    <a:gd name="connsiteX15" fmla="*/ 3265715 w 3889829"/>
                    <a:gd name="connsiteY15" fmla="*/ 1117600 h 1219200"/>
                    <a:gd name="connsiteX16" fmla="*/ 3280229 w 3889829"/>
                    <a:gd name="connsiteY16" fmla="*/ 1001485 h 1219200"/>
                    <a:gd name="connsiteX17" fmla="*/ 3149600 w 3889829"/>
                    <a:gd name="connsiteY17" fmla="*/ 885371 h 1219200"/>
                    <a:gd name="connsiteX18" fmla="*/ 3120572 w 3889829"/>
                    <a:gd name="connsiteY18" fmla="*/ 812800 h 1219200"/>
                    <a:gd name="connsiteX19" fmla="*/ 3294743 w 3889829"/>
                    <a:gd name="connsiteY19" fmla="*/ 682171 h 1219200"/>
                    <a:gd name="connsiteX20" fmla="*/ 3004458 w 3889829"/>
                    <a:gd name="connsiteY20" fmla="*/ 580571 h 1219200"/>
                    <a:gd name="connsiteX21" fmla="*/ 2641600 w 3889829"/>
                    <a:gd name="connsiteY21" fmla="*/ 391885 h 1219200"/>
                    <a:gd name="connsiteX22" fmla="*/ 3889829 w 3889829"/>
                    <a:gd name="connsiteY22" fmla="*/ 333828 h 1219200"/>
                    <a:gd name="connsiteX23" fmla="*/ 3860800 w 3889829"/>
                    <a:gd name="connsiteY23" fmla="*/ 0 h 1219200"/>
                    <a:gd name="connsiteX24" fmla="*/ 3759200 w 3889829"/>
                    <a:gd name="connsiteY24" fmla="*/ 43542 h 1219200"/>
                    <a:gd name="connsiteX25" fmla="*/ 3744686 w 3889829"/>
                    <a:gd name="connsiteY25" fmla="*/ 246742 h 1219200"/>
                    <a:gd name="connsiteX26" fmla="*/ 3643086 w 3889829"/>
                    <a:gd name="connsiteY26" fmla="*/ 116114 h 1219200"/>
                    <a:gd name="connsiteX27" fmla="*/ 3686629 w 3889829"/>
                    <a:gd name="connsiteY27" fmla="*/ 14514 h 1219200"/>
                    <a:gd name="connsiteX28" fmla="*/ 3526972 w 3889829"/>
                    <a:gd name="connsiteY28" fmla="*/ 14514 h 1219200"/>
                    <a:gd name="connsiteX29" fmla="*/ 3439886 w 3889829"/>
                    <a:gd name="connsiteY29" fmla="*/ 43542 h 1219200"/>
                    <a:gd name="connsiteX30" fmla="*/ 3120572 w 3889829"/>
                    <a:gd name="connsiteY30" fmla="*/ 58057 h 1219200"/>
                    <a:gd name="connsiteX31" fmla="*/ 2322286 w 3889829"/>
                    <a:gd name="connsiteY31" fmla="*/ 58057 h 1219200"/>
                    <a:gd name="connsiteX32" fmla="*/ 1814286 w 3889829"/>
                    <a:gd name="connsiteY32" fmla="*/ 101600 h 1219200"/>
                    <a:gd name="connsiteX33" fmla="*/ 1712686 w 3889829"/>
                    <a:gd name="connsiteY33" fmla="*/ 130628 h 1219200"/>
                    <a:gd name="connsiteX34" fmla="*/ 1799772 w 3889829"/>
                    <a:gd name="connsiteY34" fmla="*/ 116114 h 1219200"/>
                    <a:gd name="connsiteX35" fmla="*/ 1582058 w 3889829"/>
                    <a:gd name="connsiteY35" fmla="*/ 159657 h 1219200"/>
                    <a:gd name="connsiteX36" fmla="*/ 1611086 w 3889829"/>
                    <a:gd name="connsiteY36" fmla="*/ 174171 h 1219200"/>
                    <a:gd name="connsiteX37" fmla="*/ 1596572 w 3889829"/>
                    <a:gd name="connsiteY37" fmla="*/ 203200 h 1219200"/>
                    <a:gd name="connsiteX38" fmla="*/ 1596572 w 3889829"/>
                    <a:gd name="connsiteY38" fmla="*/ 174171 h 1219200"/>
                    <a:gd name="connsiteX0" fmla="*/ 1872343 w 3889829"/>
                    <a:gd name="connsiteY0" fmla="*/ 87085 h 1219200"/>
                    <a:gd name="connsiteX1" fmla="*/ 0 w 3889829"/>
                    <a:gd name="connsiteY1" fmla="*/ 609600 h 1219200"/>
                    <a:gd name="connsiteX2" fmla="*/ 711200 w 3889829"/>
                    <a:gd name="connsiteY2" fmla="*/ 566057 h 1219200"/>
                    <a:gd name="connsiteX3" fmla="*/ 348343 w 3889829"/>
                    <a:gd name="connsiteY3" fmla="*/ 667657 h 1219200"/>
                    <a:gd name="connsiteX4" fmla="*/ 1465943 w 3889829"/>
                    <a:gd name="connsiteY4" fmla="*/ 348342 h 1219200"/>
                    <a:gd name="connsiteX5" fmla="*/ 1712686 w 3889829"/>
                    <a:gd name="connsiteY5" fmla="*/ 464457 h 1219200"/>
                    <a:gd name="connsiteX6" fmla="*/ 537029 w 3889829"/>
                    <a:gd name="connsiteY6" fmla="*/ 1045028 h 1219200"/>
                    <a:gd name="connsiteX7" fmla="*/ 754743 w 3889829"/>
                    <a:gd name="connsiteY7" fmla="*/ 1030514 h 1219200"/>
                    <a:gd name="connsiteX8" fmla="*/ 667658 w 3889829"/>
                    <a:gd name="connsiteY8" fmla="*/ 1088571 h 1219200"/>
                    <a:gd name="connsiteX9" fmla="*/ 827315 w 3889829"/>
                    <a:gd name="connsiteY9" fmla="*/ 1088571 h 1219200"/>
                    <a:gd name="connsiteX10" fmla="*/ 1973943 w 3889829"/>
                    <a:gd name="connsiteY10" fmla="*/ 478971 h 1219200"/>
                    <a:gd name="connsiteX11" fmla="*/ 2598058 w 3889829"/>
                    <a:gd name="connsiteY11" fmla="*/ 522514 h 1219200"/>
                    <a:gd name="connsiteX12" fmla="*/ 3033486 w 3889829"/>
                    <a:gd name="connsiteY12" fmla="*/ 1219200 h 1219200"/>
                    <a:gd name="connsiteX13" fmla="*/ 2975429 w 3889829"/>
                    <a:gd name="connsiteY13" fmla="*/ 740228 h 1219200"/>
                    <a:gd name="connsiteX14" fmla="*/ 3062515 w 3889829"/>
                    <a:gd name="connsiteY14" fmla="*/ 1001485 h 1219200"/>
                    <a:gd name="connsiteX15" fmla="*/ 3265715 w 3889829"/>
                    <a:gd name="connsiteY15" fmla="*/ 1117600 h 1219200"/>
                    <a:gd name="connsiteX16" fmla="*/ 3280229 w 3889829"/>
                    <a:gd name="connsiteY16" fmla="*/ 1001485 h 1219200"/>
                    <a:gd name="connsiteX17" fmla="*/ 3149600 w 3889829"/>
                    <a:gd name="connsiteY17" fmla="*/ 885371 h 1219200"/>
                    <a:gd name="connsiteX18" fmla="*/ 3120572 w 3889829"/>
                    <a:gd name="connsiteY18" fmla="*/ 812800 h 1219200"/>
                    <a:gd name="connsiteX19" fmla="*/ 3294743 w 3889829"/>
                    <a:gd name="connsiteY19" fmla="*/ 682171 h 1219200"/>
                    <a:gd name="connsiteX20" fmla="*/ 3004458 w 3889829"/>
                    <a:gd name="connsiteY20" fmla="*/ 580571 h 1219200"/>
                    <a:gd name="connsiteX21" fmla="*/ 2641600 w 3889829"/>
                    <a:gd name="connsiteY21" fmla="*/ 391885 h 1219200"/>
                    <a:gd name="connsiteX22" fmla="*/ 3889829 w 3889829"/>
                    <a:gd name="connsiteY22" fmla="*/ 333828 h 1219200"/>
                    <a:gd name="connsiteX23" fmla="*/ 3860800 w 3889829"/>
                    <a:gd name="connsiteY23" fmla="*/ 0 h 1219200"/>
                    <a:gd name="connsiteX24" fmla="*/ 3759200 w 3889829"/>
                    <a:gd name="connsiteY24" fmla="*/ 43542 h 1219200"/>
                    <a:gd name="connsiteX25" fmla="*/ 3744686 w 3889829"/>
                    <a:gd name="connsiteY25" fmla="*/ 246742 h 1219200"/>
                    <a:gd name="connsiteX26" fmla="*/ 3643086 w 3889829"/>
                    <a:gd name="connsiteY26" fmla="*/ 116114 h 1219200"/>
                    <a:gd name="connsiteX27" fmla="*/ 3686629 w 3889829"/>
                    <a:gd name="connsiteY27" fmla="*/ 14514 h 1219200"/>
                    <a:gd name="connsiteX28" fmla="*/ 3526972 w 3889829"/>
                    <a:gd name="connsiteY28" fmla="*/ 14514 h 1219200"/>
                    <a:gd name="connsiteX29" fmla="*/ 3439886 w 3889829"/>
                    <a:gd name="connsiteY29" fmla="*/ 43542 h 1219200"/>
                    <a:gd name="connsiteX30" fmla="*/ 3120572 w 3889829"/>
                    <a:gd name="connsiteY30" fmla="*/ 58057 h 1219200"/>
                    <a:gd name="connsiteX31" fmla="*/ 2322286 w 3889829"/>
                    <a:gd name="connsiteY31" fmla="*/ 58057 h 1219200"/>
                    <a:gd name="connsiteX32" fmla="*/ 1814286 w 3889829"/>
                    <a:gd name="connsiteY32" fmla="*/ 101600 h 1219200"/>
                    <a:gd name="connsiteX33" fmla="*/ 1712686 w 3889829"/>
                    <a:gd name="connsiteY33" fmla="*/ 130628 h 1219200"/>
                    <a:gd name="connsiteX34" fmla="*/ 1799772 w 3889829"/>
                    <a:gd name="connsiteY34" fmla="*/ 116114 h 1219200"/>
                    <a:gd name="connsiteX35" fmla="*/ 1582058 w 3889829"/>
                    <a:gd name="connsiteY35" fmla="*/ 159657 h 1219200"/>
                    <a:gd name="connsiteX36" fmla="*/ 1611086 w 3889829"/>
                    <a:gd name="connsiteY36" fmla="*/ 174171 h 1219200"/>
                    <a:gd name="connsiteX37" fmla="*/ 1596572 w 3889829"/>
                    <a:gd name="connsiteY37" fmla="*/ 203200 h 1219200"/>
                    <a:gd name="connsiteX38" fmla="*/ 1596572 w 3889829"/>
                    <a:gd name="connsiteY38" fmla="*/ 174171 h 1219200"/>
                    <a:gd name="connsiteX0" fmla="*/ 1872343 w 3889829"/>
                    <a:gd name="connsiteY0" fmla="*/ 87085 h 1219200"/>
                    <a:gd name="connsiteX1" fmla="*/ 0 w 3889829"/>
                    <a:gd name="connsiteY1" fmla="*/ 609600 h 1219200"/>
                    <a:gd name="connsiteX2" fmla="*/ 711200 w 3889829"/>
                    <a:gd name="connsiteY2" fmla="*/ 566057 h 1219200"/>
                    <a:gd name="connsiteX3" fmla="*/ 348343 w 3889829"/>
                    <a:gd name="connsiteY3" fmla="*/ 667657 h 1219200"/>
                    <a:gd name="connsiteX4" fmla="*/ 1465943 w 3889829"/>
                    <a:gd name="connsiteY4" fmla="*/ 348342 h 1219200"/>
                    <a:gd name="connsiteX5" fmla="*/ 1712686 w 3889829"/>
                    <a:gd name="connsiteY5" fmla="*/ 464457 h 1219200"/>
                    <a:gd name="connsiteX6" fmla="*/ 537029 w 3889829"/>
                    <a:gd name="connsiteY6" fmla="*/ 1045028 h 1219200"/>
                    <a:gd name="connsiteX7" fmla="*/ 754743 w 3889829"/>
                    <a:gd name="connsiteY7" fmla="*/ 1030514 h 1219200"/>
                    <a:gd name="connsiteX8" fmla="*/ 667658 w 3889829"/>
                    <a:gd name="connsiteY8" fmla="*/ 1088571 h 1219200"/>
                    <a:gd name="connsiteX9" fmla="*/ 827315 w 3889829"/>
                    <a:gd name="connsiteY9" fmla="*/ 1088571 h 1219200"/>
                    <a:gd name="connsiteX10" fmla="*/ 1973943 w 3889829"/>
                    <a:gd name="connsiteY10" fmla="*/ 478971 h 1219200"/>
                    <a:gd name="connsiteX11" fmla="*/ 2598058 w 3889829"/>
                    <a:gd name="connsiteY11" fmla="*/ 522514 h 1219200"/>
                    <a:gd name="connsiteX12" fmla="*/ 3033486 w 3889829"/>
                    <a:gd name="connsiteY12" fmla="*/ 1219200 h 1219200"/>
                    <a:gd name="connsiteX13" fmla="*/ 2975429 w 3889829"/>
                    <a:gd name="connsiteY13" fmla="*/ 740228 h 1219200"/>
                    <a:gd name="connsiteX14" fmla="*/ 3062515 w 3889829"/>
                    <a:gd name="connsiteY14" fmla="*/ 1001485 h 1219200"/>
                    <a:gd name="connsiteX15" fmla="*/ 3265715 w 3889829"/>
                    <a:gd name="connsiteY15" fmla="*/ 1117600 h 1219200"/>
                    <a:gd name="connsiteX16" fmla="*/ 3280229 w 3889829"/>
                    <a:gd name="connsiteY16" fmla="*/ 1001485 h 1219200"/>
                    <a:gd name="connsiteX17" fmla="*/ 3149600 w 3889829"/>
                    <a:gd name="connsiteY17" fmla="*/ 885371 h 1219200"/>
                    <a:gd name="connsiteX18" fmla="*/ 3120572 w 3889829"/>
                    <a:gd name="connsiteY18" fmla="*/ 812800 h 1219200"/>
                    <a:gd name="connsiteX19" fmla="*/ 3294743 w 3889829"/>
                    <a:gd name="connsiteY19" fmla="*/ 682171 h 1219200"/>
                    <a:gd name="connsiteX20" fmla="*/ 3004458 w 3889829"/>
                    <a:gd name="connsiteY20" fmla="*/ 580571 h 1219200"/>
                    <a:gd name="connsiteX21" fmla="*/ 2641600 w 3889829"/>
                    <a:gd name="connsiteY21" fmla="*/ 391885 h 1219200"/>
                    <a:gd name="connsiteX22" fmla="*/ 3889829 w 3889829"/>
                    <a:gd name="connsiteY22" fmla="*/ 333828 h 1219200"/>
                    <a:gd name="connsiteX23" fmla="*/ 3860800 w 3889829"/>
                    <a:gd name="connsiteY23" fmla="*/ 0 h 1219200"/>
                    <a:gd name="connsiteX24" fmla="*/ 3759200 w 3889829"/>
                    <a:gd name="connsiteY24" fmla="*/ 43542 h 1219200"/>
                    <a:gd name="connsiteX25" fmla="*/ 3744686 w 3889829"/>
                    <a:gd name="connsiteY25" fmla="*/ 246742 h 1219200"/>
                    <a:gd name="connsiteX26" fmla="*/ 3643086 w 3889829"/>
                    <a:gd name="connsiteY26" fmla="*/ 116114 h 1219200"/>
                    <a:gd name="connsiteX27" fmla="*/ 3686629 w 3889829"/>
                    <a:gd name="connsiteY27" fmla="*/ 14514 h 1219200"/>
                    <a:gd name="connsiteX28" fmla="*/ 3526972 w 3889829"/>
                    <a:gd name="connsiteY28" fmla="*/ 14514 h 1219200"/>
                    <a:gd name="connsiteX29" fmla="*/ 3439886 w 3889829"/>
                    <a:gd name="connsiteY29" fmla="*/ 43542 h 1219200"/>
                    <a:gd name="connsiteX30" fmla="*/ 3120572 w 3889829"/>
                    <a:gd name="connsiteY30" fmla="*/ 58057 h 1219200"/>
                    <a:gd name="connsiteX31" fmla="*/ 2322286 w 3889829"/>
                    <a:gd name="connsiteY31" fmla="*/ 58057 h 1219200"/>
                    <a:gd name="connsiteX32" fmla="*/ 1814286 w 3889829"/>
                    <a:gd name="connsiteY32" fmla="*/ 101600 h 1219200"/>
                    <a:gd name="connsiteX33" fmla="*/ 1712686 w 3889829"/>
                    <a:gd name="connsiteY33" fmla="*/ 130628 h 1219200"/>
                    <a:gd name="connsiteX34" fmla="*/ 1799772 w 3889829"/>
                    <a:gd name="connsiteY34" fmla="*/ 116114 h 1219200"/>
                    <a:gd name="connsiteX35" fmla="*/ 1582058 w 3889829"/>
                    <a:gd name="connsiteY35" fmla="*/ 159657 h 1219200"/>
                    <a:gd name="connsiteX36" fmla="*/ 1611086 w 3889829"/>
                    <a:gd name="connsiteY36" fmla="*/ 174171 h 1219200"/>
                    <a:gd name="connsiteX37" fmla="*/ 1596572 w 3889829"/>
                    <a:gd name="connsiteY37" fmla="*/ 203200 h 1219200"/>
                    <a:gd name="connsiteX38" fmla="*/ 1596572 w 3889829"/>
                    <a:gd name="connsiteY38" fmla="*/ 174171 h 1219200"/>
                    <a:gd name="connsiteX0" fmla="*/ 1872343 w 3889829"/>
                    <a:gd name="connsiteY0" fmla="*/ 87085 h 1219200"/>
                    <a:gd name="connsiteX1" fmla="*/ 0 w 3889829"/>
                    <a:gd name="connsiteY1" fmla="*/ 609600 h 1219200"/>
                    <a:gd name="connsiteX2" fmla="*/ 711200 w 3889829"/>
                    <a:gd name="connsiteY2" fmla="*/ 566057 h 1219200"/>
                    <a:gd name="connsiteX3" fmla="*/ 462643 w 3889829"/>
                    <a:gd name="connsiteY3" fmla="*/ 572407 h 1219200"/>
                    <a:gd name="connsiteX4" fmla="*/ 1465943 w 3889829"/>
                    <a:gd name="connsiteY4" fmla="*/ 348342 h 1219200"/>
                    <a:gd name="connsiteX5" fmla="*/ 1712686 w 3889829"/>
                    <a:gd name="connsiteY5" fmla="*/ 464457 h 1219200"/>
                    <a:gd name="connsiteX6" fmla="*/ 537029 w 3889829"/>
                    <a:gd name="connsiteY6" fmla="*/ 1045028 h 1219200"/>
                    <a:gd name="connsiteX7" fmla="*/ 754743 w 3889829"/>
                    <a:gd name="connsiteY7" fmla="*/ 1030514 h 1219200"/>
                    <a:gd name="connsiteX8" fmla="*/ 667658 w 3889829"/>
                    <a:gd name="connsiteY8" fmla="*/ 1088571 h 1219200"/>
                    <a:gd name="connsiteX9" fmla="*/ 827315 w 3889829"/>
                    <a:gd name="connsiteY9" fmla="*/ 1088571 h 1219200"/>
                    <a:gd name="connsiteX10" fmla="*/ 1973943 w 3889829"/>
                    <a:gd name="connsiteY10" fmla="*/ 478971 h 1219200"/>
                    <a:gd name="connsiteX11" fmla="*/ 2598058 w 3889829"/>
                    <a:gd name="connsiteY11" fmla="*/ 522514 h 1219200"/>
                    <a:gd name="connsiteX12" fmla="*/ 3033486 w 3889829"/>
                    <a:gd name="connsiteY12" fmla="*/ 1219200 h 1219200"/>
                    <a:gd name="connsiteX13" fmla="*/ 2975429 w 3889829"/>
                    <a:gd name="connsiteY13" fmla="*/ 740228 h 1219200"/>
                    <a:gd name="connsiteX14" fmla="*/ 3062515 w 3889829"/>
                    <a:gd name="connsiteY14" fmla="*/ 1001485 h 1219200"/>
                    <a:gd name="connsiteX15" fmla="*/ 3265715 w 3889829"/>
                    <a:gd name="connsiteY15" fmla="*/ 1117600 h 1219200"/>
                    <a:gd name="connsiteX16" fmla="*/ 3280229 w 3889829"/>
                    <a:gd name="connsiteY16" fmla="*/ 1001485 h 1219200"/>
                    <a:gd name="connsiteX17" fmla="*/ 3149600 w 3889829"/>
                    <a:gd name="connsiteY17" fmla="*/ 885371 h 1219200"/>
                    <a:gd name="connsiteX18" fmla="*/ 3120572 w 3889829"/>
                    <a:gd name="connsiteY18" fmla="*/ 812800 h 1219200"/>
                    <a:gd name="connsiteX19" fmla="*/ 3294743 w 3889829"/>
                    <a:gd name="connsiteY19" fmla="*/ 682171 h 1219200"/>
                    <a:gd name="connsiteX20" fmla="*/ 3004458 w 3889829"/>
                    <a:gd name="connsiteY20" fmla="*/ 580571 h 1219200"/>
                    <a:gd name="connsiteX21" fmla="*/ 2641600 w 3889829"/>
                    <a:gd name="connsiteY21" fmla="*/ 391885 h 1219200"/>
                    <a:gd name="connsiteX22" fmla="*/ 3889829 w 3889829"/>
                    <a:gd name="connsiteY22" fmla="*/ 333828 h 1219200"/>
                    <a:gd name="connsiteX23" fmla="*/ 3860800 w 3889829"/>
                    <a:gd name="connsiteY23" fmla="*/ 0 h 1219200"/>
                    <a:gd name="connsiteX24" fmla="*/ 3759200 w 3889829"/>
                    <a:gd name="connsiteY24" fmla="*/ 43542 h 1219200"/>
                    <a:gd name="connsiteX25" fmla="*/ 3744686 w 3889829"/>
                    <a:gd name="connsiteY25" fmla="*/ 246742 h 1219200"/>
                    <a:gd name="connsiteX26" fmla="*/ 3643086 w 3889829"/>
                    <a:gd name="connsiteY26" fmla="*/ 116114 h 1219200"/>
                    <a:gd name="connsiteX27" fmla="*/ 3686629 w 3889829"/>
                    <a:gd name="connsiteY27" fmla="*/ 14514 h 1219200"/>
                    <a:gd name="connsiteX28" fmla="*/ 3526972 w 3889829"/>
                    <a:gd name="connsiteY28" fmla="*/ 14514 h 1219200"/>
                    <a:gd name="connsiteX29" fmla="*/ 3439886 w 3889829"/>
                    <a:gd name="connsiteY29" fmla="*/ 43542 h 1219200"/>
                    <a:gd name="connsiteX30" fmla="*/ 3120572 w 3889829"/>
                    <a:gd name="connsiteY30" fmla="*/ 58057 h 1219200"/>
                    <a:gd name="connsiteX31" fmla="*/ 2322286 w 3889829"/>
                    <a:gd name="connsiteY31" fmla="*/ 58057 h 1219200"/>
                    <a:gd name="connsiteX32" fmla="*/ 1814286 w 3889829"/>
                    <a:gd name="connsiteY32" fmla="*/ 101600 h 1219200"/>
                    <a:gd name="connsiteX33" fmla="*/ 1712686 w 3889829"/>
                    <a:gd name="connsiteY33" fmla="*/ 130628 h 1219200"/>
                    <a:gd name="connsiteX34" fmla="*/ 1799772 w 3889829"/>
                    <a:gd name="connsiteY34" fmla="*/ 116114 h 1219200"/>
                    <a:gd name="connsiteX35" fmla="*/ 1582058 w 3889829"/>
                    <a:gd name="connsiteY35" fmla="*/ 159657 h 1219200"/>
                    <a:gd name="connsiteX36" fmla="*/ 1611086 w 3889829"/>
                    <a:gd name="connsiteY36" fmla="*/ 174171 h 1219200"/>
                    <a:gd name="connsiteX37" fmla="*/ 1596572 w 3889829"/>
                    <a:gd name="connsiteY37" fmla="*/ 203200 h 1219200"/>
                    <a:gd name="connsiteX38" fmla="*/ 1596572 w 3889829"/>
                    <a:gd name="connsiteY38" fmla="*/ 174171 h 1219200"/>
                    <a:gd name="connsiteX0" fmla="*/ 1872343 w 3889829"/>
                    <a:gd name="connsiteY0" fmla="*/ 87085 h 1219200"/>
                    <a:gd name="connsiteX1" fmla="*/ 0 w 3889829"/>
                    <a:gd name="connsiteY1" fmla="*/ 609600 h 1219200"/>
                    <a:gd name="connsiteX2" fmla="*/ 711200 w 3889829"/>
                    <a:gd name="connsiteY2" fmla="*/ 566057 h 1219200"/>
                    <a:gd name="connsiteX3" fmla="*/ 291193 w 3889829"/>
                    <a:gd name="connsiteY3" fmla="*/ 686707 h 1219200"/>
                    <a:gd name="connsiteX4" fmla="*/ 1465943 w 3889829"/>
                    <a:gd name="connsiteY4" fmla="*/ 348342 h 1219200"/>
                    <a:gd name="connsiteX5" fmla="*/ 1712686 w 3889829"/>
                    <a:gd name="connsiteY5" fmla="*/ 464457 h 1219200"/>
                    <a:gd name="connsiteX6" fmla="*/ 537029 w 3889829"/>
                    <a:gd name="connsiteY6" fmla="*/ 1045028 h 1219200"/>
                    <a:gd name="connsiteX7" fmla="*/ 754743 w 3889829"/>
                    <a:gd name="connsiteY7" fmla="*/ 1030514 h 1219200"/>
                    <a:gd name="connsiteX8" fmla="*/ 667658 w 3889829"/>
                    <a:gd name="connsiteY8" fmla="*/ 1088571 h 1219200"/>
                    <a:gd name="connsiteX9" fmla="*/ 827315 w 3889829"/>
                    <a:gd name="connsiteY9" fmla="*/ 1088571 h 1219200"/>
                    <a:gd name="connsiteX10" fmla="*/ 1973943 w 3889829"/>
                    <a:gd name="connsiteY10" fmla="*/ 478971 h 1219200"/>
                    <a:gd name="connsiteX11" fmla="*/ 2598058 w 3889829"/>
                    <a:gd name="connsiteY11" fmla="*/ 522514 h 1219200"/>
                    <a:gd name="connsiteX12" fmla="*/ 3033486 w 3889829"/>
                    <a:gd name="connsiteY12" fmla="*/ 1219200 h 1219200"/>
                    <a:gd name="connsiteX13" fmla="*/ 2975429 w 3889829"/>
                    <a:gd name="connsiteY13" fmla="*/ 740228 h 1219200"/>
                    <a:gd name="connsiteX14" fmla="*/ 3062515 w 3889829"/>
                    <a:gd name="connsiteY14" fmla="*/ 1001485 h 1219200"/>
                    <a:gd name="connsiteX15" fmla="*/ 3265715 w 3889829"/>
                    <a:gd name="connsiteY15" fmla="*/ 1117600 h 1219200"/>
                    <a:gd name="connsiteX16" fmla="*/ 3280229 w 3889829"/>
                    <a:gd name="connsiteY16" fmla="*/ 1001485 h 1219200"/>
                    <a:gd name="connsiteX17" fmla="*/ 3149600 w 3889829"/>
                    <a:gd name="connsiteY17" fmla="*/ 885371 h 1219200"/>
                    <a:gd name="connsiteX18" fmla="*/ 3120572 w 3889829"/>
                    <a:gd name="connsiteY18" fmla="*/ 812800 h 1219200"/>
                    <a:gd name="connsiteX19" fmla="*/ 3294743 w 3889829"/>
                    <a:gd name="connsiteY19" fmla="*/ 682171 h 1219200"/>
                    <a:gd name="connsiteX20" fmla="*/ 3004458 w 3889829"/>
                    <a:gd name="connsiteY20" fmla="*/ 580571 h 1219200"/>
                    <a:gd name="connsiteX21" fmla="*/ 2641600 w 3889829"/>
                    <a:gd name="connsiteY21" fmla="*/ 391885 h 1219200"/>
                    <a:gd name="connsiteX22" fmla="*/ 3889829 w 3889829"/>
                    <a:gd name="connsiteY22" fmla="*/ 333828 h 1219200"/>
                    <a:gd name="connsiteX23" fmla="*/ 3860800 w 3889829"/>
                    <a:gd name="connsiteY23" fmla="*/ 0 h 1219200"/>
                    <a:gd name="connsiteX24" fmla="*/ 3759200 w 3889829"/>
                    <a:gd name="connsiteY24" fmla="*/ 43542 h 1219200"/>
                    <a:gd name="connsiteX25" fmla="*/ 3744686 w 3889829"/>
                    <a:gd name="connsiteY25" fmla="*/ 246742 h 1219200"/>
                    <a:gd name="connsiteX26" fmla="*/ 3643086 w 3889829"/>
                    <a:gd name="connsiteY26" fmla="*/ 116114 h 1219200"/>
                    <a:gd name="connsiteX27" fmla="*/ 3686629 w 3889829"/>
                    <a:gd name="connsiteY27" fmla="*/ 14514 h 1219200"/>
                    <a:gd name="connsiteX28" fmla="*/ 3526972 w 3889829"/>
                    <a:gd name="connsiteY28" fmla="*/ 14514 h 1219200"/>
                    <a:gd name="connsiteX29" fmla="*/ 3439886 w 3889829"/>
                    <a:gd name="connsiteY29" fmla="*/ 43542 h 1219200"/>
                    <a:gd name="connsiteX30" fmla="*/ 3120572 w 3889829"/>
                    <a:gd name="connsiteY30" fmla="*/ 58057 h 1219200"/>
                    <a:gd name="connsiteX31" fmla="*/ 2322286 w 3889829"/>
                    <a:gd name="connsiteY31" fmla="*/ 58057 h 1219200"/>
                    <a:gd name="connsiteX32" fmla="*/ 1814286 w 3889829"/>
                    <a:gd name="connsiteY32" fmla="*/ 101600 h 1219200"/>
                    <a:gd name="connsiteX33" fmla="*/ 1712686 w 3889829"/>
                    <a:gd name="connsiteY33" fmla="*/ 130628 h 1219200"/>
                    <a:gd name="connsiteX34" fmla="*/ 1799772 w 3889829"/>
                    <a:gd name="connsiteY34" fmla="*/ 116114 h 1219200"/>
                    <a:gd name="connsiteX35" fmla="*/ 1582058 w 3889829"/>
                    <a:gd name="connsiteY35" fmla="*/ 159657 h 1219200"/>
                    <a:gd name="connsiteX36" fmla="*/ 1611086 w 3889829"/>
                    <a:gd name="connsiteY36" fmla="*/ 174171 h 1219200"/>
                    <a:gd name="connsiteX37" fmla="*/ 1596572 w 3889829"/>
                    <a:gd name="connsiteY37" fmla="*/ 203200 h 1219200"/>
                    <a:gd name="connsiteX38" fmla="*/ 1596572 w 3889829"/>
                    <a:gd name="connsiteY38" fmla="*/ 174171 h 1219200"/>
                    <a:gd name="connsiteX0" fmla="*/ 1872343 w 3889829"/>
                    <a:gd name="connsiteY0" fmla="*/ 87085 h 1219200"/>
                    <a:gd name="connsiteX1" fmla="*/ 0 w 3889829"/>
                    <a:gd name="connsiteY1" fmla="*/ 609600 h 1219200"/>
                    <a:gd name="connsiteX2" fmla="*/ 711200 w 3889829"/>
                    <a:gd name="connsiteY2" fmla="*/ 566057 h 1219200"/>
                    <a:gd name="connsiteX3" fmla="*/ 291193 w 3889829"/>
                    <a:gd name="connsiteY3" fmla="*/ 686707 h 1219200"/>
                    <a:gd name="connsiteX4" fmla="*/ 1465943 w 3889829"/>
                    <a:gd name="connsiteY4" fmla="*/ 348342 h 1219200"/>
                    <a:gd name="connsiteX5" fmla="*/ 1712686 w 3889829"/>
                    <a:gd name="connsiteY5" fmla="*/ 464457 h 1219200"/>
                    <a:gd name="connsiteX6" fmla="*/ 537029 w 3889829"/>
                    <a:gd name="connsiteY6" fmla="*/ 1045028 h 1219200"/>
                    <a:gd name="connsiteX7" fmla="*/ 754743 w 3889829"/>
                    <a:gd name="connsiteY7" fmla="*/ 1030514 h 1219200"/>
                    <a:gd name="connsiteX8" fmla="*/ 667658 w 3889829"/>
                    <a:gd name="connsiteY8" fmla="*/ 1088571 h 1219200"/>
                    <a:gd name="connsiteX9" fmla="*/ 827315 w 3889829"/>
                    <a:gd name="connsiteY9" fmla="*/ 1088571 h 1219200"/>
                    <a:gd name="connsiteX10" fmla="*/ 1973943 w 3889829"/>
                    <a:gd name="connsiteY10" fmla="*/ 478971 h 1219200"/>
                    <a:gd name="connsiteX11" fmla="*/ 2598058 w 3889829"/>
                    <a:gd name="connsiteY11" fmla="*/ 522514 h 1219200"/>
                    <a:gd name="connsiteX12" fmla="*/ 3033486 w 3889829"/>
                    <a:gd name="connsiteY12" fmla="*/ 1219200 h 1219200"/>
                    <a:gd name="connsiteX13" fmla="*/ 2975429 w 3889829"/>
                    <a:gd name="connsiteY13" fmla="*/ 740228 h 1219200"/>
                    <a:gd name="connsiteX14" fmla="*/ 3062515 w 3889829"/>
                    <a:gd name="connsiteY14" fmla="*/ 1001485 h 1219200"/>
                    <a:gd name="connsiteX15" fmla="*/ 3265715 w 3889829"/>
                    <a:gd name="connsiteY15" fmla="*/ 1117600 h 1219200"/>
                    <a:gd name="connsiteX16" fmla="*/ 3280229 w 3889829"/>
                    <a:gd name="connsiteY16" fmla="*/ 1001485 h 1219200"/>
                    <a:gd name="connsiteX17" fmla="*/ 3149600 w 3889829"/>
                    <a:gd name="connsiteY17" fmla="*/ 885371 h 1219200"/>
                    <a:gd name="connsiteX18" fmla="*/ 3120572 w 3889829"/>
                    <a:gd name="connsiteY18" fmla="*/ 812800 h 1219200"/>
                    <a:gd name="connsiteX19" fmla="*/ 3294743 w 3889829"/>
                    <a:gd name="connsiteY19" fmla="*/ 682171 h 1219200"/>
                    <a:gd name="connsiteX20" fmla="*/ 3004458 w 3889829"/>
                    <a:gd name="connsiteY20" fmla="*/ 580571 h 1219200"/>
                    <a:gd name="connsiteX21" fmla="*/ 2641600 w 3889829"/>
                    <a:gd name="connsiteY21" fmla="*/ 391885 h 1219200"/>
                    <a:gd name="connsiteX22" fmla="*/ 3889829 w 3889829"/>
                    <a:gd name="connsiteY22" fmla="*/ 333828 h 1219200"/>
                    <a:gd name="connsiteX23" fmla="*/ 3860800 w 3889829"/>
                    <a:gd name="connsiteY23" fmla="*/ 0 h 1219200"/>
                    <a:gd name="connsiteX24" fmla="*/ 3759200 w 3889829"/>
                    <a:gd name="connsiteY24" fmla="*/ 43542 h 1219200"/>
                    <a:gd name="connsiteX25" fmla="*/ 3744686 w 3889829"/>
                    <a:gd name="connsiteY25" fmla="*/ 246742 h 1219200"/>
                    <a:gd name="connsiteX26" fmla="*/ 3643086 w 3889829"/>
                    <a:gd name="connsiteY26" fmla="*/ 116114 h 1219200"/>
                    <a:gd name="connsiteX27" fmla="*/ 3686629 w 3889829"/>
                    <a:gd name="connsiteY27" fmla="*/ 14514 h 1219200"/>
                    <a:gd name="connsiteX28" fmla="*/ 3526972 w 3889829"/>
                    <a:gd name="connsiteY28" fmla="*/ 14514 h 1219200"/>
                    <a:gd name="connsiteX29" fmla="*/ 3439886 w 3889829"/>
                    <a:gd name="connsiteY29" fmla="*/ 43542 h 1219200"/>
                    <a:gd name="connsiteX30" fmla="*/ 3120572 w 3889829"/>
                    <a:gd name="connsiteY30" fmla="*/ 58057 h 1219200"/>
                    <a:gd name="connsiteX31" fmla="*/ 2322286 w 3889829"/>
                    <a:gd name="connsiteY31" fmla="*/ 58057 h 1219200"/>
                    <a:gd name="connsiteX32" fmla="*/ 1814286 w 3889829"/>
                    <a:gd name="connsiteY32" fmla="*/ 101600 h 1219200"/>
                    <a:gd name="connsiteX33" fmla="*/ 1712686 w 3889829"/>
                    <a:gd name="connsiteY33" fmla="*/ 130628 h 1219200"/>
                    <a:gd name="connsiteX34" fmla="*/ 1799772 w 3889829"/>
                    <a:gd name="connsiteY34" fmla="*/ 116114 h 1219200"/>
                    <a:gd name="connsiteX35" fmla="*/ 1582058 w 3889829"/>
                    <a:gd name="connsiteY35" fmla="*/ 159657 h 1219200"/>
                    <a:gd name="connsiteX36" fmla="*/ 1611086 w 3889829"/>
                    <a:gd name="connsiteY36" fmla="*/ 174171 h 1219200"/>
                    <a:gd name="connsiteX37" fmla="*/ 1596572 w 3889829"/>
                    <a:gd name="connsiteY37" fmla="*/ 203200 h 1219200"/>
                    <a:gd name="connsiteX38" fmla="*/ 1596572 w 3889829"/>
                    <a:gd name="connsiteY38" fmla="*/ 174171 h 1219200"/>
                    <a:gd name="connsiteX0" fmla="*/ 1872343 w 3889829"/>
                    <a:gd name="connsiteY0" fmla="*/ 87085 h 1338469"/>
                    <a:gd name="connsiteX1" fmla="*/ 0 w 3889829"/>
                    <a:gd name="connsiteY1" fmla="*/ 609600 h 1338469"/>
                    <a:gd name="connsiteX2" fmla="*/ 711200 w 3889829"/>
                    <a:gd name="connsiteY2" fmla="*/ 566057 h 1338469"/>
                    <a:gd name="connsiteX3" fmla="*/ 291193 w 3889829"/>
                    <a:gd name="connsiteY3" fmla="*/ 686707 h 1338469"/>
                    <a:gd name="connsiteX4" fmla="*/ 1465943 w 3889829"/>
                    <a:gd name="connsiteY4" fmla="*/ 348342 h 1338469"/>
                    <a:gd name="connsiteX5" fmla="*/ 1712686 w 3889829"/>
                    <a:gd name="connsiteY5" fmla="*/ 464457 h 1338469"/>
                    <a:gd name="connsiteX6" fmla="*/ 537029 w 3889829"/>
                    <a:gd name="connsiteY6" fmla="*/ 1045028 h 1338469"/>
                    <a:gd name="connsiteX7" fmla="*/ 754743 w 3889829"/>
                    <a:gd name="connsiteY7" fmla="*/ 1030514 h 1338469"/>
                    <a:gd name="connsiteX8" fmla="*/ 667658 w 3889829"/>
                    <a:gd name="connsiteY8" fmla="*/ 1088571 h 1338469"/>
                    <a:gd name="connsiteX9" fmla="*/ 827315 w 3889829"/>
                    <a:gd name="connsiteY9" fmla="*/ 1088571 h 1338469"/>
                    <a:gd name="connsiteX10" fmla="*/ 1973943 w 3889829"/>
                    <a:gd name="connsiteY10" fmla="*/ 478971 h 1338469"/>
                    <a:gd name="connsiteX11" fmla="*/ 2598058 w 3889829"/>
                    <a:gd name="connsiteY11" fmla="*/ 522514 h 1338469"/>
                    <a:gd name="connsiteX12" fmla="*/ 3086495 w 3889829"/>
                    <a:gd name="connsiteY12" fmla="*/ 1338469 h 1338469"/>
                    <a:gd name="connsiteX13" fmla="*/ 2975429 w 3889829"/>
                    <a:gd name="connsiteY13" fmla="*/ 740228 h 1338469"/>
                    <a:gd name="connsiteX14" fmla="*/ 3062515 w 3889829"/>
                    <a:gd name="connsiteY14" fmla="*/ 1001485 h 1338469"/>
                    <a:gd name="connsiteX15" fmla="*/ 3265715 w 3889829"/>
                    <a:gd name="connsiteY15" fmla="*/ 1117600 h 1338469"/>
                    <a:gd name="connsiteX16" fmla="*/ 3280229 w 3889829"/>
                    <a:gd name="connsiteY16" fmla="*/ 1001485 h 1338469"/>
                    <a:gd name="connsiteX17" fmla="*/ 3149600 w 3889829"/>
                    <a:gd name="connsiteY17" fmla="*/ 885371 h 1338469"/>
                    <a:gd name="connsiteX18" fmla="*/ 3120572 w 3889829"/>
                    <a:gd name="connsiteY18" fmla="*/ 812800 h 1338469"/>
                    <a:gd name="connsiteX19" fmla="*/ 3294743 w 3889829"/>
                    <a:gd name="connsiteY19" fmla="*/ 682171 h 1338469"/>
                    <a:gd name="connsiteX20" fmla="*/ 3004458 w 3889829"/>
                    <a:gd name="connsiteY20" fmla="*/ 580571 h 1338469"/>
                    <a:gd name="connsiteX21" fmla="*/ 2641600 w 3889829"/>
                    <a:gd name="connsiteY21" fmla="*/ 391885 h 1338469"/>
                    <a:gd name="connsiteX22" fmla="*/ 3889829 w 3889829"/>
                    <a:gd name="connsiteY22" fmla="*/ 333828 h 1338469"/>
                    <a:gd name="connsiteX23" fmla="*/ 3860800 w 3889829"/>
                    <a:gd name="connsiteY23" fmla="*/ 0 h 1338469"/>
                    <a:gd name="connsiteX24" fmla="*/ 3759200 w 3889829"/>
                    <a:gd name="connsiteY24" fmla="*/ 43542 h 1338469"/>
                    <a:gd name="connsiteX25" fmla="*/ 3744686 w 3889829"/>
                    <a:gd name="connsiteY25" fmla="*/ 246742 h 1338469"/>
                    <a:gd name="connsiteX26" fmla="*/ 3643086 w 3889829"/>
                    <a:gd name="connsiteY26" fmla="*/ 116114 h 1338469"/>
                    <a:gd name="connsiteX27" fmla="*/ 3686629 w 3889829"/>
                    <a:gd name="connsiteY27" fmla="*/ 14514 h 1338469"/>
                    <a:gd name="connsiteX28" fmla="*/ 3526972 w 3889829"/>
                    <a:gd name="connsiteY28" fmla="*/ 14514 h 1338469"/>
                    <a:gd name="connsiteX29" fmla="*/ 3439886 w 3889829"/>
                    <a:gd name="connsiteY29" fmla="*/ 43542 h 1338469"/>
                    <a:gd name="connsiteX30" fmla="*/ 3120572 w 3889829"/>
                    <a:gd name="connsiteY30" fmla="*/ 58057 h 1338469"/>
                    <a:gd name="connsiteX31" fmla="*/ 2322286 w 3889829"/>
                    <a:gd name="connsiteY31" fmla="*/ 58057 h 1338469"/>
                    <a:gd name="connsiteX32" fmla="*/ 1814286 w 3889829"/>
                    <a:gd name="connsiteY32" fmla="*/ 101600 h 1338469"/>
                    <a:gd name="connsiteX33" fmla="*/ 1712686 w 3889829"/>
                    <a:gd name="connsiteY33" fmla="*/ 130628 h 1338469"/>
                    <a:gd name="connsiteX34" fmla="*/ 1799772 w 3889829"/>
                    <a:gd name="connsiteY34" fmla="*/ 116114 h 1338469"/>
                    <a:gd name="connsiteX35" fmla="*/ 1582058 w 3889829"/>
                    <a:gd name="connsiteY35" fmla="*/ 159657 h 1338469"/>
                    <a:gd name="connsiteX36" fmla="*/ 1611086 w 3889829"/>
                    <a:gd name="connsiteY36" fmla="*/ 174171 h 1338469"/>
                    <a:gd name="connsiteX37" fmla="*/ 1596572 w 3889829"/>
                    <a:gd name="connsiteY37" fmla="*/ 203200 h 1338469"/>
                    <a:gd name="connsiteX38" fmla="*/ 1596572 w 3889829"/>
                    <a:gd name="connsiteY38" fmla="*/ 174171 h 1338469"/>
                    <a:gd name="connsiteX0" fmla="*/ 1872343 w 3889829"/>
                    <a:gd name="connsiteY0" fmla="*/ 87085 h 1338469"/>
                    <a:gd name="connsiteX1" fmla="*/ 0 w 3889829"/>
                    <a:gd name="connsiteY1" fmla="*/ 609600 h 1338469"/>
                    <a:gd name="connsiteX2" fmla="*/ 711200 w 3889829"/>
                    <a:gd name="connsiteY2" fmla="*/ 566057 h 1338469"/>
                    <a:gd name="connsiteX3" fmla="*/ 291193 w 3889829"/>
                    <a:gd name="connsiteY3" fmla="*/ 686707 h 1338469"/>
                    <a:gd name="connsiteX4" fmla="*/ 1465943 w 3889829"/>
                    <a:gd name="connsiteY4" fmla="*/ 348342 h 1338469"/>
                    <a:gd name="connsiteX5" fmla="*/ 1712686 w 3889829"/>
                    <a:gd name="connsiteY5" fmla="*/ 464457 h 1338469"/>
                    <a:gd name="connsiteX6" fmla="*/ 537029 w 3889829"/>
                    <a:gd name="connsiteY6" fmla="*/ 1045028 h 1338469"/>
                    <a:gd name="connsiteX7" fmla="*/ 754743 w 3889829"/>
                    <a:gd name="connsiteY7" fmla="*/ 1030514 h 1338469"/>
                    <a:gd name="connsiteX8" fmla="*/ 667658 w 3889829"/>
                    <a:gd name="connsiteY8" fmla="*/ 1088571 h 1338469"/>
                    <a:gd name="connsiteX9" fmla="*/ 827315 w 3889829"/>
                    <a:gd name="connsiteY9" fmla="*/ 1088571 h 1338469"/>
                    <a:gd name="connsiteX10" fmla="*/ 1973943 w 3889829"/>
                    <a:gd name="connsiteY10" fmla="*/ 478971 h 1338469"/>
                    <a:gd name="connsiteX11" fmla="*/ 2598058 w 3889829"/>
                    <a:gd name="connsiteY11" fmla="*/ 522514 h 1338469"/>
                    <a:gd name="connsiteX12" fmla="*/ 3086495 w 3889829"/>
                    <a:gd name="connsiteY12" fmla="*/ 1338469 h 1338469"/>
                    <a:gd name="connsiteX13" fmla="*/ 2975429 w 3889829"/>
                    <a:gd name="connsiteY13" fmla="*/ 740228 h 1338469"/>
                    <a:gd name="connsiteX14" fmla="*/ 3062515 w 3889829"/>
                    <a:gd name="connsiteY14" fmla="*/ 1001485 h 1338469"/>
                    <a:gd name="connsiteX15" fmla="*/ 3265715 w 3889829"/>
                    <a:gd name="connsiteY15" fmla="*/ 1117600 h 1338469"/>
                    <a:gd name="connsiteX16" fmla="*/ 3280229 w 3889829"/>
                    <a:gd name="connsiteY16" fmla="*/ 1001485 h 1338469"/>
                    <a:gd name="connsiteX17" fmla="*/ 3149600 w 3889829"/>
                    <a:gd name="connsiteY17" fmla="*/ 885371 h 1338469"/>
                    <a:gd name="connsiteX18" fmla="*/ 3120572 w 3889829"/>
                    <a:gd name="connsiteY18" fmla="*/ 812800 h 1338469"/>
                    <a:gd name="connsiteX19" fmla="*/ 3294743 w 3889829"/>
                    <a:gd name="connsiteY19" fmla="*/ 682171 h 1338469"/>
                    <a:gd name="connsiteX20" fmla="*/ 3004458 w 3889829"/>
                    <a:gd name="connsiteY20" fmla="*/ 580571 h 1338469"/>
                    <a:gd name="connsiteX21" fmla="*/ 2641600 w 3889829"/>
                    <a:gd name="connsiteY21" fmla="*/ 391885 h 1338469"/>
                    <a:gd name="connsiteX22" fmla="*/ 3889829 w 3889829"/>
                    <a:gd name="connsiteY22" fmla="*/ 333828 h 1338469"/>
                    <a:gd name="connsiteX23" fmla="*/ 3860800 w 3889829"/>
                    <a:gd name="connsiteY23" fmla="*/ 0 h 1338469"/>
                    <a:gd name="connsiteX24" fmla="*/ 3759200 w 3889829"/>
                    <a:gd name="connsiteY24" fmla="*/ 43542 h 1338469"/>
                    <a:gd name="connsiteX25" fmla="*/ 3744686 w 3889829"/>
                    <a:gd name="connsiteY25" fmla="*/ 246742 h 1338469"/>
                    <a:gd name="connsiteX26" fmla="*/ 3643086 w 3889829"/>
                    <a:gd name="connsiteY26" fmla="*/ 116114 h 1338469"/>
                    <a:gd name="connsiteX27" fmla="*/ 3686629 w 3889829"/>
                    <a:gd name="connsiteY27" fmla="*/ 14514 h 1338469"/>
                    <a:gd name="connsiteX28" fmla="*/ 3526972 w 3889829"/>
                    <a:gd name="connsiteY28" fmla="*/ 14514 h 1338469"/>
                    <a:gd name="connsiteX29" fmla="*/ 3439886 w 3889829"/>
                    <a:gd name="connsiteY29" fmla="*/ 43542 h 1338469"/>
                    <a:gd name="connsiteX30" fmla="*/ 3120572 w 3889829"/>
                    <a:gd name="connsiteY30" fmla="*/ 58057 h 1338469"/>
                    <a:gd name="connsiteX31" fmla="*/ 2322286 w 3889829"/>
                    <a:gd name="connsiteY31" fmla="*/ 58057 h 1338469"/>
                    <a:gd name="connsiteX32" fmla="*/ 1814286 w 3889829"/>
                    <a:gd name="connsiteY32" fmla="*/ 101600 h 1338469"/>
                    <a:gd name="connsiteX33" fmla="*/ 1712686 w 3889829"/>
                    <a:gd name="connsiteY33" fmla="*/ 130628 h 1338469"/>
                    <a:gd name="connsiteX34" fmla="*/ 1799772 w 3889829"/>
                    <a:gd name="connsiteY34" fmla="*/ 116114 h 1338469"/>
                    <a:gd name="connsiteX35" fmla="*/ 1582058 w 3889829"/>
                    <a:gd name="connsiteY35" fmla="*/ 159657 h 1338469"/>
                    <a:gd name="connsiteX36" fmla="*/ 1611086 w 3889829"/>
                    <a:gd name="connsiteY36" fmla="*/ 174171 h 1338469"/>
                    <a:gd name="connsiteX37" fmla="*/ 1596572 w 3889829"/>
                    <a:gd name="connsiteY37" fmla="*/ 203200 h 1338469"/>
                    <a:gd name="connsiteX38" fmla="*/ 1596572 w 3889829"/>
                    <a:gd name="connsiteY38" fmla="*/ 174171 h 1338469"/>
                    <a:gd name="connsiteX0" fmla="*/ 1872343 w 3889829"/>
                    <a:gd name="connsiteY0" fmla="*/ 87085 h 1338469"/>
                    <a:gd name="connsiteX1" fmla="*/ 0 w 3889829"/>
                    <a:gd name="connsiteY1" fmla="*/ 609600 h 1338469"/>
                    <a:gd name="connsiteX2" fmla="*/ 711200 w 3889829"/>
                    <a:gd name="connsiteY2" fmla="*/ 566057 h 1338469"/>
                    <a:gd name="connsiteX3" fmla="*/ 291193 w 3889829"/>
                    <a:gd name="connsiteY3" fmla="*/ 686707 h 1338469"/>
                    <a:gd name="connsiteX4" fmla="*/ 1465943 w 3889829"/>
                    <a:gd name="connsiteY4" fmla="*/ 348342 h 1338469"/>
                    <a:gd name="connsiteX5" fmla="*/ 1712686 w 3889829"/>
                    <a:gd name="connsiteY5" fmla="*/ 464457 h 1338469"/>
                    <a:gd name="connsiteX6" fmla="*/ 537029 w 3889829"/>
                    <a:gd name="connsiteY6" fmla="*/ 1045028 h 1338469"/>
                    <a:gd name="connsiteX7" fmla="*/ 754743 w 3889829"/>
                    <a:gd name="connsiteY7" fmla="*/ 1030514 h 1338469"/>
                    <a:gd name="connsiteX8" fmla="*/ 667658 w 3889829"/>
                    <a:gd name="connsiteY8" fmla="*/ 1088571 h 1338469"/>
                    <a:gd name="connsiteX9" fmla="*/ 827315 w 3889829"/>
                    <a:gd name="connsiteY9" fmla="*/ 1088571 h 1338469"/>
                    <a:gd name="connsiteX10" fmla="*/ 1973943 w 3889829"/>
                    <a:gd name="connsiteY10" fmla="*/ 478971 h 1338469"/>
                    <a:gd name="connsiteX11" fmla="*/ 2598058 w 3889829"/>
                    <a:gd name="connsiteY11" fmla="*/ 522514 h 1338469"/>
                    <a:gd name="connsiteX12" fmla="*/ 3086495 w 3889829"/>
                    <a:gd name="connsiteY12" fmla="*/ 1338469 h 1338469"/>
                    <a:gd name="connsiteX13" fmla="*/ 2975429 w 3889829"/>
                    <a:gd name="connsiteY13" fmla="*/ 740228 h 1338469"/>
                    <a:gd name="connsiteX14" fmla="*/ 3062515 w 3889829"/>
                    <a:gd name="connsiteY14" fmla="*/ 1001485 h 1338469"/>
                    <a:gd name="connsiteX15" fmla="*/ 3265715 w 3889829"/>
                    <a:gd name="connsiteY15" fmla="*/ 1117600 h 1338469"/>
                    <a:gd name="connsiteX16" fmla="*/ 3280229 w 3889829"/>
                    <a:gd name="connsiteY16" fmla="*/ 1001485 h 1338469"/>
                    <a:gd name="connsiteX17" fmla="*/ 3149600 w 3889829"/>
                    <a:gd name="connsiteY17" fmla="*/ 885371 h 1338469"/>
                    <a:gd name="connsiteX18" fmla="*/ 3120572 w 3889829"/>
                    <a:gd name="connsiteY18" fmla="*/ 812800 h 1338469"/>
                    <a:gd name="connsiteX19" fmla="*/ 3294743 w 3889829"/>
                    <a:gd name="connsiteY19" fmla="*/ 682171 h 1338469"/>
                    <a:gd name="connsiteX20" fmla="*/ 3004458 w 3889829"/>
                    <a:gd name="connsiteY20" fmla="*/ 580571 h 1338469"/>
                    <a:gd name="connsiteX21" fmla="*/ 2641600 w 3889829"/>
                    <a:gd name="connsiteY21" fmla="*/ 391885 h 1338469"/>
                    <a:gd name="connsiteX22" fmla="*/ 3889829 w 3889829"/>
                    <a:gd name="connsiteY22" fmla="*/ 333828 h 1338469"/>
                    <a:gd name="connsiteX23" fmla="*/ 3860800 w 3889829"/>
                    <a:gd name="connsiteY23" fmla="*/ 0 h 1338469"/>
                    <a:gd name="connsiteX24" fmla="*/ 3759200 w 3889829"/>
                    <a:gd name="connsiteY24" fmla="*/ 43542 h 1338469"/>
                    <a:gd name="connsiteX25" fmla="*/ 3744686 w 3889829"/>
                    <a:gd name="connsiteY25" fmla="*/ 246742 h 1338469"/>
                    <a:gd name="connsiteX26" fmla="*/ 3643086 w 3889829"/>
                    <a:gd name="connsiteY26" fmla="*/ 116114 h 1338469"/>
                    <a:gd name="connsiteX27" fmla="*/ 3686629 w 3889829"/>
                    <a:gd name="connsiteY27" fmla="*/ 14514 h 1338469"/>
                    <a:gd name="connsiteX28" fmla="*/ 3526972 w 3889829"/>
                    <a:gd name="connsiteY28" fmla="*/ 14514 h 1338469"/>
                    <a:gd name="connsiteX29" fmla="*/ 3439886 w 3889829"/>
                    <a:gd name="connsiteY29" fmla="*/ 43542 h 1338469"/>
                    <a:gd name="connsiteX30" fmla="*/ 3120572 w 3889829"/>
                    <a:gd name="connsiteY30" fmla="*/ 58057 h 1338469"/>
                    <a:gd name="connsiteX31" fmla="*/ 2322286 w 3889829"/>
                    <a:gd name="connsiteY31" fmla="*/ 58057 h 1338469"/>
                    <a:gd name="connsiteX32" fmla="*/ 1814286 w 3889829"/>
                    <a:gd name="connsiteY32" fmla="*/ 101600 h 1338469"/>
                    <a:gd name="connsiteX33" fmla="*/ 1712686 w 3889829"/>
                    <a:gd name="connsiteY33" fmla="*/ 130628 h 1338469"/>
                    <a:gd name="connsiteX34" fmla="*/ 1799772 w 3889829"/>
                    <a:gd name="connsiteY34" fmla="*/ 116114 h 1338469"/>
                    <a:gd name="connsiteX35" fmla="*/ 1582058 w 3889829"/>
                    <a:gd name="connsiteY35" fmla="*/ 159657 h 1338469"/>
                    <a:gd name="connsiteX36" fmla="*/ 1611086 w 3889829"/>
                    <a:gd name="connsiteY36" fmla="*/ 174171 h 1338469"/>
                    <a:gd name="connsiteX37" fmla="*/ 1596572 w 3889829"/>
                    <a:gd name="connsiteY37" fmla="*/ 203200 h 1338469"/>
                    <a:gd name="connsiteX38" fmla="*/ 1596572 w 3889829"/>
                    <a:gd name="connsiteY38" fmla="*/ 174171 h 1338469"/>
                    <a:gd name="connsiteX0" fmla="*/ 1872343 w 3889829"/>
                    <a:gd name="connsiteY0" fmla="*/ 87085 h 1338469"/>
                    <a:gd name="connsiteX1" fmla="*/ 0 w 3889829"/>
                    <a:gd name="connsiteY1" fmla="*/ 609600 h 1338469"/>
                    <a:gd name="connsiteX2" fmla="*/ 711200 w 3889829"/>
                    <a:gd name="connsiteY2" fmla="*/ 566057 h 1338469"/>
                    <a:gd name="connsiteX3" fmla="*/ 291193 w 3889829"/>
                    <a:gd name="connsiteY3" fmla="*/ 686707 h 1338469"/>
                    <a:gd name="connsiteX4" fmla="*/ 1465943 w 3889829"/>
                    <a:gd name="connsiteY4" fmla="*/ 348342 h 1338469"/>
                    <a:gd name="connsiteX5" fmla="*/ 1712686 w 3889829"/>
                    <a:gd name="connsiteY5" fmla="*/ 464457 h 1338469"/>
                    <a:gd name="connsiteX6" fmla="*/ 537029 w 3889829"/>
                    <a:gd name="connsiteY6" fmla="*/ 1045028 h 1338469"/>
                    <a:gd name="connsiteX7" fmla="*/ 754743 w 3889829"/>
                    <a:gd name="connsiteY7" fmla="*/ 1030514 h 1338469"/>
                    <a:gd name="connsiteX8" fmla="*/ 667658 w 3889829"/>
                    <a:gd name="connsiteY8" fmla="*/ 1088571 h 1338469"/>
                    <a:gd name="connsiteX9" fmla="*/ 827315 w 3889829"/>
                    <a:gd name="connsiteY9" fmla="*/ 1088571 h 1338469"/>
                    <a:gd name="connsiteX10" fmla="*/ 1973943 w 3889829"/>
                    <a:gd name="connsiteY10" fmla="*/ 478971 h 1338469"/>
                    <a:gd name="connsiteX11" fmla="*/ 2598058 w 3889829"/>
                    <a:gd name="connsiteY11" fmla="*/ 522514 h 1338469"/>
                    <a:gd name="connsiteX12" fmla="*/ 3086495 w 3889829"/>
                    <a:gd name="connsiteY12" fmla="*/ 1338469 h 1338469"/>
                    <a:gd name="connsiteX13" fmla="*/ 2975429 w 3889829"/>
                    <a:gd name="connsiteY13" fmla="*/ 740228 h 1338469"/>
                    <a:gd name="connsiteX14" fmla="*/ 3062515 w 3889829"/>
                    <a:gd name="connsiteY14" fmla="*/ 1001485 h 1338469"/>
                    <a:gd name="connsiteX15" fmla="*/ 3265715 w 3889829"/>
                    <a:gd name="connsiteY15" fmla="*/ 1117600 h 1338469"/>
                    <a:gd name="connsiteX16" fmla="*/ 3280229 w 3889829"/>
                    <a:gd name="connsiteY16" fmla="*/ 1001485 h 1338469"/>
                    <a:gd name="connsiteX17" fmla="*/ 3149600 w 3889829"/>
                    <a:gd name="connsiteY17" fmla="*/ 885371 h 1338469"/>
                    <a:gd name="connsiteX18" fmla="*/ 3120572 w 3889829"/>
                    <a:gd name="connsiteY18" fmla="*/ 812800 h 1338469"/>
                    <a:gd name="connsiteX19" fmla="*/ 3347752 w 3889829"/>
                    <a:gd name="connsiteY19" fmla="*/ 801440 h 1338469"/>
                    <a:gd name="connsiteX20" fmla="*/ 3004458 w 3889829"/>
                    <a:gd name="connsiteY20" fmla="*/ 580571 h 1338469"/>
                    <a:gd name="connsiteX21" fmla="*/ 2641600 w 3889829"/>
                    <a:gd name="connsiteY21" fmla="*/ 391885 h 1338469"/>
                    <a:gd name="connsiteX22" fmla="*/ 3889829 w 3889829"/>
                    <a:gd name="connsiteY22" fmla="*/ 333828 h 1338469"/>
                    <a:gd name="connsiteX23" fmla="*/ 3860800 w 3889829"/>
                    <a:gd name="connsiteY23" fmla="*/ 0 h 1338469"/>
                    <a:gd name="connsiteX24" fmla="*/ 3759200 w 3889829"/>
                    <a:gd name="connsiteY24" fmla="*/ 43542 h 1338469"/>
                    <a:gd name="connsiteX25" fmla="*/ 3744686 w 3889829"/>
                    <a:gd name="connsiteY25" fmla="*/ 246742 h 1338469"/>
                    <a:gd name="connsiteX26" fmla="*/ 3643086 w 3889829"/>
                    <a:gd name="connsiteY26" fmla="*/ 116114 h 1338469"/>
                    <a:gd name="connsiteX27" fmla="*/ 3686629 w 3889829"/>
                    <a:gd name="connsiteY27" fmla="*/ 14514 h 1338469"/>
                    <a:gd name="connsiteX28" fmla="*/ 3526972 w 3889829"/>
                    <a:gd name="connsiteY28" fmla="*/ 14514 h 1338469"/>
                    <a:gd name="connsiteX29" fmla="*/ 3439886 w 3889829"/>
                    <a:gd name="connsiteY29" fmla="*/ 43542 h 1338469"/>
                    <a:gd name="connsiteX30" fmla="*/ 3120572 w 3889829"/>
                    <a:gd name="connsiteY30" fmla="*/ 58057 h 1338469"/>
                    <a:gd name="connsiteX31" fmla="*/ 2322286 w 3889829"/>
                    <a:gd name="connsiteY31" fmla="*/ 58057 h 1338469"/>
                    <a:gd name="connsiteX32" fmla="*/ 1814286 w 3889829"/>
                    <a:gd name="connsiteY32" fmla="*/ 101600 h 1338469"/>
                    <a:gd name="connsiteX33" fmla="*/ 1712686 w 3889829"/>
                    <a:gd name="connsiteY33" fmla="*/ 130628 h 1338469"/>
                    <a:gd name="connsiteX34" fmla="*/ 1799772 w 3889829"/>
                    <a:gd name="connsiteY34" fmla="*/ 116114 h 1338469"/>
                    <a:gd name="connsiteX35" fmla="*/ 1582058 w 3889829"/>
                    <a:gd name="connsiteY35" fmla="*/ 159657 h 1338469"/>
                    <a:gd name="connsiteX36" fmla="*/ 1611086 w 3889829"/>
                    <a:gd name="connsiteY36" fmla="*/ 174171 h 1338469"/>
                    <a:gd name="connsiteX37" fmla="*/ 1596572 w 3889829"/>
                    <a:gd name="connsiteY37" fmla="*/ 203200 h 1338469"/>
                    <a:gd name="connsiteX38" fmla="*/ 1596572 w 3889829"/>
                    <a:gd name="connsiteY38" fmla="*/ 174171 h 1338469"/>
                    <a:gd name="connsiteX0" fmla="*/ 1872343 w 3889829"/>
                    <a:gd name="connsiteY0" fmla="*/ 87085 h 1338469"/>
                    <a:gd name="connsiteX1" fmla="*/ 0 w 3889829"/>
                    <a:gd name="connsiteY1" fmla="*/ 609600 h 1338469"/>
                    <a:gd name="connsiteX2" fmla="*/ 711200 w 3889829"/>
                    <a:gd name="connsiteY2" fmla="*/ 566057 h 1338469"/>
                    <a:gd name="connsiteX3" fmla="*/ 291193 w 3889829"/>
                    <a:gd name="connsiteY3" fmla="*/ 686707 h 1338469"/>
                    <a:gd name="connsiteX4" fmla="*/ 1465943 w 3889829"/>
                    <a:gd name="connsiteY4" fmla="*/ 348342 h 1338469"/>
                    <a:gd name="connsiteX5" fmla="*/ 1712686 w 3889829"/>
                    <a:gd name="connsiteY5" fmla="*/ 464457 h 1338469"/>
                    <a:gd name="connsiteX6" fmla="*/ 537029 w 3889829"/>
                    <a:gd name="connsiteY6" fmla="*/ 1045028 h 1338469"/>
                    <a:gd name="connsiteX7" fmla="*/ 754743 w 3889829"/>
                    <a:gd name="connsiteY7" fmla="*/ 1030514 h 1338469"/>
                    <a:gd name="connsiteX8" fmla="*/ 667658 w 3889829"/>
                    <a:gd name="connsiteY8" fmla="*/ 1088571 h 1338469"/>
                    <a:gd name="connsiteX9" fmla="*/ 827315 w 3889829"/>
                    <a:gd name="connsiteY9" fmla="*/ 1088571 h 1338469"/>
                    <a:gd name="connsiteX10" fmla="*/ 1973943 w 3889829"/>
                    <a:gd name="connsiteY10" fmla="*/ 478971 h 1338469"/>
                    <a:gd name="connsiteX11" fmla="*/ 2598058 w 3889829"/>
                    <a:gd name="connsiteY11" fmla="*/ 522514 h 1338469"/>
                    <a:gd name="connsiteX12" fmla="*/ 3086495 w 3889829"/>
                    <a:gd name="connsiteY12" fmla="*/ 1338469 h 1338469"/>
                    <a:gd name="connsiteX13" fmla="*/ 2975429 w 3889829"/>
                    <a:gd name="connsiteY13" fmla="*/ 740228 h 1338469"/>
                    <a:gd name="connsiteX14" fmla="*/ 3062515 w 3889829"/>
                    <a:gd name="connsiteY14" fmla="*/ 1001485 h 1338469"/>
                    <a:gd name="connsiteX15" fmla="*/ 3265715 w 3889829"/>
                    <a:gd name="connsiteY15" fmla="*/ 1117600 h 1338469"/>
                    <a:gd name="connsiteX16" fmla="*/ 3280229 w 3889829"/>
                    <a:gd name="connsiteY16" fmla="*/ 1001485 h 1338469"/>
                    <a:gd name="connsiteX17" fmla="*/ 3149600 w 3889829"/>
                    <a:gd name="connsiteY17" fmla="*/ 885371 h 1338469"/>
                    <a:gd name="connsiteX18" fmla="*/ 3120572 w 3889829"/>
                    <a:gd name="connsiteY18" fmla="*/ 812800 h 1338469"/>
                    <a:gd name="connsiteX19" fmla="*/ 3347752 w 3889829"/>
                    <a:gd name="connsiteY19" fmla="*/ 801440 h 1338469"/>
                    <a:gd name="connsiteX20" fmla="*/ 3004458 w 3889829"/>
                    <a:gd name="connsiteY20" fmla="*/ 580571 h 1338469"/>
                    <a:gd name="connsiteX21" fmla="*/ 2641600 w 3889829"/>
                    <a:gd name="connsiteY21" fmla="*/ 391885 h 1338469"/>
                    <a:gd name="connsiteX22" fmla="*/ 3889829 w 3889829"/>
                    <a:gd name="connsiteY22" fmla="*/ 333828 h 1338469"/>
                    <a:gd name="connsiteX23" fmla="*/ 3860800 w 3889829"/>
                    <a:gd name="connsiteY23" fmla="*/ 0 h 1338469"/>
                    <a:gd name="connsiteX24" fmla="*/ 3759200 w 3889829"/>
                    <a:gd name="connsiteY24" fmla="*/ 43542 h 1338469"/>
                    <a:gd name="connsiteX25" fmla="*/ 3744686 w 3889829"/>
                    <a:gd name="connsiteY25" fmla="*/ 246742 h 1338469"/>
                    <a:gd name="connsiteX26" fmla="*/ 3643086 w 3889829"/>
                    <a:gd name="connsiteY26" fmla="*/ 116114 h 1338469"/>
                    <a:gd name="connsiteX27" fmla="*/ 3686629 w 3889829"/>
                    <a:gd name="connsiteY27" fmla="*/ 14514 h 1338469"/>
                    <a:gd name="connsiteX28" fmla="*/ 3526972 w 3889829"/>
                    <a:gd name="connsiteY28" fmla="*/ 14514 h 1338469"/>
                    <a:gd name="connsiteX29" fmla="*/ 3439886 w 3889829"/>
                    <a:gd name="connsiteY29" fmla="*/ 43542 h 1338469"/>
                    <a:gd name="connsiteX30" fmla="*/ 3120572 w 3889829"/>
                    <a:gd name="connsiteY30" fmla="*/ 58057 h 1338469"/>
                    <a:gd name="connsiteX31" fmla="*/ 2322286 w 3889829"/>
                    <a:gd name="connsiteY31" fmla="*/ 58057 h 1338469"/>
                    <a:gd name="connsiteX32" fmla="*/ 1814286 w 3889829"/>
                    <a:gd name="connsiteY32" fmla="*/ 101600 h 1338469"/>
                    <a:gd name="connsiteX33" fmla="*/ 1712686 w 3889829"/>
                    <a:gd name="connsiteY33" fmla="*/ 130628 h 1338469"/>
                    <a:gd name="connsiteX34" fmla="*/ 1799772 w 3889829"/>
                    <a:gd name="connsiteY34" fmla="*/ 116114 h 1338469"/>
                    <a:gd name="connsiteX35" fmla="*/ 1582058 w 3889829"/>
                    <a:gd name="connsiteY35" fmla="*/ 159657 h 1338469"/>
                    <a:gd name="connsiteX36" fmla="*/ 1611086 w 3889829"/>
                    <a:gd name="connsiteY36" fmla="*/ 174171 h 1338469"/>
                    <a:gd name="connsiteX37" fmla="*/ 1596572 w 3889829"/>
                    <a:gd name="connsiteY37" fmla="*/ 203200 h 1338469"/>
                    <a:gd name="connsiteX38" fmla="*/ 1596572 w 3889829"/>
                    <a:gd name="connsiteY38" fmla="*/ 174171 h 1338469"/>
                    <a:gd name="connsiteX0" fmla="*/ 1872343 w 3889829"/>
                    <a:gd name="connsiteY0" fmla="*/ 87085 h 1338469"/>
                    <a:gd name="connsiteX1" fmla="*/ 0 w 3889829"/>
                    <a:gd name="connsiteY1" fmla="*/ 609600 h 1338469"/>
                    <a:gd name="connsiteX2" fmla="*/ 711200 w 3889829"/>
                    <a:gd name="connsiteY2" fmla="*/ 566057 h 1338469"/>
                    <a:gd name="connsiteX3" fmla="*/ 291193 w 3889829"/>
                    <a:gd name="connsiteY3" fmla="*/ 686707 h 1338469"/>
                    <a:gd name="connsiteX4" fmla="*/ 1465943 w 3889829"/>
                    <a:gd name="connsiteY4" fmla="*/ 348342 h 1338469"/>
                    <a:gd name="connsiteX5" fmla="*/ 1712686 w 3889829"/>
                    <a:gd name="connsiteY5" fmla="*/ 464457 h 1338469"/>
                    <a:gd name="connsiteX6" fmla="*/ 537029 w 3889829"/>
                    <a:gd name="connsiteY6" fmla="*/ 1045028 h 1338469"/>
                    <a:gd name="connsiteX7" fmla="*/ 754743 w 3889829"/>
                    <a:gd name="connsiteY7" fmla="*/ 1030514 h 1338469"/>
                    <a:gd name="connsiteX8" fmla="*/ 667658 w 3889829"/>
                    <a:gd name="connsiteY8" fmla="*/ 1088571 h 1338469"/>
                    <a:gd name="connsiteX9" fmla="*/ 827315 w 3889829"/>
                    <a:gd name="connsiteY9" fmla="*/ 1088571 h 1338469"/>
                    <a:gd name="connsiteX10" fmla="*/ 1973943 w 3889829"/>
                    <a:gd name="connsiteY10" fmla="*/ 478971 h 1338469"/>
                    <a:gd name="connsiteX11" fmla="*/ 2598058 w 3889829"/>
                    <a:gd name="connsiteY11" fmla="*/ 522514 h 1338469"/>
                    <a:gd name="connsiteX12" fmla="*/ 3086495 w 3889829"/>
                    <a:gd name="connsiteY12" fmla="*/ 1338469 h 1338469"/>
                    <a:gd name="connsiteX13" fmla="*/ 2975429 w 3889829"/>
                    <a:gd name="connsiteY13" fmla="*/ 740228 h 1338469"/>
                    <a:gd name="connsiteX14" fmla="*/ 3062515 w 3889829"/>
                    <a:gd name="connsiteY14" fmla="*/ 1001485 h 1338469"/>
                    <a:gd name="connsiteX15" fmla="*/ 3265715 w 3889829"/>
                    <a:gd name="connsiteY15" fmla="*/ 1117600 h 1338469"/>
                    <a:gd name="connsiteX16" fmla="*/ 3280229 w 3889829"/>
                    <a:gd name="connsiteY16" fmla="*/ 1001485 h 1338469"/>
                    <a:gd name="connsiteX17" fmla="*/ 3149600 w 3889829"/>
                    <a:gd name="connsiteY17" fmla="*/ 885371 h 1338469"/>
                    <a:gd name="connsiteX18" fmla="*/ 3120572 w 3889829"/>
                    <a:gd name="connsiteY18" fmla="*/ 812800 h 1338469"/>
                    <a:gd name="connsiteX19" fmla="*/ 3347752 w 3889829"/>
                    <a:gd name="connsiteY19" fmla="*/ 801440 h 1338469"/>
                    <a:gd name="connsiteX20" fmla="*/ 3004458 w 3889829"/>
                    <a:gd name="connsiteY20" fmla="*/ 580571 h 1338469"/>
                    <a:gd name="connsiteX21" fmla="*/ 2641600 w 3889829"/>
                    <a:gd name="connsiteY21" fmla="*/ 391885 h 1338469"/>
                    <a:gd name="connsiteX22" fmla="*/ 3889829 w 3889829"/>
                    <a:gd name="connsiteY22" fmla="*/ 333828 h 1338469"/>
                    <a:gd name="connsiteX23" fmla="*/ 3860800 w 3889829"/>
                    <a:gd name="connsiteY23" fmla="*/ 0 h 1338469"/>
                    <a:gd name="connsiteX24" fmla="*/ 3759200 w 3889829"/>
                    <a:gd name="connsiteY24" fmla="*/ 43542 h 1338469"/>
                    <a:gd name="connsiteX25" fmla="*/ 3744686 w 3889829"/>
                    <a:gd name="connsiteY25" fmla="*/ 246742 h 1338469"/>
                    <a:gd name="connsiteX26" fmla="*/ 3643086 w 3889829"/>
                    <a:gd name="connsiteY26" fmla="*/ 116114 h 1338469"/>
                    <a:gd name="connsiteX27" fmla="*/ 3686629 w 3889829"/>
                    <a:gd name="connsiteY27" fmla="*/ 14514 h 1338469"/>
                    <a:gd name="connsiteX28" fmla="*/ 3526972 w 3889829"/>
                    <a:gd name="connsiteY28" fmla="*/ 14514 h 1338469"/>
                    <a:gd name="connsiteX29" fmla="*/ 3439886 w 3889829"/>
                    <a:gd name="connsiteY29" fmla="*/ 43542 h 1338469"/>
                    <a:gd name="connsiteX30" fmla="*/ 3120572 w 3889829"/>
                    <a:gd name="connsiteY30" fmla="*/ 58057 h 1338469"/>
                    <a:gd name="connsiteX31" fmla="*/ 2322286 w 3889829"/>
                    <a:gd name="connsiteY31" fmla="*/ 58057 h 1338469"/>
                    <a:gd name="connsiteX32" fmla="*/ 1814286 w 3889829"/>
                    <a:gd name="connsiteY32" fmla="*/ 101600 h 1338469"/>
                    <a:gd name="connsiteX33" fmla="*/ 1712686 w 3889829"/>
                    <a:gd name="connsiteY33" fmla="*/ 130628 h 1338469"/>
                    <a:gd name="connsiteX34" fmla="*/ 1799772 w 3889829"/>
                    <a:gd name="connsiteY34" fmla="*/ 116114 h 1338469"/>
                    <a:gd name="connsiteX35" fmla="*/ 1582058 w 3889829"/>
                    <a:gd name="connsiteY35" fmla="*/ 159657 h 1338469"/>
                    <a:gd name="connsiteX36" fmla="*/ 1611086 w 3889829"/>
                    <a:gd name="connsiteY36" fmla="*/ 174171 h 1338469"/>
                    <a:gd name="connsiteX37" fmla="*/ 1596572 w 3889829"/>
                    <a:gd name="connsiteY37" fmla="*/ 203200 h 1338469"/>
                    <a:gd name="connsiteX38" fmla="*/ 1596572 w 3889829"/>
                    <a:gd name="connsiteY38" fmla="*/ 174171 h 1338469"/>
                    <a:gd name="connsiteX0" fmla="*/ 1872343 w 3889829"/>
                    <a:gd name="connsiteY0" fmla="*/ 87085 h 1338469"/>
                    <a:gd name="connsiteX1" fmla="*/ 0 w 3889829"/>
                    <a:gd name="connsiteY1" fmla="*/ 609600 h 1338469"/>
                    <a:gd name="connsiteX2" fmla="*/ 711200 w 3889829"/>
                    <a:gd name="connsiteY2" fmla="*/ 566057 h 1338469"/>
                    <a:gd name="connsiteX3" fmla="*/ 291193 w 3889829"/>
                    <a:gd name="connsiteY3" fmla="*/ 686707 h 1338469"/>
                    <a:gd name="connsiteX4" fmla="*/ 1465943 w 3889829"/>
                    <a:gd name="connsiteY4" fmla="*/ 348342 h 1338469"/>
                    <a:gd name="connsiteX5" fmla="*/ 1712686 w 3889829"/>
                    <a:gd name="connsiteY5" fmla="*/ 464457 h 1338469"/>
                    <a:gd name="connsiteX6" fmla="*/ 537029 w 3889829"/>
                    <a:gd name="connsiteY6" fmla="*/ 1045028 h 1338469"/>
                    <a:gd name="connsiteX7" fmla="*/ 754743 w 3889829"/>
                    <a:gd name="connsiteY7" fmla="*/ 1030514 h 1338469"/>
                    <a:gd name="connsiteX8" fmla="*/ 667658 w 3889829"/>
                    <a:gd name="connsiteY8" fmla="*/ 1088571 h 1338469"/>
                    <a:gd name="connsiteX9" fmla="*/ 827315 w 3889829"/>
                    <a:gd name="connsiteY9" fmla="*/ 1088571 h 1338469"/>
                    <a:gd name="connsiteX10" fmla="*/ 1973943 w 3889829"/>
                    <a:gd name="connsiteY10" fmla="*/ 478971 h 1338469"/>
                    <a:gd name="connsiteX11" fmla="*/ 2598058 w 3889829"/>
                    <a:gd name="connsiteY11" fmla="*/ 522514 h 1338469"/>
                    <a:gd name="connsiteX12" fmla="*/ 3086495 w 3889829"/>
                    <a:gd name="connsiteY12" fmla="*/ 1338469 h 1338469"/>
                    <a:gd name="connsiteX13" fmla="*/ 2975429 w 3889829"/>
                    <a:gd name="connsiteY13" fmla="*/ 740228 h 1338469"/>
                    <a:gd name="connsiteX14" fmla="*/ 3062515 w 3889829"/>
                    <a:gd name="connsiteY14" fmla="*/ 1001485 h 1338469"/>
                    <a:gd name="connsiteX15" fmla="*/ 3265715 w 3889829"/>
                    <a:gd name="connsiteY15" fmla="*/ 1117600 h 1338469"/>
                    <a:gd name="connsiteX16" fmla="*/ 3280229 w 3889829"/>
                    <a:gd name="connsiteY16" fmla="*/ 1001485 h 1338469"/>
                    <a:gd name="connsiteX17" fmla="*/ 3149600 w 3889829"/>
                    <a:gd name="connsiteY17" fmla="*/ 885371 h 1338469"/>
                    <a:gd name="connsiteX18" fmla="*/ 3120572 w 3889829"/>
                    <a:gd name="connsiteY18" fmla="*/ 812800 h 1338469"/>
                    <a:gd name="connsiteX19" fmla="*/ 3347752 w 3889829"/>
                    <a:gd name="connsiteY19" fmla="*/ 801440 h 1338469"/>
                    <a:gd name="connsiteX20" fmla="*/ 3004458 w 3889829"/>
                    <a:gd name="connsiteY20" fmla="*/ 580571 h 1338469"/>
                    <a:gd name="connsiteX21" fmla="*/ 2641600 w 3889829"/>
                    <a:gd name="connsiteY21" fmla="*/ 391885 h 1338469"/>
                    <a:gd name="connsiteX22" fmla="*/ 3889829 w 3889829"/>
                    <a:gd name="connsiteY22" fmla="*/ 333828 h 1338469"/>
                    <a:gd name="connsiteX23" fmla="*/ 3860800 w 3889829"/>
                    <a:gd name="connsiteY23" fmla="*/ 0 h 1338469"/>
                    <a:gd name="connsiteX24" fmla="*/ 3759200 w 3889829"/>
                    <a:gd name="connsiteY24" fmla="*/ 43542 h 1338469"/>
                    <a:gd name="connsiteX25" fmla="*/ 3744686 w 3889829"/>
                    <a:gd name="connsiteY25" fmla="*/ 246742 h 1338469"/>
                    <a:gd name="connsiteX26" fmla="*/ 3643086 w 3889829"/>
                    <a:gd name="connsiteY26" fmla="*/ 116114 h 1338469"/>
                    <a:gd name="connsiteX27" fmla="*/ 3686629 w 3889829"/>
                    <a:gd name="connsiteY27" fmla="*/ 14514 h 1338469"/>
                    <a:gd name="connsiteX28" fmla="*/ 3526972 w 3889829"/>
                    <a:gd name="connsiteY28" fmla="*/ 14514 h 1338469"/>
                    <a:gd name="connsiteX29" fmla="*/ 3439886 w 3889829"/>
                    <a:gd name="connsiteY29" fmla="*/ 43542 h 1338469"/>
                    <a:gd name="connsiteX30" fmla="*/ 3120572 w 3889829"/>
                    <a:gd name="connsiteY30" fmla="*/ 58057 h 1338469"/>
                    <a:gd name="connsiteX31" fmla="*/ 2322286 w 3889829"/>
                    <a:gd name="connsiteY31" fmla="*/ 58057 h 1338469"/>
                    <a:gd name="connsiteX32" fmla="*/ 1814286 w 3889829"/>
                    <a:gd name="connsiteY32" fmla="*/ 101600 h 1338469"/>
                    <a:gd name="connsiteX33" fmla="*/ 1712686 w 3889829"/>
                    <a:gd name="connsiteY33" fmla="*/ 130628 h 1338469"/>
                    <a:gd name="connsiteX34" fmla="*/ 1799772 w 3889829"/>
                    <a:gd name="connsiteY34" fmla="*/ 116114 h 1338469"/>
                    <a:gd name="connsiteX35" fmla="*/ 1582058 w 3889829"/>
                    <a:gd name="connsiteY35" fmla="*/ 159657 h 1338469"/>
                    <a:gd name="connsiteX36" fmla="*/ 1611086 w 3889829"/>
                    <a:gd name="connsiteY36" fmla="*/ 174171 h 1338469"/>
                    <a:gd name="connsiteX37" fmla="*/ 1596572 w 3889829"/>
                    <a:gd name="connsiteY37" fmla="*/ 203200 h 1338469"/>
                    <a:gd name="connsiteX38" fmla="*/ 1596572 w 3889829"/>
                    <a:gd name="connsiteY38" fmla="*/ 174171 h 1338469"/>
                    <a:gd name="connsiteX0" fmla="*/ 1872343 w 3889829"/>
                    <a:gd name="connsiteY0" fmla="*/ 87085 h 1338469"/>
                    <a:gd name="connsiteX1" fmla="*/ 0 w 3889829"/>
                    <a:gd name="connsiteY1" fmla="*/ 609600 h 1338469"/>
                    <a:gd name="connsiteX2" fmla="*/ 711200 w 3889829"/>
                    <a:gd name="connsiteY2" fmla="*/ 566057 h 1338469"/>
                    <a:gd name="connsiteX3" fmla="*/ 291193 w 3889829"/>
                    <a:gd name="connsiteY3" fmla="*/ 686707 h 1338469"/>
                    <a:gd name="connsiteX4" fmla="*/ 1465943 w 3889829"/>
                    <a:gd name="connsiteY4" fmla="*/ 348342 h 1338469"/>
                    <a:gd name="connsiteX5" fmla="*/ 1712686 w 3889829"/>
                    <a:gd name="connsiteY5" fmla="*/ 464457 h 1338469"/>
                    <a:gd name="connsiteX6" fmla="*/ 537029 w 3889829"/>
                    <a:gd name="connsiteY6" fmla="*/ 1045028 h 1338469"/>
                    <a:gd name="connsiteX7" fmla="*/ 754743 w 3889829"/>
                    <a:gd name="connsiteY7" fmla="*/ 1030514 h 1338469"/>
                    <a:gd name="connsiteX8" fmla="*/ 667658 w 3889829"/>
                    <a:gd name="connsiteY8" fmla="*/ 1088571 h 1338469"/>
                    <a:gd name="connsiteX9" fmla="*/ 827315 w 3889829"/>
                    <a:gd name="connsiteY9" fmla="*/ 1088571 h 1338469"/>
                    <a:gd name="connsiteX10" fmla="*/ 1973943 w 3889829"/>
                    <a:gd name="connsiteY10" fmla="*/ 478971 h 1338469"/>
                    <a:gd name="connsiteX11" fmla="*/ 2598058 w 3889829"/>
                    <a:gd name="connsiteY11" fmla="*/ 522514 h 1338469"/>
                    <a:gd name="connsiteX12" fmla="*/ 3086495 w 3889829"/>
                    <a:gd name="connsiteY12" fmla="*/ 1338469 h 1338469"/>
                    <a:gd name="connsiteX13" fmla="*/ 2975429 w 3889829"/>
                    <a:gd name="connsiteY13" fmla="*/ 740228 h 1338469"/>
                    <a:gd name="connsiteX14" fmla="*/ 3062515 w 3889829"/>
                    <a:gd name="connsiteY14" fmla="*/ 1001485 h 1338469"/>
                    <a:gd name="connsiteX15" fmla="*/ 3265715 w 3889829"/>
                    <a:gd name="connsiteY15" fmla="*/ 1117600 h 1338469"/>
                    <a:gd name="connsiteX16" fmla="*/ 3280229 w 3889829"/>
                    <a:gd name="connsiteY16" fmla="*/ 1001485 h 1338469"/>
                    <a:gd name="connsiteX17" fmla="*/ 3149600 w 3889829"/>
                    <a:gd name="connsiteY17" fmla="*/ 885371 h 1338469"/>
                    <a:gd name="connsiteX18" fmla="*/ 3120572 w 3889829"/>
                    <a:gd name="connsiteY18" fmla="*/ 812800 h 1338469"/>
                    <a:gd name="connsiteX19" fmla="*/ 3347752 w 3889829"/>
                    <a:gd name="connsiteY19" fmla="*/ 801440 h 1338469"/>
                    <a:gd name="connsiteX20" fmla="*/ 3004458 w 3889829"/>
                    <a:gd name="connsiteY20" fmla="*/ 580571 h 1338469"/>
                    <a:gd name="connsiteX21" fmla="*/ 2641600 w 3889829"/>
                    <a:gd name="connsiteY21" fmla="*/ 391885 h 1338469"/>
                    <a:gd name="connsiteX22" fmla="*/ 3889829 w 3889829"/>
                    <a:gd name="connsiteY22" fmla="*/ 333828 h 1338469"/>
                    <a:gd name="connsiteX23" fmla="*/ 3860800 w 3889829"/>
                    <a:gd name="connsiteY23" fmla="*/ 0 h 1338469"/>
                    <a:gd name="connsiteX24" fmla="*/ 3759200 w 3889829"/>
                    <a:gd name="connsiteY24" fmla="*/ 43542 h 1338469"/>
                    <a:gd name="connsiteX25" fmla="*/ 3744686 w 3889829"/>
                    <a:gd name="connsiteY25" fmla="*/ 246742 h 1338469"/>
                    <a:gd name="connsiteX26" fmla="*/ 3643086 w 3889829"/>
                    <a:gd name="connsiteY26" fmla="*/ 116114 h 1338469"/>
                    <a:gd name="connsiteX27" fmla="*/ 3686629 w 3889829"/>
                    <a:gd name="connsiteY27" fmla="*/ 14514 h 1338469"/>
                    <a:gd name="connsiteX28" fmla="*/ 3526972 w 3889829"/>
                    <a:gd name="connsiteY28" fmla="*/ 14514 h 1338469"/>
                    <a:gd name="connsiteX29" fmla="*/ 3439886 w 3889829"/>
                    <a:gd name="connsiteY29" fmla="*/ 43542 h 1338469"/>
                    <a:gd name="connsiteX30" fmla="*/ 3120572 w 3889829"/>
                    <a:gd name="connsiteY30" fmla="*/ 58057 h 1338469"/>
                    <a:gd name="connsiteX31" fmla="*/ 2322286 w 3889829"/>
                    <a:gd name="connsiteY31" fmla="*/ 58057 h 1338469"/>
                    <a:gd name="connsiteX32" fmla="*/ 1814286 w 3889829"/>
                    <a:gd name="connsiteY32" fmla="*/ 101600 h 1338469"/>
                    <a:gd name="connsiteX33" fmla="*/ 1712686 w 3889829"/>
                    <a:gd name="connsiteY33" fmla="*/ 130628 h 1338469"/>
                    <a:gd name="connsiteX34" fmla="*/ 1799772 w 3889829"/>
                    <a:gd name="connsiteY34" fmla="*/ 116114 h 1338469"/>
                    <a:gd name="connsiteX35" fmla="*/ 1582058 w 3889829"/>
                    <a:gd name="connsiteY35" fmla="*/ 159657 h 1338469"/>
                    <a:gd name="connsiteX36" fmla="*/ 1611086 w 3889829"/>
                    <a:gd name="connsiteY36" fmla="*/ 174171 h 1338469"/>
                    <a:gd name="connsiteX37" fmla="*/ 1596572 w 3889829"/>
                    <a:gd name="connsiteY37" fmla="*/ 203200 h 1338469"/>
                    <a:gd name="connsiteX38" fmla="*/ 1596572 w 3889829"/>
                    <a:gd name="connsiteY38" fmla="*/ 174171 h 1338469"/>
                    <a:gd name="connsiteX0" fmla="*/ 1872343 w 3889829"/>
                    <a:gd name="connsiteY0" fmla="*/ 87085 h 1338469"/>
                    <a:gd name="connsiteX1" fmla="*/ 0 w 3889829"/>
                    <a:gd name="connsiteY1" fmla="*/ 609600 h 1338469"/>
                    <a:gd name="connsiteX2" fmla="*/ 711200 w 3889829"/>
                    <a:gd name="connsiteY2" fmla="*/ 566057 h 1338469"/>
                    <a:gd name="connsiteX3" fmla="*/ 291193 w 3889829"/>
                    <a:gd name="connsiteY3" fmla="*/ 686707 h 1338469"/>
                    <a:gd name="connsiteX4" fmla="*/ 1465943 w 3889829"/>
                    <a:gd name="connsiteY4" fmla="*/ 348342 h 1338469"/>
                    <a:gd name="connsiteX5" fmla="*/ 1712686 w 3889829"/>
                    <a:gd name="connsiteY5" fmla="*/ 464457 h 1338469"/>
                    <a:gd name="connsiteX6" fmla="*/ 537029 w 3889829"/>
                    <a:gd name="connsiteY6" fmla="*/ 1045028 h 1338469"/>
                    <a:gd name="connsiteX7" fmla="*/ 754743 w 3889829"/>
                    <a:gd name="connsiteY7" fmla="*/ 1030514 h 1338469"/>
                    <a:gd name="connsiteX8" fmla="*/ 667658 w 3889829"/>
                    <a:gd name="connsiteY8" fmla="*/ 1088571 h 1338469"/>
                    <a:gd name="connsiteX9" fmla="*/ 827315 w 3889829"/>
                    <a:gd name="connsiteY9" fmla="*/ 1088571 h 1338469"/>
                    <a:gd name="connsiteX10" fmla="*/ 1973943 w 3889829"/>
                    <a:gd name="connsiteY10" fmla="*/ 478971 h 1338469"/>
                    <a:gd name="connsiteX11" fmla="*/ 2598058 w 3889829"/>
                    <a:gd name="connsiteY11" fmla="*/ 522514 h 1338469"/>
                    <a:gd name="connsiteX12" fmla="*/ 3086495 w 3889829"/>
                    <a:gd name="connsiteY12" fmla="*/ 1338469 h 1338469"/>
                    <a:gd name="connsiteX13" fmla="*/ 2975429 w 3889829"/>
                    <a:gd name="connsiteY13" fmla="*/ 740228 h 1338469"/>
                    <a:gd name="connsiteX14" fmla="*/ 3062515 w 3889829"/>
                    <a:gd name="connsiteY14" fmla="*/ 1001485 h 1338469"/>
                    <a:gd name="connsiteX15" fmla="*/ 3265715 w 3889829"/>
                    <a:gd name="connsiteY15" fmla="*/ 1117600 h 1338469"/>
                    <a:gd name="connsiteX16" fmla="*/ 3280229 w 3889829"/>
                    <a:gd name="connsiteY16" fmla="*/ 1001485 h 1338469"/>
                    <a:gd name="connsiteX17" fmla="*/ 3149600 w 3889829"/>
                    <a:gd name="connsiteY17" fmla="*/ 885371 h 1338469"/>
                    <a:gd name="connsiteX18" fmla="*/ 3120572 w 3889829"/>
                    <a:gd name="connsiteY18" fmla="*/ 812800 h 1338469"/>
                    <a:gd name="connsiteX19" fmla="*/ 3347752 w 3889829"/>
                    <a:gd name="connsiteY19" fmla="*/ 801440 h 1338469"/>
                    <a:gd name="connsiteX20" fmla="*/ 3004458 w 3889829"/>
                    <a:gd name="connsiteY20" fmla="*/ 580571 h 1338469"/>
                    <a:gd name="connsiteX21" fmla="*/ 2641600 w 3889829"/>
                    <a:gd name="connsiteY21" fmla="*/ 391885 h 1338469"/>
                    <a:gd name="connsiteX22" fmla="*/ 3889829 w 3889829"/>
                    <a:gd name="connsiteY22" fmla="*/ 333828 h 1338469"/>
                    <a:gd name="connsiteX23" fmla="*/ 3860800 w 3889829"/>
                    <a:gd name="connsiteY23" fmla="*/ 0 h 1338469"/>
                    <a:gd name="connsiteX24" fmla="*/ 3759200 w 3889829"/>
                    <a:gd name="connsiteY24" fmla="*/ 43542 h 1338469"/>
                    <a:gd name="connsiteX25" fmla="*/ 3744686 w 3889829"/>
                    <a:gd name="connsiteY25" fmla="*/ 246742 h 1338469"/>
                    <a:gd name="connsiteX26" fmla="*/ 3643086 w 3889829"/>
                    <a:gd name="connsiteY26" fmla="*/ 116114 h 1338469"/>
                    <a:gd name="connsiteX27" fmla="*/ 3686629 w 3889829"/>
                    <a:gd name="connsiteY27" fmla="*/ 14514 h 1338469"/>
                    <a:gd name="connsiteX28" fmla="*/ 3526972 w 3889829"/>
                    <a:gd name="connsiteY28" fmla="*/ 14514 h 1338469"/>
                    <a:gd name="connsiteX29" fmla="*/ 3439886 w 3889829"/>
                    <a:gd name="connsiteY29" fmla="*/ 229072 h 1338469"/>
                    <a:gd name="connsiteX30" fmla="*/ 3120572 w 3889829"/>
                    <a:gd name="connsiteY30" fmla="*/ 58057 h 1338469"/>
                    <a:gd name="connsiteX31" fmla="*/ 2322286 w 3889829"/>
                    <a:gd name="connsiteY31" fmla="*/ 58057 h 1338469"/>
                    <a:gd name="connsiteX32" fmla="*/ 1814286 w 3889829"/>
                    <a:gd name="connsiteY32" fmla="*/ 101600 h 1338469"/>
                    <a:gd name="connsiteX33" fmla="*/ 1712686 w 3889829"/>
                    <a:gd name="connsiteY33" fmla="*/ 130628 h 1338469"/>
                    <a:gd name="connsiteX34" fmla="*/ 1799772 w 3889829"/>
                    <a:gd name="connsiteY34" fmla="*/ 116114 h 1338469"/>
                    <a:gd name="connsiteX35" fmla="*/ 1582058 w 3889829"/>
                    <a:gd name="connsiteY35" fmla="*/ 159657 h 1338469"/>
                    <a:gd name="connsiteX36" fmla="*/ 1611086 w 3889829"/>
                    <a:gd name="connsiteY36" fmla="*/ 174171 h 1338469"/>
                    <a:gd name="connsiteX37" fmla="*/ 1596572 w 3889829"/>
                    <a:gd name="connsiteY37" fmla="*/ 203200 h 1338469"/>
                    <a:gd name="connsiteX38" fmla="*/ 1596572 w 3889829"/>
                    <a:gd name="connsiteY38" fmla="*/ 174171 h 1338469"/>
                    <a:gd name="connsiteX0" fmla="*/ 1872343 w 3889829"/>
                    <a:gd name="connsiteY0" fmla="*/ 87085 h 1338469"/>
                    <a:gd name="connsiteX1" fmla="*/ 0 w 3889829"/>
                    <a:gd name="connsiteY1" fmla="*/ 609600 h 1338469"/>
                    <a:gd name="connsiteX2" fmla="*/ 711200 w 3889829"/>
                    <a:gd name="connsiteY2" fmla="*/ 566057 h 1338469"/>
                    <a:gd name="connsiteX3" fmla="*/ 291193 w 3889829"/>
                    <a:gd name="connsiteY3" fmla="*/ 686707 h 1338469"/>
                    <a:gd name="connsiteX4" fmla="*/ 1465943 w 3889829"/>
                    <a:gd name="connsiteY4" fmla="*/ 348342 h 1338469"/>
                    <a:gd name="connsiteX5" fmla="*/ 1712686 w 3889829"/>
                    <a:gd name="connsiteY5" fmla="*/ 464457 h 1338469"/>
                    <a:gd name="connsiteX6" fmla="*/ 537029 w 3889829"/>
                    <a:gd name="connsiteY6" fmla="*/ 1045028 h 1338469"/>
                    <a:gd name="connsiteX7" fmla="*/ 754743 w 3889829"/>
                    <a:gd name="connsiteY7" fmla="*/ 1030514 h 1338469"/>
                    <a:gd name="connsiteX8" fmla="*/ 667658 w 3889829"/>
                    <a:gd name="connsiteY8" fmla="*/ 1088571 h 1338469"/>
                    <a:gd name="connsiteX9" fmla="*/ 827315 w 3889829"/>
                    <a:gd name="connsiteY9" fmla="*/ 1088571 h 1338469"/>
                    <a:gd name="connsiteX10" fmla="*/ 1973943 w 3889829"/>
                    <a:gd name="connsiteY10" fmla="*/ 478971 h 1338469"/>
                    <a:gd name="connsiteX11" fmla="*/ 2598058 w 3889829"/>
                    <a:gd name="connsiteY11" fmla="*/ 522514 h 1338469"/>
                    <a:gd name="connsiteX12" fmla="*/ 3086495 w 3889829"/>
                    <a:gd name="connsiteY12" fmla="*/ 1338469 h 1338469"/>
                    <a:gd name="connsiteX13" fmla="*/ 2975429 w 3889829"/>
                    <a:gd name="connsiteY13" fmla="*/ 740228 h 1338469"/>
                    <a:gd name="connsiteX14" fmla="*/ 3062515 w 3889829"/>
                    <a:gd name="connsiteY14" fmla="*/ 1001485 h 1338469"/>
                    <a:gd name="connsiteX15" fmla="*/ 3265715 w 3889829"/>
                    <a:gd name="connsiteY15" fmla="*/ 1117600 h 1338469"/>
                    <a:gd name="connsiteX16" fmla="*/ 3280229 w 3889829"/>
                    <a:gd name="connsiteY16" fmla="*/ 1001485 h 1338469"/>
                    <a:gd name="connsiteX17" fmla="*/ 3149600 w 3889829"/>
                    <a:gd name="connsiteY17" fmla="*/ 885371 h 1338469"/>
                    <a:gd name="connsiteX18" fmla="*/ 3120572 w 3889829"/>
                    <a:gd name="connsiteY18" fmla="*/ 812800 h 1338469"/>
                    <a:gd name="connsiteX19" fmla="*/ 3347752 w 3889829"/>
                    <a:gd name="connsiteY19" fmla="*/ 801440 h 1338469"/>
                    <a:gd name="connsiteX20" fmla="*/ 3004458 w 3889829"/>
                    <a:gd name="connsiteY20" fmla="*/ 580571 h 1338469"/>
                    <a:gd name="connsiteX21" fmla="*/ 2641600 w 3889829"/>
                    <a:gd name="connsiteY21" fmla="*/ 391885 h 1338469"/>
                    <a:gd name="connsiteX22" fmla="*/ 3889829 w 3889829"/>
                    <a:gd name="connsiteY22" fmla="*/ 333828 h 1338469"/>
                    <a:gd name="connsiteX23" fmla="*/ 3860800 w 3889829"/>
                    <a:gd name="connsiteY23" fmla="*/ 0 h 1338469"/>
                    <a:gd name="connsiteX24" fmla="*/ 3759200 w 3889829"/>
                    <a:gd name="connsiteY24" fmla="*/ 43542 h 1338469"/>
                    <a:gd name="connsiteX25" fmla="*/ 3744686 w 3889829"/>
                    <a:gd name="connsiteY25" fmla="*/ 246742 h 1338469"/>
                    <a:gd name="connsiteX26" fmla="*/ 3643086 w 3889829"/>
                    <a:gd name="connsiteY26" fmla="*/ 116114 h 1338469"/>
                    <a:gd name="connsiteX27" fmla="*/ 3686629 w 3889829"/>
                    <a:gd name="connsiteY27" fmla="*/ 14514 h 1338469"/>
                    <a:gd name="connsiteX28" fmla="*/ 3540224 w 3889829"/>
                    <a:gd name="connsiteY28" fmla="*/ 226549 h 1338469"/>
                    <a:gd name="connsiteX29" fmla="*/ 3439886 w 3889829"/>
                    <a:gd name="connsiteY29" fmla="*/ 229072 h 1338469"/>
                    <a:gd name="connsiteX30" fmla="*/ 3120572 w 3889829"/>
                    <a:gd name="connsiteY30" fmla="*/ 58057 h 1338469"/>
                    <a:gd name="connsiteX31" fmla="*/ 2322286 w 3889829"/>
                    <a:gd name="connsiteY31" fmla="*/ 58057 h 1338469"/>
                    <a:gd name="connsiteX32" fmla="*/ 1814286 w 3889829"/>
                    <a:gd name="connsiteY32" fmla="*/ 101600 h 1338469"/>
                    <a:gd name="connsiteX33" fmla="*/ 1712686 w 3889829"/>
                    <a:gd name="connsiteY33" fmla="*/ 130628 h 1338469"/>
                    <a:gd name="connsiteX34" fmla="*/ 1799772 w 3889829"/>
                    <a:gd name="connsiteY34" fmla="*/ 116114 h 1338469"/>
                    <a:gd name="connsiteX35" fmla="*/ 1582058 w 3889829"/>
                    <a:gd name="connsiteY35" fmla="*/ 159657 h 1338469"/>
                    <a:gd name="connsiteX36" fmla="*/ 1611086 w 3889829"/>
                    <a:gd name="connsiteY36" fmla="*/ 174171 h 1338469"/>
                    <a:gd name="connsiteX37" fmla="*/ 1596572 w 3889829"/>
                    <a:gd name="connsiteY37" fmla="*/ 203200 h 1338469"/>
                    <a:gd name="connsiteX38" fmla="*/ 1596572 w 3889829"/>
                    <a:gd name="connsiteY38" fmla="*/ 174171 h 1338469"/>
                    <a:gd name="connsiteX0" fmla="*/ 1872343 w 3889829"/>
                    <a:gd name="connsiteY0" fmla="*/ 87085 h 1338469"/>
                    <a:gd name="connsiteX1" fmla="*/ 0 w 3889829"/>
                    <a:gd name="connsiteY1" fmla="*/ 609600 h 1338469"/>
                    <a:gd name="connsiteX2" fmla="*/ 711200 w 3889829"/>
                    <a:gd name="connsiteY2" fmla="*/ 566057 h 1338469"/>
                    <a:gd name="connsiteX3" fmla="*/ 291193 w 3889829"/>
                    <a:gd name="connsiteY3" fmla="*/ 686707 h 1338469"/>
                    <a:gd name="connsiteX4" fmla="*/ 1465943 w 3889829"/>
                    <a:gd name="connsiteY4" fmla="*/ 348342 h 1338469"/>
                    <a:gd name="connsiteX5" fmla="*/ 1712686 w 3889829"/>
                    <a:gd name="connsiteY5" fmla="*/ 464457 h 1338469"/>
                    <a:gd name="connsiteX6" fmla="*/ 537029 w 3889829"/>
                    <a:gd name="connsiteY6" fmla="*/ 1045028 h 1338469"/>
                    <a:gd name="connsiteX7" fmla="*/ 754743 w 3889829"/>
                    <a:gd name="connsiteY7" fmla="*/ 1030514 h 1338469"/>
                    <a:gd name="connsiteX8" fmla="*/ 667658 w 3889829"/>
                    <a:gd name="connsiteY8" fmla="*/ 1088571 h 1338469"/>
                    <a:gd name="connsiteX9" fmla="*/ 827315 w 3889829"/>
                    <a:gd name="connsiteY9" fmla="*/ 1088571 h 1338469"/>
                    <a:gd name="connsiteX10" fmla="*/ 1973943 w 3889829"/>
                    <a:gd name="connsiteY10" fmla="*/ 478971 h 1338469"/>
                    <a:gd name="connsiteX11" fmla="*/ 2598058 w 3889829"/>
                    <a:gd name="connsiteY11" fmla="*/ 522514 h 1338469"/>
                    <a:gd name="connsiteX12" fmla="*/ 3086495 w 3889829"/>
                    <a:gd name="connsiteY12" fmla="*/ 1338469 h 1338469"/>
                    <a:gd name="connsiteX13" fmla="*/ 2975429 w 3889829"/>
                    <a:gd name="connsiteY13" fmla="*/ 740228 h 1338469"/>
                    <a:gd name="connsiteX14" fmla="*/ 3062515 w 3889829"/>
                    <a:gd name="connsiteY14" fmla="*/ 1001485 h 1338469"/>
                    <a:gd name="connsiteX15" fmla="*/ 3265715 w 3889829"/>
                    <a:gd name="connsiteY15" fmla="*/ 1117600 h 1338469"/>
                    <a:gd name="connsiteX16" fmla="*/ 3280229 w 3889829"/>
                    <a:gd name="connsiteY16" fmla="*/ 1001485 h 1338469"/>
                    <a:gd name="connsiteX17" fmla="*/ 3149600 w 3889829"/>
                    <a:gd name="connsiteY17" fmla="*/ 885371 h 1338469"/>
                    <a:gd name="connsiteX18" fmla="*/ 3120572 w 3889829"/>
                    <a:gd name="connsiteY18" fmla="*/ 812800 h 1338469"/>
                    <a:gd name="connsiteX19" fmla="*/ 3347752 w 3889829"/>
                    <a:gd name="connsiteY19" fmla="*/ 801440 h 1338469"/>
                    <a:gd name="connsiteX20" fmla="*/ 3004458 w 3889829"/>
                    <a:gd name="connsiteY20" fmla="*/ 580571 h 1338469"/>
                    <a:gd name="connsiteX21" fmla="*/ 2641600 w 3889829"/>
                    <a:gd name="connsiteY21" fmla="*/ 391885 h 1338469"/>
                    <a:gd name="connsiteX22" fmla="*/ 3889829 w 3889829"/>
                    <a:gd name="connsiteY22" fmla="*/ 333828 h 1338469"/>
                    <a:gd name="connsiteX23" fmla="*/ 3860800 w 3889829"/>
                    <a:gd name="connsiteY23" fmla="*/ 0 h 1338469"/>
                    <a:gd name="connsiteX24" fmla="*/ 3759200 w 3889829"/>
                    <a:gd name="connsiteY24" fmla="*/ 43542 h 1338469"/>
                    <a:gd name="connsiteX25" fmla="*/ 3744686 w 3889829"/>
                    <a:gd name="connsiteY25" fmla="*/ 246742 h 1338469"/>
                    <a:gd name="connsiteX26" fmla="*/ 3643086 w 3889829"/>
                    <a:gd name="connsiteY26" fmla="*/ 116114 h 1338469"/>
                    <a:gd name="connsiteX27" fmla="*/ 3686629 w 3889829"/>
                    <a:gd name="connsiteY27" fmla="*/ 14514 h 1338469"/>
                    <a:gd name="connsiteX28" fmla="*/ 3540224 w 3889829"/>
                    <a:gd name="connsiteY28" fmla="*/ 226549 h 1338469"/>
                    <a:gd name="connsiteX29" fmla="*/ 3439886 w 3889829"/>
                    <a:gd name="connsiteY29" fmla="*/ 229072 h 1338469"/>
                    <a:gd name="connsiteX30" fmla="*/ 3107320 w 3889829"/>
                    <a:gd name="connsiteY30" fmla="*/ 137570 h 1338469"/>
                    <a:gd name="connsiteX31" fmla="*/ 2322286 w 3889829"/>
                    <a:gd name="connsiteY31" fmla="*/ 58057 h 1338469"/>
                    <a:gd name="connsiteX32" fmla="*/ 1814286 w 3889829"/>
                    <a:gd name="connsiteY32" fmla="*/ 101600 h 1338469"/>
                    <a:gd name="connsiteX33" fmla="*/ 1712686 w 3889829"/>
                    <a:gd name="connsiteY33" fmla="*/ 130628 h 1338469"/>
                    <a:gd name="connsiteX34" fmla="*/ 1799772 w 3889829"/>
                    <a:gd name="connsiteY34" fmla="*/ 116114 h 1338469"/>
                    <a:gd name="connsiteX35" fmla="*/ 1582058 w 3889829"/>
                    <a:gd name="connsiteY35" fmla="*/ 159657 h 1338469"/>
                    <a:gd name="connsiteX36" fmla="*/ 1611086 w 3889829"/>
                    <a:gd name="connsiteY36" fmla="*/ 174171 h 1338469"/>
                    <a:gd name="connsiteX37" fmla="*/ 1596572 w 3889829"/>
                    <a:gd name="connsiteY37" fmla="*/ 203200 h 1338469"/>
                    <a:gd name="connsiteX38" fmla="*/ 1596572 w 3889829"/>
                    <a:gd name="connsiteY38" fmla="*/ 174171 h 1338469"/>
                    <a:gd name="connsiteX0" fmla="*/ 1872343 w 3889829"/>
                    <a:gd name="connsiteY0" fmla="*/ 87085 h 1338469"/>
                    <a:gd name="connsiteX1" fmla="*/ 0 w 3889829"/>
                    <a:gd name="connsiteY1" fmla="*/ 609600 h 1338469"/>
                    <a:gd name="connsiteX2" fmla="*/ 711200 w 3889829"/>
                    <a:gd name="connsiteY2" fmla="*/ 566057 h 1338469"/>
                    <a:gd name="connsiteX3" fmla="*/ 291193 w 3889829"/>
                    <a:gd name="connsiteY3" fmla="*/ 686707 h 1338469"/>
                    <a:gd name="connsiteX4" fmla="*/ 1465943 w 3889829"/>
                    <a:gd name="connsiteY4" fmla="*/ 348342 h 1338469"/>
                    <a:gd name="connsiteX5" fmla="*/ 1712686 w 3889829"/>
                    <a:gd name="connsiteY5" fmla="*/ 464457 h 1338469"/>
                    <a:gd name="connsiteX6" fmla="*/ 537029 w 3889829"/>
                    <a:gd name="connsiteY6" fmla="*/ 1045028 h 1338469"/>
                    <a:gd name="connsiteX7" fmla="*/ 754743 w 3889829"/>
                    <a:gd name="connsiteY7" fmla="*/ 1030514 h 1338469"/>
                    <a:gd name="connsiteX8" fmla="*/ 667658 w 3889829"/>
                    <a:gd name="connsiteY8" fmla="*/ 1088571 h 1338469"/>
                    <a:gd name="connsiteX9" fmla="*/ 827315 w 3889829"/>
                    <a:gd name="connsiteY9" fmla="*/ 1088571 h 1338469"/>
                    <a:gd name="connsiteX10" fmla="*/ 1973943 w 3889829"/>
                    <a:gd name="connsiteY10" fmla="*/ 478971 h 1338469"/>
                    <a:gd name="connsiteX11" fmla="*/ 2598058 w 3889829"/>
                    <a:gd name="connsiteY11" fmla="*/ 522514 h 1338469"/>
                    <a:gd name="connsiteX12" fmla="*/ 3086495 w 3889829"/>
                    <a:gd name="connsiteY12" fmla="*/ 1338469 h 1338469"/>
                    <a:gd name="connsiteX13" fmla="*/ 2975429 w 3889829"/>
                    <a:gd name="connsiteY13" fmla="*/ 740228 h 1338469"/>
                    <a:gd name="connsiteX14" fmla="*/ 3062515 w 3889829"/>
                    <a:gd name="connsiteY14" fmla="*/ 1001485 h 1338469"/>
                    <a:gd name="connsiteX15" fmla="*/ 3265715 w 3889829"/>
                    <a:gd name="connsiteY15" fmla="*/ 1117600 h 1338469"/>
                    <a:gd name="connsiteX16" fmla="*/ 3280229 w 3889829"/>
                    <a:gd name="connsiteY16" fmla="*/ 1001485 h 1338469"/>
                    <a:gd name="connsiteX17" fmla="*/ 3149600 w 3889829"/>
                    <a:gd name="connsiteY17" fmla="*/ 885371 h 1338469"/>
                    <a:gd name="connsiteX18" fmla="*/ 3120572 w 3889829"/>
                    <a:gd name="connsiteY18" fmla="*/ 812800 h 1338469"/>
                    <a:gd name="connsiteX19" fmla="*/ 3347752 w 3889829"/>
                    <a:gd name="connsiteY19" fmla="*/ 801440 h 1338469"/>
                    <a:gd name="connsiteX20" fmla="*/ 3004458 w 3889829"/>
                    <a:gd name="connsiteY20" fmla="*/ 580571 h 1338469"/>
                    <a:gd name="connsiteX21" fmla="*/ 2641600 w 3889829"/>
                    <a:gd name="connsiteY21" fmla="*/ 391885 h 1338469"/>
                    <a:gd name="connsiteX22" fmla="*/ 3889829 w 3889829"/>
                    <a:gd name="connsiteY22" fmla="*/ 333828 h 1338469"/>
                    <a:gd name="connsiteX23" fmla="*/ 3860800 w 3889829"/>
                    <a:gd name="connsiteY23" fmla="*/ 0 h 1338469"/>
                    <a:gd name="connsiteX24" fmla="*/ 3759200 w 3889829"/>
                    <a:gd name="connsiteY24" fmla="*/ 43542 h 1338469"/>
                    <a:gd name="connsiteX25" fmla="*/ 3744686 w 3889829"/>
                    <a:gd name="connsiteY25" fmla="*/ 246742 h 1338469"/>
                    <a:gd name="connsiteX26" fmla="*/ 3643086 w 3889829"/>
                    <a:gd name="connsiteY26" fmla="*/ 116114 h 1338469"/>
                    <a:gd name="connsiteX27" fmla="*/ 3726386 w 3889829"/>
                    <a:gd name="connsiteY27" fmla="*/ 120531 h 1338469"/>
                    <a:gd name="connsiteX28" fmla="*/ 3540224 w 3889829"/>
                    <a:gd name="connsiteY28" fmla="*/ 226549 h 1338469"/>
                    <a:gd name="connsiteX29" fmla="*/ 3439886 w 3889829"/>
                    <a:gd name="connsiteY29" fmla="*/ 229072 h 1338469"/>
                    <a:gd name="connsiteX30" fmla="*/ 3107320 w 3889829"/>
                    <a:gd name="connsiteY30" fmla="*/ 137570 h 1338469"/>
                    <a:gd name="connsiteX31" fmla="*/ 2322286 w 3889829"/>
                    <a:gd name="connsiteY31" fmla="*/ 58057 h 1338469"/>
                    <a:gd name="connsiteX32" fmla="*/ 1814286 w 3889829"/>
                    <a:gd name="connsiteY32" fmla="*/ 101600 h 1338469"/>
                    <a:gd name="connsiteX33" fmla="*/ 1712686 w 3889829"/>
                    <a:gd name="connsiteY33" fmla="*/ 130628 h 1338469"/>
                    <a:gd name="connsiteX34" fmla="*/ 1799772 w 3889829"/>
                    <a:gd name="connsiteY34" fmla="*/ 116114 h 1338469"/>
                    <a:gd name="connsiteX35" fmla="*/ 1582058 w 3889829"/>
                    <a:gd name="connsiteY35" fmla="*/ 159657 h 1338469"/>
                    <a:gd name="connsiteX36" fmla="*/ 1611086 w 3889829"/>
                    <a:gd name="connsiteY36" fmla="*/ 174171 h 1338469"/>
                    <a:gd name="connsiteX37" fmla="*/ 1596572 w 3889829"/>
                    <a:gd name="connsiteY37" fmla="*/ 203200 h 1338469"/>
                    <a:gd name="connsiteX38" fmla="*/ 1596572 w 3889829"/>
                    <a:gd name="connsiteY38" fmla="*/ 174171 h 1338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3889829" h="1338469">
                      <a:moveTo>
                        <a:pt x="1872343" y="87085"/>
                      </a:moveTo>
                      <a:lnTo>
                        <a:pt x="0" y="609600"/>
                      </a:lnTo>
                      <a:lnTo>
                        <a:pt x="711200" y="566057"/>
                      </a:lnTo>
                      <a:cubicBezTo>
                        <a:pt x="571198" y="606274"/>
                        <a:pt x="507395" y="570290"/>
                        <a:pt x="291193" y="686707"/>
                      </a:cubicBezTo>
                      <a:cubicBezTo>
                        <a:pt x="-67601" y="879905"/>
                        <a:pt x="1074360" y="461130"/>
                        <a:pt x="1465943" y="348342"/>
                      </a:cubicBezTo>
                      <a:cubicBezTo>
                        <a:pt x="1443416" y="501347"/>
                        <a:pt x="1630438" y="425752"/>
                        <a:pt x="1712686" y="464457"/>
                      </a:cubicBezTo>
                      <a:cubicBezTo>
                        <a:pt x="1069009" y="657981"/>
                        <a:pt x="928915" y="851504"/>
                        <a:pt x="537029" y="1045028"/>
                      </a:cubicBezTo>
                      <a:lnTo>
                        <a:pt x="754743" y="1030514"/>
                      </a:lnTo>
                      <a:lnTo>
                        <a:pt x="667658" y="1088571"/>
                      </a:lnTo>
                      <a:lnTo>
                        <a:pt x="827315" y="1088571"/>
                      </a:lnTo>
                      <a:cubicBezTo>
                        <a:pt x="1209524" y="885371"/>
                        <a:pt x="1684499" y="854450"/>
                        <a:pt x="1973943" y="478971"/>
                      </a:cubicBezTo>
                      <a:cubicBezTo>
                        <a:pt x="2334381" y="779235"/>
                        <a:pt x="2390020" y="508000"/>
                        <a:pt x="2598058" y="522514"/>
                      </a:cubicBezTo>
                      <a:lnTo>
                        <a:pt x="3086495" y="1338469"/>
                      </a:lnTo>
                      <a:cubicBezTo>
                        <a:pt x="3195247" y="1112551"/>
                        <a:pt x="3012451" y="939642"/>
                        <a:pt x="2975429" y="740228"/>
                      </a:cubicBezTo>
                      <a:lnTo>
                        <a:pt x="3062515" y="1001485"/>
                      </a:lnTo>
                      <a:lnTo>
                        <a:pt x="3265715" y="1117600"/>
                      </a:lnTo>
                      <a:lnTo>
                        <a:pt x="3280229" y="1001485"/>
                      </a:lnTo>
                      <a:lnTo>
                        <a:pt x="3149600" y="885371"/>
                      </a:lnTo>
                      <a:lnTo>
                        <a:pt x="3120572" y="812800"/>
                      </a:lnTo>
                      <a:lnTo>
                        <a:pt x="3347752" y="801440"/>
                      </a:lnTo>
                      <a:cubicBezTo>
                        <a:pt x="3008035" y="476025"/>
                        <a:pt x="3118889" y="654194"/>
                        <a:pt x="3004458" y="580571"/>
                      </a:cubicBezTo>
                      <a:lnTo>
                        <a:pt x="2641600" y="391885"/>
                      </a:lnTo>
                      <a:cubicBezTo>
                        <a:pt x="3057676" y="491803"/>
                        <a:pt x="3473753" y="353180"/>
                        <a:pt x="3889829" y="333828"/>
                      </a:cubicBezTo>
                      <a:lnTo>
                        <a:pt x="3860800" y="0"/>
                      </a:lnTo>
                      <a:lnTo>
                        <a:pt x="3759200" y="43542"/>
                      </a:lnTo>
                      <a:lnTo>
                        <a:pt x="3744686" y="246742"/>
                      </a:lnTo>
                      <a:lnTo>
                        <a:pt x="3643086" y="116114"/>
                      </a:lnTo>
                      <a:lnTo>
                        <a:pt x="3726386" y="120531"/>
                      </a:lnTo>
                      <a:lnTo>
                        <a:pt x="3540224" y="226549"/>
                      </a:lnTo>
                      <a:lnTo>
                        <a:pt x="3439886" y="229072"/>
                      </a:lnTo>
                      <a:lnTo>
                        <a:pt x="3107320" y="137570"/>
                      </a:lnTo>
                      <a:lnTo>
                        <a:pt x="2322286" y="58057"/>
                      </a:lnTo>
                      <a:lnTo>
                        <a:pt x="1814286" y="101600"/>
                      </a:lnTo>
                      <a:lnTo>
                        <a:pt x="1712686" y="130628"/>
                      </a:lnTo>
                      <a:lnTo>
                        <a:pt x="1799772" y="116114"/>
                      </a:lnTo>
                      <a:lnTo>
                        <a:pt x="1582058" y="159657"/>
                      </a:lnTo>
                      <a:lnTo>
                        <a:pt x="1611086" y="174171"/>
                      </a:lnTo>
                      <a:lnTo>
                        <a:pt x="1596572" y="203200"/>
                      </a:lnTo>
                      <a:lnTo>
                        <a:pt x="1596572" y="174171"/>
                      </a:lnTo>
                    </a:path>
                  </a:pathLst>
                </a:cu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p>
              </p:txBody>
            </p:sp>
            <p:sp>
              <p:nvSpPr>
                <p:cNvPr id="24" name="TextBox 23">
                  <a:extLst>
                    <a:ext uri="{FF2B5EF4-FFF2-40B4-BE49-F238E27FC236}">
                      <a16:creationId xmlns:a16="http://schemas.microsoft.com/office/drawing/2014/main" id="{EE110D4F-6C71-7183-ED6F-9192EFC6932A}"/>
                    </a:ext>
                  </a:extLst>
                </p:cNvPr>
                <p:cNvSpPr txBox="1"/>
                <p:nvPr/>
              </p:nvSpPr>
              <p:spPr>
                <a:xfrm>
                  <a:off x="7275752" y="2749484"/>
                  <a:ext cx="2109865" cy="934433"/>
                </a:xfrm>
                <a:prstGeom prst="rect">
                  <a:avLst/>
                </a:prstGeom>
                <a:noFill/>
              </p:spPr>
              <p:txBody>
                <a:bodyPr wrap="square" rtlCol="0">
                  <a:spAutoFit/>
                </a:bodyPr>
                <a:lstStyle/>
                <a:p>
                  <a:pPr lvl="0" algn="ctr"/>
                  <a:r>
                    <a:rPr lang="en-US" sz="900" b="1" dirty="0">
                      <a:solidFill>
                        <a:schemeClr val="bg1"/>
                      </a:solidFill>
                      <a:latin typeface="Georgia" panose="02040502050405020303" pitchFamily="18" charset="0"/>
                    </a:rPr>
                    <a:t>Joint weekly MDT to discuss cases</a:t>
                  </a:r>
                </a:p>
              </p:txBody>
            </p:sp>
            <p:sp>
              <p:nvSpPr>
                <p:cNvPr id="25" name="TextBox 24">
                  <a:extLst>
                    <a:ext uri="{FF2B5EF4-FFF2-40B4-BE49-F238E27FC236}">
                      <a16:creationId xmlns:a16="http://schemas.microsoft.com/office/drawing/2014/main" id="{B9C58B9C-D520-A42A-675C-1FF20D3AA927}"/>
                    </a:ext>
                  </a:extLst>
                </p:cNvPr>
                <p:cNvSpPr txBox="1"/>
                <p:nvPr/>
              </p:nvSpPr>
              <p:spPr>
                <a:xfrm>
                  <a:off x="3875381" y="818103"/>
                  <a:ext cx="2109865" cy="1189279"/>
                </a:xfrm>
                <a:prstGeom prst="rect">
                  <a:avLst/>
                </a:prstGeom>
                <a:noFill/>
              </p:spPr>
              <p:txBody>
                <a:bodyPr wrap="square" rtlCol="0">
                  <a:spAutoFit/>
                </a:bodyPr>
                <a:lstStyle/>
                <a:p>
                  <a:pPr lvl="0" algn="ctr"/>
                  <a:r>
                    <a:rPr lang="en-US" sz="900" b="1" dirty="0">
                      <a:solidFill>
                        <a:schemeClr val="bg1"/>
                      </a:solidFill>
                      <a:latin typeface="Georgia" panose="02040502050405020303" pitchFamily="18" charset="0"/>
                    </a:rPr>
                    <a:t>Rapid-access geriatrician-run clinic for holistic CGA </a:t>
                  </a:r>
                </a:p>
              </p:txBody>
            </p:sp>
            <p:sp>
              <p:nvSpPr>
                <p:cNvPr id="26" name="TextBox 25">
                  <a:extLst>
                    <a:ext uri="{FF2B5EF4-FFF2-40B4-BE49-F238E27FC236}">
                      <a16:creationId xmlns:a16="http://schemas.microsoft.com/office/drawing/2014/main" id="{9EA6A8A4-8602-AE7A-9346-BDD4CEEB984F}"/>
                    </a:ext>
                  </a:extLst>
                </p:cNvPr>
                <p:cNvSpPr txBox="1"/>
                <p:nvPr/>
              </p:nvSpPr>
              <p:spPr>
                <a:xfrm>
                  <a:off x="5812479" y="961964"/>
                  <a:ext cx="2443173" cy="622955"/>
                </a:xfrm>
                <a:prstGeom prst="rect">
                  <a:avLst/>
                </a:prstGeom>
                <a:noFill/>
              </p:spPr>
              <p:txBody>
                <a:bodyPr wrap="square" rtlCol="0">
                  <a:spAutoFit/>
                </a:bodyPr>
                <a:lstStyle/>
                <a:p>
                  <a:pPr lvl="0" algn="ctr"/>
                  <a:r>
                    <a:rPr lang="en-GB" sz="800" b="1" dirty="0">
                      <a:solidFill>
                        <a:schemeClr val="bg1"/>
                      </a:solidFill>
                      <a:latin typeface="Georgia" panose="02040502050405020303" pitchFamily="18" charset="0"/>
                    </a:rPr>
                    <a:t>Physiotherapist assessment</a:t>
                  </a:r>
                </a:p>
              </p:txBody>
            </p:sp>
          </p:grpSp>
          <p:sp>
            <p:nvSpPr>
              <p:cNvPr id="11" name="TextBox 10">
                <a:extLst>
                  <a:ext uri="{FF2B5EF4-FFF2-40B4-BE49-F238E27FC236}">
                    <a16:creationId xmlns:a16="http://schemas.microsoft.com/office/drawing/2014/main" id="{953EBC57-4A31-B0D7-9E2F-B3B418F07870}"/>
                  </a:ext>
                </a:extLst>
              </p:cNvPr>
              <p:cNvSpPr txBox="1"/>
              <p:nvPr/>
            </p:nvSpPr>
            <p:spPr>
              <a:xfrm>
                <a:off x="2702654" y="2957911"/>
                <a:ext cx="1505031" cy="418460"/>
              </a:xfrm>
              <a:prstGeom prst="rect">
                <a:avLst/>
              </a:prstGeom>
              <a:noFill/>
            </p:spPr>
            <p:txBody>
              <a:bodyPr wrap="square" rtlCol="0">
                <a:spAutoFit/>
              </a:bodyPr>
              <a:lstStyle/>
              <a:p>
                <a:pPr lvl="0" algn="ctr"/>
                <a:r>
                  <a:rPr lang="en-GB" sz="800" b="1" dirty="0">
                    <a:solidFill>
                      <a:schemeClr val="bg1"/>
                    </a:solidFill>
                    <a:latin typeface="Georgia" panose="02040502050405020303" pitchFamily="18" charset="0"/>
                  </a:rPr>
                  <a:t>Onward referral to specialised services</a:t>
                </a:r>
              </a:p>
            </p:txBody>
          </p:sp>
        </p:grpSp>
        <p:sp>
          <p:nvSpPr>
            <p:cNvPr id="50" name="TextBox 49">
              <a:extLst>
                <a:ext uri="{FF2B5EF4-FFF2-40B4-BE49-F238E27FC236}">
                  <a16:creationId xmlns:a16="http://schemas.microsoft.com/office/drawing/2014/main" id="{9609CC63-44CD-4B91-9679-ACEE53C5CDE3}"/>
                </a:ext>
              </a:extLst>
            </p:cNvPr>
            <p:cNvSpPr txBox="1"/>
            <p:nvPr/>
          </p:nvSpPr>
          <p:spPr>
            <a:xfrm>
              <a:off x="5260767" y="5174035"/>
              <a:ext cx="4440525" cy="507831"/>
            </a:xfrm>
            <a:prstGeom prst="rect">
              <a:avLst/>
            </a:prstGeom>
            <a:noFill/>
          </p:spPr>
          <p:txBody>
            <a:bodyPr wrap="square" rtlCol="0">
              <a:spAutoFit/>
            </a:bodyPr>
            <a:lstStyle/>
            <a:p>
              <a:r>
                <a:rPr lang="en-GB" sz="900" dirty="0">
                  <a:solidFill>
                    <a:srgbClr val="FF0000"/>
                  </a:solidFill>
                  <a:effectLst/>
                  <a:latin typeface="Georgia" panose="02040502050405020303" pitchFamily="18" charset="0"/>
                  <a:ea typeface="Times New Roman" panose="02020603050405020304" pitchFamily="18" charset="0"/>
                </a:rPr>
                <a:t>Referral Criteria: Patients (&gt;70) with a new diagnosis of cancer, expected prognosis of &gt;1 year and concerns regarding ability to undergo radical treatment e.g. co-morbidities, falls, cognition, social isolation. No other criteria for referral</a:t>
              </a:r>
              <a:endParaRPr lang="en-GB" sz="900" dirty="0">
                <a:solidFill>
                  <a:srgbClr val="FF0000"/>
                </a:solidFill>
                <a:latin typeface="Georgia" panose="02040502050405020303" pitchFamily="18" charset="0"/>
              </a:endParaRPr>
            </a:p>
          </p:txBody>
        </p:sp>
        <p:sp>
          <p:nvSpPr>
            <p:cNvPr id="51" name="TextBox 50">
              <a:extLst>
                <a:ext uri="{FF2B5EF4-FFF2-40B4-BE49-F238E27FC236}">
                  <a16:creationId xmlns:a16="http://schemas.microsoft.com/office/drawing/2014/main" id="{82922877-68D2-A501-B570-1ABBE404F665}"/>
                </a:ext>
              </a:extLst>
            </p:cNvPr>
            <p:cNvSpPr txBox="1"/>
            <p:nvPr/>
          </p:nvSpPr>
          <p:spPr>
            <a:xfrm>
              <a:off x="5310781" y="2711041"/>
              <a:ext cx="1229878" cy="707886"/>
            </a:xfrm>
            <a:prstGeom prst="rect">
              <a:avLst/>
            </a:prstGeom>
            <a:noFill/>
          </p:spPr>
          <p:txBody>
            <a:bodyPr wrap="square" rtlCol="0">
              <a:spAutoFit/>
            </a:bodyPr>
            <a:lstStyle/>
            <a:p>
              <a:pPr lvl="0" algn="ctr"/>
              <a:r>
                <a:rPr lang="en-GB" sz="800" dirty="0">
                  <a:latin typeface="Georgia" panose="02040502050405020303" pitchFamily="18" charset="0"/>
                </a:rPr>
                <a:t>Memory Clinic Continence Clinic</a:t>
              </a:r>
            </a:p>
            <a:p>
              <a:pPr lvl="0" algn="ctr"/>
              <a:r>
                <a:rPr lang="en-GB" sz="800" dirty="0">
                  <a:latin typeface="Georgia" panose="02040502050405020303" pitchFamily="18" charset="0"/>
                </a:rPr>
                <a:t>Village Agents</a:t>
              </a:r>
            </a:p>
            <a:p>
              <a:pPr lvl="0" algn="ctr"/>
              <a:r>
                <a:rPr lang="en-GB" sz="800" dirty="0">
                  <a:latin typeface="Georgia" panose="02040502050405020303" pitchFamily="18" charset="0"/>
                </a:rPr>
                <a:t>Safeguarding</a:t>
              </a:r>
            </a:p>
            <a:p>
              <a:pPr lvl="0" algn="ctr"/>
              <a:r>
                <a:rPr lang="en-GB" sz="800" dirty="0">
                  <a:latin typeface="Georgia" panose="02040502050405020303" pitchFamily="18" charset="0"/>
                </a:rPr>
                <a:t>Psychological Support</a:t>
              </a:r>
            </a:p>
          </p:txBody>
        </p:sp>
        <p:sp>
          <p:nvSpPr>
            <p:cNvPr id="53" name="TextBox 52">
              <a:extLst>
                <a:ext uri="{FF2B5EF4-FFF2-40B4-BE49-F238E27FC236}">
                  <a16:creationId xmlns:a16="http://schemas.microsoft.com/office/drawing/2014/main" id="{63687080-BA64-71F9-67C8-B69396C9C04A}"/>
                </a:ext>
              </a:extLst>
            </p:cNvPr>
            <p:cNvSpPr txBox="1"/>
            <p:nvPr/>
          </p:nvSpPr>
          <p:spPr>
            <a:xfrm>
              <a:off x="7498612" y="1622295"/>
              <a:ext cx="1415091" cy="584775"/>
            </a:xfrm>
            <a:prstGeom prst="rect">
              <a:avLst/>
            </a:prstGeom>
            <a:noFill/>
          </p:spPr>
          <p:txBody>
            <a:bodyPr wrap="square">
              <a:spAutoFit/>
            </a:bodyPr>
            <a:lstStyle/>
            <a:p>
              <a:r>
                <a:rPr lang="en-GB" sz="800" dirty="0">
                  <a:latin typeface="Georgia" panose="02040502050405020303" pitchFamily="18" charset="0"/>
                </a:rPr>
                <a:t>Individualised home exercise programme, Referral for onward support where needed</a:t>
              </a:r>
              <a:endParaRPr lang="en-GB" sz="800" dirty="0"/>
            </a:p>
          </p:txBody>
        </p:sp>
        <p:sp>
          <p:nvSpPr>
            <p:cNvPr id="54" name="TextBox 53">
              <a:extLst>
                <a:ext uri="{FF2B5EF4-FFF2-40B4-BE49-F238E27FC236}">
                  <a16:creationId xmlns:a16="http://schemas.microsoft.com/office/drawing/2014/main" id="{8BC2FF54-B8A6-C054-E34C-0E44A412A5BA}"/>
                </a:ext>
              </a:extLst>
            </p:cNvPr>
            <p:cNvSpPr txBox="1"/>
            <p:nvPr/>
          </p:nvSpPr>
          <p:spPr>
            <a:xfrm>
              <a:off x="5157771" y="1553781"/>
              <a:ext cx="1776630" cy="830997"/>
            </a:xfrm>
            <a:prstGeom prst="rect">
              <a:avLst/>
            </a:prstGeom>
            <a:noFill/>
          </p:spPr>
          <p:txBody>
            <a:bodyPr wrap="square" rtlCol="0">
              <a:spAutoFit/>
            </a:bodyPr>
            <a:lstStyle/>
            <a:p>
              <a:pPr lvl="0" algn="ctr"/>
              <a:r>
                <a:rPr lang="en-GB" sz="800" dirty="0">
                  <a:latin typeface="Georgia" panose="02040502050405020303" pitchFamily="18" charset="0"/>
                </a:rPr>
                <a:t>Medication Optimisation,</a:t>
              </a:r>
            </a:p>
            <a:p>
              <a:pPr lvl="0" algn="ctr"/>
              <a:r>
                <a:rPr lang="en-GB" sz="800" dirty="0">
                  <a:latin typeface="Georgia" panose="02040502050405020303" pitchFamily="18" charset="0"/>
                </a:rPr>
                <a:t>Anaemia review and management</a:t>
              </a:r>
            </a:p>
            <a:p>
              <a:pPr lvl="0" algn="ctr"/>
              <a:r>
                <a:rPr lang="en-GB" sz="800" dirty="0">
                  <a:latin typeface="Georgia" panose="02040502050405020303" pitchFamily="18" charset="0"/>
                </a:rPr>
                <a:t>Treatment Escalation Plan</a:t>
              </a:r>
            </a:p>
            <a:p>
              <a:pPr lvl="0" algn="ctr"/>
              <a:r>
                <a:rPr lang="en-GB" sz="800" dirty="0">
                  <a:latin typeface="Georgia" panose="02040502050405020303" pitchFamily="18" charset="0"/>
                </a:rPr>
                <a:t>Optimise co-morbidities</a:t>
              </a:r>
            </a:p>
            <a:p>
              <a:pPr lvl="0" algn="ctr"/>
              <a:endParaRPr lang="en-GB" sz="800" dirty="0">
                <a:latin typeface="Georgia" panose="02040502050405020303" pitchFamily="18" charset="0"/>
              </a:endParaRPr>
            </a:p>
            <a:p>
              <a:pPr lvl="0" algn="ctr"/>
              <a:r>
                <a:rPr lang="en-GB" sz="800" dirty="0">
                  <a:latin typeface="Georgia" panose="02040502050405020303" pitchFamily="18" charset="0"/>
                </a:rPr>
                <a:t> </a:t>
              </a:r>
            </a:p>
          </p:txBody>
        </p:sp>
        <p:sp>
          <p:nvSpPr>
            <p:cNvPr id="55" name="TextBox 54">
              <a:extLst>
                <a:ext uri="{FF2B5EF4-FFF2-40B4-BE49-F238E27FC236}">
                  <a16:creationId xmlns:a16="http://schemas.microsoft.com/office/drawing/2014/main" id="{7AA5CAB0-1F1E-C333-EAB6-D282B95FD49A}"/>
                </a:ext>
              </a:extLst>
            </p:cNvPr>
            <p:cNvSpPr txBox="1"/>
            <p:nvPr/>
          </p:nvSpPr>
          <p:spPr>
            <a:xfrm>
              <a:off x="8125791" y="2451010"/>
              <a:ext cx="1516369" cy="707886"/>
            </a:xfrm>
            <a:prstGeom prst="rect">
              <a:avLst/>
            </a:prstGeom>
            <a:noFill/>
          </p:spPr>
          <p:txBody>
            <a:bodyPr wrap="square">
              <a:spAutoFit/>
            </a:bodyPr>
            <a:lstStyle/>
            <a:p>
              <a:r>
                <a:rPr lang="en-GB" sz="800" dirty="0">
                  <a:latin typeface="Georgia" panose="02040502050405020303" pitchFamily="18" charset="0"/>
                </a:rPr>
                <a:t>Concerns for proceeding with treatment and feedback</a:t>
              </a:r>
            </a:p>
            <a:p>
              <a:r>
                <a:rPr lang="en-GB" sz="800" dirty="0">
                  <a:latin typeface="Georgia" panose="02040502050405020303" pitchFamily="18" charset="0"/>
                </a:rPr>
                <a:t>Clarify oncological questions with oncologists: e.g. side effect of chemo</a:t>
              </a:r>
              <a:endParaRPr lang="en-GB" sz="800" dirty="0"/>
            </a:p>
          </p:txBody>
        </p:sp>
      </p:grpSp>
      <p:graphicFrame>
        <p:nvGraphicFramePr>
          <p:cNvPr id="21" name="Table 20">
            <a:extLst>
              <a:ext uri="{FF2B5EF4-FFF2-40B4-BE49-F238E27FC236}">
                <a16:creationId xmlns:a16="http://schemas.microsoft.com/office/drawing/2014/main" id="{5985014A-1046-A171-8EA0-AD44531E5872}"/>
              </a:ext>
            </a:extLst>
          </p:cNvPr>
          <p:cNvGraphicFramePr>
            <a:graphicFrameLocks noGrp="1"/>
          </p:cNvGraphicFramePr>
          <p:nvPr>
            <p:extLst>
              <p:ext uri="{D42A27DB-BD31-4B8C-83A1-F6EECF244321}">
                <p14:modId xmlns:p14="http://schemas.microsoft.com/office/powerpoint/2010/main" val="1351095886"/>
              </p:ext>
            </p:extLst>
          </p:nvPr>
        </p:nvGraphicFramePr>
        <p:xfrm>
          <a:off x="93063" y="4427277"/>
          <a:ext cx="2237379" cy="2344473"/>
        </p:xfrm>
        <a:graphic>
          <a:graphicData uri="http://schemas.openxmlformats.org/drawingml/2006/table">
            <a:tbl>
              <a:tblPr firstRow="1" firstCol="1" bandRow="1">
                <a:tableStyleId>{5C22544A-7EE6-4342-B048-85BDC9FD1C3A}</a:tableStyleId>
              </a:tblPr>
              <a:tblGrid>
                <a:gridCol w="638507">
                  <a:extLst>
                    <a:ext uri="{9D8B030D-6E8A-4147-A177-3AD203B41FA5}">
                      <a16:colId xmlns:a16="http://schemas.microsoft.com/office/drawing/2014/main" val="4005508778"/>
                    </a:ext>
                  </a:extLst>
                </a:gridCol>
                <a:gridCol w="758431">
                  <a:extLst>
                    <a:ext uri="{9D8B030D-6E8A-4147-A177-3AD203B41FA5}">
                      <a16:colId xmlns:a16="http://schemas.microsoft.com/office/drawing/2014/main" val="750482573"/>
                    </a:ext>
                  </a:extLst>
                </a:gridCol>
                <a:gridCol w="840441">
                  <a:extLst>
                    <a:ext uri="{9D8B030D-6E8A-4147-A177-3AD203B41FA5}">
                      <a16:colId xmlns:a16="http://schemas.microsoft.com/office/drawing/2014/main" val="3594131571"/>
                    </a:ext>
                  </a:extLst>
                </a:gridCol>
              </a:tblGrid>
              <a:tr h="252697">
                <a:tc>
                  <a:txBody>
                    <a:bodyPr/>
                    <a:lstStyle/>
                    <a:p>
                      <a:pPr>
                        <a:lnSpc>
                          <a:spcPct val="107000"/>
                        </a:lnSpc>
                        <a:spcAft>
                          <a:spcPts val="800"/>
                        </a:spcAft>
                      </a:pPr>
                      <a:r>
                        <a:rPr lang="en-GB" sz="600" kern="100" dirty="0">
                          <a:effectLst/>
                        </a:rPr>
                        <a:t>Measure</a:t>
                      </a:r>
                      <a:endParaRPr lang="en-GB" sz="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700" kern="100" dirty="0">
                          <a:effectLst/>
                        </a:rPr>
                        <a:t>Pre Onco-Geriatric Service</a:t>
                      </a:r>
                    </a:p>
                  </a:txBody>
                  <a:tcPr marL="68580" marR="68580" marT="0" marB="0"/>
                </a:tc>
                <a:tc>
                  <a:txBody>
                    <a:bodyPr/>
                    <a:lstStyle/>
                    <a:p>
                      <a:pPr>
                        <a:lnSpc>
                          <a:spcPct val="107000"/>
                        </a:lnSpc>
                        <a:spcAft>
                          <a:spcPts val="800"/>
                        </a:spcAft>
                      </a:pPr>
                      <a:r>
                        <a:rPr lang="en-GB" sz="700" kern="100" dirty="0">
                          <a:effectLst/>
                        </a:rPr>
                        <a:t>Post Onco-Geriatric Service</a:t>
                      </a:r>
                    </a:p>
                  </a:txBody>
                  <a:tcPr marL="68580" marR="68580" marT="0" marB="0"/>
                </a:tc>
                <a:extLst>
                  <a:ext uri="{0D108BD9-81ED-4DB2-BD59-A6C34878D82A}">
                    <a16:rowId xmlns:a16="http://schemas.microsoft.com/office/drawing/2014/main" val="3748057434"/>
                  </a:ext>
                </a:extLst>
              </a:tr>
              <a:tr h="145401">
                <a:tc>
                  <a:txBody>
                    <a:bodyPr/>
                    <a:lstStyle/>
                    <a:p>
                      <a:pPr>
                        <a:lnSpc>
                          <a:spcPct val="107000"/>
                        </a:lnSpc>
                        <a:spcAft>
                          <a:spcPts val="800"/>
                        </a:spcAft>
                      </a:pPr>
                      <a:r>
                        <a:rPr lang="en-GB" sz="600" kern="100" dirty="0">
                          <a:effectLst/>
                        </a:rPr>
                        <a:t>Started Treatment</a:t>
                      </a:r>
                      <a:endParaRPr lang="en-GB" sz="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700" kern="1200">
                          <a:effectLst/>
                        </a:rPr>
                        <a:t>24/33 (73% of patients)</a:t>
                      </a:r>
                      <a:endParaRPr lang="en-GB"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700" kern="100" dirty="0">
                          <a:effectLst/>
                        </a:rPr>
                        <a:t>22/24 (92% of patients)</a:t>
                      </a:r>
                      <a:endParaRPr lang="en-GB" sz="7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77859197"/>
                  </a:ext>
                </a:extLst>
              </a:tr>
              <a:tr h="454674">
                <a:tc>
                  <a:txBody>
                    <a:bodyPr/>
                    <a:lstStyle/>
                    <a:p>
                      <a:pPr>
                        <a:lnSpc>
                          <a:spcPct val="107000"/>
                        </a:lnSpc>
                        <a:spcAft>
                          <a:spcPts val="800"/>
                        </a:spcAft>
                      </a:pPr>
                      <a:r>
                        <a:rPr lang="en-GB" sz="600" kern="100" dirty="0">
                          <a:effectLst/>
                        </a:rPr>
                        <a:t>Completed Treatment</a:t>
                      </a:r>
                      <a:endParaRPr lang="en-GB" sz="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700" kern="1200">
                          <a:effectLst/>
                        </a:rPr>
                        <a:t>10/24 (42% of patients)</a:t>
                      </a:r>
                      <a:endParaRPr lang="en-GB"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700" kern="100" dirty="0">
                          <a:effectLst/>
                        </a:rPr>
                        <a:t>12/17 (71% of patients)*</a:t>
                      </a:r>
                    </a:p>
                    <a:p>
                      <a:pPr>
                        <a:lnSpc>
                          <a:spcPct val="107000"/>
                        </a:lnSpc>
                        <a:spcAft>
                          <a:spcPts val="800"/>
                        </a:spcAft>
                      </a:pPr>
                      <a:r>
                        <a:rPr lang="en-GB" sz="500" kern="100" dirty="0">
                          <a:effectLst/>
                          <a:latin typeface="Calibri" panose="020F0502020204030204" pitchFamily="34" charset="0"/>
                          <a:ea typeface="Calibri" panose="020F0502020204030204" pitchFamily="34" charset="0"/>
                          <a:cs typeface="Times New Roman" panose="02020603050405020304" pitchFamily="18" charset="0"/>
                        </a:rPr>
                        <a:t>*5 patients still undergoing treatment</a:t>
                      </a:r>
                    </a:p>
                  </a:txBody>
                  <a:tcPr marL="68580" marR="68580" marT="0" marB="0"/>
                </a:tc>
                <a:extLst>
                  <a:ext uri="{0D108BD9-81ED-4DB2-BD59-A6C34878D82A}">
                    <a16:rowId xmlns:a16="http://schemas.microsoft.com/office/drawing/2014/main" val="2406463172"/>
                  </a:ext>
                </a:extLst>
              </a:tr>
              <a:tr h="429094">
                <a:tc>
                  <a:txBody>
                    <a:bodyPr/>
                    <a:lstStyle/>
                    <a:p>
                      <a:pPr>
                        <a:lnSpc>
                          <a:spcPct val="107000"/>
                        </a:lnSpc>
                        <a:spcAft>
                          <a:spcPts val="800"/>
                        </a:spcAft>
                      </a:pPr>
                      <a:r>
                        <a:rPr lang="en-GB" sz="600" kern="100" dirty="0">
                          <a:effectLst/>
                        </a:rPr>
                        <a:t>Treatment Complications (G3 toxicities)</a:t>
                      </a:r>
                      <a:endParaRPr lang="en-GB" sz="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700" kern="100">
                          <a:effectLst/>
                        </a:rPr>
                        <a:t>2/24 (8% of patients)</a:t>
                      </a:r>
                      <a:endParaRPr lang="en-GB"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700" kern="100">
                          <a:effectLst/>
                        </a:rPr>
                        <a:t>0/22 ( 0% of patients)</a:t>
                      </a:r>
                      <a:endParaRPr lang="en-GB"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71387548"/>
                  </a:ext>
                </a:extLst>
              </a:tr>
              <a:tr h="297533">
                <a:tc>
                  <a:txBody>
                    <a:bodyPr/>
                    <a:lstStyle/>
                    <a:p>
                      <a:pPr>
                        <a:lnSpc>
                          <a:spcPct val="107000"/>
                        </a:lnSpc>
                        <a:spcAft>
                          <a:spcPts val="800"/>
                        </a:spcAft>
                      </a:pPr>
                      <a:r>
                        <a:rPr lang="en-GB" sz="600" kern="100" dirty="0">
                          <a:effectLst/>
                        </a:rPr>
                        <a:t>Admissions (average Length of Stay)</a:t>
                      </a:r>
                      <a:endParaRPr lang="en-GB" sz="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700" kern="100" dirty="0">
                          <a:effectLst/>
                        </a:rPr>
                        <a:t>14 admissions (11.2 days </a:t>
                      </a:r>
                      <a:r>
                        <a:rPr lang="en-GB" sz="700" kern="100" dirty="0" err="1">
                          <a:effectLst/>
                        </a:rPr>
                        <a:t>LoS</a:t>
                      </a:r>
                      <a:r>
                        <a:rPr lang="en-GB" sz="700" kern="100" dirty="0">
                          <a:effectLst/>
                        </a:rPr>
                        <a:t>)</a:t>
                      </a:r>
                      <a:endParaRPr lang="en-GB" sz="7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700" kern="100" dirty="0">
                          <a:effectLst/>
                        </a:rPr>
                        <a:t>15 admissions (9.5 days </a:t>
                      </a:r>
                      <a:r>
                        <a:rPr lang="en-GB" sz="700" kern="100" dirty="0" err="1">
                          <a:effectLst/>
                        </a:rPr>
                        <a:t>LoS</a:t>
                      </a:r>
                      <a:r>
                        <a:rPr lang="en-GB" sz="700" kern="100" dirty="0">
                          <a:effectLst/>
                        </a:rPr>
                        <a:t>)</a:t>
                      </a:r>
                      <a:endParaRPr lang="en-GB" sz="7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96241949"/>
                  </a:ext>
                </a:extLst>
              </a:tr>
              <a:tr h="145401">
                <a:tc>
                  <a:txBody>
                    <a:bodyPr/>
                    <a:lstStyle/>
                    <a:p>
                      <a:pPr>
                        <a:lnSpc>
                          <a:spcPct val="107000"/>
                        </a:lnSpc>
                        <a:spcAft>
                          <a:spcPts val="800"/>
                        </a:spcAft>
                      </a:pPr>
                      <a:r>
                        <a:rPr lang="en-GB" sz="600" kern="100" dirty="0">
                          <a:effectLst/>
                        </a:rPr>
                        <a:t>6 month survival</a:t>
                      </a:r>
                      <a:endParaRPr lang="en-GB" sz="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700" kern="100">
                          <a:effectLst/>
                        </a:rPr>
                        <a:t>30/33 (91% of patients) </a:t>
                      </a:r>
                      <a:endParaRPr lang="en-GB"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700" kern="100">
                          <a:effectLst/>
                        </a:rPr>
                        <a:t>21/24 (87% of patients)</a:t>
                      </a:r>
                      <a:endParaRPr lang="en-GB" sz="7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7431124"/>
                  </a:ext>
                </a:extLst>
              </a:tr>
              <a:tr h="429094">
                <a:tc>
                  <a:txBody>
                    <a:bodyPr/>
                    <a:lstStyle/>
                    <a:p>
                      <a:pPr>
                        <a:lnSpc>
                          <a:spcPct val="107000"/>
                        </a:lnSpc>
                        <a:spcAft>
                          <a:spcPts val="800"/>
                        </a:spcAft>
                      </a:pPr>
                      <a:r>
                        <a:rPr lang="en-GB" sz="600" kern="100" dirty="0">
                          <a:effectLst/>
                        </a:rPr>
                        <a:t>Change to Independent Living Status</a:t>
                      </a:r>
                      <a:endParaRPr lang="en-GB" sz="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700" kern="100" dirty="0">
                          <a:effectLst/>
                        </a:rPr>
                        <a:t>4/33 (12% of patients) </a:t>
                      </a:r>
                      <a:endParaRPr lang="en-GB" sz="7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700" kern="100" dirty="0">
                          <a:effectLst/>
                        </a:rPr>
                        <a:t>2/24 (8% of patients)</a:t>
                      </a:r>
                      <a:endParaRPr lang="en-GB" sz="7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27302624"/>
                  </a:ext>
                </a:extLst>
              </a:tr>
            </a:tbl>
          </a:graphicData>
        </a:graphic>
      </p:graphicFrame>
      <p:graphicFrame>
        <p:nvGraphicFramePr>
          <p:cNvPr id="7" name="Chart 6">
            <a:extLst>
              <a:ext uri="{FF2B5EF4-FFF2-40B4-BE49-F238E27FC236}">
                <a16:creationId xmlns:a16="http://schemas.microsoft.com/office/drawing/2014/main" id="{4011E507-579F-4899-AE09-12D73ACCE107}"/>
              </a:ext>
            </a:extLst>
          </p:cNvPr>
          <p:cNvGraphicFramePr>
            <a:graphicFrameLocks/>
          </p:cNvGraphicFramePr>
          <p:nvPr>
            <p:extLst>
              <p:ext uri="{D42A27DB-BD31-4B8C-83A1-F6EECF244321}">
                <p14:modId xmlns:p14="http://schemas.microsoft.com/office/powerpoint/2010/main" val="2677265271"/>
              </p:ext>
            </p:extLst>
          </p:nvPr>
        </p:nvGraphicFramePr>
        <p:xfrm>
          <a:off x="2389285" y="4309807"/>
          <a:ext cx="3194008" cy="2988802"/>
        </p:xfrm>
        <a:graphic>
          <a:graphicData uri="http://schemas.openxmlformats.org/drawingml/2006/chart">
            <c:chart xmlns:c="http://schemas.openxmlformats.org/drawingml/2006/chart" xmlns:r="http://schemas.openxmlformats.org/officeDocument/2006/relationships" r:id="rId3"/>
          </a:graphicData>
        </a:graphic>
      </p:graphicFrame>
      <p:sp>
        <p:nvSpPr>
          <p:cNvPr id="49" name="TextBox 48">
            <a:extLst>
              <a:ext uri="{FF2B5EF4-FFF2-40B4-BE49-F238E27FC236}">
                <a16:creationId xmlns:a16="http://schemas.microsoft.com/office/drawing/2014/main" id="{4ECFF8D1-C579-EA63-916E-E04A2C5293E3}"/>
              </a:ext>
            </a:extLst>
          </p:cNvPr>
          <p:cNvSpPr txBox="1"/>
          <p:nvPr/>
        </p:nvSpPr>
        <p:spPr>
          <a:xfrm>
            <a:off x="5247963" y="6671102"/>
            <a:ext cx="4715231" cy="246221"/>
          </a:xfrm>
          <a:prstGeom prst="rect">
            <a:avLst/>
          </a:prstGeom>
          <a:noFill/>
        </p:spPr>
        <p:txBody>
          <a:bodyPr wrap="square">
            <a:spAutoFit/>
          </a:bodyPr>
          <a:lstStyle/>
          <a:p>
            <a:r>
              <a:rPr lang="en-US" sz="500" dirty="0"/>
              <a:t>¹Wildiers H, </a:t>
            </a:r>
            <a:r>
              <a:rPr lang="en-US" sz="500" dirty="0" err="1"/>
              <a:t>Heeren</a:t>
            </a:r>
            <a:r>
              <a:rPr lang="en-US" sz="500" dirty="0"/>
              <a:t> P, Puts M et al International Society of Geriatric Oncology consensus on geriatric assessment in older patients with cancer. J Clin Oncol. 2014 Aug 20;32(24):2595-603</a:t>
            </a:r>
            <a:endParaRPr lang="en-GB" sz="500" dirty="0"/>
          </a:p>
        </p:txBody>
      </p:sp>
      <p:sp>
        <p:nvSpPr>
          <p:cNvPr id="57" name="TextBox 56">
            <a:extLst>
              <a:ext uri="{FF2B5EF4-FFF2-40B4-BE49-F238E27FC236}">
                <a16:creationId xmlns:a16="http://schemas.microsoft.com/office/drawing/2014/main" id="{4EA52584-8EBE-8633-6F5B-16D41A64B4BF}"/>
              </a:ext>
            </a:extLst>
          </p:cNvPr>
          <p:cNvSpPr txBox="1"/>
          <p:nvPr/>
        </p:nvSpPr>
        <p:spPr>
          <a:xfrm>
            <a:off x="2190235" y="6506264"/>
            <a:ext cx="2967536" cy="307777"/>
          </a:xfrm>
          <a:prstGeom prst="rect">
            <a:avLst/>
          </a:prstGeom>
          <a:noFill/>
          <a:ln>
            <a:solidFill>
              <a:schemeClr val="accent1"/>
            </a:solidFill>
          </a:ln>
        </p:spPr>
        <p:txBody>
          <a:bodyPr wrap="square" rtlCol="0">
            <a:spAutoFit/>
          </a:bodyPr>
          <a:lstStyle/>
          <a:p>
            <a:r>
              <a:rPr lang="en-GB" sz="700" dirty="0"/>
              <a:t>*18/24 patients saw our physiotherapist, with appropriate onward referral if required (</a:t>
            </a:r>
            <a:r>
              <a:rPr lang="en-GB" sz="700" i="1" dirty="0"/>
              <a:t>4 patients declined review, 2 patients had no physiotherapy need)</a:t>
            </a:r>
          </a:p>
        </p:txBody>
      </p:sp>
    </p:spTree>
    <p:extLst>
      <p:ext uri="{BB962C8B-B14F-4D97-AF65-F5344CB8AC3E}">
        <p14:creationId xmlns:p14="http://schemas.microsoft.com/office/powerpoint/2010/main" val="357451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758BEBCE60E1C4C87B869C7C38C0B3D" ma:contentTypeVersion="11" ma:contentTypeDescription="Create a new document." ma:contentTypeScope="" ma:versionID="ef6a93dc4e53927f1a3963e6a422272d">
  <xsd:schema xmlns:xsd="http://www.w3.org/2001/XMLSchema" xmlns:xs="http://www.w3.org/2001/XMLSchema" xmlns:p="http://schemas.microsoft.com/office/2006/metadata/properties" xmlns:ns2="28f492b9-0e1d-4676-9635-78fd8c5ab9d8" xmlns:ns3="d77f7b61-7249-402e-9088-bb30bc752eb7" targetNamespace="http://schemas.microsoft.com/office/2006/metadata/properties" ma:root="true" ma:fieldsID="f59c9dddaa3906bb48f9f6423261f6a4" ns2:_="" ns3:_="">
    <xsd:import namespace="28f492b9-0e1d-4676-9635-78fd8c5ab9d8"/>
    <xsd:import namespace="d77f7b61-7249-402e-9088-bb30bc752eb7"/>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8f492b9-0e1d-4676-9635-78fd8c5ab9d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e73e9af6-01d4-423d-8bd2-cf099f328a03"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77f7b61-7249-402e-9088-bb30bc752eb7"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01c4ca98-7b55-4fcc-b8e5-81239fe53638}" ma:internalName="TaxCatchAll" ma:showField="CatchAllData" ma:web="d77f7b61-7249-402e-9088-bb30bc752eb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d77f7b61-7249-402e-9088-bb30bc752eb7" xsi:nil="true"/>
    <lcf76f155ced4ddcb4097134ff3c332f xmlns="28f492b9-0e1d-4676-9635-78fd8c5ab9d8">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F3DBAECD-393F-4D35-9B10-A15EF0C73F40}"/>
</file>

<file path=customXml/itemProps2.xml><?xml version="1.0" encoding="utf-8"?>
<ds:datastoreItem xmlns:ds="http://schemas.openxmlformats.org/officeDocument/2006/customXml" ds:itemID="{99C2DC91-5141-4F3D-AD06-E07D43DB9BD2}"/>
</file>

<file path=customXml/itemProps3.xml><?xml version="1.0" encoding="utf-8"?>
<ds:datastoreItem xmlns:ds="http://schemas.openxmlformats.org/officeDocument/2006/customXml" ds:itemID="{755B5D06-4751-4475-AB8C-049179D2F182}"/>
</file>

<file path=docProps/app.xml><?xml version="1.0" encoding="utf-8"?>
<Properties xmlns="http://schemas.openxmlformats.org/officeDocument/2006/extended-properties" xmlns:vt="http://schemas.openxmlformats.org/officeDocument/2006/docPropsVTypes">
  <Template>Office 2013 - 2022 Theme</Template>
  <TotalTime>319</TotalTime>
  <Words>717</Words>
  <Application>Microsoft Office PowerPoint</Application>
  <PresentationFormat>A4 Paper (210x297 mm)</PresentationFormat>
  <Paragraphs>66</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Georgia</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Hannah Parker</dc:creator>
  <cp:lastModifiedBy>Hannah Parker</cp:lastModifiedBy>
  <cp:revision>8</cp:revision>
  <dcterms:created xsi:type="dcterms:W3CDTF">2023-10-14T13:10:24Z</dcterms:created>
  <dcterms:modified xsi:type="dcterms:W3CDTF">2023-11-10T17:16:09Z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0x0101004758BEBCE60E1C4C87B869C7C38C0B3D</vt:lpwstr>
  </property>
</Properties>
</file>