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Dunderdale" userId="18a57383-fa13-4764-88a8-9272bfc7f4aa" providerId="ADAL" clId="{AA97B0BA-A45E-4A8E-A16F-D0C47783F17C}"/>
    <pc:docChg chg="modShowInfo">
      <pc:chgData name="Helen Dunderdale" userId="18a57383-fa13-4764-88a8-9272bfc7f4aa" providerId="ADAL" clId="{AA97B0BA-A45E-4A8E-A16F-D0C47783F17C}" dt="2025-03-26T12:01:00.895" v="0" actId="2744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A48B3-B0BE-8FDE-7324-D37CCE357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E998E-B9DC-57C4-3B2F-945B2F03C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D771A-E831-4E37-C93F-B51F8E75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7F32-915A-479B-B367-E5FD6AE5AE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5F176-D5FE-4D01-A635-35EF06727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A4224-CA73-CF86-9B17-6CF06FE8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CCE4-F412-472F-A906-60EB1478B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78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53642-C587-B327-5F2E-33C685B38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EF055E-D15F-0F36-42A0-5EAB4F705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24324-6584-6DF5-107E-FF46B1D8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7F32-915A-479B-B367-E5FD6AE5AE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EE2ED-157F-7687-A554-811C0594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4C22E-EC7F-C2A0-009D-30C73833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CCE4-F412-472F-A906-60EB1478B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7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7CB56B-CEE9-155D-9D20-FA97CD08C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3BD2EB-54AC-1857-8EBA-C4E8A2B4E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FC504-BCC9-D58D-7684-1CC51F22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7F32-915A-479B-B367-E5FD6AE5AE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BD021-23CC-C5B4-A6C8-879CEE99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41FB2-CDCE-0229-AAD2-9E3BADB1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CCE4-F412-472F-A906-60EB1478B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06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5EFC8-0614-8FC7-1EA3-8E2831D98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BA716-853E-351F-A1D8-036E198A4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E47D3-E4C5-EECF-8A5E-C262013B8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7F32-915A-479B-B367-E5FD6AE5AE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65592-CF40-BB20-618C-E73B8B5BA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EA07D-B186-87CA-A4F4-6039A6ED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CCE4-F412-472F-A906-60EB1478B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1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8056B-E95D-04E0-353D-7012D7BC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F63EF-9CDD-F27E-458F-A0A7D52B5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6D95C-61F7-BCE0-B0B6-59941CA1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7F32-915A-479B-B367-E5FD6AE5AE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22BB2-6849-5862-CD91-4A54347B2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572F7-B4C3-08F5-DD48-D32980D79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CCE4-F412-472F-A906-60EB1478B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50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52E8-3D0A-7753-2848-EE5F0D427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2C7A0-B6B2-FA63-EFDC-211D1B988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6EEC8-58E7-7E90-CE39-4042CE5BA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74D73-6193-C717-05C1-43E08DED2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7F32-915A-479B-B367-E5FD6AE5AE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3A84E-9EDD-7D5D-5980-A9EFFC1DF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2093D-1274-329E-16C2-285B0D04E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CCE4-F412-472F-A906-60EB1478B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1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65977-5481-CD18-C5E0-4F68FBDDD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9AD35-6819-31D6-ADEB-2C5C4750D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9A5A0-FCB9-9ECC-188C-117665929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B7A18-39D5-F2F7-0DD5-14C22967B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4D7E5E-6707-3F32-CB39-90F46BAA3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2CDB9-7B90-360C-805E-791234A26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7F32-915A-479B-B367-E5FD6AE5AE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9CB89F-2205-9DBF-FBE3-B053A8FBD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1F6974-C205-94C8-B2FB-D9D69E3E9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CCE4-F412-472F-A906-60EB1478B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48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19B87-AA2C-7D0E-806A-7D9C246C7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F94A41-3955-B8CE-315F-B5F751BE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7F32-915A-479B-B367-E5FD6AE5AE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24BBE5-FF1F-8AE4-664C-FD3ABA633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E9484-6D74-FF48-C82D-EA1A6421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CCE4-F412-472F-A906-60EB1478B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0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4A1AA-71AA-8FE9-EAA5-973A61C3F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7F32-915A-479B-B367-E5FD6AE5AE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5F06DF-B12D-2C14-096E-96C30281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2F04D-82FC-71E5-CA43-7935495D7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CCE4-F412-472F-A906-60EB1478B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6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5265B-3B37-CB56-AF29-C106BF46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02FCB-591D-AA2B-08B1-949ED42C5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F1927-B50F-0015-C25F-9C49870A3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73D65-3534-172F-9704-6B423B39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7F32-915A-479B-B367-E5FD6AE5AE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D5685-5946-F8C8-8319-ED6380CE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D3BFE-4CFE-4D15-EF38-50641245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CCE4-F412-472F-A906-60EB1478B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84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9EB8-E42E-B755-5E7E-F7CA78B34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332911-7E05-3A8E-A3B7-CB8C3AE50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C4C1B-639F-B316-AFEB-5C27CE59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2D4D8-20E6-CF0F-3D5E-78CBEBC3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7F32-915A-479B-B367-E5FD6AE5AE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33CE0-B14A-88DF-3D02-ABD0FDE8F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361AF-D516-AA87-D829-CE8445DB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8CCE4-F412-472F-A906-60EB1478B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9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2807A2-4221-BCE5-642F-C30B57076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EAA1A-D053-22DB-BB71-146D26E6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D34A5-51F8-9300-09A1-DF2EE49E4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757F32-915A-479B-B367-E5FD6AE5AE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4385A-577B-1AB3-690E-9B0A88B0C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43A3C-8CBB-E28A-B7C7-167159FA97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48CCE4-F412-472F-A906-60EB1478B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81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FB5D1-5F2C-BC46-93D1-FD2D16D10D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SWAG Haematology Protocols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698AA1-5F80-67E9-19AF-0A2B7B8741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Haem CAG – 25/3/2025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30CEFE-B0CA-4558-240E-05EBC6ED7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217" y="242098"/>
            <a:ext cx="30099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05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1BC16-7B29-6868-2752-2D847EC10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4" y="18255"/>
            <a:ext cx="12123906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Current status – NICE approvals since March 2024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AA82C01-7E90-9A50-1456-C454A4782C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473517"/>
              </p:ext>
            </p:extLst>
          </p:nvPr>
        </p:nvGraphicFramePr>
        <p:xfrm>
          <a:off x="428018" y="1040861"/>
          <a:ext cx="11138170" cy="5390763"/>
        </p:xfrm>
        <a:graphic>
          <a:graphicData uri="http://schemas.openxmlformats.org/drawingml/2006/table">
            <a:tbl>
              <a:tblPr/>
              <a:tblGrid>
                <a:gridCol w="1692612">
                  <a:extLst>
                    <a:ext uri="{9D8B030D-6E8A-4147-A177-3AD203B41FA5}">
                      <a16:colId xmlns:a16="http://schemas.microsoft.com/office/drawing/2014/main" val="1274043175"/>
                    </a:ext>
                  </a:extLst>
                </a:gridCol>
                <a:gridCol w="6663447">
                  <a:extLst>
                    <a:ext uri="{9D8B030D-6E8A-4147-A177-3AD203B41FA5}">
                      <a16:colId xmlns:a16="http://schemas.microsoft.com/office/drawing/2014/main" val="1648518181"/>
                    </a:ext>
                  </a:extLst>
                </a:gridCol>
                <a:gridCol w="2782111">
                  <a:extLst>
                    <a:ext uri="{9D8B030D-6E8A-4147-A177-3AD203B41FA5}">
                      <a16:colId xmlns:a16="http://schemas.microsoft.com/office/drawing/2014/main" val="2385739528"/>
                    </a:ext>
                  </a:extLst>
                </a:gridCol>
              </a:tblGrid>
              <a:tr h="19579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NICE TA/Indication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 Status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381912"/>
                  </a:ext>
                </a:extLst>
              </a:tr>
              <a:tr h="367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20th November 2024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TA1018 -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Fedratinib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disease related splenomegaly or symptoms in myelofibrosis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Published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027675"/>
                  </a:ext>
                </a:extLst>
              </a:tr>
              <a:tr h="47350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13th November 2024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TA1015 -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Teclistamab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recommended as an option for treating relapsed and refractory multiple myeloma in adults after 3 or more treatments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Published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588949"/>
                  </a:ext>
                </a:extLst>
              </a:tr>
              <a:tr h="19579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6th November 2024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TA1012 -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Avapritinib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advanced systemic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mastocytosis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590035"/>
                  </a:ext>
                </a:extLst>
              </a:tr>
              <a:tr h="367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23rd October 2024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TA1013 -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Quizartinib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induction, consolidation and maintenance of newly diagnosed FLT3-ITD-positive acute myeloid leukaemia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Published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108836"/>
                  </a:ext>
                </a:extLst>
              </a:tr>
              <a:tr h="23252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4th September 2024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TA1001 -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Zanubrutinib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marginal zone lymphoma after anti-CD20-based treatment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 existing protocol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803104"/>
                  </a:ext>
                </a:extLst>
              </a:tr>
              <a:tr h="427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5th June 2024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TA979 -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Ivosidenib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azacitidine for untreated acute myeloid leukaemia with IDH1 R132 mutation.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 - KG happy to do based on single agent ivo/aza protocols - </a:t>
                      </a:r>
                      <a:r>
                        <a:rPr lang="en-GB" sz="14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volunteer to review the draft?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298493"/>
                  </a:ext>
                </a:extLst>
              </a:tr>
              <a:tr h="224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15th May 2024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TA974 -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Selinexor with bortezomib and dexamethasone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previously treated multiple myeloma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Published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527556"/>
                  </a:ext>
                </a:extLst>
              </a:tr>
              <a:tr h="367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8th May 2024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TA970 -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Selinexor with dexamethasone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treating relapsed or refractory multiple myeloma after 4 or more treatments.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Published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494789"/>
                  </a:ext>
                </a:extLst>
              </a:tr>
              <a:tr h="367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May 2024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TA967 -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Pembrolizumab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relapsed or refractory classical Hodgkin lymphoma in people 3 years and over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 existing protocol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13697"/>
                  </a:ext>
                </a:extLst>
              </a:tr>
              <a:tr h="34532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27th March 2024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TA959 -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Daratumumab, bortezomib, cyclophosphamide and dexamethasone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newly diagnosed systemic amyloid light chain (AL) amyloidosis in adults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draft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709727"/>
                  </a:ext>
                </a:extLst>
              </a:tr>
              <a:tr h="25534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20th March 2024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TA957 -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Momelotinib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myelofibrosis-related splenomegaly or symptoms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A/w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final sign off - should be on website early April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822639"/>
                  </a:ext>
                </a:extLst>
              </a:tr>
              <a:tr h="39159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6th March 2024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TA954 -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Epcoritamab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treating relapsed or refractory diffuse large B-cell lymphoma after 2 or more systemic therapies</a:t>
                      </a: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Drafted -</a:t>
                      </a:r>
                      <a:r>
                        <a:rPr lang="en-GB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need volunteer to review the draft?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46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23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54F86-4812-BEB7-77FB-75628036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996" y="83023"/>
            <a:ext cx="11644008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Protocols released/updated since last meeting: </a:t>
            </a:r>
            <a:r>
              <a:rPr lang="en-GB" sz="3200" b="1" dirty="0">
                <a:solidFill>
                  <a:srgbClr val="0070C0"/>
                </a:solidFill>
              </a:rPr>
              <a:t>Jul 24-Mar 25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A7BC20E-7BF3-8C9E-FD42-5B278B99F8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781868"/>
              </p:ext>
            </p:extLst>
          </p:nvPr>
        </p:nvGraphicFramePr>
        <p:xfrm>
          <a:off x="838200" y="1719871"/>
          <a:ext cx="10515600" cy="4202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366">
                  <a:extLst>
                    <a:ext uri="{9D8B030D-6E8A-4147-A177-3AD203B41FA5}">
                      <a16:colId xmlns:a16="http://schemas.microsoft.com/office/drawing/2014/main" val="1338682727"/>
                    </a:ext>
                  </a:extLst>
                </a:gridCol>
                <a:gridCol w="2801565">
                  <a:extLst>
                    <a:ext uri="{9D8B030D-6E8A-4147-A177-3AD203B41FA5}">
                      <a16:colId xmlns:a16="http://schemas.microsoft.com/office/drawing/2014/main" val="306936720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01932938"/>
                    </a:ext>
                  </a:extLst>
                </a:gridCol>
                <a:gridCol w="3464669">
                  <a:extLst>
                    <a:ext uri="{9D8B030D-6E8A-4147-A177-3AD203B41FA5}">
                      <a16:colId xmlns:a16="http://schemas.microsoft.com/office/drawing/2014/main" val="183434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Diagnosis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protocols issued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Existing protocols updated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Protocols in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405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Quizartinib</a:t>
                      </a:r>
                      <a:endParaRPr lang="en-GB" dirty="0"/>
                    </a:p>
                    <a:p>
                      <a:r>
                        <a:rPr lang="en-GB" dirty="0"/>
                        <a:t>DA induction</a:t>
                      </a:r>
                    </a:p>
                    <a:p>
                      <a:r>
                        <a:rPr lang="en-GB" dirty="0"/>
                        <a:t>Sorafenib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HD Ara-C consolidation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415426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r>
                        <a:rPr lang="en-GB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Rituximab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2725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Lymphoma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Loncastuximab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tesirine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Epcoritamab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028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Fedratinib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Hydroxycarbamide</a:t>
                      </a:r>
                    </a:p>
                    <a:p>
                      <a:r>
                        <a:rPr lang="en-GB" dirty="0" err="1"/>
                        <a:t>Ruxolitinib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Momelotinib</a:t>
                      </a:r>
                      <a:r>
                        <a:rPr lang="en-GB" dirty="0"/>
                        <a:t> </a:t>
                      </a:r>
                    </a:p>
                    <a:p>
                      <a:r>
                        <a:rPr lang="en-GB" dirty="0" err="1"/>
                        <a:t>Ropeginterferon</a:t>
                      </a:r>
                      <a:endParaRPr lang="en-GB" dirty="0"/>
                    </a:p>
                    <a:p>
                      <a:r>
                        <a:rPr lang="en-GB" dirty="0"/>
                        <a:t>(both being released early April)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455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Myeloma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Elranatamab</a:t>
                      </a:r>
                      <a:endParaRPr lang="en-GB" dirty="0"/>
                    </a:p>
                    <a:p>
                      <a:r>
                        <a:rPr lang="en-GB" dirty="0"/>
                        <a:t>Selinexor, bortezomib, </a:t>
                      </a:r>
                      <a:r>
                        <a:rPr lang="en-GB" dirty="0" err="1"/>
                        <a:t>dex</a:t>
                      </a:r>
                      <a:endParaRPr lang="en-GB" dirty="0"/>
                    </a:p>
                    <a:p>
                      <a:r>
                        <a:rPr lang="en-GB" dirty="0"/>
                        <a:t>Selinexor &amp; </a:t>
                      </a:r>
                      <a:r>
                        <a:rPr lang="en-GB" dirty="0" err="1"/>
                        <a:t>dex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001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26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DE904-36D6-7C08-924C-17C1CF137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Other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5D39-E442-26F8-A321-DFA296E0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Progress on updates/transfer to new template stalled due to lack of capacity as new protocols prioritised</a:t>
            </a:r>
          </a:p>
          <a:p>
            <a:r>
              <a:rPr lang="en-GB" dirty="0"/>
              <a:t>Funding secured for FT 0.2 </a:t>
            </a:r>
            <a:r>
              <a:rPr lang="en-GB" dirty="0" err="1"/>
              <a:t>wte</a:t>
            </a:r>
            <a:r>
              <a:rPr lang="en-GB" dirty="0"/>
              <a:t> protocols pharmacist to support this work – aim to recruit in next 3 months</a:t>
            </a:r>
          </a:p>
          <a:p>
            <a:r>
              <a:rPr lang="en-GB" dirty="0"/>
              <a:t>Pilot for national protocols approved:</a:t>
            </a:r>
          </a:p>
          <a:p>
            <a:pPr lvl="1"/>
            <a:r>
              <a:rPr lang="en-GB" dirty="0"/>
              <a:t>Will be for limited number of agents during pilot</a:t>
            </a:r>
          </a:p>
          <a:p>
            <a:pPr lvl="1"/>
            <a:r>
              <a:rPr lang="en-GB" dirty="0"/>
              <a:t>Newly approved NICE drugs/regimens</a:t>
            </a:r>
          </a:p>
          <a:p>
            <a:pPr lvl="1"/>
            <a:r>
              <a:rPr lang="en-GB" dirty="0"/>
              <a:t>Likely to be via a website that requires a login, more details in </a:t>
            </a:r>
            <a:r>
              <a:rPr lang="en-GB"/>
              <a:t>due course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111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8BEBCE60E1C4C87B869C7C38C0B3D" ma:contentTypeVersion="11" ma:contentTypeDescription="Create a new document." ma:contentTypeScope="" ma:versionID="ef6a93dc4e53927f1a3963e6a422272d">
  <xsd:schema xmlns:xsd="http://www.w3.org/2001/XMLSchema" xmlns:xs="http://www.w3.org/2001/XMLSchema" xmlns:p="http://schemas.microsoft.com/office/2006/metadata/properties" xmlns:ns2="28f492b9-0e1d-4676-9635-78fd8c5ab9d8" xmlns:ns3="d77f7b61-7249-402e-9088-bb30bc752eb7" targetNamespace="http://schemas.microsoft.com/office/2006/metadata/properties" ma:root="true" ma:fieldsID="f59c9dddaa3906bb48f9f6423261f6a4" ns2:_="" ns3:_="">
    <xsd:import namespace="28f492b9-0e1d-4676-9635-78fd8c5ab9d8"/>
    <xsd:import namespace="d77f7b61-7249-402e-9088-bb30bc752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492b9-0e1d-4676-9635-78fd8c5ab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73e9af6-01d4-423d-8bd2-cf099f328a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7b61-7249-402e-9088-bb30bc752eb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c4ca98-7b55-4fcc-b8e5-81239fe53638}" ma:internalName="TaxCatchAll" ma:showField="CatchAllData" ma:web="d77f7b61-7249-402e-9088-bb30bc752e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7f7b61-7249-402e-9088-bb30bc752eb7" xsi:nil="true"/>
    <lcf76f155ced4ddcb4097134ff3c332f xmlns="28f492b9-0e1d-4676-9635-78fd8c5ab9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05F7507-E39A-48B1-A130-40F7A1275004}"/>
</file>

<file path=customXml/itemProps2.xml><?xml version="1.0" encoding="utf-8"?>
<ds:datastoreItem xmlns:ds="http://schemas.openxmlformats.org/officeDocument/2006/customXml" ds:itemID="{69E5A552-C134-4D2B-988F-05356E07C06A}"/>
</file>

<file path=customXml/itemProps3.xml><?xml version="1.0" encoding="utf-8"?>
<ds:datastoreItem xmlns:ds="http://schemas.openxmlformats.org/officeDocument/2006/customXml" ds:itemID="{5E068146-48F0-44B2-BA85-A0BC17E3C425}"/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434</Words>
  <Application>Microsoft Office PowerPoint</Application>
  <PresentationFormat>Widescreen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Office Theme</vt:lpstr>
      <vt:lpstr>SWAG Haematology Protocols Update</vt:lpstr>
      <vt:lpstr>Current status – NICE approvals since March 2024</vt:lpstr>
      <vt:lpstr>Protocols released/updated since last meeting: Jul 24-Mar 25</vt:lpstr>
      <vt:lpstr>Other updates</vt:lpstr>
    </vt:vector>
  </TitlesOfParts>
  <Company>UHBW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Kate Gregory</dc:creator>
  <cp:lastModifiedBy>Helen Dunderdale</cp:lastModifiedBy>
  <cp:revision>2</cp:revision>
  <dcterms:created xsi:type="dcterms:W3CDTF">2025-03-25T19:38:50Z</dcterms:created>
  <dcterms:modified xsi:type="dcterms:W3CDTF">2025-03-26T12:01:09Z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0x0101004758BEBCE60E1C4C87B869C7C38C0B3D</vt:lpwstr>
  </property>
</Properties>
</file>