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61" r:id="rId6"/>
    <p:sldId id="265" r:id="rId7"/>
    <p:sldId id="264" r:id="rId8"/>
    <p:sldId id="262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9040FEC5-C7C3-42CA-8F81-7519418072DB}"/>
    <pc:docChg chg="modShowInfo">
      <pc:chgData name="Helen Dunderdale" userId="18a57383-fa13-4764-88a8-9272bfc7f4aa" providerId="ADAL" clId="{9040FEC5-C7C3-42CA-8F81-7519418072DB}" dt="2025-03-26T12:26:51.655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Peer Alliances*: Median waiting time from urgent referral to starting chemotherapy for high-grade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alliances'!$C$1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cat>
          <c:val>
            <c:numRef>
              <c:f>'By alliances'!$C$2:$C$39</c:f>
            </c:numRef>
          </c:val>
          <c:extLst>
            <c:ext xmlns:c16="http://schemas.microsoft.com/office/drawing/2014/chart" uri="{C3380CC4-5D6E-409C-BE32-E72D297353CC}">
              <c16:uniqueId val="{00000000-58BE-4D4B-8056-6E1A56D269F5}"/>
            </c:ext>
          </c:extLst>
        </c:ser>
        <c:ser>
          <c:idx val="1"/>
          <c:order val="1"/>
          <c:tx>
            <c:strRef>
              <c:f>'By alliances'!$D$1</c:f>
              <c:strCache>
                <c:ptCount val="1"/>
                <c:pt idx="0">
                  <c:v>denominator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cat>
          <c:val>
            <c:numRef>
              <c:f>'By alliances'!$D$2:$D$39</c:f>
            </c:numRef>
          </c:val>
          <c:extLst>
            <c:ext xmlns:c16="http://schemas.microsoft.com/office/drawing/2014/chart" uri="{C3380CC4-5D6E-409C-BE32-E72D297353CC}">
              <c16:uniqueId val="{00000001-58BE-4D4B-8056-6E1A56D269F5}"/>
            </c:ext>
          </c:extLst>
        </c:ser>
        <c:ser>
          <c:idx val="2"/>
          <c:order val="2"/>
          <c:tx>
            <c:strRef>
              <c:f>'By alliances'!$E$1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cat>
          <c:val>
            <c:numRef>
              <c:f>'By alliances'!$E$2:$E$39</c:f>
            </c:numRef>
          </c:val>
          <c:extLst>
            <c:ext xmlns:c16="http://schemas.microsoft.com/office/drawing/2014/chart" uri="{C3380CC4-5D6E-409C-BE32-E72D297353CC}">
              <c16:uniqueId val="{00000002-58BE-4D4B-8056-6E1A56D269F5}"/>
            </c:ext>
          </c:extLst>
        </c:ser>
        <c:ser>
          <c:idx val="3"/>
          <c:order val="3"/>
          <c:tx>
            <c:strRef>
              <c:f>'By alliances'!$F$1</c:f>
              <c:strCache>
                <c:ptCount val="1"/>
                <c:pt idx="0">
                  <c:v>median (days)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cat>
          <c:val>
            <c:numRef>
              <c:f>'By alliances'!$F$2:$F$39</c:f>
              <c:numCache>
                <c:formatCode>0</c:formatCode>
                <c:ptCount val="5"/>
                <c:pt idx="0">
                  <c:v>62</c:v>
                </c:pt>
                <c:pt idx="1">
                  <c:v>40</c:v>
                </c:pt>
                <c:pt idx="2">
                  <c:v>51</c:v>
                </c:pt>
                <c:pt idx="3">
                  <c:v>41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E-4D4B-8056-6E1A56D2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8317679"/>
        <c:axId val="248320559"/>
      </c:barChart>
      <c:scatterChart>
        <c:scatterStyle val="lineMarker"/>
        <c:varyColors val="0"/>
        <c:ser>
          <c:idx val="4"/>
          <c:order val="4"/>
          <c:tx>
            <c:strRef>
              <c:f>'By alliances'!$G$1</c:f>
              <c:strCache>
                <c:ptCount val="1"/>
                <c:pt idx="0">
                  <c:v>percentile_15th (days)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</c:marker>
          <c:xVal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xVal>
          <c:yVal>
            <c:numRef>
              <c:f>'By alliances'!$G$2:$G$39</c:f>
              <c:numCache>
                <c:formatCode>0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17</c:v>
                </c:pt>
                <c:pt idx="3">
                  <c:v>13</c:v>
                </c:pt>
                <c:pt idx="4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BE-4D4B-8056-6E1A56D269F5}"/>
            </c:ext>
          </c:extLst>
        </c:ser>
        <c:ser>
          <c:idx val="5"/>
          <c:order val="5"/>
          <c:tx>
            <c:strRef>
              <c:f>'By alliances'!$H$1</c:f>
              <c:strCache>
                <c:ptCount val="1"/>
                <c:pt idx="0">
                  <c:v>percentile_85th (days)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</c:marker>
          <c:xVal>
            <c:strRef>
              <c:f>'By alliances'!$A$2:$B$39</c:f>
              <c:strCache>
                <c:ptCount val="5"/>
                <c:pt idx="0">
                  <c:v>East Midlands Cancer Alliance</c:v>
                </c:pt>
                <c:pt idx="1">
                  <c:v>Kent and Medway Cancer Alliance</c:v>
                </c:pt>
                <c:pt idx="2">
                  <c:v>Somerset, Wiltshire, Avon and Gloucestershire Cancer Alliance</c:v>
                </c:pt>
                <c:pt idx="3">
                  <c:v>Thames Valley Cancer Alliance</c:v>
                </c:pt>
                <c:pt idx="4">
                  <c:v>Wessex Cancer Alliance</c:v>
                </c:pt>
              </c:strCache>
            </c:strRef>
          </c:xVal>
          <c:yVal>
            <c:numRef>
              <c:f>'By alliances'!$H$2:$H$39</c:f>
              <c:numCache>
                <c:formatCode>0</c:formatCode>
                <c:ptCount val="5"/>
                <c:pt idx="0">
                  <c:v>110</c:v>
                </c:pt>
                <c:pt idx="1">
                  <c:v>78</c:v>
                </c:pt>
                <c:pt idx="2">
                  <c:v>95</c:v>
                </c:pt>
                <c:pt idx="3">
                  <c:v>84</c:v>
                </c:pt>
                <c:pt idx="4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BE-4D4B-8056-6E1A56D2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317679"/>
        <c:axId val="248320559"/>
      </c:scatterChart>
      <c:catAx>
        <c:axId val="248317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Peer Alliances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320559"/>
        <c:crosses val="autoZero"/>
        <c:auto val="1"/>
        <c:lblAlgn val="ctr"/>
        <c:lblOffset val="100"/>
        <c:noMultiLvlLbl val="0"/>
      </c:catAx>
      <c:valAx>
        <c:axId val="24832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31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waiting time from urgent referral to starting chemotherapy for high-grade NHL 2023</a:t>
            </a:r>
            <a:endParaRPr lang="en-GB" sz="1400" b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'By trusts'!$H$1</c:f>
              <c:strCache>
                <c:ptCount val="1"/>
                <c:pt idx="0">
                  <c:v>median (days)</c:v>
                </c:pt>
              </c:strCache>
            </c:strRef>
          </c:tx>
          <c:invertIfNegative val="0"/>
          <c:cat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cat>
          <c:val>
            <c:numRef>
              <c:f>'By trusts'!$H$2:$H$245</c:f>
              <c:numCache>
                <c:formatCode>0</c:formatCode>
                <c:ptCount val="6"/>
                <c:pt idx="1">
                  <c:v>46</c:v>
                </c:pt>
                <c:pt idx="2">
                  <c:v>49</c:v>
                </c:pt>
                <c:pt idx="3">
                  <c:v>47</c:v>
                </c:pt>
                <c:pt idx="4">
                  <c:v>60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F-435E-AC3E-C3F5C61C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8513647"/>
        <c:axId val="938511247"/>
      </c:barChart>
      <c:barChart>
        <c:barDir val="col"/>
        <c:grouping val="clustered"/>
        <c:varyColors val="0"/>
        <c:ser>
          <c:idx val="0"/>
          <c:order val="0"/>
          <c:tx>
            <c:strRef>
              <c:f>'By trusts'!$E$1</c:f>
              <c:strCache>
                <c:ptCount val="1"/>
                <c:pt idx="0">
                  <c:v>year</c:v>
                </c:pt>
              </c:strCache>
            </c:strRef>
          </c:tx>
          <c:invertIfNegative val="0"/>
          <c:cat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cat>
          <c:val>
            <c:numRef>
              <c:f>'By trusts'!$E$2:$E$245</c:f>
            </c:numRef>
          </c:val>
          <c:extLst>
            <c:ext xmlns:c16="http://schemas.microsoft.com/office/drawing/2014/chart" uri="{C3380CC4-5D6E-409C-BE32-E72D297353CC}">
              <c16:uniqueId val="{00000001-895F-435E-AC3E-C3F5C61CA2FE}"/>
            </c:ext>
          </c:extLst>
        </c:ser>
        <c:ser>
          <c:idx val="1"/>
          <c:order val="1"/>
          <c:tx>
            <c:strRef>
              <c:f>'By trusts'!$F$1</c:f>
              <c:strCache>
                <c:ptCount val="1"/>
                <c:pt idx="0">
                  <c:v>denominator</c:v>
                </c:pt>
              </c:strCache>
            </c:strRef>
          </c:tx>
          <c:invertIfNegative val="0"/>
          <c:cat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cat>
          <c:val>
            <c:numRef>
              <c:f>'By trusts'!$F$2:$F$245</c:f>
            </c:numRef>
          </c:val>
          <c:extLst>
            <c:ext xmlns:c16="http://schemas.microsoft.com/office/drawing/2014/chart" uri="{C3380CC4-5D6E-409C-BE32-E72D297353CC}">
              <c16:uniqueId val="{00000002-895F-435E-AC3E-C3F5C61CA2FE}"/>
            </c:ext>
          </c:extLst>
        </c:ser>
        <c:ser>
          <c:idx val="2"/>
          <c:order val="2"/>
          <c:tx>
            <c:strRef>
              <c:f>'By trusts'!$G$1</c:f>
              <c:strCache>
                <c:ptCount val="1"/>
                <c:pt idx="0">
                  <c:v>proportion</c:v>
                </c:pt>
              </c:strCache>
            </c:strRef>
          </c:tx>
          <c:invertIfNegative val="0"/>
          <c:cat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cat>
          <c:val>
            <c:numRef>
              <c:f>'By trusts'!$G$2:$G$245</c:f>
            </c:numRef>
          </c:val>
          <c:extLst>
            <c:ext xmlns:c16="http://schemas.microsoft.com/office/drawing/2014/chart" uri="{C3380CC4-5D6E-409C-BE32-E72D297353CC}">
              <c16:uniqueId val="{00000003-895F-435E-AC3E-C3F5C61C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8513647"/>
        <c:axId val="938511247"/>
      </c:barChart>
      <c:scatterChart>
        <c:scatterStyle val="lineMarker"/>
        <c:varyColors val="0"/>
        <c:ser>
          <c:idx val="4"/>
          <c:order val="4"/>
          <c:tx>
            <c:strRef>
              <c:f>'By trusts'!$I$1</c:f>
              <c:strCache>
                <c:ptCount val="1"/>
                <c:pt idx="0">
                  <c:v>percentile_15th (days)</c:v>
                </c:pt>
              </c:strCache>
            </c:strRef>
          </c:tx>
          <c:spPr>
            <a:ln w="25400">
              <a:noFill/>
            </a:ln>
          </c:spPr>
          <c:xVal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xVal>
          <c:yVal>
            <c:numRef>
              <c:f>'By trusts'!$I$2:$I$245</c:f>
              <c:numCache>
                <c:formatCode>0</c:formatCode>
                <c:ptCount val="6"/>
                <c:pt idx="1">
                  <c:v>13</c:v>
                </c:pt>
                <c:pt idx="2">
                  <c:v>14</c:v>
                </c:pt>
                <c:pt idx="3">
                  <c:v>25</c:v>
                </c:pt>
                <c:pt idx="4">
                  <c:v>17</c:v>
                </c:pt>
                <c:pt idx="5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95F-435E-AC3E-C3F5C61CA2FE}"/>
            </c:ext>
          </c:extLst>
        </c:ser>
        <c:ser>
          <c:idx val="5"/>
          <c:order val="5"/>
          <c:tx>
            <c:strRef>
              <c:f>'By trusts'!$J$1</c:f>
              <c:strCache>
                <c:ptCount val="1"/>
                <c:pt idx="0">
                  <c:v>percentile_85th (days)</c:v>
                </c:pt>
              </c:strCache>
            </c:strRef>
          </c:tx>
          <c:spPr>
            <a:ln w="25400">
              <a:noFill/>
            </a:ln>
          </c:spPr>
          <c:xVal>
            <c:strRef>
              <c:f>'By trusts'!$A$2:$D$245</c:f>
              <c:strCache>
                <c:ptCount val="6"/>
                <c:pt idx="0">
                  <c:v>Gloucestershire Hospitals NHS Foundation Trust</c:v>
                </c:pt>
                <c:pt idx="1">
                  <c:v>North Bristol NHS Trust</c:v>
                </c:pt>
                <c:pt idx="2">
                  <c:v>Royal United Hospitals Bath NHS Foundation Trust</c:v>
                </c:pt>
                <c:pt idx="3">
                  <c:v>Salisbury NHS Foundation Trust</c:v>
                </c:pt>
                <c:pt idx="4">
                  <c:v>Somerset NHS Foundation Trust</c:v>
                </c:pt>
                <c:pt idx="5">
                  <c:v>University Hospitals Bristol and Weston NHS Foundation Trust</c:v>
                </c:pt>
              </c:strCache>
            </c:strRef>
          </c:xVal>
          <c:yVal>
            <c:numRef>
              <c:f>'By trusts'!$J$2:$J$245</c:f>
              <c:numCache>
                <c:formatCode>0</c:formatCode>
                <c:ptCount val="6"/>
                <c:pt idx="1">
                  <c:v>91</c:v>
                </c:pt>
                <c:pt idx="2">
                  <c:v>109</c:v>
                </c:pt>
                <c:pt idx="3">
                  <c:v>114</c:v>
                </c:pt>
                <c:pt idx="4">
                  <c:v>77</c:v>
                </c:pt>
                <c:pt idx="5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95F-435E-AC3E-C3F5C61C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513647"/>
        <c:axId val="938511247"/>
      </c:scatterChart>
      <c:catAx>
        <c:axId val="93851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8511247"/>
        <c:crosses val="autoZero"/>
        <c:auto val="1"/>
        <c:lblAlgn val="ctr"/>
        <c:lblOffset val="100"/>
        <c:noMultiLvlLbl val="0"/>
      </c:catAx>
      <c:valAx>
        <c:axId val="938511247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938513647"/>
        <c:crosses val="autoZero"/>
        <c:crossBetween val="between"/>
      </c:valAx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FA2E-5E42-4AA7-9A63-299B448B363B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FDD9-8A0B-4A7E-9197-741C9C929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E267-0651-DBEA-20AC-E812B875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6B5A6-9016-6B89-7DBA-93E346170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6844-EBFC-A520-B230-8C87DC19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F3D99-AD23-4629-C661-FA77B345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A507-EE12-D674-650B-A8BB7515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1262-E4ED-871F-5A7B-D4F8588D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82C91-FB12-F5E9-626B-3265B61A0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232C-AB7D-7535-087F-DD7CBB28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8CC3-B824-F346-75B6-756B58A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EE41-2834-EEB8-A52F-CA88FDF3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26AC7-47C8-A217-6DF1-1B6A85D1A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D53DE-937B-A7F8-AF01-C905C896B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7F68-D885-236A-B615-2BCEEEDF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FFB96-977B-B0F6-6AD4-282B8D88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0FF0-34BA-4AB3-8DE9-517FCDB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6037-13A8-D266-AE08-98DAA8B1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3656-66F1-AB22-FEDC-04CA1EE52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71D6C-B602-C594-206B-7E9602AD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9721C-4AF6-3616-DF3E-6F6C611C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C8A0-D41B-2961-4A33-EB1A92D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F4E2-A03B-A8BA-9049-4A9DD33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7F4A-FBAB-838F-725F-B94055F7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375E-CA00-15D9-C58B-5CE7740A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A012-A8A4-AD8A-8B80-C5571A6C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1C2B-86AF-E83E-06A7-3BEA2C40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1FD6-6606-039F-628C-598B0C0C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B2A1-2EF9-337C-C3FC-9EFBF87CE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BC5C6-C34E-5CC6-B4EE-D4953682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C3C0C-4292-4874-D1BB-726B2503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8EDB-9328-0F48-6964-52D6A4B5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DD21-70B0-2B72-6C0F-453FF1B2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72B5-2A69-21A2-45CD-594B1072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1D4D7-BDDE-FBFD-DD83-46EA7458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15F22-7EBA-B527-1313-3929B7EF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8003E-BB9D-D24E-66C4-61A6D8AB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A3B46-6893-63FE-F7A4-23699CFD3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E6C82-3993-9A90-B8A3-1C58AC90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B70BD-9261-1860-CA5C-BBF4F819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AAABF-2CF3-4BA1-C375-5B683942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1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B877-8BDE-A2EF-C7D8-B43D0697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2EBC7-0F64-B41C-70A2-D5565EB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BF75F-A084-1DCA-0CC2-589C617B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0AE3-79B2-752F-1B4B-C390CC9C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69B8C-37C8-95D0-D8C2-E5CEF963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6997D-9F78-2A6A-C6B6-8D52196A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25451-8617-AF78-355B-7AA64EF8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A134-95B9-A6E6-C2DC-EA6DF5E4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C9CF-CD1C-9D42-3878-83191D39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00E54-99F4-AFBE-ECD1-B395A075D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E86D8-7997-FA3E-6E9A-15076162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8BB41-2A52-5A5A-CB15-1E48123E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DCE0-4807-2111-560F-F626DAF7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9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5A63-EEDC-6EA9-AC7B-3E55051D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360ED-DEA5-548E-DDD7-BAF123CC0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ABD92-2E7F-8BDD-4560-AB10F052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C488-1865-5560-3093-0C7D7194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A73E4-2E96-44BB-C1AB-D7A208CB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74FAC-5113-1629-1EE1-D6C04807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9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99A69-B6B9-DFFC-8C70-45E7A4DA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3F69-C562-569B-D598-10A137527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3E88-3DF5-9725-5379-08798CFC7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59BD6-2E52-41D4-9220-FA1868120821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F9D71-F955-5EC1-3569-1F7484AF9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4FBED-5259-19FA-CB42-22703BED0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F682CD-6D27-416F-8CBD-C19F40CB4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8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09258" y="2238649"/>
            <a:ext cx="8835742" cy="1190351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79299" y="4078503"/>
            <a:ext cx="9747682" cy="1486941"/>
          </a:xfrm>
          <a:custGeom>
            <a:avLst/>
            <a:gdLst/>
            <a:ahLst/>
            <a:cxnLst/>
            <a:rect l="l" t="t" r="r" b="b"/>
            <a:pathLst>
              <a:path w="6739764" h="1221492">
                <a:moveTo>
                  <a:pt x="0" y="0"/>
                </a:moveTo>
                <a:lnTo>
                  <a:pt x="6739764" y="0"/>
                </a:lnTo>
                <a:lnTo>
                  <a:pt x="6739764" y="1221492"/>
                </a:lnTo>
                <a:lnTo>
                  <a:pt x="0" y="1221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674150" y="2198856"/>
            <a:ext cx="9476204" cy="336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0"/>
              </a:lnSpc>
            </a:pPr>
            <a:r>
              <a:rPr lang="en-US" sz="3600" dirty="0">
                <a:latin typeface="Frutiger"/>
                <a:ea typeface="Calibri"/>
                <a:cs typeface="Arial"/>
                <a:sym typeface="Frutiger"/>
              </a:rPr>
              <a:t>SWAG Cancer Alliance</a:t>
            </a:r>
          </a:p>
          <a:p>
            <a:pPr algn="ctr">
              <a:lnSpc>
                <a:spcPts val="8790"/>
              </a:lnSpc>
            </a:pPr>
            <a:endParaRPr lang="en-US" sz="3600" dirty="0">
              <a:latin typeface="Frutiger"/>
              <a:ea typeface="Calibri"/>
              <a:cs typeface="Arial"/>
              <a:sym typeface="Frutiger"/>
            </a:endParaRPr>
          </a:p>
          <a:p>
            <a:pPr algn="ctr"/>
            <a:r>
              <a:rPr lang="en-US" sz="3600" dirty="0">
                <a:latin typeface="Frutiger"/>
                <a:ea typeface="Calibri"/>
                <a:cs typeface="Arial"/>
                <a:sym typeface="Frutiger"/>
              </a:rPr>
              <a:t>Non-Hodgkin Lymphoma Treatment Variation CAG discussion</a:t>
            </a:r>
            <a:endParaRPr lang="en-US" sz="3600" dirty="0">
              <a:ea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79466" y="5838018"/>
            <a:ext cx="5465041" cy="558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latin typeface="Frutiger"/>
                <a:sym typeface="Frutiger"/>
              </a:rPr>
              <a:t>March 2025</a:t>
            </a:r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94513" y="139317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85422" y="0"/>
            <a:ext cx="8495929" cy="1124491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2247" y="1282274"/>
            <a:ext cx="1168750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Frutiger"/>
                <a:cs typeface="Arial" panose="020B0604020202020204" pitchFamily="34" charset="0"/>
                <a:sym typeface="Frutiger"/>
              </a:rPr>
              <a:t>National Cancer Programme Deliverable is to reduce the number of patients with high-grade NHL waiting more than 62 days from referral to starting chemotherapy, by identifying and </a:t>
            </a:r>
          </a:p>
          <a:p>
            <a:r>
              <a:rPr lang="en-GB" sz="2000" dirty="0">
                <a:latin typeface="Arial" panose="020B0604020202020204" pitchFamily="34" charset="0"/>
                <a:ea typeface="Frutiger"/>
                <a:cs typeface="Arial" panose="020B0604020202020204" pitchFamily="34" charset="0"/>
                <a:sym typeface="Frutiger"/>
              </a:rPr>
              <a:t>implementing quality improvement interventions to improve speed and efficiency of treatment planning and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Frutiger"/>
                <a:cs typeface="Arial" panose="020B0604020202020204" pitchFamily="34" charset="0"/>
                <a:sym typeface="Frutiger"/>
              </a:rPr>
              <a:t>Success measure: Median waiting time from urgent referral to starting chemotherapy for high-grade NHL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EEEC7D4-7534-82D8-C2F0-B1DD6561F275}"/>
              </a:ext>
            </a:extLst>
          </p:cNvPr>
          <p:cNvSpPr txBox="1"/>
          <p:nvPr/>
        </p:nvSpPr>
        <p:spPr>
          <a:xfrm>
            <a:off x="985422" y="242681"/>
            <a:ext cx="8416030" cy="589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NCP Treatment Variation Deliverables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25EF1-6483-DFDA-0904-34CC10105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099" y="2871149"/>
            <a:ext cx="7885729" cy="3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08275" y="149427"/>
            <a:ext cx="8436092" cy="1648533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08275" y="364936"/>
            <a:ext cx="8225010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Treatment Variation: How National audit recommendation for focus is decided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A400D-B8AD-0604-DDE2-0C3A42D01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72" y="1853372"/>
            <a:ext cx="10296657" cy="5004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5A321-125E-5894-41C2-FCB062C01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017" y="4721584"/>
            <a:ext cx="3485322" cy="21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0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08275" y="0"/>
            <a:ext cx="8436092" cy="1648533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08275" y="172552"/>
            <a:ext cx="8225010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Treatment Variation: How National audit recommendation for focus is decided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009590-B753-4307-6D3D-28BE4CA00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4571829"/>
            <a:ext cx="120777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27CE19-4F1C-877F-C9B2-381AD76A8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5206381"/>
            <a:ext cx="12049125" cy="14763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CEE41A-3173-0ECA-6D2A-823B53F8222C}"/>
              </a:ext>
            </a:extLst>
          </p:cNvPr>
          <p:cNvSpPr/>
          <p:nvPr/>
        </p:nvSpPr>
        <p:spPr>
          <a:xfrm>
            <a:off x="142875" y="5257630"/>
            <a:ext cx="12049124" cy="142512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A37B46-ECE8-3000-6C4F-3DCF78FDA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79" y="1760239"/>
            <a:ext cx="6074194" cy="2494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DA3AE4-C111-D4A2-891A-D649F0377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533" y="1866835"/>
            <a:ext cx="4212805" cy="25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74376" y="943747"/>
            <a:ext cx="7752168" cy="1657410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435825" y="1211425"/>
            <a:ext cx="7591873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Treatment Variation Success Measures Benchmarking most recent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AEEA89-EF72-F7E7-9732-F68F789B1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18248"/>
              </p:ext>
            </p:extLst>
          </p:nvPr>
        </p:nvGraphicFramePr>
        <p:xfrm>
          <a:off x="917206" y="2808802"/>
          <a:ext cx="7037185" cy="404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D7B2E0-AE38-6A3A-EFFB-E9AB1BD522A4}"/>
              </a:ext>
            </a:extLst>
          </p:cNvPr>
          <p:cNvSpPr txBox="1"/>
          <p:nvPr/>
        </p:nvSpPr>
        <p:spPr>
          <a:xfrm>
            <a:off x="8202966" y="6100306"/>
            <a:ext cx="34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*Peer alliances identified using methodology used to identify peer hospitals by Model Hospital</a:t>
            </a:r>
          </a:p>
        </p:txBody>
      </p:sp>
    </p:spTree>
    <p:extLst>
      <p:ext uri="{BB962C8B-B14F-4D97-AF65-F5344CB8AC3E}">
        <p14:creationId xmlns:p14="http://schemas.microsoft.com/office/powerpoint/2010/main" val="78382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74376" y="943747"/>
            <a:ext cx="7752168" cy="1648533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435825" y="1211425"/>
            <a:ext cx="7591873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Treatment Variation Success Measure most recent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7E25C1-BFEE-944D-EC33-493F1437A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43123"/>
              </p:ext>
            </p:extLst>
          </p:nvPr>
        </p:nvGraphicFramePr>
        <p:xfrm>
          <a:off x="1435825" y="2870580"/>
          <a:ext cx="6728460" cy="358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5389" y="139318"/>
            <a:ext cx="2839223" cy="109296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74376" y="943747"/>
            <a:ext cx="7752168" cy="1648533"/>
          </a:xfrm>
          <a:custGeom>
            <a:avLst/>
            <a:gdLst/>
            <a:ahLst/>
            <a:cxnLst/>
            <a:rect l="l" t="t" r="r" b="b"/>
            <a:pathLst>
              <a:path w="9306815" h="1686736">
                <a:moveTo>
                  <a:pt x="0" y="0"/>
                </a:moveTo>
                <a:lnTo>
                  <a:pt x="9306815" y="0"/>
                </a:lnTo>
                <a:lnTo>
                  <a:pt x="9306815" y="1686736"/>
                </a:lnTo>
                <a:lnTo>
                  <a:pt x="0" y="168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435825" y="1211425"/>
            <a:ext cx="7591873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1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2025/26 Treatment Variation work programme</a:t>
            </a:r>
          </a:p>
        </p:txBody>
      </p:sp>
      <p:sp>
        <p:nvSpPr>
          <p:cNvPr id="5" name="Freeform 5"/>
          <p:cNvSpPr/>
          <p:nvPr/>
        </p:nvSpPr>
        <p:spPr>
          <a:xfrm>
            <a:off x="-166815" y="-157783"/>
            <a:ext cx="1404949" cy="1390065"/>
          </a:xfrm>
          <a:custGeom>
            <a:avLst/>
            <a:gdLst/>
            <a:ahLst/>
            <a:cxnLst/>
            <a:rect l="l" t="t" r="r" b="b"/>
            <a:pathLst>
              <a:path w="2107423" h="2085098">
                <a:moveTo>
                  <a:pt x="0" y="0"/>
                </a:moveTo>
                <a:lnTo>
                  <a:pt x="2107422" y="0"/>
                </a:lnTo>
                <a:lnTo>
                  <a:pt x="2107422" y="2085099"/>
                </a:lnTo>
                <a:lnTo>
                  <a:pt x="0" y="2085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F6CF0-C0FA-9DF7-9792-692296455F49}"/>
              </a:ext>
            </a:extLst>
          </p:cNvPr>
          <p:cNvSpPr txBox="1"/>
          <p:nvPr/>
        </p:nvSpPr>
        <p:spPr>
          <a:xfrm>
            <a:off x="535659" y="3025363"/>
            <a:ext cx="10555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Resources are available to support this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c30k (tbc) available to deliver NHL pathway actions / activities: allocation process tbc but not ringfenced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SWAG Core team project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Recognise that conversations could focus on data completeness, quality and target yet to be set, and though important ask of the CAG is…..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Please guide project manager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Suggest actions / activities required to reduce the number of patients with high-grade NHL waiting more than 62 days from referral to starting chemotherapy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8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81707-E5AA-4AEB-A109-C3D33E237B10}">
  <ds:schemaRefs>
    <ds:schemaRef ds:uri="http://purl.org/dc/dcmitype/"/>
    <ds:schemaRef ds:uri="http://purl.org/dc/elements/1.1/"/>
    <ds:schemaRef ds:uri="e2187767-90b3-4883-b7e5-3532ba822f20"/>
    <ds:schemaRef ds:uri="http://schemas.microsoft.com/office/2006/documentManagement/types"/>
    <ds:schemaRef ds:uri="83bf93d6-90ef-4c40-b432-3688ee462b88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A5EB35-1026-4048-B06D-24E101841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B8E6D-098E-46A5-A436-924F0F6D54A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Frutiger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Bristol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Adair</dc:creator>
  <cp:lastModifiedBy>Helen Dunderdale</cp:lastModifiedBy>
  <cp:revision>2</cp:revision>
  <dcterms:created xsi:type="dcterms:W3CDTF">2025-03-12T09:35:48Z</dcterms:created>
  <dcterms:modified xsi:type="dcterms:W3CDTF">2025-03-26T12:27:01Z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Order">
    <vt:r8>91400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