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1" r:id="rId3"/>
    <p:sldId id="262" r:id="rId4"/>
    <p:sldId id="263" r:id="rId5"/>
    <p:sldId id="264" r:id="rId6"/>
    <p:sldId id="265" r:id="rId7"/>
    <p:sldId id="266"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290" autoAdjust="0"/>
  </p:normalViewPr>
  <p:slideViewPr>
    <p:cSldViewPr snapToGrid="0">
      <p:cViewPr varScale="1">
        <p:scale>
          <a:sx n="97" d="100"/>
          <a:sy n="97"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Chamberlain" userId="5309f0a4-252a-4cf6-95fd-77c7c238380c" providerId="ADAL" clId="{1B35845D-86A0-45F5-9118-37A5EB0F2959}"/>
    <pc:docChg chg="custSel delSld modSld">
      <pc:chgData name="Charlotte Chamberlain" userId="5309f0a4-252a-4cf6-95fd-77c7c238380c" providerId="ADAL" clId="{1B35845D-86A0-45F5-9118-37A5EB0F2959}" dt="2025-03-20T13:29:26.715" v="728" actId="1076"/>
      <pc:docMkLst>
        <pc:docMk/>
      </pc:docMkLst>
      <pc:sldChg chg="del">
        <pc:chgData name="Charlotte Chamberlain" userId="5309f0a4-252a-4cf6-95fd-77c7c238380c" providerId="ADAL" clId="{1B35845D-86A0-45F5-9118-37A5EB0F2959}" dt="2025-03-20T08:22:33.024" v="35" actId="47"/>
        <pc:sldMkLst>
          <pc:docMk/>
          <pc:sldMk cId="1478764964" sldId="256"/>
        </pc:sldMkLst>
      </pc:sldChg>
      <pc:sldChg chg="addSp modSp mod">
        <pc:chgData name="Charlotte Chamberlain" userId="5309f0a4-252a-4cf6-95fd-77c7c238380c" providerId="ADAL" clId="{1B35845D-86A0-45F5-9118-37A5EB0F2959}" dt="2025-03-20T13:29:26.715" v="728" actId="1076"/>
        <pc:sldMkLst>
          <pc:docMk/>
          <pc:sldMk cId="3498802118" sldId="257"/>
        </pc:sldMkLst>
        <pc:spChg chg="mod">
          <ac:chgData name="Charlotte Chamberlain" userId="5309f0a4-252a-4cf6-95fd-77c7c238380c" providerId="ADAL" clId="{1B35845D-86A0-45F5-9118-37A5EB0F2959}" dt="2025-03-20T13:27:23.508" v="652" actId="20577"/>
          <ac:spMkLst>
            <pc:docMk/>
            <pc:sldMk cId="3498802118" sldId="257"/>
            <ac:spMk id="2" creationId="{2DE09365-B079-7FAF-528A-998DC5DACBEF}"/>
          </ac:spMkLst>
        </pc:spChg>
        <pc:spChg chg="mod">
          <ac:chgData name="Charlotte Chamberlain" userId="5309f0a4-252a-4cf6-95fd-77c7c238380c" providerId="ADAL" clId="{1B35845D-86A0-45F5-9118-37A5EB0F2959}" dt="2025-03-20T13:29:15.093" v="726" actId="14100"/>
          <ac:spMkLst>
            <pc:docMk/>
            <pc:sldMk cId="3498802118" sldId="257"/>
            <ac:spMk id="3" creationId="{A57B01BE-3E13-9CD3-35DB-28CDC54C6A0F}"/>
          </ac:spMkLst>
        </pc:spChg>
        <pc:spChg chg="add mod">
          <ac:chgData name="Charlotte Chamberlain" userId="5309f0a4-252a-4cf6-95fd-77c7c238380c" providerId="ADAL" clId="{1B35845D-86A0-45F5-9118-37A5EB0F2959}" dt="2025-03-20T13:29:26.715" v="728" actId="1076"/>
          <ac:spMkLst>
            <pc:docMk/>
            <pc:sldMk cId="3498802118" sldId="257"/>
            <ac:spMk id="4" creationId="{9C336D75-3C65-4A6A-12DA-65756584BD37}"/>
          </ac:spMkLst>
        </pc:spChg>
      </pc:sldChg>
      <pc:sldChg chg="del">
        <pc:chgData name="Charlotte Chamberlain" userId="5309f0a4-252a-4cf6-95fd-77c7c238380c" providerId="ADAL" clId="{1B35845D-86A0-45F5-9118-37A5EB0F2959}" dt="2025-03-13T18:06:19.123" v="0" actId="47"/>
        <pc:sldMkLst>
          <pc:docMk/>
          <pc:sldMk cId="3753694504" sldId="260"/>
        </pc:sldMkLst>
      </pc:sldChg>
      <pc:sldChg chg="modSp mod">
        <pc:chgData name="Charlotte Chamberlain" userId="5309f0a4-252a-4cf6-95fd-77c7c238380c" providerId="ADAL" clId="{1B35845D-86A0-45F5-9118-37A5EB0F2959}" dt="2025-03-20T08:24:04.877" v="234" actId="27636"/>
        <pc:sldMkLst>
          <pc:docMk/>
          <pc:sldMk cId="108259686" sldId="261"/>
        </pc:sldMkLst>
        <pc:spChg chg="mod">
          <ac:chgData name="Charlotte Chamberlain" userId="5309f0a4-252a-4cf6-95fd-77c7c238380c" providerId="ADAL" clId="{1B35845D-86A0-45F5-9118-37A5EB0F2959}" dt="2025-03-20T08:24:04.877" v="234" actId="27636"/>
          <ac:spMkLst>
            <pc:docMk/>
            <pc:sldMk cId="108259686" sldId="261"/>
            <ac:spMk id="9" creationId="{BEA006D3-6143-D6F1-FD8B-2612399297B4}"/>
          </ac:spMkLst>
        </pc:spChg>
      </pc:sldChg>
      <pc:sldChg chg="modNotesTx">
        <pc:chgData name="Charlotte Chamberlain" userId="5309f0a4-252a-4cf6-95fd-77c7c238380c" providerId="ADAL" clId="{1B35845D-86A0-45F5-9118-37A5EB0F2959}" dt="2025-03-20T13:12:23.350" v="237"/>
        <pc:sldMkLst>
          <pc:docMk/>
          <pc:sldMk cId="845781034" sldId="262"/>
        </pc:sldMkLst>
      </pc:sldChg>
      <pc:sldChg chg="modNotesTx">
        <pc:chgData name="Charlotte Chamberlain" userId="5309f0a4-252a-4cf6-95fd-77c7c238380c" providerId="ADAL" clId="{1B35845D-86A0-45F5-9118-37A5EB0F2959}" dt="2025-03-20T13:25:27.124" v="589" actId="20577"/>
        <pc:sldMkLst>
          <pc:docMk/>
          <pc:sldMk cId="1324962738" sldId="265"/>
        </pc:sldMkLst>
      </pc:sldChg>
      <pc:sldChg chg="addSp modSp mod">
        <pc:chgData name="Charlotte Chamberlain" userId="5309f0a4-252a-4cf6-95fd-77c7c238380c" providerId="ADAL" clId="{1B35845D-86A0-45F5-9118-37A5EB0F2959}" dt="2025-03-20T13:28:10.844" v="680" actId="1076"/>
        <pc:sldMkLst>
          <pc:docMk/>
          <pc:sldMk cId="4018936186" sldId="266"/>
        </pc:sldMkLst>
        <pc:spChg chg="add mod">
          <ac:chgData name="Charlotte Chamberlain" userId="5309f0a4-252a-4cf6-95fd-77c7c238380c" providerId="ADAL" clId="{1B35845D-86A0-45F5-9118-37A5EB0F2959}" dt="2025-03-20T13:28:10.844" v="680" actId="1076"/>
          <ac:spMkLst>
            <pc:docMk/>
            <pc:sldMk cId="4018936186" sldId="266"/>
            <ac:spMk id="4" creationId="{7C293516-66A0-2E01-D507-40BCA08F11FF}"/>
          </ac:spMkLst>
        </pc:spChg>
        <pc:spChg chg="mod">
          <ac:chgData name="Charlotte Chamberlain" userId="5309f0a4-252a-4cf6-95fd-77c7c238380c" providerId="ADAL" clId="{1B35845D-86A0-45F5-9118-37A5EB0F2959}" dt="2025-03-20T13:27:57.283" v="677" actId="255"/>
          <ac:spMkLst>
            <pc:docMk/>
            <pc:sldMk cId="4018936186" sldId="266"/>
            <ac:spMk id="6" creationId="{27E814C2-55FC-6DB2-4C58-D5343DA946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A7F11-C0F4-4195-9F86-92F46DE07F1B}" type="datetimeFigureOut">
              <a:rPr lang="en-GB" smtClean="0"/>
              <a:t>20/03/2025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BBAAA1-895B-42C5-81D2-F192A15EE8BD}" type="slidenum">
              <a:rPr lang="en-GB" smtClean="0"/>
              <a:t>‹#›</a:t>
            </a:fld>
            <a:endParaRPr lang="en-GB"/>
          </a:p>
        </p:txBody>
      </p:sp>
    </p:spTree>
    <p:extLst>
      <p:ext uri="{BB962C8B-B14F-4D97-AF65-F5344CB8AC3E}">
        <p14:creationId xmlns:p14="http://schemas.microsoft.com/office/powerpoint/2010/main" val="2602773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atcan.org.uk/reports/npaca-quality-improvement-plan-202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231F20"/>
                </a:solidFill>
                <a:effectLst/>
                <a:latin typeface="Avenir W01"/>
              </a:rPr>
              <a:t>The audit will be a really important tool, helping us to accelerate national efforts to improve the care and treatment of patients diagnosed with pancreatic cancer.</a:t>
            </a:r>
          </a:p>
          <a:p>
            <a:pPr algn="l"/>
            <a:r>
              <a:rPr lang="en-GB" b="0" i="0" dirty="0">
                <a:solidFill>
                  <a:srgbClr val="231F20"/>
                </a:solidFill>
                <a:effectLst/>
                <a:latin typeface="Avenir W01"/>
              </a:rPr>
              <a:t>It will gather real world information from databases across England and Wales, allowing better comparisons to be made, and revealing where shortfalls need to be addressed.</a:t>
            </a:r>
          </a:p>
          <a:p>
            <a:pPr algn="l"/>
            <a:r>
              <a:rPr lang="en-GB" b="0" i="0" dirty="0">
                <a:solidFill>
                  <a:srgbClr val="231F20"/>
                </a:solidFill>
                <a:effectLst/>
                <a:latin typeface="Avenir W01"/>
              </a:rPr>
              <a:t>Pancreatic cancer is one the least survivable cancers, with virtually no improvement seen in survival rates in the UK over 40 years from the 1970s.</a:t>
            </a:r>
          </a:p>
          <a:p>
            <a:pPr algn="l"/>
            <a:r>
              <a:rPr lang="en-GB" b="0" i="0" dirty="0">
                <a:solidFill>
                  <a:srgbClr val="231F20"/>
                </a:solidFill>
                <a:effectLst/>
                <a:latin typeface="Avenir W01"/>
              </a:rPr>
              <a:t>But the data that tells us that is ten years old. So, are new treatments having a positive impact?</a:t>
            </a:r>
          </a:p>
          <a:p>
            <a:endParaRPr lang="en-GB" dirty="0"/>
          </a:p>
          <a:p>
            <a:pPr algn="l"/>
            <a:r>
              <a:rPr lang="en-GB" b="0" i="0" dirty="0">
                <a:solidFill>
                  <a:srgbClr val="231F20"/>
                </a:solidFill>
                <a:effectLst/>
                <a:latin typeface="Avenir W01"/>
              </a:rPr>
              <a:t>A priority for each audit in NATCAN is the development of explicit quality improvement (QI) goals. The aim is to improve the results of all forms of cancer care, as well as the experience that patients have during diagnosis and treatment. The QI goals are developed in collaboration with a wide range of stakeholders including professional bodies, patient charities and patients themselves.</a:t>
            </a:r>
          </a:p>
          <a:p>
            <a:pPr algn="l"/>
            <a:r>
              <a:rPr lang="en-GB" b="0" i="0" dirty="0">
                <a:solidFill>
                  <a:srgbClr val="231F20"/>
                </a:solidFill>
                <a:effectLst/>
                <a:latin typeface="Avenir W01"/>
              </a:rPr>
              <a:t>Where available, national evidence-based standards of care, such as those published by the National Institute of Clinical Excellence (NICE), underpin the improvement goals of each cancer audit. NATCAN and the audit teams review clinical performance against these goals and shine a light on areas where improvements are needed.</a:t>
            </a:r>
          </a:p>
          <a:p>
            <a:endParaRPr lang="en-GB" dirty="0"/>
          </a:p>
        </p:txBody>
      </p:sp>
      <p:sp>
        <p:nvSpPr>
          <p:cNvPr id="4" name="Slide Number Placeholder 3"/>
          <p:cNvSpPr>
            <a:spLocks noGrp="1"/>
          </p:cNvSpPr>
          <p:nvPr>
            <p:ph type="sldNum" sz="quarter" idx="5"/>
          </p:nvPr>
        </p:nvSpPr>
        <p:spPr/>
        <p:txBody>
          <a:bodyPr/>
          <a:lstStyle/>
          <a:p>
            <a:fld id="{8BBBAAA1-895B-42C5-81D2-F192A15EE8BD}" type="slidenum">
              <a:rPr lang="en-GB" smtClean="0"/>
              <a:t>1</a:t>
            </a:fld>
            <a:endParaRPr lang="en-GB"/>
          </a:p>
        </p:txBody>
      </p:sp>
    </p:spTree>
    <p:extLst>
      <p:ext uri="{BB962C8B-B14F-4D97-AF65-F5344CB8AC3E}">
        <p14:creationId xmlns:p14="http://schemas.microsoft.com/office/powerpoint/2010/main" val="307943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231F20"/>
                </a:solidFill>
                <a:effectLst/>
                <a:latin typeface="Avenir W01"/>
              </a:rPr>
              <a:t>This first </a:t>
            </a:r>
            <a:r>
              <a:rPr lang="en-GB" b="1" i="0" dirty="0">
                <a:solidFill>
                  <a:srgbClr val="231F20"/>
                </a:solidFill>
                <a:effectLst/>
                <a:latin typeface="Avenir W01"/>
              </a:rPr>
              <a:t>State of the Nation</a:t>
            </a:r>
            <a:r>
              <a:rPr lang="en-GB" b="0" i="0" dirty="0">
                <a:solidFill>
                  <a:srgbClr val="231F20"/>
                </a:solidFill>
                <a:effectLst/>
                <a:latin typeface="Avenir W01"/>
              </a:rPr>
              <a:t> report provides an overview of the pattern of care and outcomes for </a:t>
            </a:r>
            <a:r>
              <a:rPr lang="en-GB" b="1" i="0" dirty="0">
                <a:solidFill>
                  <a:srgbClr val="231F20"/>
                </a:solidFill>
                <a:effectLst/>
                <a:latin typeface="Avenir W01"/>
              </a:rPr>
              <a:t>people diagnosed with pancreatic cancer between January 2020 to December 2021 in England, and January 2022 to December 2022 in Wales</a:t>
            </a:r>
            <a:r>
              <a:rPr lang="en-GB" b="0" i="0" dirty="0">
                <a:solidFill>
                  <a:srgbClr val="231F20"/>
                </a:solidFill>
                <a:effectLst/>
                <a:latin typeface="Avenir W01"/>
              </a:rPr>
              <a:t>. This includes </a:t>
            </a:r>
            <a:r>
              <a:rPr lang="en-GB" b="1" i="0" dirty="0">
                <a:solidFill>
                  <a:srgbClr val="231F20"/>
                </a:solidFill>
                <a:effectLst/>
                <a:latin typeface="Avenir W01"/>
              </a:rPr>
              <a:t>10 of the performance indicators for England, and 7 out of the 10 performance indicators for Wales</a:t>
            </a:r>
            <a:r>
              <a:rPr lang="en-GB" b="0" i="0" dirty="0">
                <a:solidFill>
                  <a:srgbClr val="231F20"/>
                </a:solidFill>
                <a:effectLst/>
                <a:latin typeface="Avenir W01"/>
              </a:rPr>
              <a:t> outlined in the </a:t>
            </a:r>
            <a:r>
              <a:rPr lang="en-GB" b="0" i="0" u="none" strike="noStrike" dirty="0" err="1">
                <a:solidFill>
                  <a:srgbClr val="231F20"/>
                </a:solidFill>
                <a:effectLst/>
                <a:latin typeface="Avenir W01"/>
                <a:hlinkClick r:id="rId3"/>
              </a:rPr>
              <a:t>NPaCA</a:t>
            </a:r>
            <a:r>
              <a:rPr lang="en-GB" b="0" i="0" u="none" strike="noStrike" dirty="0">
                <a:solidFill>
                  <a:srgbClr val="231F20"/>
                </a:solidFill>
                <a:effectLst/>
                <a:latin typeface="Avenir W01"/>
                <a:hlinkClick r:id="rId3"/>
              </a:rPr>
              <a:t> Quality Improvement Plan 2024</a:t>
            </a:r>
            <a:r>
              <a:rPr lang="en-GB" b="0" i="0" dirty="0">
                <a:solidFill>
                  <a:srgbClr val="231F20"/>
                </a:solidFill>
                <a:effectLst/>
                <a:latin typeface="Avenir W01"/>
              </a:rPr>
              <a:t>. Fewer indicators are reported for Wales due to differences in data availability, notably data items about MDT discussion, involvement of a CNS and prescribing of PERT, were not available for this report.</a:t>
            </a:r>
          </a:p>
          <a:p>
            <a:r>
              <a:rPr lang="en-GB" b="0" i="0" dirty="0">
                <a:solidFill>
                  <a:srgbClr val="231F20"/>
                </a:solidFill>
                <a:effectLst/>
                <a:latin typeface="Avenir W01"/>
              </a:rPr>
              <a:t>To further support quality improvement activities, </a:t>
            </a:r>
            <a:r>
              <a:rPr lang="en-GB" b="0" i="0" dirty="0" err="1">
                <a:solidFill>
                  <a:srgbClr val="231F20"/>
                </a:solidFill>
                <a:effectLst/>
                <a:latin typeface="Avenir W01"/>
              </a:rPr>
              <a:t>NPaCA</a:t>
            </a:r>
            <a:r>
              <a:rPr lang="en-GB" b="0" i="0" dirty="0">
                <a:solidFill>
                  <a:srgbClr val="231F20"/>
                </a:solidFill>
                <a:effectLst/>
                <a:latin typeface="Avenir W01"/>
              </a:rPr>
              <a:t> also publishes quarterly reports of data quality metrics and, from October 2024 (England only), will publish a subset of performance indicators.</a:t>
            </a:r>
            <a:endParaRPr lang="en-GB" dirty="0"/>
          </a:p>
        </p:txBody>
      </p:sp>
      <p:sp>
        <p:nvSpPr>
          <p:cNvPr id="4" name="Slide Number Placeholder 3"/>
          <p:cNvSpPr>
            <a:spLocks noGrp="1"/>
          </p:cNvSpPr>
          <p:nvPr>
            <p:ph type="sldNum" sz="quarter" idx="5"/>
          </p:nvPr>
        </p:nvSpPr>
        <p:spPr/>
        <p:txBody>
          <a:bodyPr/>
          <a:lstStyle/>
          <a:p>
            <a:fld id="{8BBBAAA1-895B-42C5-81D2-F192A15EE8BD}" type="slidenum">
              <a:rPr lang="en-GB" smtClean="0"/>
              <a:t>2</a:t>
            </a:fld>
            <a:endParaRPr lang="en-GB"/>
          </a:p>
        </p:txBody>
      </p:sp>
    </p:spTree>
    <p:extLst>
      <p:ext uri="{BB962C8B-B14F-4D97-AF65-F5344CB8AC3E}">
        <p14:creationId xmlns:p14="http://schemas.microsoft.com/office/powerpoint/2010/main" val="3640853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Reminder that nearly 3 out of every 4 patients diagnosed with pancreatic cancer will die within a year- priority is obviously to get more people surviving longer, but wouldn’t want that to be at the expense of caring for the current 75%... </a:t>
            </a:r>
          </a:p>
        </p:txBody>
      </p:sp>
      <p:sp>
        <p:nvSpPr>
          <p:cNvPr id="4" name="Slide Number Placeholder 3"/>
          <p:cNvSpPr>
            <a:spLocks noGrp="1"/>
          </p:cNvSpPr>
          <p:nvPr>
            <p:ph type="sldNum" sz="quarter" idx="5"/>
          </p:nvPr>
        </p:nvSpPr>
        <p:spPr/>
        <p:txBody>
          <a:bodyPr/>
          <a:lstStyle/>
          <a:p>
            <a:fld id="{8BBBAAA1-895B-42C5-81D2-F192A15EE8BD}" type="slidenum">
              <a:rPr lang="en-GB" smtClean="0"/>
              <a:t>5</a:t>
            </a:fld>
            <a:endParaRPr lang="en-GB"/>
          </a:p>
        </p:txBody>
      </p:sp>
    </p:spTree>
    <p:extLst>
      <p:ext uri="{BB962C8B-B14F-4D97-AF65-F5344CB8AC3E}">
        <p14:creationId xmlns:p14="http://schemas.microsoft.com/office/powerpoint/2010/main" val="3719891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hlinkClick r:id="rId3"/>
              </a:rPr>
              <a:t>NPaCA</a:t>
            </a:r>
            <a:r>
              <a:rPr lang="en-GB" dirty="0">
                <a:hlinkClick r:id="rId3"/>
              </a:rPr>
              <a:t> State of the Nation Report 2024 - National Cancer Audit Collaborating Centre</a:t>
            </a:r>
            <a:endParaRPr lang="en-GB" dirty="0"/>
          </a:p>
        </p:txBody>
      </p:sp>
      <p:sp>
        <p:nvSpPr>
          <p:cNvPr id="4" name="Slide Number Placeholder 3"/>
          <p:cNvSpPr>
            <a:spLocks noGrp="1"/>
          </p:cNvSpPr>
          <p:nvPr>
            <p:ph type="sldNum" sz="quarter" idx="5"/>
          </p:nvPr>
        </p:nvSpPr>
        <p:spPr/>
        <p:txBody>
          <a:bodyPr/>
          <a:lstStyle/>
          <a:p>
            <a:fld id="{8BBBAAA1-895B-42C5-81D2-F192A15EE8BD}" type="slidenum">
              <a:rPr lang="en-GB" smtClean="0"/>
              <a:t>7</a:t>
            </a:fld>
            <a:endParaRPr lang="en-GB"/>
          </a:p>
        </p:txBody>
      </p:sp>
    </p:spTree>
    <p:extLst>
      <p:ext uri="{BB962C8B-B14F-4D97-AF65-F5344CB8AC3E}">
        <p14:creationId xmlns:p14="http://schemas.microsoft.com/office/powerpoint/2010/main" val="296864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87D22-5236-F7FC-C736-6550CB54D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A3597F-6777-A9EF-DB2A-B979404757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052473-9540-1F2E-0E34-C11CD35A1DFB}"/>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8E47C51A-A657-645A-1D21-96FA6CCBEA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AA7049-FABF-7B95-FBDA-6A1BF35DE6FB}"/>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4143206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8B70-FCAF-7AFF-DB73-1894E0648A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09A25F-867E-58FA-3C5F-EE8DDAA490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21CE79-1F0D-771B-72A8-73671FE2A665}"/>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0128989A-832E-DD59-2B90-1E3C8C5D61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0C7D47-2B75-7DA7-F2EA-3A4EF017A5FD}"/>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66299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26604E-50FC-0222-9DCB-142F9EF54D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4C70C4-6E08-A737-6251-A70721A431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7ED174-6F9A-F1BF-CBED-8AF6FC6490D2}"/>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78FDA621-00C8-73BC-A7BF-408FE7F886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CF3A75-C3BB-7AF5-A56E-7B2E026614E0}"/>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2583251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1556793"/>
            <a:ext cx="11521280" cy="864096"/>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335360" y="2564904"/>
            <a:ext cx="11521280" cy="324036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Tree>
    <p:extLst>
      <p:ext uri="{BB962C8B-B14F-4D97-AF65-F5344CB8AC3E}">
        <p14:creationId xmlns:p14="http://schemas.microsoft.com/office/powerpoint/2010/main" val="58747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Tree>
    <p:extLst>
      <p:ext uri="{BB962C8B-B14F-4D97-AF65-F5344CB8AC3E}">
        <p14:creationId xmlns:p14="http://schemas.microsoft.com/office/powerpoint/2010/main" val="2656151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911829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1904200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1231976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2318543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723477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210829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5881B-2209-B7DF-FF6A-FBA32AACE8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9B46B-CAE1-37B0-7DC5-C5E6D6206D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63A836-746A-8868-3BD8-77C3BD25F690}"/>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6DF95919-6EE4-8C7A-00E2-72CD6FB941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2D1F88-C0C4-2991-8771-E83ECCAE63E0}"/>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2252092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2750630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045733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93FBDE6-699B-4C12-BE52-E3FD79ADB6CA}" type="datetimeFigureOut">
              <a:rPr lang="en-GB" smtClean="0"/>
              <a:t>20/03/2025</a:t>
            </a:fld>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88689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1BF1E-DEC3-4A02-AEE4-666A2A396D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FE25E1-38A1-2159-27C6-FCDB2B7417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A157FA-3236-3AD3-7825-D0E51FDC8A08}"/>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257F0F4D-12AB-F1DF-2C74-39FD759B18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E02D14-0F9F-823B-75F1-9661B4A59913}"/>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98953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63C9-E3E0-5898-D447-6CF7D9F70F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B00AD-6C43-CA88-9659-471354656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7D1F50-37DF-503E-9570-F2E782ED77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170117-86CC-408F-A33B-BDA4257FD957}"/>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6" name="Footer Placeholder 5">
            <a:extLst>
              <a:ext uri="{FF2B5EF4-FFF2-40B4-BE49-F238E27FC236}">
                <a16:creationId xmlns:a16="http://schemas.microsoft.com/office/drawing/2014/main" id="{B2BC73CC-86BE-0D1A-2801-A794C412EA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BB0844-AF22-0FDF-1BD3-A849604C7F26}"/>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203076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77D4-286F-CF39-3FAE-715E4E31A4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5E48A0-1744-7A13-6E20-DE1FDE08BE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5C8D-C48D-2EDC-EC1D-2718C35036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DB2985D-5B81-9D82-0C00-B559D50B59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E46907-EEC1-9693-1C47-D72383D336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B31690-E9E3-5AF0-E7A3-635D2F518926}"/>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8" name="Footer Placeholder 7">
            <a:extLst>
              <a:ext uri="{FF2B5EF4-FFF2-40B4-BE49-F238E27FC236}">
                <a16:creationId xmlns:a16="http://schemas.microsoft.com/office/drawing/2014/main" id="{935CCC45-A45C-2F23-5CAA-6AD6006287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7E60B-F671-B980-E46C-41ADCB77A496}"/>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3339142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4C9C9-AC02-976F-BB22-903B0E6291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F74A738-AD6B-4E04-FC02-EEE9840DCB89}"/>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4" name="Footer Placeholder 3">
            <a:extLst>
              <a:ext uri="{FF2B5EF4-FFF2-40B4-BE49-F238E27FC236}">
                <a16:creationId xmlns:a16="http://schemas.microsoft.com/office/drawing/2014/main" id="{125F39E0-595B-FA33-AC3F-95C181B30B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80FF711-C3C3-7981-CEB2-A2ADACE03B84}"/>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88892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05DAAF-AB02-236B-E967-1034D3A35C76}"/>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3" name="Footer Placeholder 2">
            <a:extLst>
              <a:ext uri="{FF2B5EF4-FFF2-40B4-BE49-F238E27FC236}">
                <a16:creationId xmlns:a16="http://schemas.microsoft.com/office/drawing/2014/main" id="{A14C49D8-7115-AD7C-F2D8-C61C65E87B9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96A113-9898-D4B5-242C-3B83C7877415}"/>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421178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C753-8F84-06CD-8187-325566498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B18F6B-FC1E-8E94-C740-B1BD0C0206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2DC21B-0D78-4113-0A6D-C5207B784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CE640C-A7D8-66AE-1971-AC29CA634721}"/>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6" name="Footer Placeholder 5">
            <a:extLst>
              <a:ext uri="{FF2B5EF4-FFF2-40B4-BE49-F238E27FC236}">
                <a16:creationId xmlns:a16="http://schemas.microsoft.com/office/drawing/2014/main" id="{BFD15F12-D81B-B388-E3D5-DCF0D34A4E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AAD5B2-5FF3-3565-82BD-BF9E85341216}"/>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29593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2636-4382-51CE-EDA3-9A72D77AB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5E2016-9BD8-C2B5-4796-1D7FC60BC2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BD239E-0535-8DDC-5EDC-F3D45D335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68B590-B82F-925C-72A4-6D11D547290E}"/>
              </a:ext>
            </a:extLst>
          </p:cNvPr>
          <p:cNvSpPr>
            <a:spLocks noGrp="1"/>
          </p:cNvSpPr>
          <p:nvPr>
            <p:ph type="dt" sz="half" idx="10"/>
          </p:nvPr>
        </p:nvSpPr>
        <p:spPr/>
        <p:txBody>
          <a:bodyPr/>
          <a:lstStyle/>
          <a:p>
            <a:fld id="{565D94D5-51D0-472C-A60F-6A722CE4D03B}" type="datetimeFigureOut">
              <a:rPr lang="en-GB" smtClean="0"/>
              <a:t>20/03/2025</a:t>
            </a:fld>
            <a:endParaRPr lang="en-GB"/>
          </a:p>
        </p:txBody>
      </p:sp>
      <p:sp>
        <p:nvSpPr>
          <p:cNvPr id="6" name="Footer Placeholder 5">
            <a:extLst>
              <a:ext uri="{FF2B5EF4-FFF2-40B4-BE49-F238E27FC236}">
                <a16:creationId xmlns:a16="http://schemas.microsoft.com/office/drawing/2014/main" id="{469AA95C-13EA-070C-E653-4EBB7B2B38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847E13-2511-F4A7-E132-314827800E6F}"/>
              </a:ext>
            </a:extLst>
          </p:cNvPr>
          <p:cNvSpPr>
            <a:spLocks noGrp="1"/>
          </p:cNvSpPr>
          <p:nvPr>
            <p:ph type="sldNum" sz="quarter" idx="12"/>
          </p:nvPr>
        </p:nvSpPr>
        <p:spPr/>
        <p:txBody>
          <a:bodyPr/>
          <a:lstStyle/>
          <a:p>
            <a:fld id="{61C6C3C7-FEB7-4992-A4D7-672D0D0F7140}" type="slidenum">
              <a:rPr lang="en-GB" smtClean="0"/>
              <a:t>‹#›</a:t>
            </a:fld>
            <a:endParaRPr lang="en-GB"/>
          </a:p>
        </p:txBody>
      </p:sp>
    </p:spTree>
    <p:extLst>
      <p:ext uri="{BB962C8B-B14F-4D97-AF65-F5344CB8AC3E}">
        <p14:creationId xmlns:p14="http://schemas.microsoft.com/office/powerpoint/2010/main" val="215794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892B9-6448-EEF3-F824-FF109EED7E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93BB34-7339-4F7E-2105-DB69DEFB02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58E3EA-F7DF-E515-D4CD-1720C54B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5D94D5-51D0-472C-A60F-6A722CE4D03B}" type="datetimeFigureOut">
              <a:rPr lang="en-GB" smtClean="0"/>
              <a:t>20/03/2025</a:t>
            </a:fld>
            <a:endParaRPr lang="en-GB"/>
          </a:p>
        </p:txBody>
      </p:sp>
      <p:sp>
        <p:nvSpPr>
          <p:cNvPr id="5" name="Footer Placeholder 4">
            <a:extLst>
              <a:ext uri="{FF2B5EF4-FFF2-40B4-BE49-F238E27FC236}">
                <a16:creationId xmlns:a16="http://schemas.microsoft.com/office/drawing/2014/main" id="{6F207D7F-AF8E-C253-F5C2-800F6A7CE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015CF2A-F3E3-5EB2-06FF-EDB2BBD2BB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1C6C3C7-FEB7-4992-A4D7-672D0D0F7140}" type="slidenum">
              <a:rPr lang="en-GB" smtClean="0"/>
              <a:t>‹#›</a:t>
            </a:fld>
            <a:endParaRPr lang="en-GB"/>
          </a:p>
        </p:txBody>
      </p:sp>
    </p:spTree>
    <p:extLst>
      <p:ext uri="{BB962C8B-B14F-4D97-AF65-F5344CB8AC3E}">
        <p14:creationId xmlns:p14="http://schemas.microsoft.com/office/powerpoint/2010/main" val="2214102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48680"/>
            <a:ext cx="8462731" cy="648072"/>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772816"/>
            <a:ext cx="10972800" cy="40324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26" name="Picture 2" descr="Z:\Images General\7 - Logos\UHBW\RIGHT ALIGNED\UHBW LOGO BLUE AWK_RIGHT ALIGNED nobac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92621" y="-387424"/>
            <a:ext cx="4252051" cy="225576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userDrawn="1"/>
        </p:nvSpPr>
        <p:spPr>
          <a:xfrm>
            <a:off x="0" y="1412777"/>
            <a:ext cx="12192000" cy="45719"/>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39350" y="5877273"/>
            <a:ext cx="1281449" cy="855935"/>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320469" y="5877273"/>
            <a:ext cx="1645840" cy="855935"/>
          </a:xfrm>
          <a:prstGeom prst="rect">
            <a:avLst/>
          </a:prstGeom>
        </p:spPr>
      </p:pic>
    </p:spTree>
    <p:extLst>
      <p:ext uri="{BB962C8B-B14F-4D97-AF65-F5344CB8AC3E}">
        <p14:creationId xmlns:p14="http://schemas.microsoft.com/office/powerpoint/2010/main" val="4262690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 Id="rId2" Type="http://schemas.openxmlformats.org/officeDocument/2006/relationships/image" Target="../media/image4.png"/><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 Id="rId2" Type="http://schemas.openxmlformats.org/officeDocument/2006/relationships/image" Target="../media/image4.png"/><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8.png"/><Relationship Id="rId4"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cs-ceu.shinyapps.io/NPaCA/" TargetMode="External"/><Relationship Id="rId1" Type="http://schemas.openxmlformats.org/officeDocument/2006/relationships/slideLayout" Target="../slideLayouts/slideLayout17.xml"/><Relationship Id="rId4" Type="http://schemas.openxmlformats.org/officeDocument/2006/relationships/hyperlink" Target="https://www.natcan.org.uk/reports/npaca-state-of-the-nation-report-2024/#:~:text=The%20National%20Pancreatic%20Cancer%20Audit%20%28NPaCA%29%20determines%20whether,healthcare%20providers%2C%20commissioners%20and%20regulators%20in%20helping%20impro"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AAFCE-709F-653A-5031-F890C121426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FC90395-BD60-329F-2E27-A61A318D288A}"/>
              </a:ext>
            </a:extLst>
          </p:cNvPr>
          <p:cNvSpPr/>
          <p:nvPr/>
        </p:nvSpPr>
        <p:spPr>
          <a:xfrm>
            <a:off x="1524000" y="1412776"/>
            <a:ext cx="9144000" cy="436510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latin typeface="Calibri"/>
            </a:endParaRPr>
          </a:p>
        </p:txBody>
      </p:sp>
      <p:sp>
        <p:nvSpPr>
          <p:cNvPr id="2" name="Title 1">
            <a:extLst>
              <a:ext uri="{FF2B5EF4-FFF2-40B4-BE49-F238E27FC236}">
                <a16:creationId xmlns:a16="http://schemas.microsoft.com/office/drawing/2014/main" id="{A1713A58-6DA4-3F41-DFDA-807DEB87AB77}"/>
              </a:ext>
            </a:extLst>
          </p:cNvPr>
          <p:cNvSpPr>
            <a:spLocks noGrp="1"/>
          </p:cNvSpPr>
          <p:nvPr>
            <p:ph type="ctrTitle"/>
          </p:nvPr>
        </p:nvSpPr>
        <p:spPr>
          <a:xfrm>
            <a:off x="1775520" y="2463032"/>
            <a:ext cx="8640960" cy="1470025"/>
          </a:xfrm>
        </p:spPr>
        <p:txBody>
          <a:bodyPr>
            <a:noAutofit/>
          </a:bodyPr>
          <a:lstStyle/>
          <a:p>
            <a:pPr algn="l"/>
            <a:r>
              <a:rPr lang="en-GB" sz="6600" dirty="0">
                <a:solidFill>
                  <a:schemeClr val="bg1"/>
                </a:solidFill>
              </a:rPr>
              <a:t>HPB Cancer Clinical Advisory Group</a:t>
            </a:r>
            <a:endParaRPr lang="en-GB" sz="4800" b="1" dirty="0">
              <a:solidFill>
                <a:schemeClr val="bg1"/>
              </a:solidFill>
            </a:endParaRPr>
          </a:p>
        </p:txBody>
      </p:sp>
      <p:sp>
        <p:nvSpPr>
          <p:cNvPr id="9" name="Subtitle 2">
            <a:extLst>
              <a:ext uri="{FF2B5EF4-FFF2-40B4-BE49-F238E27FC236}">
                <a16:creationId xmlns:a16="http://schemas.microsoft.com/office/drawing/2014/main" id="{BEA006D3-6143-D6F1-FD8B-2612399297B4}"/>
              </a:ext>
            </a:extLst>
          </p:cNvPr>
          <p:cNvSpPr txBox="1">
            <a:spLocks/>
          </p:cNvSpPr>
          <p:nvPr/>
        </p:nvSpPr>
        <p:spPr>
          <a:xfrm>
            <a:off x="1874379" y="4780344"/>
            <a:ext cx="8627328" cy="892053"/>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600" dirty="0">
                <a:solidFill>
                  <a:prstClr val="white">
                    <a:lumMod val="85000"/>
                  </a:prstClr>
                </a:solidFill>
                <a:latin typeface="Arial" panose="020B0604020202020204" pitchFamily="34" charset="0"/>
                <a:cs typeface="Arial" panose="020B0604020202020204" pitchFamily="34" charset="0"/>
              </a:rPr>
              <a:t>Dr Charlotte Chamberlain PhD</a:t>
            </a:r>
          </a:p>
          <a:p>
            <a:pPr algn="l"/>
            <a:r>
              <a:rPr lang="en-GB" sz="2600" dirty="0">
                <a:solidFill>
                  <a:prstClr val="white">
                    <a:lumMod val="85000"/>
                  </a:prstClr>
                </a:solidFill>
                <a:latin typeface="Arial" panose="020B0604020202020204" pitchFamily="34" charset="0"/>
                <a:cs typeface="Arial" panose="020B0604020202020204" pitchFamily="34" charset="0"/>
              </a:rPr>
              <a:t>Palliative Care Consultant, UHBW</a:t>
            </a:r>
          </a:p>
          <a:p>
            <a:pPr algn="l"/>
            <a:r>
              <a:rPr lang="en-GB" sz="2600" dirty="0">
                <a:solidFill>
                  <a:prstClr val="white">
                    <a:lumMod val="85000"/>
                  </a:prstClr>
                </a:solidFill>
                <a:latin typeface="Arial" panose="020B0604020202020204" pitchFamily="34" charset="0"/>
                <a:cs typeface="Arial" panose="020B0604020202020204" pitchFamily="34" charset="0"/>
              </a:rPr>
              <a:t>Honorary Senior Lecturer University of Bristol</a:t>
            </a:r>
          </a:p>
          <a:p>
            <a:pPr algn="l"/>
            <a:endParaRPr lang="en-GB" dirty="0">
              <a:solidFill>
                <a:prstClr val="black">
                  <a:tint val="75000"/>
                </a:prstClr>
              </a:solidFill>
              <a:latin typeface="Calibri"/>
            </a:endParaRPr>
          </a:p>
        </p:txBody>
      </p:sp>
      <p:pic>
        <p:nvPicPr>
          <p:cNvPr id="5" name="Picture 4">
            <a:extLst>
              <a:ext uri="{FF2B5EF4-FFF2-40B4-BE49-F238E27FC236}">
                <a16:creationId xmlns:a16="http://schemas.microsoft.com/office/drawing/2014/main" id="{2012CDE6-89D7-3827-1260-7250920073C9}"/>
              </a:ext>
            </a:extLst>
          </p:cNvPr>
          <p:cNvPicPr>
            <a:picLocks noChangeAspect="1"/>
          </p:cNvPicPr>
          <p:nvPr/>
        </p:nvPicPr>
        <p:blipFill>
          <a:blip r:embed="rId3"/>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62EFBAC8-D314-230E-C7BD-317C2391406F}"/>
              </a:ext>
            </a:extLst>
          </p:cNvPr>
          <p:cNvSpPr txBox="1"/>
          <p:nvPr/>
        </p:nvSpPr>
        <p:spPr>
          <a:xfrm>
            <a:off x="3139289" y="5994774"/>
            <a:ext cx="6097508" cy="646331"/>
          </a:xfrm>
          <a:prstGeom prst="rect">
            <a:avLst/>
          </a:prstGeom>
          <a:noFill/>
        </p:spPr>
        <p:txBody>
          <a:bodyPr wrap="square">
            <a:spAutoFit/>
          </a:bodyPr>
          <a:lstStyle/>
          <a:p>
            <a:r>
              <a:rPr lang="en-GB" dirty="0" err="1">
                <a:hlinkClick r:id="rId4"/>
              </a:rPr>
              <a:t>NPaCA</a:t>
            </a:r>
            <a:r>
              <a:rPr lang="en-GB" dirty="0">
                <a:hlinkClick r:id="rId4"/>
              </a:rPr>
              <a:t> State of the Nation Report 2024 - National Cancer Audit Collaborating Centre</a:t>
            </a:r>
            <a:endParaRPr lang="en-GB" dirty="0"/>
          </a:p>
        </p:txBody>
      </p:sp>
    </p:spTree>
    <p:extLst>
      <p:ext uri="{BB962C8B-B14F-4D97-AF65-F5344CB8AC3E}">
        <p14:creationId xmlns:p14="http://schemas.microsoft.com/office/powerpoint/2010/main" val="10825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018E5-1660-78D6-6A33-FD4CC3D04551}"/>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69C8417-6364-A5F5-7522-1BE87A68CBD6}"/>
              </a:ext>
            </a:extLst>
          </p:cNvPr>
          <p:cNvPicPr>
            <a:picLocks noChangeAspect="1"/>
          </p:cNvPicPr>
          <p:nvPr/>
        </p:nvPicPr>
        <p:blipFill>
          <a:blip r:embed="rId3"/>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6428B72D-3E15-16B4-21AC-8E1A68BF179A}"/>
              </a:ext>
            </a:extLst>
          </p:cNvPr>
          <p:cNvSpPr txBox="1"/>
          <p:nvPr/>
        </p:nvSpPr>
        <p:spPr>
          <a:xfrm>
            <a:off x="3139289" y="5994774"/>
            <a:ext cx="6097508" cy="646331"/>
          </a:xfrm>
          <a:prstGeom prst="rect">
            <a:avLst/>
          </a:prstGeom>
          <a:noFill/>
        </p:spPr>
        <p:txBody>
          <a:bodyPr wrap="square">
            <a:spAutoFit/>
          </a:bodyPr>
          <a:lstStyle/>
          <a:p>
            <a:r>
              <a:rPr lang="en-GB" dirty="0" err="1">
                <a:hlinkClick r:id="rId4"/>
              </a:rPr>
              <a:t>NPaCA</a:t>
            </a:r>
            <a:r>
              <a:rPr lang="en-GB" dirty="0">
                <a:hlinkClick r:id="rId4"/>
              </a:rPr>
              <a:t> State of the Nation Report 2024 - National Cancer Audit Collaborating Centre</a:t>
            </a:r>
            <a:endParaRPr lang="en-GB" dirty="0"/>
          </a:p>
        </p:txBody>
      </p:sp>
      <p:pic>
        <p:nvPicPr>
          <p:cNvPr id="8" name="Picture 7">
            <a:extLst>
              <a:ext uri="{FF2B5EF4-FFF2-40B4-BE49-F238E27FC236}">
                <a16:creationId xmlns:a16="http://schemas.microsoft.com/office/drawing/2014/main" id="{3C86D27E-5FC0-CDFA-1FA9-458D5C534AB9}"/>
              </a:ext>
            </a:extLst>
          </p:cNvPr>
          <p:cNvPicPr>
            <a:picLocks noChangeAspect="1"/>
          </p:cNvPicPr>
          <p:nvPr/>
        </p:nvPicPr>
        <p:blipFill>
          <a:blip r:embed="rId5"/>
          <a:stretch>
            <a:fillRect/>
          </a:stretch>
        </p:blipFill>
        <p:spPr>
          <a:xfrm>
            <a:off x="2087479" y="1528897"/>
            <a:ext cx="7862279" cy="4375455"/>
          </a:xfrm>
          <a:prstGeom prst="rect">
            <a:avLst/>
          </a:prstGeom>
        </p:spPr>
      </p:pic>
    </p:spTree>
    <p:extLst>
      <p:ext uri="{BB962C8B-B14F-4D97-AF65-F5344CB8AC3E}">
        <p14:creationId xmlns:p14="http://schemas.microsoft.com/office/powerpoint/2010/main" val="84578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D8FD3-18C7-3F65-FCF1-800714CEECF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75D284B-D133-DDB1-C368-0BC667AEC725}"/>
              </a:ext>
            </a:extLst>
          </p:cNvPr>
          <p:cNvPicPr>
            <a:picLocks noChangeAspect="1"/>
          </p:cNvPicPr>
          <p:nvPr/>
        </p:nvPicPr>
        <p:blipFill>
          <a:blip r:embed="rId2"/>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5FB4C907-49A0-6C34-880A-1746B68498F1}"/>
              </a:ext>
            </a:extLst>
          </p:cNvPr>
          <p:cNvSpPr txBox="1"/>
          <p:nvPr/>
        </p:nvSpPr>
        <p:spPr>
          <a:xfrm>
            <a:off x="3139289" y="5994774"/>
            <a:ext cx="6097508" cy="646331"/>
          </a:xfrm>
          <a:prstGeom prst="rect">
            <a:avLst/>
          </a:prstGeom>
          <a:noFill/>
        </p:spPr>
        <p:txBody>
          <a:bodyPr wrap="square">
            <a:spAutoFit/>
          </a:bodyPr>
          <a:lstStyle/>
          <a:p>
            <a:r>
              <a:rPr lang="en-GB" dirty="0" err="1">
                <a:hlinkClick r:id="rId3"/>
              </a:rPr>
              <a:t>NPaCA</a:t>
            </a:r>
            <a:r>
              <a:rPr lang="en-GB" dirty="0">
                <a:hlinkClick r:id="rId3"/>
              </a:rPr>
              <a:t> State of the Nation Report 2024 - National Cancer Audit Collaborating Centre</a:t>
            </a:r>
            <a:endParaRPr lang="en-GB" dirty="0"/>
          </a:p>
        </p:txBody>
      </p:sp>
      <p:pic>
        <p:nvPicPr>
          <p:cNvPr id="4" name="Picture 3">
            <a:extLst>
              <a:ext uri="{FF2B5EF4-FFF2-40B4-BE49-F238E27FC236}">
                <a16:creationId xmlns:a16="http://schemas.microsoft.com/office/drawing/2014/main" id="{A72F7871-23F0-746B-A844-7C5AF4F84285}"/>
              </a:ext>
            </a:extLst>
          </p:cNvPr>
          <p:cNvPicPr>
            <a:picLocks noChangeAspect="1"/>
          </p:cNvPicPr>
          <p:nvPr/>
        </p:nvPicPr>
        <p:blipFill>
          <a:blip r:embed="rId4"/>
          <a:stretch>
            <a:fillRect/>
          </a:stretch>
        </p:blipFill>
        <p:spPr>
          <a:xfrm>
            <a:off x="188432" y="1539089"/>
            <a:ext cx="6652969" cy="2892821"/>
          </a:xfrm>
          <a:prstGeom prst="rect">
            <a:avLst/>
          </a:prstGeom>
        </p:spPr>
      </p:pic>
    </p:spTree>
    <p:extLst>
      <p:ext uri="{BB962C8B-B14F-4D97-AF65-F5344CB8AC3E}">
        <p14:creationId xmlns:p14="http://schemas.microsoft.com/office/powerpoint/2010/main" val="230681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F5B2C-A042-BB80-69CF-903B837E5F9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0E549882-BA0B-53A5-2AB8-ECBFA953C04A}"/>
              </a:ext>
            </a:extLst>
          </p:cNvPr>
          <p:cNvPicPr>
            <a:picLocks noChangeAspect="1"/>
          </p:cNvPicPr>
          <p:nvPr/>
        </p:nvPicPr>
        <p:blipFill>
          <a:blip r:embed="rId2"/>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1F8AFEEE-6F60-A437-4EC5-4281EEB43027}"/>
              </a:ext>
            </a:extLst>
          </p:cNvPr>
          <p:cNvSpPr txBox="1"/>
          <p:nvPr/>
        </p:nvSpPr>
        <p:spPr>
          <a:xfrm>
            <a:off x="3139289" y="5994774"/>
            <a:ext cx="6097508" cy="646331"/>
          </a:xfrm>
          <a:prstGeom prst="rect">
            <a:avLst/>
          </a:prstGeom>
          <a:noFill/>
        </p:spPr>
        <p:txBody>
          <a:bodyPr wrap="square">
            <a:spAutoFit/>
          </a:bodyPr>
          <a:lstStyle/>
          <a:p>
            <a:r>
              <a:rPr lang="en-GB" dirty="0" err="1">
                <a:hlinkClick r:id="rId3"/>
              </a:rPr>
              <a:t>NPaCA</a:t>
            </a:r>
            <a:r>
              <a:rPr lang="en-GB" dirty="0">
                <a:hlinkClick r:id="rId3"/>
              </a:rPr>
              <a:t> State of the Nation Report 2024 - National Cancer Audit Collaborating Centre</a:t>
            </a:r>
            <a:endParaRPr lang="en-GB" dirty="0"/>
          </a:p>
        </p:txBody>
      </p:sp>
      <p:pic>
        <p:nvPicPr>
          <p:cNvPr id="4" name="Picture 3">
            <a:extLst>
              <a:ext uri="{FF2B5EF4-FFF2-40B4-BE49-F238E27FC236}">
                <a16:creationId xmlns:a16="http://schemas.microsoft.com/office/drawing/2014/main" id="{5E3340F3-16FC-B160-5494-BAFB8757D0D6}"/>
              </a:ext>
            </a:extLst>
          </p:cNvPr>
          <p:cNvPicPr>
            <a:picLocks noChangeAspect="1"/>
          </p:cNvPicPr>
          <p:nvPr/>
        </p:nvPicPr>
        <p:blipFill>
          <a:blip r:embed="rId4"/>
          <a:stretch>
            <a:fillRect/>
          </a:stretch>
        </p:blipFill>
        <p:spPr>
          <a:xfrm>
            <a:off x="0" y="1575104"/>
            <a:ext cx="9903476" cy="4283042"/>
          </a:xfrm>
          <a:prstGeom prst="rect">
            <a:avLst/>
          </a:prstGeom>
        </p:spPr>
      </p:pic>
    </p:spTree>
    <p:extLst>
      <p:ext uri="{BB962C8B-B14F-4D97-AF65-F5344CB8AC3E}">
        <p14:creationId xmlns:p14="http://schemas.microsoft.com/office/powerpoint/2010/main" val="3922531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EDDAF-9768-1C83-6F23-9CE8947E5E7B}"/>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CFB1959-45BC-5303-A888-856603EF8BDC}"/>
              </a:ext>
            </a:extLst>
          </p:cNvPr>
          <p:cNvPicPr>
            <a:picLocks noChangeAspect="1"/>
          </p:cNvPicPr>
          <p:nvPr/>
        </p:nvPicPr>
        <p:blipFill>
          <a:blip r:embed="rId3"/>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92DF64A9-4FAE-35EE-7D70-083408A70AA4}"/>
              </a:ext>
            </a:extLst>
          </p:cNvPr>
          <p:cNvSpPr txBox="1"/>
          <p:nvPr/>
        </p:nvSpPr>
        <p:spPr>
          <a:xfrm>
            <a:off x="3139289" y="5994774"/>
            <a:ext cx="6097508" cy="646331"/>
          </a:xfrm>
          <a:prstGeom prst="rect">
            <a:avLst/>
          </a:prstGeom>
          <a:noFill/>
        </p:spPr>
        <p:txBody>
          <a:bodyPr wrap="square">
            <a:spAutoFit/>
          </a:bodyPr>
          <a:lstStyle/>
          <a:p>
            <a:r>
              <a:rPr lang="en-GB" dirty="0" err="1">
                <a:hlinkClick r:id="rId4"/>
              </a:rPr>
              <a:t>NPaCA</a:t>
            </a:r>
            <a:r>
              <a:rPr lang="en-GB" dirty="0">
                <a:hlinkClick r:id="rId4"/>
              </a:rPr>
              <a:t> State of the Nation Report 2024 - National Cancer Audit Collaborating Centre</a:t>
            </a:r>
            <a:endParaRPr lang="en-GB" dirty="0"/>
          </a:p>
        </p:txBody>
      </p:sp>
      <p:pic>
        <p:nvPicPr>
          <p:cNvPr id="4" name="Picture 3">
            <a:extLst>
              <a:ext uri="{FF2B5EF4-FFF2-40B4-BE49-F238E27FC236}">
                <a16:creationId xmlns:a16="http://schemas.microsoft.com/office/drawing/2014/main" id="{B59E95BF-E6E7-2143-EB4E-19EC2AB989ED}"/>
              </a:ext>
            </a:extLst>
          </p:cNvPr>
          <p:cNvPicPr>
            <a:picLocks noChangeAspect="1"/>
          </p:cNvPicPr>
          <p:nvPr/>
        </p:nvPicPr>
        <p:blipFill>
          <a:blip r:embed="rId5"/>
          <a:stretch>
            <a:fillRect/>
          </a:stretch>
        </p:blipFill>
        <p:spPr>
          <a:xfrm>
            <a:off x="0" y="2277221"/>
            <a:ext cx="12192000" cy="2303558"/>
          </a:xfrm>
          <a:prstGeom prst="rect">
            <a:avLst/>
          </a:prstGeom>
        </p:spPr>
      </p:pic>
    </p:spTree>
    <p:extLst>
      <p:ext uri="{BB962C8B-B14F-4D97-AF65-F5344CB8AC3E}">
        <p14:creationId xmlns:p14="http://schemas.microsoft.com/office/powerpoint/2010/main" val="132496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3710B-E970-7FE4-9E46-B90A62257C4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27E814C2-55FC-6DB2-4C58-D5343DA946A3}"/>
              </a:ext>
            </a:extLst>
          </p:cNvPr>
          <p:cNvSpPr>
            <a:spLocks noGrp="1"/>
          </p:cNvSpPr>
          <p:nvPr>
            <p:ph type="title"/>
          </p:nvPr>
        </p:nvSpPr>
        <p:spPr>
          <a:xfrm>
            <a:off x="7162274" y="1660288"/>
            <a:ext cx="4516332" cy="3798277"/>
          </a:xfrm>
        </p:spPr>
        <p:txBody>
          <a:bodyPr>
            <a:normAutofit fontScale="90000"/>
          </a:bodyPr>
          <a:lstStyle/>
          <a:p>
            <a:pPr algn="l"/>
            <a:br>
              <a:rPr lang="en-GB" dirty="0"/>
            </a:br>
            <a:r>
              <a:rPr lang="en-GB" b="0" i="0" dirty="0">
                <a:solidFill>
                  <a:srgbClr val="323232"/>
                </a:solidFill>
                <a:effectLst/>
                <a:latin typeface="Calibri" panose="020F0502020204030204" pitchFamily="34" charset="0"/>
              </a:rPr>
              <a:t> </a:t>
            </a:r>
            <a:r>
              <a:rPr lang="en-GB" sz="3600" b="0" i="0" u="sng" dirty="0">
                <a:solidFill>
                  <a:srgbClr val="467886"/>
                </a:solidFill>
                <a:effectLst/>
                <a:latin typeface="Calibri" panose="020F0502020204030204" pitchFamily="34" charset="0"/>
                <a:hlinkClick r:id="rId2" tooltip="https://rcs-ceu.shinyapps.io/NPaCA/"/>
              </a:rPr>
              <a:t>Quarterly Data Dashboards</a:t>
            </a:r>
            <a:r>
              <a:rPr lang="en-GB" sz="3600" b="0" i="0" dirty="0">
                <a:solidFill>
                  <a:srgbClr val="323232"/>
                </a:solidFill>
                <a:effectLst/>
                <a:latin typeface="Calibri" panose="020F0502020204030204" pitchFamily="34" charset="0"/>
              </a:rPr>
              <a:t> </a:t>
            </a:r>
            <a:r>
              <a:rPr lang="en-GB" sz="3600" dirty="0"/>
              <a:t>10 April </a:t>
            </a:r>
            <a:br>
              <a:rPr lang="en-GB" sz="3600" b="0" i="0" dirty="0">
                <a:solidFill>
                  <a:srgbClr val="323232"/>
                </a:solidFill>
                <a:effectLst/>
                <a:latin typeface="Calibri" panose="020F0502020204030204" pitchFamily="34" charset="0"/>
              </a:rPr>
            </a:br>
            <a:br>
              <a:rPr lang="en-GB" sz="3600" b="0" i="0" dirty="0">
                <a:solidFill>
                  <a:srgbClr val="323232"/>
                </a:solidFill>
                <a:effectLst/>
                <a:latin typeface="Calibri" panose="020F0502020204030204" pitchFamily="34" charset="0"/>
              </a:rPr>
            </a:br>
            <a:r>
              <a:rPr lang="en-GB" sz="3600" dirty="0"/>
              <a:t>Next Clinical Reference Group  mtg 13/5</a:t>
            </a:r>
            <a:br>
              <a:rPr lang="en-GB" sz="3600" dirty="0"/>
            </a:br>
            <a:endParaRPr lang="en-GB" sz="3600" dirty="0"/>
          </a:p>
        </p:txBody>
      </p:sp>
      <p:pic>
        <p:nvPicPr>
          <p:cNvPr id="5" name="Picture 4">
            <a:extLst>
              <a:ext uri="{FF2B5EF4-FFF2-40B4-BE49-F238E27FC236}">
                <a16:creationId xmlns:a16="http://schemas.microsoft.com/office/drawing/2014/main" id="{F44E7D42-34F6-B480-7D0D-230A06CF8E07}"/>
              </a:ext>
            </a:extLst>
          </p:cNvPr>
          <p:cNvPicPr>
            <a:picLocks noChangeAspect="1"/>
          </p:cNvPicPr>
          <p:nvPr/>
        </p:nvPicPr>
        <p:blipFill>
          <a:blip r:embed="rId3"/>
          <a:stretch>
            <a:fillRect/>
          </a:stretch>
        </p:blipFill>
        <p:spPr>
          <a:xfrm>
            <a:off x="0" y="0"/>
            <a:ext cx="3391373" cy="1438476"/>
          </a:xfrm>
          <a:prstGeom prst="rect">
            <a:avLst/>
          </a:prstGeom>
        </p:spPr>
      </p:pic>
      <p:sp>
        <p:nvSpPr>
          <p:cNvPr id="3" name="TextBox 2">
            <a:extLst>
              <a:ext uri="{FF2B5EF4-FFF2-40B4-BE49-F238E27FC236}">
                <a16:creationId xmlns:a16="http://schemas.microsoft.com/office/drawing/2014/main" id="{566ACBEC-610F-3235-5C62-E5664C748B96}"/>
              </a:ext>
            </a:extLst>
          </p:cNvPr>
          <p:cNvSpPr txBox="1"/>
          <p:nvPr/>
        </p:nvSpPr>
        <p:spPr>
          <a:xfrm>
            <a:off x="3139289" y="5994774"/>
            <a:ext cx="6097508" cy="646331"/>
          </a:xfrm>
          <a:prstGeom prst="rect">
            <a:avLst/>
          </a:prstGeom>
          <a:noFill/>
        </p:spPr>
        <p:txBody>
          <a:bodyPr wrap="square">
            <a:spAutoFit/>
          </a:bodyPr>
          <a:lstStyle/>
          <a:p>
            <a:r>
              <a:rPr lang="en-GB" dirty="0" err="1">
                <a:hlinkClick r:id="rId4"/>
              </a:rPr>
              <a:t>NPaCA</a:t>
            </a:r>
            <a:r>
              <a:rPr lang="en-GB" dirty="0">
                <a:hlinkClick r:id="rId4"/>
              </a:rPr>
              <a:t> State of the Nation Report 2024 - National Cancer Audit Collaborating Centre</a:t>
            </a:r>
            <a:endParaRPr lang="en-GB" dirty="0"/>
          </a:p>
        </p:txBody>
      </p:sp>
      <p:sp>
        <p:nvSpPr>
          <p:cNvPr id="4" name="TextBox 3">
            <a:extLst>
              <a:ext uri="{FF2B5EF4-FFF2-40B4-BE49-F238E27FC236}">
                <a16:creationId xmlns:a16="http://schemas.microsoft.com/office/drawing/2014/main" id="{7C293516-66A0-2E01-D507-40BCA08F11FF}"/>
              </a:ext>
            </a:extLst>
          </p:cNvPr>
          <p:cNvSpPr txBox="1"/>
          <p:nvPr/>
        </p:nvSpPr>
        <p:spPr>
          <a:xfrm>
            <a:off x="1133207" y="2042245"/>
            <a:ext cx="4516332" cy="3416320"/>
          </a:xfrm>
          <a:prstGeom prst="rect">
            <a:avLst/>
          </a:prstGeom>
          <a:noFill/>
        </p:spPr>
        <p:txBody>
          <a:bodyPr wrap="square">
            <a:spAutoFit/>
          </a:bodyPr>
          <a:lstStyle/>
          <a:p>
            <a:r>
              <a:rPr lang="en-GB" b="0" i="0" dirty="0">
                <a:solidFill>
                  <a:srgbClr val="323232"/>
                </a:solidFill>
                <a:effectLst/>
                <a:latin typeface="Calibri" panose="020F0502020204030204" pitchFamily="34" charset="0"/>
              </a:rPr>
              <a:t>A consultation opens in March, inviting input from all users of NATCAN audit results </a:t>
            </a:r>
          </a:p>
          <a:p>
            <a:endParaRPr lang="en-GB" b="0" i="0" dirty="0">
              <a:solidFill>
                <a:srgbClr val="323232"/>
              </a:solidFill>
              <a:effectLst/>
              <a:latin typeface="Calibri" panose="020F0502020204030204" pitchFamily="34" charset="0"/>
            </a:endParaRPr>
          </a:p>
          <a:p>
            <a:pPr marL="285750" indent="-285750">
              <a:buFont typeface="Wingdings" panose="05000000000000000000" pitchFamily="2" charset="2"/>
              <a:buChar char="Ø"/>
            </a:pPr>
            <a:r>
              <a:rPr lang="en-GB" b="0" i="0" dirty="0">
                <a:solidFill>
                  <a:srgbClr val="323232"/>
                </a:solidFill>
                <a:effectLst/>
                <a:latin typeface="Calibri" panose="020F0502020204030204" pitchFamily="34" charset="0"/>
              </a:rPr>
              <a:t>Patients Groups and Charities</a:t>
            </a:r>
            <a:endParaRPr lang="en-GB" dirty="0">
              <a:solidFill>
                <a:srgbClr val="323232"/>
              </a:solidFill>
              <a:latin typeface="Calibri" panose="020F0502020204030204" pitchFamily="34" charset="0"/>
            </a:endParaRPr>
          </a:p>
          <a:p>
            <a:pPr marL="285750" indent="-285750">
              <a:buFont typeface="Wingdings" panose="05000000000000000000" pitchFamily="2" charset="2"/>
              <a:buChar char="Ø"/>
            </a:pPr>
            <a:r>
              <a:rPr lang="en-GB" b="0" i="0" dirty="0">
                <a:solidFill>
                  <a:srgbClr val="323232"/>
                </a:solidFill>
                <a:effectLst/>
                <a:latin typeface="Calibri" panose="020F0502020204030204" pitchFamily="34" charset="0"/>
              </a:rPr>
              <a:t>Clinical Reference Groups </a:t>
            </a:r>
          </a:p>
          <a:p>
            <a:pPr marL="285750" indent="-285750">
              <a:buFont typeface="Wingdings" panose="05000000000000000000" pitchFamily="2" charset="2"/>
              <a:buChar char="Ø"/>
            </a:pPr>
            <a:r>
              <a:rPr lang="en-GB" b="0" i="0" dirty="0">
                <a:solidFill>
                  <a:srgbClr val="323232"/>
                </a:solidFill>
                <a:effectLst/>
                <a:latin typeface="Calibri" panose="020F0502020204030204" pitchFamily="34" charset="0"/>
              </a:rPr>
              <a:t>Cancer Alliance</a:t>
            </a:r>
          </a:p>
          <a:p>
            <a:pPr marL="285750" indent="-285750">
              <a:buFont typeface="Wingdings" panose="05000000000000000000" pitchFamily="2" charset="2"/>
              <a:buChar char="Ø"/>
            </a:pPr>
            <a:r>
              <a:rPr lang="en-GB" b="0" i="0" dirty="0">
                <a:solidFill>
                  <a:srgbClr val="323232"/>
                </a:solidFill>
                <a:effectLst/>
                <a:latin typeface="Calibri" panose="020F0502020204030204" pitchFamily="34" charset="0"/>
              </a:rPr>
              <a:t>Provider-level contacts (clinical, MDT co-ordinator roles and cancer managers) in England and Wales.  </a:t>
            </a:r>
          </a:p>
          <a:p>
            <a:pPr marL="285750" indent="-285750">
              <a:buFont typeface="Wingdings" panose="05000000000000000000" pitchFamily="2" charset="2"/>
              <a:buChar char="Ø"/>
            </a:pPr>
            <a:endParaRPr lang="en-GB" b="0" i="0" dirty="0">
              <a:solidFill>
                <a:srgbClr val="323232"/>
              </a:solidFill>
              <a:effectLst/>
              <a:latin typeface="Calibri" panose="020F0502020204030204" pitchFamily="34" charset="0"/>
            </a:endParaRPr>
          </a:p>
          <a:p>
            <a:pPr marL="742950" lvl="1" indent="-285750">
              <a:buFont typeface="Wingdings" panose="05000000000000000000" pitchFamily="2" charset="2"/>
              <a:buChar char="Ø"/>
            </a:pPr>
            <a:r>
              <a:rPr lang="en-GB" dirty="0">
                <a:solidFill>
                  <a:srgbClr val="323232"/>
                </a:solidFill>
                <a:latin typeface="Calibri" panose="020F0502020204030204" pitchFamily="34" charset="0"/>
              </a:rPr>
              <a:t>U</a:t>
            </a:r>
            <a:r>
              <a:rPr lang="en-GB" b="0" i="0" dirty="0">
                <a:solidFill>
                  <a:srgbClr val="323232"/>
                </a:solidFill>
                <a:effectLst/>
                <a:latin typeface="Calibri" panose="020F0502020204030204" pitchFamily="34" charset="0"/>
              </a:rPr>
              <a:t>ser survey, focus groups and stakeholder workshop sessions</a:t>
            </a:r>
            <a:endParaRPr lang="en-GB" dirty="0"/>
          </a:p>
        </p:txBody>
      </p:sp>
    </p:spTree>
    <p:extLst>
      <p:ext uri="{BB962C8B-B14F-4D97-AF65-F5344CB8AC3E}">
        <p14:creationId xmlns:p14="http://schemas.microsoft.com/office/powerpoint/2010/main" val="401893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09365-B079-7FAF-528A-998DC5DACBEF}"/>
              </a:ext>
            </a:extLst>
          </p:cNvPr>
          <p:cNvSpPr>
            <a:spLocks noGrp="1"/>
          </p:cNvSpPr>
          <p:nvPr>
            <p:ph type="title"/>
          </p:nvPr>
        </p:nvSpPr>
        <p:spPr/>
        <p:txBody>
          <a:bodyPr/>
          <a:lstStyle/>
          <a:p>
            <a:r>
              <a:rPr lang="en-GB" dirty="0"/>
              <a:t>Dashboard feedback</a:t>
            </a:r>
          </a:p>
        </p:txBody>
      </p:sp>
      <p:sp>
        <p:nvSpPr>
          <p:cNvPr id="3" name="Content Placeholder 2">
            <a:extLst>
              <a:ext uri="{FF2B5EF4-FFF2-40B4-BE49-F238E27FC236}">
                <a16:creationId xmlns:a16="http://schemas.microsoft.com/office/drawing/2014/main" id="{A57B01BE-3E13-9CD3-35DB-28CDC54C6A0F}"/>
              </a:ext>
            </a:extLst>
          </p:cNvPr>
          <p:cNvSpPr>
            <a:spLocks noGrp="1"/>
          </p:cNvSpPr>
          <p:nvPr>
            <p:ph idx="1"/>
          </p:nvPr>
        </p:nvSpPr>
        <p:spPr>
          <a:xfrm>
            <a:off x="328152" y="1825625"/>
            <a:ext cx="11025648" cy="4351338"/>
          </a:xfrm>
        </p:spPr>
        <p:txBody>
          <a:bodyPr/>
          <a:lstStyle/>
          <a:p>
            <a:pPr algn="l">
              <a:buFont typeface="+mj-lt"/>
              <a:buAutoNum type="arabicPeriod"/>
            </a:pPr>
            <a:r>
              <a:rPr lang="en-GB" sz="1800" b="1" i="0" dirty="0">
                <a:solidFill>
                  <a:srgbClr val="323232"/>
                </a:solidFill>
                <a:effectLst/>
                <a:latin typeface="Calibri" panose="020F0502020204030204" pitchFamily="34" charset="0"/>
              </a:rPr>
              <a:t>What dashboard content and features work well?</a:t>
            </a:r>
            <a:endParaRPr lang="en-GB" sz="1800" b="0" i="0" dirty="0">
              <a:solidFill>
                <a:srgbClr val="323232"/>
              </a:solidFill>
              <a:effectLst/>
              <a:latin typeface="Aptos" panose="020B0004020202020204" pitchFamily="34" charset="0"/>
            </a:endParaRPr>
          </a:p>
          <a:p>
            <a:pPr algn="l">
              <a:buFont typeface="+mj-lt"/>
              <a:buAutoNum type="arabicPeriod"/>
            </a:pPr>
            <a:r>
              <a:rPr lang="en-GB" sz="1800" b="1" i="0" dirty="0">
                <a:solidFill>
                  <a:srgbClr val="323232"/>
                </a:solidFill>
                <a:effectLst/>
                <a:latin typeface="Calibri" panose="020F0502020204030204" pitchFamily="34" charset="0"/>
              </a:rPr>
              <a:t>What content and features work less well?</a:t>
            </a:r>
            <a:endParaRPr lang="en-GB" sz="1800" b="0" i="0" dirty="0">
              <a:solidFill>
                <a:srgbClr val="323232"/>
              </a:solidFill>
              <a:effectLst/>
              <a:latin typeface="Aptos" panose="020B0004020202020204" pitchFamily="34" charset="0"/>
            </a:endParaRPr>
          </a:p>
          <a:p>
            <a:pPr algn="l">
              <a:buFont typeface="+mj-lt"/>
              <a:buAutoNum type="arabicPeriod"/>
            </a:pPr>
            <a:r>
              <a:rPr lang="en-GB" sz="1800" b="1" i="0" dirty="0">
                <a:solidFill>
                  <a:srgbClr val="323232"/>
                </a:solidFill>
                <a:effectLst/>
                <a:latin typeface="Calibri" panose="020F0502020204030204" pitchFamily="34" charset="0"/>
              </a:rPr>
              <a:t>What content would you like to see added (and why)?</a:t>
            </a:r>
            <a:endParaRPr lang="en-GB" sz="1800" b="0" i="0" dirty="0">
              <a:solidFill>
                <a:srgbClr val="323232"/>
              </a:solidFill>
              <a:effectLst/>
              <a:latin typeface="Aptos" panose="020B0004020202020204" pitchFamily="34" charset="0"/>
            </a:endParaRPr>
          </a:p>
          <a:p>
            <a:pPr algn="l">
              <a:buFont typeface="+mj-lt"/>
              <a:buAutoNum type="arabicPeriod"/>
            </a:pPr>
            <a:r>
              <a:rPr lang="en-GB" sz="1800" b="1" i="0" dirty="0">
                <a:solidFill>
                  <a:srgbClr val="323232"/>
                </a:solidFill>
                <a:effectLst/>
                <a:latin typeface="Calibri" panose="020F0502020204030204" pitchFamily="34" charset="0"/>
              </a:rPr>
              <a:t>How can the dashboard design be improved </a:t>
            </a:r>
          </a:p>
          <a:p>
            <a:pPr marL="0" indent="0" algn="l">
              <a:buNone/>
            </a:pPr>
            <a:r>
              <a:rPr lang="en-GB" sz="1800" b="1" i="0" dirty="0">
                <a:solidFill>
                  <a:srgbClr val="323232"/>
                </a:solidFill>
                <a:effectLst/>
                <a:latin typeface="Calibri" panose="020F0502020204030204" pitchFamily="34" charset="0"/>
              </a:rPr>
              <a:t>to make the results easier to interpret for you(/your teams)?</a:t>
            </a:r>
            <a:endParaRPr lang="en-GB" sz="1800" b="0" i="0" dirty="0">
              <a:solidFill>
                <a:srgbClr val="323232"/>
              </a:solidFill>
              <a:effectLst/>
              <a:latin typeface="Aptos" panose="020B0004020202020204" pitchFamily="34" charset="0"/>
            </a:endParaRPr>
          </a:p>
          <a:p>
            <a:endParaRPr lang="en-GB" dirty="0"/>
          </a:p>
        </p:txBody>
      </p:sp>
      <p:sp>
        <p:nvSpPr>
          <p:cNvPr id="4" name="Speech Bubble: Oval 3">
            <a:extLst>
              <a:ext uri="{FF2B5EF4-FFF2-40B4-BE49-F238E27FC236}">
                <a16:creationId xmlns:a16="http://schemas.microsoft.com/office/drawing/2014/main" id="{9C336D75-3C65-4A6A-12DA-65756584BD37}"/>
              </a:ext>
            </a:extLst>
          </p:cNvPr>
          <p:cNvSpPr/>
          <p:nvPr/>
        </p:nvSpPr>
        <p:spPr>
          <a:xfrm>
            <a:off x="5964493" y="78223"/>
            <a:ext cx="5899355" cy="4031226"/>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i="1" dirty="0"/>
              <a:t>Do you use it? And if not, why not?</a:t>
            </a:r>
          </a:p>
        </p:txBody>
      </p:sp>
    </p:spTree>
    <p:extLst>
      <p:ext uri="{BB962C8B-B14F-4D97-AF65-F5344CB8AC3E}">
        <p14:creationId xmlns:p14="http://schemas.microsoft.com/office/powerpoint/2010/main" val="349880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845</TotalTime>
  <Words>655</Words>
  <Application>Microsoft Office PowerPoint</Application>
  <PresentationFormat>Widescreen</PresentationFormat>
  <Paragraphs>41</Paragraphs>
  <Slides>7</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Aptos</vt:lpstr>
      <vt:lpstr>Aptos Display</vt:lpstr>
      <vt:lpstr>Arial</vt:lpstr>
      <vt:lpstr>Avenir W01</vt:lpstr>
      <vt:lpstr>Calibri</vt:lpstr>
      <vt:lpstr>Wingdings</vt:lpstr>
      <vt:lpstr>Office Theme</vt:lpstr>
      <vt:lpstr>1_Office Theme</vt:lpstr>
      <vt:lpstr>HPB Cancer Clinical Advisory Group</vt:lpstr>
      <vt:lpstr>PowerPoint Presentation</vt:lpstr>
      <vt:lpstr>PowerPoint Presentation</vt:lpstr>
      <vt:lpstr>PowerPoint Presentation</vt:lpstr>
      <vt:lpstr>PowerPoint Presentation</vt:lpstr>
      <vt:lpstr>  Quarterly Data Dashboards 10 April   Next Clinical Reference Group  mtg 13/5 </vt:lpstr>
      <vt:lpstr>Dashboard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Charlotte Chamberlain</dc:creator>
  <cp:lastModifiedBy>Charlotte Chamberlain</cp:lastModifiedBy>
  <cp:revision>1</cp:revision>
  <dcterms:created xsi:type="dcterms:W3CDTF">2025-02-27T16:32:46Z</dcterms:created>
  <dcterms:modified xsi:type="dcterms:W3CDTF">2025-03-20T13:29:32Z</dcterms:modified>
</cp:coreProperties>
</file>