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9" r:id="rId7"/>
    <p:sldId id="268" r:id="rId8"/>
    <p:sldId id="266" r:id="rId9"/>
    <p:sldId id="264" r:id="rId10"/>
    <p:sldId id="273" r:id="rId11"/>
    <p:sldId id="276" r:id="rId12"/>
    <p:sldId id="274" r:id="rId13"/>
    <p:sldId id="275" r:id="rId14"/>
    <p:sldId id="277" r:id="rId15"/>
    <p:sldId id="272" r:id="rId16"/>
    <p:sldId id="271" r:id="rId17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8" autoAdjust="0"/>
  </p:normalViewPr>
  <p:slideViewPr>
    <p:cSldViewPr snapToGrid="0">
      <p:cViewPr varScale="1">
        <p:scale>
          <a:sx n="94" d="100"/>
          <a:sy n="94" d="100"/>
        </p:scale>
        <p:origin x="1138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89FD6D8B-38E5-4B9F-9F91-001E62DB432B}"/>
    <pc:docChg chg="modShowInfo">
      <pc:chgData name="Helen Dunderdale" userId="18a57383-fa13-4764-88a8-9272bfc7f4aa" providerId="ADAL" clId="{89FD6D8B-38E5-4B9F-9F91-001E62DB432B}" dt="2025-03-26T12:22:41.202" v="0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0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IQMQNqqkqQ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helsey.Gilmour@nbt.nhs.uk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Brand &amp; Templates\Brand Guidelines 2018 onwards\Brand Guidelines 2018\Final designs\Icons\NHS Blue one colour\Brunel 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" y="4051036"/>
            <a:ext cx="2572317" cy="1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284709" y="833704"/>
            <a:ext cx="6322168" cy="203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>
                <a:solidFill>
                  <a:srgbClr val="005EB8"/>
                </a:solidFill>
              </a:rPr>
              <a:t>Remote Monitoring &amp;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>
                <a:solidFill>
                  <a:srgbClr val="005EB8"/>
                </a:solidFill>
              </a:rPr>
              <a:t>Supported Self-Management using My Medical Record (MMR)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77" y="182563"/>
            <a:ext cx="1540211" cy="93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112" y="2999880"/>
            <a:ext cx="640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dirty="0"/>
              <a:t>– Remote Monitoring Project Manager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Haematology CAG, 26</a:t>
            </a:r>
            <a:r>
              <a:rPr lang="en-GB" b="1" baseline="30000" dirty="0"/>
              <a:t>th</a:t>
            </a:r>
            <a:r>
              <a:rPr lang="en-GB" b="1" dirty="0"/>
              <a:t> March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8D2E4-8989-E61C-09BC-D7C7B9896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view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DE3BE0-9EC2-A90B-CF9A-A4FA66DF7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87" y="1031442"/>
            <a:ext cx="7169361" cy="4007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412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view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30" y="12515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E431D-1E7E-EBF0-14E7-D29C083D7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706" y="871720"/>
            <a:ext cx="6374552" cy="2641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6624D6-4456-F686-F882-56100C95A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64" y="2564159"/>
            <a:ext cx="5428847" cy="27248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050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8" name="Online Media 7" title="My Medical Record information video">
            <a:hlinkClick r:id="" action="ppaction://media"/>
            <a:extLst>
              <a:ext uri="{FF2B5EF4-FFF2-40B4-BE49-F238E27FC236}">
                <a16:creationId xmlns:a16="http://schemas.microsoft.com/office/drawing/2014/main" id="{A13E8589-8A11-910D-FD72-7125B0952A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519" y="197397"/>
            <a:ext cx="9004961" cy="50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05" y="182563"/>
            <a:ext cx="155438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 txBox="1">
            <a:spLocks/>
          </p:cNvSpPr>
          <p:nvPr/>
        </p:nvSpPr>
        <p:spPr bwMode="auto">
          <a:xfrm>
            <a:off x="981074" y="1449632"/>
            <a:ext cx="6929437" cy="7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5EB8"/>
                </a:solidFill>
              </a:rPr>
              <a:t>Thank you for listening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DB877-1D5A-4512-8413-6259987F8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86" y="3726315"/>
            <a:ext cx="2716947" cy="671888"/>
          </a:xfrm>
          <a:prstGeom prst="rect">
            <a:avLst/>
          </a:prstGeom>
        </p:spPr>
      </p:pic>
      <p:pic>
        <p:nvPicPr>
          <p:cNvPr id="7" name="Picture 2" descr="https://lh3.googleusercontent.com/pw/ACtC-3dKEl537KpRHoTSvExbg14Njykk279aFFCN4La1f60Vt0JUnv_KAQZd89g5Hp0tcwLtjVV_xnJm4fd2sh6NiMVsRcAm4YyQ5nSSco1gtkbno3wkxZfQ27R-5CF4ZzF5QToSqDE-UmIY1uzHogOg70wV=w2114-h1409-no">
            <a:extLst>
              <a:ext uri="{FF2B5EF4-FFF2-40B4-BE49-F238E27FC236}">
                <a16:creationId xmlns:a16="http://schemas.microsoft.com/office/drawing/2014/main" id="{BF52D479-F92B-49A1-8963-FC337FEA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9663" b="21198"/>
          <a:stretch/>
        </p:blipFill>
        <p:spPr bwMode="auto">
          <a:xfrm>
            <a:off x="6253849" y="3473044"/>
            <a:ext cx="2637739" cy="16080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F7ADE7-31B0-444F-9769-355AAD181F1C}"/>
              </a:ext>
            </a:extLst>
          </p:cNvPr>
          <p:cNvSpPr txBox="1"/>
          <p:nvPr/>
        </p:nvSpPr>
        <p:spPr>
          <a:xfrm>
            <a:off x="1552575" y="2343616"/>
            <a:ext cx="603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sz="1600"/>
              <a:t>– Remote Monitoring Project Manager</a:t>
            </a:r>
          </a:p>
          <a:p>
            <a:pPr algn="ctr"/>
            <a:r>
              <a:rPr lang="en-GB" sz="1600">
                <a:hlinkClick r:id="rId6"/>
              </a:rPr>
              <a:t>Chelsey.Gilmour@nbt.nhs.uk</a:t>
            </a:r>
            <a:r>
              <a:rPr lang="en-GB" sz="160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99005-DACF-71B1-BC15-3E4323DCAB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21FBC-DA5C-D3D2-5EEC-8169D97137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7" y="3473044"/>
            <a:ext cx="1408729" cy="14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7186451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>
                <a:solidFill>
                  <a:srgbClr val="005EB8"/>
                </a:solidFill>
              </a:rPr>
              <a:t>Project outline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585" y="859644"/>
            <a:ext cx="79451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dirty="0"/>
              <a:t>Following cancer diagnosis (+/- treatment), patients are stratified to a follow-up pathway that suits their needs and provides rapid access to clinical support when needed.</a:t>
            </a:r>
            <a:endParaRPr lang="en-GB" sz="165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5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1" dirty="0">
                <a:solidFill>
                  <a:schemeClr val="accent5">
                    <a:lumMod val="75000"/>
                  </a:schemeClr>
                </a:solidFill>
              </a:rPr>
              <a:t>Supported self-management </a:t>
            </a:r>
            <a:r>
              <a:rPr lang="en-GB" sz="1650" dirty="0"/>
              <a:t>– Enables the patient to take a leading role in their follow up with support  from the specialist cancer team:</a:t>
            </a:r>
          </a:p>
          <a:p>
            <a:pPr lvl="1"/>
            <a:r>
              <a:rPr lang="en-GB" sz="1650" dirty="0">
                <a:solidFill>
                  <a:schemeClr val="accent3">
                    <a:lumMod val="75000"/>
                  </a:schemeClr>
                </a:solidFill>
              </a:rPr>
              <a:t>Consultant, Clinical Nurse Specialist and Cancer Support Worker</a:t>
            </a:r>
          </a:p>
          <a:p>
            <a:endParaRPr lang="en-GB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b="1" dirty="0">
                <a:solidFill>
                  <a:schemeClr val="accent5">
                    <a:lumMod val="75000"/>
                  </a:schemeClr>
                </a:solidFill>
              </a:rPr>
              <a:t>Remote monitoring </a:t>
            </a:r>
            <a:r>
              <a:rPr lang="en-GB" sz="1650" dirty="0"/>
              <a:t>– The My Medical Record (MMR) website provides access to test results, enabling the patient and care team to routinely monitor the patients’ follow-up and action as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50" dirty="0"/>
              <a:t>MMR, owned and managed by University Hospital Southampton (UHS), is the only system currently offering both clinical tracking and patient access to cancer follow-up information.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7AC14A6-1566-4CD8-A02F-43ECE289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17" y="4426319"/>
            <a:ext cx="1233064" cy="9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DBB93-EE90-12F3-F0FC-A24555F7A0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C5E85D-94DF-541A-25EB-B1E33F9FE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81" y="4618704"/>
            <a:ext cx="2266065" cy="5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>
                <a:solidFill>
                  <a:srgbClr val="005EB8"/>
                </a:solidFill>
              </a:rPr>
              <a:t>My Medical Record for </a:t>
            </a:r>
            <a:r>
              <a:rPr lang="en-US" altLang="en-US" sz="2500">
                <a:solidFill>
                  <a:srgbClr val="00B050"/>
                </a:solidFill>
              </a:rPr>
              <a:t>patients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62" y="961985"/>
            <a:ext cx="66866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Supporting patients to self-management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Introduce supported self-management – timing pathway-specific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Consultant / CNS to discuss with patient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Invitation letter and demonstration video shared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Consent to access the website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Registration; login details provided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Provides: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to test results and clinic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Online symptom questionnaires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Monitoring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Secure messaging to and from the cancer support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useful general and specific information about condition (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leaflets, websites, videos,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24/7 from any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D76F3F-7170-4246-A25C-75746A447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7" t="5000" r="3730" b="9000"/>
          <a:stretch/>
        </p:blipFill>
        <p:spPr>
          <a:xfrm>
            <a:off x="6906501" y="1687517"/>
            <a:ext cx="1864437" cy="2557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A3A476-B544-ABE3-06A0-13E25C507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for </a:t>
            </a:r>
            <a:r>
              <a:rPr lang="en-US" altLang="en-US" sz="2500" dirty="0">
                <a:solidFill>
                  <a:srgbClr val="00B050"/>
                </a:solidFill>
              </a:rPr>
              <a:t>clinicians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235" y="1047660"/>
            <a:ext cx="74871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Cancer Support Team carry out remote monitoring</a:t>
            </a:r>
            <a:endParaRPr lang="en-GB" sz="900" b="1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All patients are registered to a specific clinical protocol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Patients’ test results routinely tracked on MMR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Results are confirmed by letter and any actions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Face to face appointments arranged as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Clinical team can securely message and receive messages from the patient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Benefits: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Digital approach to standardised follow up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Clinical tracker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Accessible support and information for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Clinical time released/reallocated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D6C067-3D14-4EA8-97BA-3E8E5FCD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25" y="3641557"/>
            <a:ext cx="1498640" cy="12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AA3F1-671E-E760-CADA-B06948432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415820"/>
            <a:ext cx="7302500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Lymphoma remote monitoring using MMR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621" y="1098445"/>
            <a:ext cx="80727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Progress to date: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Remote monitoring protocols agreed (high grade and low grade lymphomas)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Live since February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Consultant &amp; CNS review and refer patients for MMR follow-up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CSW sends invitation letter, discusses with patient and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/>
              <a:t>11</a:t>
            </a:r>
            <a:r>
              <a:rPr lang="en-GB" sz="1600" dirty="0"/>
              <a:t> lymphoma patients registered for remotely monitored follow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All registered patients access MMR and submit online symptom questionnaires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Comms – demonstration video, leaflet, quick user guide, public webpage</a:t>
            </a:r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Continue inviting patients following individual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Patient feedback and impact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Funding agreed to continue, </a:t>
            </a:r>
            <a:r>
              <a:rPr lang="en-GB" sz="1600" b="1" dirty="0"/>
              <a:t>CLL</a:t>
            </a:r>
            <a:r>
              <a:rPr lang="en-GB" sz="1600" dirty="0"/>
              <a:t> pathway in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MMR App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9491C-EF34-C767-1CE8-C7C992334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22927-3EA7-27BA-96AD-78425A100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85" y="3655537"/>
            <a:ext cx="1408729" cy="141990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9ED8EA-76FE-E602-DFE9-81AF7C283DF9}"/>
              </a:ext>
            </a:extLst>
          </p:cNvPr>
          <p:cNvCxnSpPr>
            <a:cxnSpLocks/>
          </p:cNvCxnSpPr>
          <p:nvPr/>
        </p:nvCxnSpPr>
        <p:spPr>
          <a:xfrm>
            <a:off x="6452226" y="3271434"/>
            <a:ext cx="509263" cy="48170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8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Clinical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view (tracker)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FEE9B-81C4-4886-A1C2-B7E15263E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47" y="987785"/>
            <a:ext cx="8523706" cy="4191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435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Clinical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view (tracker)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449A13-A943-F08D-B528-120BD7079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06" y="918767"/>
            <a:ext cx="8104909" cy="41665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314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Clinical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view (tracker)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0F23B-A852-47F5-0AF5-1D8023177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43" y="948315"/>
            <a:ext cx="7121707" cy="42708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33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view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ADF612-C777-A2F6-D8BD-85CDC8A44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69" y="865188"/>
            <a:ext cx="7310618" cy="4363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173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f492b9-0e1d-4676-9635-78fd8c5ab9d8">
      <Terms xmlns="http://schemas.microsoft.com/office/infopath/2007/PartnerControls"/>
    </lcf76f155ced4ddcb4097134ff3c332f>
    <TaxCatchAll xmlns="d77f7b61-7249-402e-9088-bb30bc752e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0FD77-C375-48A3-98A0-583BC8C16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2999BF-D3D5-4BF5-AAC5-BB4983D4DCC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e78b8ecc-b30e-44c4-a5f9-749b29e6a0e4"/>
    <ds:schemaRef ds:uri="http://schemas.openxmlformats.org/package/2006/metadata/core-properties"/>
    <ds:schemaRef ds:uri="http://schemas.microsoft.com/office/infopath/2007/PartnerControls"/>
    <ds:schemaRef ds:uri="6e77e197-38bf-4a86-b6ae-814b917733bc"/>
    <ds:schemaRef ds:uri="http://purl.org/dc/terms/"/>
    <ds:schemaRef ds:uri="28f492b9-0e1d-4676-9635-78fd8c5ab9d8"/>
    <ds:schemaRef ds:uri="d77f7b61-7249-402e-9088-bb30bc752eb7"/>
  </ds:schemaRefs>
</ds:datastoreItem>
</file>

<file path=customXml/itemProps3.xml><?xml version="1.0" encoding="utf-8"?>
<ds:datastoreItem xmlns:ds="http://schemas.openxmlformats.org/officeDocument/2006/customXml" ds:itemID="{97CA519A-1413-491A-BC62-055C23E7C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92b9-0e1d-4676-9635-78fd8c5ab9d8"/>
    <ds:schemaRef ds:uri="d77f7b61-7249-402e-9088-bb30bc752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467</Words>
  <Application>Microsoft Office PowerPoint</Application>
  <PresentationFormat>On-screen Show (16:10)</PresentationFormat>
  <Paragraphs>81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Helen Dunderdale</cp:lastModifiedBy>
  <cp:revision>4</cp:revision>
  <dcterms:created xsi:type="dcterms:W3CDTF">2018-08-29T15:08:11Z</dcterms:created>
  <dcterms:modified xsi:type="dcterms:W3CDTF">2025-03-26T12:22:50Z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