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5" r:id="rId7"/>
    <p:sldId id="262" r:id="rId8"/>
    <p:sldId id="257"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37" d="100"/>
          <a:sy n="37" d="100"/>
        </p:scale>
        <p:origin x="113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67FBF-FBAB-6678-D698-C4AAE0DD31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EF6C81-6BF7-CCFC-8B25-40F4A06253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9766EF-F3DC-B0BD-2C89-15BD919A9305}"/>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8CF8170B-47EB-D7A9-C843-AA72A6AD01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726ADA-64E7-B468-BBFC-A94F3530E58B}"/>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136435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82774-BE61-4B17-3CBF-D5366BAD28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FBF65D-27E1-E90E-9891-44C8E9B555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81F52F-4EB1-3764-C1C2-8D4620CEDB65}"/>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9345CEAF-84DE-463C-BE84-B3AE293CFD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9BCB00-B9E6-84E5-7134-3EAF3CF0CB38}"/>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304058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79233C-6A48-857C-6DB8-9E7B771A71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50B306-A564-C2D1-A90E-54D47C5EB0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339B51-89C9-BA22-105A-40E8E62E8B7B}"/>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5665CF3F-C4E1-69B3-6DA9-AAF1BEB604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F60253-789D-43FF-9375-3AF95438A032}"/>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293558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8821-F625-44A0-7BAA-4BA50284DF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660315-4202-4F8E-51AC-2FC61D2D9D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F779F1-D883-B0A5-CBFF-FCE471DF796A}"/>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6D52054B-6290-BF2F-8183-33432C84BA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D7A793-B217-BE5F-ECB9-5A7E3126304F}"/>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233580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3657-2706-15D1-9676-F2756D3D0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157560-0D35-72AF-3EA1-C525693163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31EC5D-C12E-899B-F7B4-F16B4601EAAC}"/>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9B447010-F4F8-70C8-292F-9438E583A5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CC1D9-6282-BD5C-75D0-D2231ED46488}"/>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357419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B2F1-5BC3-DA49-D7C5-35B9E431D8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DF14AB-D0C4-C683-5EAA-EB093F7755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A643A6-489F-5525-99E4-728D76035F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313CF3-208B-E187-66D2-BC80D52224A6}"/>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6" name="Footer Placeholder 5">
            <a:extLst>
              <a:ext uri="{FF2B5EF4-FFF2-40B4-BE49-F238E27FC236}">
                <a16:creationId xmlns:a16="http://schemas.microsoft.com/office/drawing/2014/main" id="{F34C59F7-3B36-5DFC-A007-251ED44B62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BC6526-7559-682A-2103-E06A66C26E7C}"/>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193996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2FCA-9F94-F021-3E52-9E16A2DD3B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391762-2596-0E05-8B67-A32483452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372E3-9FCC-4E42-3E41-6A2DEA22CF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8ACA78-5AB0-DFB3-E7B1-50B83B276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177AC7-376F-01DE-2F5B-C1DE42636A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2262E8-ADE4-0DD1-FB37-42A783D6BC34}"/>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8" name="Footer Placeholder 7">
            <a:extLst>
              <a:ext uri="{FF2B5EF4-FFF2-40B4-BE49-F238E27FC236}">
                <a16:creationId xmlns:a16="http://schemas.microsoft.com/office/drawing/2014/main" id="{A75F9B9D-6394-DF99-A85C-40FF6882A4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47E4F5-750D-C60A-AD6C-DD4B425D5D88}"/>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1739336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0EC97-C2BB-77BE-19AF-F81557940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0A8270-DE39-8957-AAD6-C341FC6208A2}"/>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4" name="Footer Placeholder 3">
            <a:extLst>
              <a:ext uri="{FF2B5EF4-FFF2-40B4-BE49-F238E27FC236}">
                <a16:creationId xmlns:a16="http://schemas.microsoft.com/office/drawing/2014/main" id="{164E3F81-31AB-E061-1C9B-C30234B6E5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1A9EDD-EE5E-33A5-660F-6F8DC66BEE81}"/>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57713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C9C69-D3D9-8BAF-09C4-D779F173BF1A}"/>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3" name="Footer Placeholder 2">
            <a:extLst>
              <a:ext uri="{FF2B5EF4-FFF2-40B4-BE49-F238E27FC236}">
                <a16:creationId xmlns:a16="http://schemas.microsoft.com/office/drawing/2014/main" id="{E1586B1F-D102-E0EF-E373-185EE146B4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6A7E3F-32D6-5E76-888C-F03B3C204B0C}"/>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108727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6DBB-E8C4-8BD9-E6E7-8B95E8363E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E20976-2445-D96F-DB29-3401253364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99ED0A-A4F0-B300-0678-CC9C67898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F33EF-0085-8E45-ED32-72FEBB6EE80A}"/>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6" name="Footer Placeholder 5">
            <a:extLst>
              <a:ext uri="{FF2B5EF4-FFF2-40B4-BE49-F238E27FC236}">
                <a16:creationId xmlns:a16="http://schemas.microsoft.com/office/drawing/2014/main" id="{886BF472-CD42-195F-F0D0-9E07459222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9F033D-D438-FAA7-FE64-4F15FBAE02DA}"/>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89875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2E8-19FB-69D9-689F-B429D524B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E8E267-68DF-4EA7-8284-A4253CC12C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3DFBAF-966B-9A39-D8FC-EA9AF2D26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01429A-B5CB-BE8F-857E-93CDA1556CE6}"/>
              </a:ext>
            </a:extLst>
          </p:cNvPr>
          <p:cNvSpPr>
            <a:spLocks noGrp="1"/>
          </p:cNvSpPr>
          <p:nvPr>
            <p:ph type="dt" sz="half" idx="10"/>
          </p:nvPr>
        </p:nvSpPr>
        <p:spPr/>
        <p:txBody>
          <a:bodyPr/>
          <a:lstStyle/>
          <a:p>
            <a:fld id="{C498C454-4F95-421C-B297-F036CF09D9B6}" type="datetimeFigureOut">
              <a:rPr lang="en-GB" smtClean="0"/>
              <a:t>27/03/2025</a:t>
            </a:fld>
            <a:endParaRPr lang="en-GB"/>
          </a:p>
        </p:txBody>
      </p:sp>
      <p:sp>
        <p:nvSpPr>
          <p:cNvPr id="6" name="Footer Placeholder 5">
            <a:extLst>
              <a:ext uri="{FF2B5EF4-FFF2-40B4-BE49-F238E27FC236}">
                <a16:creationId xmlns:a16="http://schemas.microsoft.com/office/drawing/2014/main" id="{41BDFBE9-E946-8FB1-45C9-07E92F0CE8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A03BAE-E653-B5F6-0722-F69C9861D90D}"/>
              </a:ext>
            </a:extLst>
          </p:cNvPr>
          <p:cNvSpPr>
            <a:spLocks noGrp="1"/>
          </p:cNvSpPr>
          <p:nvPr>
            <p:ph type="sldNum" sz="quarter" idx="12"/>
          </p:nvPr>
        </p:nvSpPr>
        <p:spPr/>
        <p:txBody>
          <a:bodyPr/>
          <a:lstStyle/>
          <a:p>
            <a:fld id="{22B082C3-FBFC-4AF3-BB3E-1F8AF084A06C}" type="slidenum">
              <a:rPr lang="en-GB" smtClean="0"/>
              <a:t>‹#›</a:t>
            </a:fld>
            <a:endParaRPr lang="en-GB"/>
          </a:p>
        </p:txBody>
      </p:sp>
    </p:spTree>
    <p:extLst>
      <p:ext uri="{BB962C8B-B14F-4D97-AF65-F5344CB8AC3E}">
        <p14:creationId xmlns:p14="http://schemas.microsoft.com/office/powerpoint/2010/main" val="77061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23AA7E-7593-7F5D-498B-B5D311C583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1859F0-316C-0339-C430-C4CFF2C49C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1A6788-5DEC-9BF7-1EB6-A6AB6C7C8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98C454-4F95-421C-B297-F036CF09D9B6}" type="datetimeFigureOut">
              <a:rPr lang="en-GB" smtClean="0"/>
              <a:t>27/03/2025</a:t>
            </a:fld>
            <a:endParaRPr lang="en-GB"/>
          </a:p>
        </p:txBody>
      </p:sp>
      <p:sp>
        <p:nvSpPr>
          <p:cNvPr id="5" name="Footer Placeholder 4">
            <a:extLst>
              <a:ext uri="{FF2B5EF4-FFF2-40B4-BE49-F238E27FC236}">
                <a16:creationId xmlns:a16="http://schemas.microsoft.com/office/drawing/2014/main" id="{E2BA7936-6AE9-A4B6-D560-D229E193B5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3662308-7C14-5F54-2520-FBD8B9F30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2B082C3-FBFC-4AF3-BB3E-1F8AF084A06C}" type="slidenum">
              <a:rPr lang="en-GB" smtClean="0"/>
              <a:t>‹#›</a:t>
            </a:fld>
            <a:endParaRPr lang="en-GB"/>
          </a:p>
        </p:txBody>
      </p:sp>
    </p:spTree>
    <p:extLst>
      <p:ext uri="{BB962C8B-B14F-4D97-AF65-F5344CB8AC3E}">
        <p14:creationId xmlns:p14="http://schemas.microsoft.com/office/powerpoint/2010/main" val="402927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C3E5-CD0B-CDE5-6442-519AB33C78BC}"/>
              </a:ext>
            </a:extLst>
          </p:cNvPr>
          <p:cNvSpPr>
            <a:spLocks noGrp="1"/>
          </p:cNvSpPr>
          <p:nvPr>
            <p:ph type="ctrTitle"/>
          </p:nvPr>
        </p:nvSpPr>
        <p:spPr/>
        <p:txBody>
          <a:bodyPr/>
          <a:lstStyle/>
          <a:p>
            <a:r>
              <a:rPr lang="en-GB" b="1" dirty="0" err="1"/>
              <a:t>uBJP</a:t>
            </a:r>
            <a:r>
              <a:rPr lang="en-GB" b="1" dirty="0"/>
              <a:t> &amp; SFLC testing</a:t>
            </a:r>
          </a:p>
        </p:txBody>
      </p:sp>
      <p:sp>
        <p:nvSpPr>
          <p:cNvPr id="3" name="Subtitle 2">
            <a:extLst>
              <a:ext uri="{FF2B5EF4-FFF2-40B4-BE49-F238E27FC236}">
                <a16:creationId xmlns:a16="http://schemas.microsoft.com/office/drawing/2014/main" id="{92C67351-6954-9EEE-69DE-16AAE9E5704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517985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F3861-1EB4-F8D4-134D-60C11C02C407}"/>
              </a:ext>
            </a:extLst>
          </p:cNvPr>
          <p:cNvSpPr>
            <a:spLocks noGrp="1"/>
          </p:cNvSpPr>
          <p:nvPr>
            <p:ph type="title"/>
          </p:nvPr>
        </p:nvSpPr>
        <p:spPr/>
        <p:txBody>
          <a:bodyPr/>
          <a:lstStyle/>
          <a:p>
            <a:r>
              <a:rPr lang="en-GB" dirty="0"/>
              <a:t>Referring to secondary care</a:t>
            </a:r>
          </a:p>
        </p:txBody>
      </p:sp>
      <p:sp>
        <p:nvSpPr>
          <p:cNvPr id="3" name="Content Placeholder 2">
            <a:extLst>
              <a:ext uri="{FF2B5EF4-FFF2-40B4-BE49-F238E27FC236}">
                <a16:creationId xmlns:a16="http://schemas.microsoft.com/office/drawing/2014/main" id="{7C71432C-6BC2-66DF-DF24-8E9B7D1E30BD}"/>
              </a:ext>
            </a:extLst>
          </p:cNvPr>
          <p:cNvSpPr>
            <a:spLocks noGrp="1"/>
          </p:cNvSpPr>
          <p:nvPr>
            <p:ph idx="1"/>
          </p:nvPr>
        </p:nvSpPr>
        <p:spPr/>
        <p:txBody>
          <a:bodyPr/>
          <a:lstStyle/>
          <a:p>
            <a:r>
              <a:rPr lang="en-GB" dirty="0"/>
              <a:t>Consensus re 2WW only for symptomatic MM</a:t>
            </a:r>
          </a:p>
          <a:p>
            <a:endParaRPr lang="en-GB" dirty="0"/>
          </a:p>
          <a:p>
            <a:r>
              <a:rPr lang="en-GB" dirty="0"/>
              <a:t>Other PPs can be referred by urgent/routine pathway</a:t>
            </a:r>
          </a:p>
        </p:txBody>
      </p:sp>
    </p:spTree>
    <p:extLst>
      <p:ext uri="{BB962C8B-B14F-4D97-AF65-F5344CB8AC3E}">
        <p14:creationId xmlns:p14="http://schemas.microsoft.com/office/powerpoint/2010/main" val="147684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B7F4-D240-31A8-C0DF-680F97D14E2B}"/>
              </a:ext>
            </a:extLst>
          </p:cNvPr>
          <p:cNvSpPr>
            <a:spLocks noGrp="1"/>
          </p:cNvSpPr>
          <p:nvPr>
            <p:ph type="title"/>
          </p:nvPr>
        </p:nvSpPr>
        <p:spPr/>
        <p:txBody>
          <a:bodyPr/>
          <a:lstStyle/>
          <a:p>
            <a:r>
              <a:rPr lang="en-GB" b="1" dirty="0" err="1"/>
              <a:t>uBJP</a:t>
            </a:r>
            <a:r>
              <a:rPr lang="en-GB" b="1" dirty="0"/>
              <a:t> &amp; SFLC risk stratification in the community</a:t>
            </a:r>
          </a:p>
        </p:txBody>
      </p:sp>
      <p:sp>
        <p:nvSpPr>
          <p:cNvPr id="3" name="Content Placeholder 2">
            <a:extLst>
              <a:ext uri="{FF2B5EF4-FFF2-40B4-BE49-F238E27FC236}">
                <a16:creationId xmlns:a16="http://schemas.microsoft.com/office/drawing/2014/main" id="{96BC3F4F-36D6-DBCF-911E-21FC6193859A}"/>
              </a:ext>
            </a:extLst>
          </p:cNvPr>
          <p:cNvSpPr>
            <a:spLocks noGrp="1"/>
          </p:cNvSpPr>
          <p:nvPr>
            <p:ph idx="1"/>
          </p:nvPr>
        </p:nvSpPr>
        <p:spPr/>
        <p:txBody>
          <a:bodyPr>
            <a:normAutofit fontScale="92500"/>
          </a:bodyPr>
          <a:lstStyle/>
          <a:p>
            <a:r>
              <a:rPr lang="en-GB" dirty="0"/>
              <a:t>Monoclonal FLC can be demonstrated in the urine by IFE &amp; quantitated as urinary BJP.  However, this is less sensitive than measuring serum kappa and lambda FLC levels and calculating the FLC ratio as FLC are reabsorbed by the renal tubules after filtration. Consequently, these latter tests should be performed whenever a new paraprotein is discovered or when monoclonal gammopathy in suspected in the absence of a detectable paraprotein.</a:t>
            </a:r>
          </a:p>
          <a:p>
            <a:pPr marL="0" indent="0">
              <a:buNone/>
            </a:pPr>
            <a:r>
              <a:rPr lang="en-GB" b="1" dirty="0"/>
              <a:t>Recommendations:</a:t>
            </a:r>
          </a:p>
          <a:p>
            <a:r>
              <a:rPr lang="en-GB" dirty="0"/>
              <a:t>Upon detection of a new M-protein, IFE should be performed to confirm the type of monoclonal protein and a serum FLC assay should also be carried out to measure FLC levels and calculate the FLC ratio</a:t>
            </a:r>
          </a:p>
        </p:txBody>
      </p:sp>
      <p:sp>
        <p:nvSpPr>
          <p:cNvPr id="10" name="TextBox 9">
            <a:extLst>
              <a:ext uri="{FF2B5EF4-FFF2-40B4-BE49-F238E27FC236}">
                <a16:creationId xmlns:a16="http://schemas.microsoft.com/office/drawing/2014/main" id="{FB94FB45-989D-C940-488F-15CE45E9DD19}"/>
              </a:ext>
            </a:extLst>
          </p:cNvPr>
          <p:cNvSpPr txBox="1"/>
          <p:nvPr/>
        </p:nvSpPr>
        <p:spPr>
          <a:xfrm>
            <a:off x="838200" y="6391072"/>
            <a:ext cx="10576165" cy="369332"/>
          </a:xfrm>
          <a:prstGeom prst="rect">
            <a:avLst/>
          </a:prstGeom>
          <a:noFill/>
        </p:spPr>
        <p:txBody>
          <a:bodyPr wrap="none" rtlCol="0">
            <a:spAutoFit/>
          </a:bodyPr>
          <a:lstStyle/>
          <a:p>
            <a:r>
              <a:rPr lang="en-GB" dirty="0"/>
              <a:t>Stern et al. Investigation &amp; management of MGUS. A BSH good practice paper. </a:t>
            </a:r>
            <a:r>
              <a:rPr lang="en-GB" dirty="0" err="1"/>
              <a:t>BJHaem</a:t>
            </a:r>
            <a:r>
              <a:rPr lang="en-GB" dirty="0"/>
              <a:t> 2023;202:734-744</a:t>
            </a:r>
          </a:p>
        </p:txBody>
      </p:sp>
    </p:spTree>
    <p:extLst>
      <p:ext uri="{BB962C8B-B14F-4D97-AF65-F5344CB8AC3E}">
        <p14:creationId xmlns:p14="http://schemas.microsoft.com/office/powerpoint/2010/main" val="86637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3D68-FE54-0D1F-A299-AB92CEEB9669}"/>
              </a:ext>
            </a:extLst>
          </p:cNvPr>
          <p:cNvSpPr>
            <a:spLocks noGrp="1"/>
          </p:cNvSpPr>
          <p:nvPr>
            <p:ph type="title"/>
          </p:nvPr>
        </p:nvSpPr>
        <p:spPr/>
        <p:txBody>
          <a:bodyPr/>
          <a:lstStyle/>
          <a:p>
            <a:r>
              <a:rPr lang="en-GB" b="1" dirty="0"/>
              <a:t>GP note book </a:t>
            </a:r>
          </a:p>
        </p:txBody>
      </p:sp>
      <p:pic>
        <p:nvPicPr>
          <p:cNvPr id="5" name="Content Placeholder 4">
            <a:extLst>
              <a:ext uri="{FF2B5EF4-FFF2-40B4-BE49-F238E27FC236}">
                <a16:creationId xmlns:a16="http://schemas.microsoft.com/office/drawing/2014/main" id="{9A1DEFAE-E141-0B15-BCB6-102193B25D52}"/>
              </a:ext>
            </a:extLst>
          </p:cNvPr>
          <p:cNvPicPr>
            <a:picLocks noGrp="1" noChangeAspect="1"/>
          </p:cNvPicPr>
          <p:nvPr>
            <p:ph idx="1"/>
          </p:nvPr>
        </p:nvPicPr>
        <p:blipFill>
          <a:blip r:embed="rId2"/>
          <a:stretch>
            <a:fillRect/>
          </a:stretch>
        </p:blipFill>
        <p:spPr>
          <a:xfrm>
            <a:off x="1454268" y="2059912"/>
            <a:ext cx="8801932" cy="3586761"/>
          </a:xfrm>
        </p:spPr>
      </p:pic>
    </p:spTree>
    <p:extLst>
      <p:ext uri="{BB962C8B-B14F-4D97-AF65-F5344CB8AC3E}">
        <p14:creationId xmlns:p14="http://schemas.microsoft.com/office/powerpoint/2010/main" val="196286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7E365-8F29-6FB0-C662-AA6A5F112073}"/>
              </a:ext>
            </a:extLst>
          </p:cNvPr>
          <p:cNvSpPr>
            <a:spLocks noGrp="1"/>
          </p:cNvSpPr>
          <p:nvPr>
            <p:ph type="title"/>
          </p:nvPr>
        </p:nvSpPr>
        <p:spPr/>
        <p:txBody>
          <a:bodyPr/>
          <a:lstStyle/>
          <a:p>
            <a:r>
              <a:rPr lang="en-GB" b="1" dirty="0"/>
              <a:t>Risk stratification of MGUS</a:t>
            </a:r>
          </a:p>
        </p:txBody>
      </p:sp>
      <p:pic>
        <p:nvPicPr>
          <p:cNvPr id="5" name="Content Placeholder 4">
            <a:extLst>
              <a:ext uri="{FF2B5EF4-FFF2-40B4-BE49-F238E27FC236}">
                <a16:creationId xmlns:a16="http://schemas.microsoft.com/office/drawing/2014/main" id="{CE1D17E9-A034-939D-B6DA-0DD9CC3D473B}"/>
              </a:ext>
            </a:extLst>
          </p:cNvPr>
          <p:cNvPicPr>
            <a:picLocks noGrp="1" noChangeAspect="1"/>
          </p:cNvPicPr>
          <p:nvPr>
            <p:ph idx="1"/>
          </p:nvPr>
        </p:nvPicPr>
        <p:blipFill>
          <a:blip r:embed="rId2"/>
          <a:stretch>
            <a:fillRect/>
          </a:stretch>
        </p:blipFill>
        <p:spPr>
          <a:xfrm>
            <a:off x="1918115" y="2200589"/>
            <a:ext cx="9294225" cy="2760660"/>
          </a:xfrm>
        </p:spPr>
      </p:pic>
      <p:sp>
        <p:nvSpPr>
          <p:cNvPr id="8" name="TextBox 7">
            <a:extLst>
              <a:ext uri="{FF2B5EF4-FFF2-40B4-BE49-F238E27FC236}">
                <a16:creationId xmlns:a16="http://schemas.microsoft.com/office/drawing/2014/main" id="{5F9B30F0-6002-85B0-C57A-BD27915334B2}"/>
              </a:ext>
            </a:extLst>
          </p:cNvPr>
          <p:cNvSpPr txBox="1"/>
          <p:nvPr/>
        </p:nvSpPr>
        <p:spPr>
          <a:xfrm>
            <a:off x="838200" y="6391072"/>
            <a:ext cx="10576165" cy="369332"/>
          </a:xfrm>
          <a:prstGeom prst="rect">
            <a:avLst/>
          </a:prstGeom>
          <a:noFill/>
        </p:spPr>
        <p:txBody>
          <a:bodyPr wrap="none" rtlCol="0">
            <a:spAutoFit/>
          </a:bodyPr>
          <a:lstStyle/>
          <a:p>
            <a:r>
              <a:rPr lang="en-GB" dirty="0"/>
              <a:t>Stern et al. Investigation &amp; management of MGUS. A BSH good practice paper. </a:t>
            </a:r>
            <a:r>
              <a:rPr lang="en-GB" dirty="0" err="1"/>
              <a:t>BJHaem</a:t>
            </a:r>
            <a:r>
              <a:rPr lang="en-GB" dirty="0"/>
              <a:t> 2023;202:734-744</a:t>
            </a:r>
          </a:p>
        </p:txBody>
      </p:sp>
    </p:spTree>
    <p:extLst>
      <p:ext uri="{BB962C8B-B14F-4D97-AF65-F5344CB8AC3E}">
        <p14:creationId xmlns:p14="http://schemas.microsoft.com/office/powerpoint/2010/main" val="114925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D022-7EFF-92A5-0F14-8E63FD06AC3C}"/>
              </a:ext>
            </a:extLst>
          </p:cNvPr>
          <p:cNvSpPr>
            <a:spLocks noGrp="1"/>
          </p:cNvSpPr>
          <p:nvPr>
            <p:ph type="title"/>
          </p:nvPr>
        </p:nvSpPr>
        <p:spPr/>
        <p:txBody>
          <a:bodyPr/>
          <a:lstStyle/>
          <a:p>
            <a:r>
              <a:rPr lang="en-GB" b="1" dirty="0"/>
              <a:t>Risk stratification of MGUS</a:t>
            </a:r>
            <a:endParaRPr lang="en-GB" dirty="0"/>
          </a:p>
        </p:txBody>
      </p:sp>
      <p:pic>
        <p:nvPicPr>
          <p:cNvPr id="5" name="Content Placeholder 4">
            <a:extLst>
              <a:ext uri="{FF2B5EF4-FFF2-40B4-BE49-F238E27FC236}">
                <a16:creationId xmlns:a16="http://schemas.microsoft.com/office/drawing/2014/main" id="{AB2451A0-0930-423E-6AED-4B2DC2DA85D6}"/>
              </a:ext>
            </a:extLst>
          </p:cNvPr>
          <p:cNvPicPr>
            <a:picLocks noGrp="1" noChangeAspect="1"/>
          </p:cNvPicPr>
          <p:nvPr>
            <p:ph idx="1"/>
          </p:nvPr>
        </p:nvPicPr>
        <p:blipFill>
          <a:blip r:embed="rId2"/>
          <a:stretch>
            <a:fillRect/>
          </a:stretch>
        </p:blipFill>
        <p:spPr>
          <a:xfrm>
            <a:off x="6537203" y="2435666"/>
            <a:ext cx="5144403" cy="2743682"/>
          </a:xfrm>
        </p:spPr>
      </p:pic>
      <p:pic>
        <p:nvPicPr>
          <p:cNvPr id="7" name="Picture 6">
            <a:extLst>
              <a:ext uri="{FF2B5EF4-FFF2-40B4-BE49-F238E27FC236}">
                <a16:creationId xmlns:a16="http://schemas.microsoft.com/office/drawing/2014/main" id="{A7ABA571-504C-F0BF-A263-43A62E38CD47}"/>
              </a:ext>
            </a:extLst>
          </p:cNvPr>
          <p:cNvPicPr>
            <a:picLocks noChangeAspect="1"/>
          </p:cNvPicPr>
          <p:nvPr/>
        </p:nvPicPr>
        <p:blipFill>
          <a:blip r:embed="rId3"/>
          <a:stretch>
            <a:fillRect/>
          </a:stretch>
        </p:blipFill>
        <p:spPr>
          <a:xfrm>
            <a:off x="1065125" y="2212744"/>
            <a:ext cx="4424282" cy="2919729"/>
          </a:xfrm>
          <a:prstGeom prst="rect">
            <a:avLst/>
          </a:prstGeom>
        </p:spPr>
      </p:pic>
      <p:sp>
        <p:nvSpPr>
          <p:cNvPr id="6" name="TextBox 5">
            <a:extLst>
              <a:ext uri="{FF2B5EF4-FFF2-40B4-BE49-F238E27FC236}">
                <a16:creationId xmlns:a16="http://schemas.microsoft.com/office/drawing/2014/main" id="{6533EF4C-C480-E5C1-808A-A9AA4641662A}"/>
              </a:ext>
            </a:extLst>
          </p:cNvPr>
          <p:cNvSpPr txBox="1"/>
          <p:nvPr/>
        </p:nvSpPr>
        <p:spPr>
          <a:xfrm>
            <a:off x="838200" y="6391072"/>
            <a:ext cx="10576165" cy="369332"/>
          </a:xfrm>
          <a:prstGeom prst="rect">
            <a:avLst/>
          </a:prstGeom>
          <a:noFill/>
        </p:spPr>
        <p:txBody>
          <a:bodyPr wrap="none" rtlCol="0">
            <a:spAutoFit/>
          </a:bodyPr>
          <a:lstStyle/>
          <a:p>
            <a:r>
              <a:rPr lang="en-GB" dirty="0"/>
              <a:t>Stern et al. Investigation &amp; management of MGUS. A BSH good practice paper. </a:t>
            </a:r>
            <a:r>
              <a:rPr lang="en-GB" dirty="0" err="1"/>
              <a:t>BJHaem</a:t>
            </a:r>
            <a:r>
              <a:rPr lang="en-GB" dirty="0"/>
              <a:t> 2023;202:734-744</a:t>
            </a:r>
          </a:p>
        </p:txBody>
      </p:sp>
    </p:spTree>
    <p:extLst>
      <p:ext uri="{BB962C8B-B14F-4D97-AF65-F5344CB8AC3E}">
        <p14:creationId xmlns:p14="http://schemas.microsoft.com/office/powerpoint/2010/main" val="132062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A7175-07FD-0D6B-DE64-1E6C068DFDDE}"/>
              </a:ext>
            </a:extLst>
          </p:cNvPr>
          <p:cNvSpPr>
            <a:spLocks noGrp="1"/>
          </p:cNvSpPr>
          <p:nvPr>
            <p:ph type="title"/>
          </p:nvPr>
        </p:nvSpPr>
        <p:spPr/>
        <p:txBody>
          <a:bodyPr/>
          <a:lstStyle/>
          <a:p>
            <a:r>
              <a:rPr lang="en-GB" b="1" dirty="0"/>
              <a:t>Risk stratification of MGUS</a:t>
            </a:r>
            <a:endParaRPr lang="en-GB" dirty="0"/>
          </a:p>
        </p:txBody>
      </p:sp>
      <p:pic>
        <p:nvPicPr>
          <p:cNvPr id="5" name="Content Placeholder 4">
            <a:extLst>
              <a:ext uri="{FF2B5EF4-FFF2-40B4-BE49-F238E27FC236}">
                <a16:creationId xmlns:a16="http://schemas.microsoft.com/office/drawing/2014/main" id="{B634BA8A-0D17-2471-4643-416BED154AE0}"/>
              </a:ext>
            </a:extLst>
          </p:cNvPr>
          <p:cNvPicPr>
            <a:picLocks noGrp="1" noChangeAspect="1"/>
          </p:cNvPicPr>
          <p:nvPr>
            <p:ph idx="1"/>
          </p:nvPr>
        </p:nvPicPr>
        <p:blipFill>
          <a:blip r:embed="rId2"/>
          <a:stretch>
            <a:fillRect/>
          </a:stretch>
        </p:blipFill>
        <p:spPr>
          <a:xfrm>
            <a:off x="3501957" y="1952575"/>
            <a:ext cx="3935147" cy="4168150"/>
          </a:xfrm>
        </p:spPr>
      </p:pic>
    </p:spTree>
    <p:extLst>
      <p:ext uri="{BB962C8B-B14F-4D97-AF65-F5344CB8AC3E}">
        <p14:creationId xmlns:p14="http://schemas.microsoft.com/office/powerpoint/2010/main" val="236147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9EFC-9107-78A2-4547-930DE6727941}"/>
              </a:ext>
            </a:extLst>
          </p:cNvPr>
          <p:cNvSpPr>
            <a:spLocks noGrp="1"/>
          </p:cNvSpPr>
          <p:nvPr>
            <p:ph type="title"/>
          </p:nvPr>
        </p:nvSpPr>
        <p:spPr/>
        <p:txBody>
          <a:bodyPr/>
          <a:lstStyle/>
          <a:p>
            <a:r>
              <a:rPr lang="en-GB" b="1" dirty="0"/>
              <a:t>ESR??</a:t>
            </a:r>
          </a:p>
        </p:txBody>
      </p:sp>
      <p:sp>
        <p:nvSpPr>
          <p:cNvPr id="3" name="Content Placeholder 2">
            <a:extLst>
              <a:ext uri="{FF2B5EF4-FFF2-40B4-BE49-F238E27FC236}">
                <a16:creationId xmlns:a16="http://schemas.microsoft.com/office/drawing/2014/main" id="{D71E0AAD-5FCE-6F90-BCC1-B6FBF46ADF6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753452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E07EB-4932-3ABD-6236-87BA91F78FDA}"/>
              </a:ext>
            </a:extLst>
          </p:cNvPr>
          <p:cNvSpPr>
            <a:spLocks noGrp="1"/>
          </p:cNvSpPr>
          <p:nvPr>
            <p:ph type="title"/>
          </p:nvPr>
        </p:nvSpPr>
        <p:spPr/>
        <p:txBody>
          <a:bodyPr/>
          <a:lstStyle/>
          <a:p>
            <a:r>
              <a:rPr lang="en-GB" b="1" dirty="0"/>
              <a:t>New reference ranges for SFLC</a:t>
            </a:r>
          </a:p>
        </p:txBody>
      </p:sp>
      <p:pic>
        <p:nvPicPr>
          <p:cNvPr id="5" name="Content Placeholder 4">
            <a:extLst>
              <a:ext uri="{FF2B5EF4-FFF2-40B4-BE49-F238E27FC236}">
                <a16:creationId xmlns:a16="http://schemas.microsoft.com/office/drawing/2014/main" id="{78ECA374-1152-44CC-7161-A451745A0690}"/>
              </a:ext>
            </a:extLst>
          </p:cNvPr>
          <p:cNvPicPr>
            <a:picLocks noGrp="1" noChangeAspect="1"/>
          </p:cNvPicPr>
          <p:nvPr>
            <p:ph idx="1"/>
          </p:nvPr>
        </p:nvPicPr>
        <p:blipFill>
          <a:blip r:embed="rId2"/>
          <a:stretch>
            <a:fillRect/>
          </a:stretch>
        </p:blipFill>
        <p:spPr>
          <a:xfrm>
            <a:off x="838200" y="2502294"/>
            <a:ext cx="10515600" cy="2998000"/>
          </a:xfrm>
        </p:spPr>
      </p:pic>
    </p:spTree>
    <p:extLst>
      <p:ext uri="{BB962C8B-B14F-4D97-AF65-F5344CB8AC3E}">
        <p14:creationId xmlns:p14="http://schemas.microsoft.com/office/powerpoint/2010/main" val="426624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428A-3419-6B3E-8250-47828B10E035}"/>
              </a:ext>
            </a:extLst>
          </p:cNvPr>
          <p:cNvSpPr>
            <a:spLocks noGrp="1"/>
          </p:cNvSpPr>
          <p:nvPr>
            <p:ph type="title"/>
          </p:nvPr>
        </p:nvSpPr>
        <p:spPr/>
        <p:txBody>
          <a:bodyPr/>
          <a:lstStyle/>
          <a:p>
            <a:r>
              <a:rPr lang="en-GB" b="1" dirty="0"/>
              <a:t>Thoughts?</a:t>
            </a:r>
          </a:p>
        </p:txBody>
      </p:sp>
      <p:sp>
        <p:nvSpPr>
          <p:cNvPr id="3" name="Content Placeholder 2">
            <a:extLst>
              <a:ext uri="{FF2B5EF4-FFF2-40B4-BE49-F238E27FC236}">
                <a16:creationId xmlns:a16="http://schemas.microsoft.com/office/drawing/2014/main" id="{EE0FF7DF-DF00-FD1B-0E95-3CDBC36883B7}"/>
              </a:ext>
            </a:extLst>
          </p:cNvPr>
          <p:cNvSpPr>
            <a:spLocks noGrp="1"/>
          </p:cNvSpPr>
          <p:nvPr>
            <p:ph idx="1"/>
          </p:nvPr>
        </p:nvSpPr>
        <p:spPr/>
        <p:txBody>
          <a:bodyPr/>
          <a:lstStyle/>
          <a:p>
            <a:pPr marL="0" indent="0">
              <a:buNone/>
            </a:pPr>
            <a:r>
              <a:rPr lang="en-GB" b="1" dirty="0"/>
              <a:t>Cost</a:t>
            </a:r>
          </a:p>
          <a:p>
            <a:r>
              <a:rPr lang="en-GB" dirty="0"/>
              <a:t>May be unallocated funds in GP budget to support preliminary lab work</a:t>
            </a:r>
          </a:p>
          <a:p>
            <a:r>
              <a:rPr lang="en-GB" dirty="0"/>
              <a:t>Cost saving in staff times, but this is hard to quantify</a:t>
            </a:r>
          </a:p>
          <a:p>
            <a:r>
              <a:rPr lang="en-GB" dirty="0"/>
              <a:t>Increase costs of reagents etc</a:t>
            </a:r>
          </a:p>
          <a:p>
            <a:endParaRPr lang="en-GB" dirty="0"/>
          </a:p>
          <a:p>
            <a:r>
              <a:rPr lang="en-GB" dirty="0"/>
              <a:t>SWAG guidelines for GPs to Ix</a:t>
            </a:r>
          </a:p>
          <a:p>
            <a:r>
              <a:rPr lang="en-GB" dirty="0"/>
              <a:t>SWAG guidelines for GPs to FU/discharge from FU</a:t>
            </a:r>
          </a:p>
          <a:p>
            <a:endParaRPr lang="en-GB" dirty="0"/>
          </a:p>
        </p:txBody>
      </p:sp>
    </p:spTree>
    <p:extLst>
      <p:ext uri="{BB962C8B-B14F-4D97-AF65-F5344CB8AC3E}">
        <p14:creationId xmlns:p14="http://schemas.microsoft.com/office/powerpoint/2010/main" val="3433279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44C52BC-9FE4-4D42-8210-B22AF4BCF134}"/>
</file>

<file path=customXml/itemProps2.xml><?xml version="1.0" encoding="utf-8"?>
<ds:datastoreItem xmlns:ds="http://schemas.openxmlformats.org/officeDocument/2006/customXml" ds:itemID="{242F0255-CCED-4FFD-833E-10349D33BFAE}"/>
</file>

<file path=customXml/itemProps3.xml><?xml version="1.0" encoding="utf-8"?>
<ds:datastoreItem xmlns:ds="http://schemas.openxmlformats.org/officeDocument/2006/customXml" ds:itemID="{C98E2B6A-8200-4434-A4A6-B16F4BBD6030}"/>
</file>

<file path=docProps/app.xml><?xml version="1.0" encoding="utf-8"?>
<Properties xmlns="http://schemas.openxmlformats.org/officeDocument/2006/extended-properties" xmlns:vt="http://schemas.openxmlformats.org/officeDocument/2006/docPropsVTypes">
  <TotalTime>1462</TotalTime>
  <Words>270</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uBJP &amp; SFLC testing</vt:lpstr>
      <vt:lpstr>uBJP &amp; SFLC risk stratification in the community</vt:lpstr>
      <vt:lpstr>GP note book </vt:lpstr>
      <vt:lpstr>Risk stratification of MGUS</vt:lpstr>
      <vt:lpstr>Risk stratification of MGUS</vt:lpstr>
      <vt:lpstr>Risk stratification of MGUS</vt:lpstr>
      <vt:lpstr>ESR??</vt:lpstr>
      <vt:lpstr>New reference ranges for SFLC</vt:lpstr>
      <vt:lpstr>Thoughts?</vt:lpstr>
      <vt:lpstr>Referring to secondary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Sally Moore</dc:creator>
  <cp:lastModifiedBy>Helen Dunderdale</cp:lastModifiedBy>
  <cp:revision>2</cp:revision>
  <dcterms:created xsi:type="dcterms:W3CDTF">2025-03-26T12:14:28Z</dcterms:created>
  <dcterms:modified xsi:type="dcterms:W3CDTF">2025-03-28T11:06:19Z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ies>
</file>