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684" r:id="rId5"/>
  </p:sldMasterIdLst>
  <p:notesMasterIdLst>
    <p:notesMasterId r:id="rId1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2192000" cy="6858000"/>
  <p:notesSz cx="6858000" cy="9144000"/>
  <p:embeddedFontLst>
    <p:embeddedFont>
      <p:font typeface="Lato" panose="020F05020202040302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E58089-89DD-40E0-9CD3-509975777E8D}">
  <a:tblStyle styleId="{D3E58089-89DD-40E0-9CD3-509975777E8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94EDFF48-5668-47B8-8BB5-7BE84EE6373F}"/>
    <pc:docChg chg="modShowInfo">
      <pc:chgData name="Helen Dunderdale" userId="18a57383-fa13-4764-88a8-9272bfc7f4aa" providerId="ADAL" clId="{94EDFF48-5668-47B8-8BB5-7BE84EE6373F}" dt="2025-03-26T12:00:10.584"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2c734de5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2c734de50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0" name="Google Shape;370;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421a94e1b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421a94e1bc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421a94e1bc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f6082ed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3f6082edaf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g33f6082edaf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3f6082eda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3f6082edaf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33f6082edaf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2997977db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2997977dbc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32997977dbc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421a94e1b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421a94e1bc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3421a94e1bc_0_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38.png"/><Relationship Id="rId4" Type="http://schemas.openxmlformats.org/officeDocument/2006/relationships/hyperlink" Target="https://bepartofresearch.nihr.ac.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Sally Moore</a:t>
            </a:r>
            <a:endParaRPr sz="3000">
              <a:solidFill>
                <a:schemeClr val="lt1"/>
              </a:solidFill>
            </a:endParaRPr>
          </a:p>
        </p:txBody>
      </p:sp>
      <p:sp>
        <p:nvSpPr>
          <p:cNvPr id="277" name="Google Shape;277;p38"/>
          <p:cNvSpPr txBox="1"/>
          <p:nvPr/>
        </p:nvSpPr>
        <p:spPr>
          <a:xfrm>
            <a:off x="929622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26/03/2025</a:t>
            </a:r>
            <a:endParaRPr sz="2100" b="0" i="0" u="none" strike="noStrike" cap="none">
              <a:solidFill>
                <a:srgbClr val="FFFFFF"/>
              </a:solidFill>
              <a:latin typeface="Lato"/>
              <a:ea typeface="Lato"/>
              <a:cs typeface="Lato"/>
              <a:sym typeface="Lato"/>
            </a:endParaRPr>
          </a:p>
        </p:txBody>
      </p:sp>
      <p:sp>
        <p:nvSpPr>
          <p:cNvPr id="278" name="Google Shape;278;p38"/>
          <p:cNvSpPr txBox="1">
            <a:spLocks noGrp="1"/>
          </p:cNvSpPr>
          <p:nvPr>
            <p:ph type="ctrTitle" idx="4294967295"/>
          </p:nvPr>
        </p:nvSpPr>
        <p:spPr>
          <a:xfrm>
            <a:off x="1524000" y="1122375"/>
            <a:ext cx="863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Haematological  Cancer 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354" name="Google Shape;354;p47"/>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4 applications open at the end of March 2025</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355" name="Google Shape;355;p47"/>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8"/>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9"/>
          <p:cNvSpPr txBox="1">
            <a:spLocks noGrp="1"/>
          </p:cNvSpPr>
          <p:nvPr>
            <p:ph type="title"/>
          </p:nvPr>
        </p:nvSpPr>
        <p:spPr>
          <a:xfrm>
            <a:off x="284933" y="171633"/>
            <a:ext cx="54117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Specialty &amp; Settings Support SWC RRDN</a:t>
            </a:r>
            <a:endParaRPr/>
          </a:p>
        </p:txBody>
      </p:sp>
      <p:sp>
        <p:nvSpPr>
          <p:cNvPr id="366" name="Google Shape;366;p49"/>
          <p:cNvSpPr txBox="1">
            <a:spLocks noGrp="1"/>
          </p:cNvSpPr>
          <p:nvPr>
            <p:ph type="body" idx="1"/>
          </p:nvPr>
        </p:nvSpPr>
        <p:spPr>
          <a:xfrm>
            <a:off x="6249808" y="171633"/>
            <a:ext cx="5846700" cy="6120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2200" b="1"/>
              <a:t>Cancer Specialty Lead:</a:t>
            </a:r>
            <a:r>
              <a:rPr lang="en-GB" sz="2200"/>
              <a:t> Mark Beresford (RUH) </a:t>
            </a:r>
            <a:r>
              <a:rPr lang="en-GB" sz="2200">
                <a:solidFill>
                  <a:schemeClr val="dk1"/>
                </a:solidFill>
                <a:latin typeface="Lato"/>
                <a:ea typeface="Lato"/>
                <a:cs typeface="Lato"/>
                <a:sym typeface="Lato"/>
              </a:rPr>
              <a:t> </a:t>
            </a:r>
            <a:endParaRPr sz="2200">
              <a:solidFill>
                <a:schemeClr val="dk1"/>
              </a:solidFill>
            </a:endParaRPr>
          </a:p>
          <a:p>
            <a:pPr marL="0" lvl="0" indent="0" algn="l" rtl="0">
              <a:lnSpc>
                <a:spcPct val="100000"/>
              </a:lnSpc>
              <a:spcBef>
                <a:spcPts val="0"/>
              </a:spcBef>
              <a:spcAft>
                <a:spcPts val="0"/>
              </a:spcAft>
              <a:buNone/>
            </a:pPr>
            <a:endParaRPr sz="2200">
              <a:solidFill>
                <a:schemeClr val="dk1"/>
              </a:solidFill>
            </a:endParaRPr>
          </a:p>
          <a:p>
            <a:pPr marL="0" lvl="0" indent="0" algn="l" rtl="0">
              <a:lnSpc>
                <a:spcPct val="100000"/>
              </a:lnSpc>
              <a:spcBef>
                <a:spcPts val="0"/>
              </a:spcBef>
              <a:spcAft>
                <a:spcPts val="0"/>
              </a:spcAft>
              <a:buNone/>
            </a:pPr>
            <a:r>
              <a:rPr lang="en-GB" sz="2200" b="1"/>
              <a:t>Haematology Specialty Lead: </a:t>
            </a:r>
            <a:r>
              <a:rPr lang="en-GB" sz="2200"/>
              <a:t>Sally Moore (UHBW)</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GB" sz="2200" b="1"/>
              <a:t>Palliative Care Specialty Lead:</a:t>
            </a:r>
            <a:r>
              <a:rPr lang="en-GB" sz="2200"/>
              <a:t>  Vacant</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GB" sz="2200" b="1"/>
              <a:t>Imaging Specialty Lead:</a:t>
            </a:r>
            <a:r>
              <a:rPr lang="en-GB" sz="2200"/>
              <a:t> </a:t>
            </a:r>
            <a:r>
              <a:rPr lang="en-GB" sz="2200">
                <a:solidFill>
                  <a:srgbClr val="1A3E72"/>
                </a:solidFill>
              </a:rPr>
              <a:t>Hedvig Karteszi (UHBW)</a:t>
            </a:r>
            <a:endParaRPr sz="2200">
              <a:solidFill>
                <a:srgbClr val="1A3E72"/>
              </a:solidFill>
            </a:endParaRPr>
          </a:p>
          <a:p>
            <a:pPr marL="0" lvl="0" indent="0" algn="l" rtl="0">
              <a:lnSpc>
                <a:spcPct val="115000"/>
              </a:lnSpc>
              <a:spcBef>
                <a:spcPts val="0"/>
              </a:spcBef>
              <a:spcAft>
                <a:spcPts val="0"/>
              </a:spcAft>
              <a:buNone/>
            </a:pPr>
            <a:endParaRPr sz="2200">
              <a:solidFill>
                <a:srgbClr val="1A3E72"/>
              </a:solidFill>
            </a:endParaRPr>
          </a:p>
          <a:p>
            <a:pPr marL="0" lvl="0" indent="0" algn="l" rtl="0">
              <a:lnSpc>
                <a:spcPct val="100000"/>
              </a:lnSpc>
              <a:spcBef>
                <a:spcPts val="0"/>
              </a:spcBef>
              <a:spcAft>
                <a:spcPts val="0"/>
              </a:spcAft>
              <a:buNone/>
            </a:pPr>
            <a:r>
              <a:rPr lang="en-GB" sz="2200" b="1">
                <a:solidFill>
                  <a:srgbClr val="1A3E72"/>
                </a:solidFill>
              </a:rPr>
              <a:t>Hospital Settings Lead:</a:t>
            </a:r>
            <a:r>
              <a:rPr lang="en-GB" sz="2200">
                <a:solidFill>
                  <a:srgbClr val="1A3E72"/>
                </a:solidFill>
              </a:rPr>
              <a:t> Edward Carlton (UoB)</a:t>
            </a:r>
            <a:endParaRPr sz="2200">
              <a:solidFill>
                <a:srgbClr val="CC0000"/>
              </a:solidFill>
            </a:endParaRPr>
          </a:p>
          <a:p>
            <a:pPr marL="0" lvl="0" indent="0" algn="l" rtl="0">
              <a:lnSpc>
                <a:spcPct val="100000"/>
              </a:lnSpc>
              <a:spcBef>
                <a:spcPts val="0"/>
              </a:spcBef>
              <a:spcAft>
                <a:spcPts val="0"/>
              </a:spcAft>
              <a:buNone/>
            </a:pPr>
            <a:endParaRPr sz="2200">
              <a:solidFill>
                <a:srgbClr val="CC0000"/>
              </a:solidFill>
            </a:endParaRPr>
          </a:p>
          <a:p>
            <a:pPr marL="0" lvl="0" indent="0" algn="l" rtl="0">
              <a:lnSpc>
                <a:spcPct val="100000"/>
              </a:lnSpc>
              <a:spcBef>
                <a:spcPts val="0"/>
              </a:spcBef>
              <a:spcAft>
                <a:spcPts val="0"/>
              </a:spcAft>
              <a:buNone/>
            </a:pPr>
            <a:r>
              <a:rPr lang="en-GB" sz="2200" b="1">
                <a:solidFill>
                  <a:srgbClr val="193E72"/>
                </a:solidFill>
              </a:rPr>
              <a:t>National Cancer Specialty Leads: </a:t>
            </a:r>
            <a:r>
              <a:rPr lang="en-GB" sz="2200">
                <a:solidFill>
                  <a:srgbClr val="193E72"/>
                </a:solidFill>
              </a:rPr>
              <a:t>Jonathan Wadsley, Amarnath Challappalli, Lizzie Smyth </a:t>
            </a:r>
            <a:endParaRPr sz="2200">
              <a:solidFill>
                <a:srgbClr val="193E72"/>
              </a:solidFill>
            </a:endParaRPr>
          </a:p>
          <a:p>
            <a:pPr marL="0" lvl="0" indent="0" algn="l" rtl="0">
              <a:lnSpc>
                <a:spcPct val="100000"/>
              </a:lnSpc>
              <a:spcBef>
                <a:spcPts val="0"/>
              </a:spcBef>
              <a:spcAft>
                <a:spcPts val="0"/>
              </a:spcAft>
              <a:buClr>
                <a:schemeClr val="dk1"/>
              </a:buClr>
              <a:buSzPts val="1500"/>
              <a:buFont typeface="Arial"/>
              <a:buNone/>
            </a:pPr>
            <a:endParaRPr sz="2200" b="1">
              <a:solidFill>
                <a:srgbClr val="193E72"/>
              </a:solidFill>
            </a:endParaRPr>
          </a:p>
        </p:txBody>
      </p:sp>
      <p:pic>
        <p:nvPicPr>
          <p:cNvPr id="367" name="Google Shape;367;p49"/>
          <p:cNvPicPr preferRelativeResize="0"/>
          <p:nvPr/>
        </p:nvPicPr>
        <p:blipFill rotWithShape="1">
          <a:blip r:embed="rId3">
            <a:alphaModFix/>
          </a:blip>
          <a:srcRect l="6023" r="4475"/>
          <a:stretch/>
        </p:blipFill>
        <p:spPr>
          <a:xfrm>
            <a:off x="284933" y="1230733"/>
            <a:ext cx="5636700" cy="3022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373" name="Google Shape;373;p50"/>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sally.moore@uhbw.nhs.uk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3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10/03/2025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84" name="Google Shape;284;p39"/>
          <p:cNvSpPr txBox="1">
            <a:spLocks noGrp="1"/>
          </p:cNvSpPr>
          <p:nvPr>
            <p:ph type="title" idx="4294967295"/>
          </p:nvPr>
        </p:nvSpPr>
        <p:spPr>
          <a:xfrm>
            <a:off x="838200" y="99651"/>
            <a:ext cx="10515600" cy="470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500">
                <a:latin typeface="Lato"/>
                <a:ea typeface="Lato"/>
                <a:cs typeface="Lato"/>
                <a:sym typeface="Lato"/>
              </a:rPr>
              <a:t>National Haem Cancer Research Recruitment</a:t>
            </a:r>
            <a:endParaRPr sz="3500">
              <a:latin typeface="Lato"/>
              <a:ea typeface="Lato"/>
              <a:cs typeface="Lato"/>
              <a:sym typeface="Lato"/>
            </a:endParaRPr>
          </a:p>
        </p:txBody>
      </p:sp>
      <p:sp>
        <p:nvSpPr>
          <p:cNvPr id="285" name="Google Shape;285;p39"/>
          <p:cNvSpPr txBox="1"/>
          <p:nvPr/>
        </p:nvSpPr>
        <p:spPr>
          <a:xfrm>
            <a:off x="247075" y="1382450"/>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24 - Mar 25</a:t>
            </a:r>
            <a:endParaRPr sz="1800">
              <a:latin typeface="Lato"/>
              <a:ea typeface="Lato"/>
              <a:cs typeface="Lato"/>
              <a:sym typeface="Lato"/>
            </a:endParaRPr>
          </a:p>
        </p:txBody>
      </p:sp>
      <p:sp>
        <p:nvSpPr>
          <p:cNvPr id="286" name="Google Shape;286;p39"/>
          <p:cNvSpPr txBox="1"/>
          <p:nvPr/>
        </p:nvSpPr>
        <p:spPr>
          <a:xfrm>
            <a:off x="247075" y="4293825"/>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23 - Mar 24</a:t>
            </a:r>
            <a:endParaRPr sz="1800">
              <a:latin typeface="Lato"/>
              <a:ea typeface="Lato"/>
              <a:cs typeface="Lato"/>
              <a:sym typeface="Lato"/>
            </a:endParaRPr>
          </a:p>
        </p:txBody>
      </p:sp>
      <p:pic>
        <p:nvPicPr>
          <p:cNvPr id="287" name="Google Shape;287;p39"/>
          <p:cNvPicPr preferRelativeResize="0"/>
          <p:nvPr/>
        </p:nvPicPr>
        <p:blipFill>
          <a:blip r:embed="rId3">
            <a:alphaModFix/>
          </a:blip>
          <a:stretch>
            <a:fillRect/>
          </a:stretch>
        </p:blipFill>
        <p:spPr>
          <a:xfrm>
            <a:off x="1322700" y="3429000"/>
            <a:ext cx="9353400" cy="2611075"/>
          </a:xfrm>
          <a:prstGeom prst="rect">
            <a:avLst/>
          </a:prstGeom>
          <a:noFill/>
          <a:ln>
            <a:noFill/>
          </a:ln>
        </p:spPr>
      </p:pic>
      <p:pic>
        <p:nvPicPr>
          <p:cNvPr id="288" name="Google Shape;288;p39"/>
          <p:cNvPicPr preferRelativeResize="0"/>
          <p:nvPr/>
        </p:nvPicPr>
        <p:blipFill>
          <a:blip r:embed="rId4">
            <a:alphaModFix/>
          </a:blip>
          <a:stretch>
            <a:fillRect/>
          </a:stretch>
        </p:blipFill>
        <p:spPr>
          <a:xfrm>
            <a:off x="1417075" y="722450"/>
            <a:ext cx="9044492" cy="2520250"/>
          </a:xfrm>
          <a:prstGeom prst="rect">
            <a:avLst/>
          </a:prstGeom>
          <a:noFill/>
          <a:ln>
            <a:noFill/>
          </a:ln>
        </p:spPr>
      </p:pic>
      <p:sp>
        <p:nvSpPr>
          <p:cNvPr id="289" name="Google Shape;289;p39"/>
          <p:cNvSpPr/>
          <p:nvPr/>
        </p:nvSpPr>
        <p:spPr>
          <a:xfrm>
            <a:off x="5131875" y="722450"/>
            <a:ext cx="1614900" cy="9963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0" name="Google Shape;290;p39"/>
          <p:cNvSpPr/>
          <p:nvPr/>
        </p:nvSpPr>
        <p:spPr>
          <a:xfrm>
            <a:off x="5191950" y="3395100"/>
            <a:ext cx="1614900" cy="9963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785775" y="155400"/>
            <a:ext cx="36918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Research Activity by Site 2024/2025</a:t>
            </a:r>
            <a:endParaRPr sz="3000"/>
          </a:p>
        </p:txBody>
      </p:sp>
      <p:pic>
        <p:nvPicPr>
          <p:cNvPr id="297" name="Google Shape;297;p40"/>
          <p:cNvPicPr preferRelativeResize="0"/>
          <p:nvPr/>
        </p:nvPicPr>
        <p:blipFill>
          <a:blip r:embed="rId3">
            <a:alphaModFix/>
          </a:blip>
          <a:stretch>
            <a:fillRect/>
          </a:stretch>
        </p:blipFill>
        <p:spPr>
          <a:xfrm>
            <a:off x="173350" y="1546151"/>
            <a:ext cx="4226672" cy="4123575"/>
          </a:xfrm>
          <a:prstGeom prst="rect">
            <a:avLst/>
          </a:prstGeom>
          <a:noFill/>
          <a:ln>
            <a:noFill/>
          </a:ln>
        </p:spPr>
      </p:pic>
      <p:pic>
        <p:nvPicPr>
          <p:cNvPr id="298" name="Google Shape;298;p40"/>
          <p:cNvPicPr preferRelativeResize="0"/>
          <p:nvPr/>
        </p:nvPicPr>
        <p:blipFill>
          <a:blip r:embed="rId4">
            <a:alphaModFix/>
          </a:blip>
          <a:stretch>
            <a:fillRect/>
          </a:stretch>
        </p:blipFill>
        <p:spPr>
          <a:xfrm>
            <a:off x="4477575" y="155400"/>
            <a:ext cx="7709825" cy="56479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41"/>
          <p:cNvSpPr txBox="1"/>
          <p:nvPr/>
        </p:nvSpPr>
        <p:spPr>
          <a:xfrm>
            <a:off x="415175" y="163150"/>
            <a:ext cx="621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a:solidFill>
                  <a:schemeClr val="dk1"/>
                </a:solidFill>
              </a:rPr>
              <a:t>Open studies in SWAG Region</a:t>
            </a:r>
            <a:endParaRPr sz="3000">
              <a:solidFill>
                <a:schemeClr val="dk1"/>
              </a:solidFill>
            </a:endParaRPr>
          </a:p>
        </p:txBody>
      </p:sp>
      <p:graphicFrame>
        <p:nvGraphicFramePr>
          <p:cNvPr id="305" name="Google Shape;305;p41"/>
          <p:cNvGraphicFramePr/>
          <p:nvPr/>
        </p:nvGraphicFramePr>
        <p:xfrm>
          <a:off x="7361250" y="3495775"/>
          <a:ext cx="3000000" cy="3000000"/>
        </p:xfrm>
        <a:graphic>
          <a:graphicData uri="http://schemas.openxmlformats.org/drawingml/2006/table">
            <a:tbl>
              <a:tblPr>
                <a:noFill/>
                <a:tableStyleId>{D3E58089-89DD-40E0-9CD3-509975777E8D}</a:tableStyleId>
              </a:tblPr>
              <a:tblGrid>
                <a:gridCol w="34203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Gloucestershire Hospitals NHS FT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5</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A Phase 3 Study in Myelofibrosis of Navtemadlin vs Placebo as Add-on Therapy to Ruxolitinib</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MITHRIDATE Trial Version 2.0 10-June-2019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RADAR (UK-MRA Myeloma XV)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306" name="Google Shape;306;p41"/>
          <p:cNvGraphicFramePr/>
          <p:nvPr/>
        </p:nvGraphicFramePr>
        <p:xfrm>
          <a:off x="7343463" y="411675"/>
          <a:ext cx="3000000" cy="3000000"/>
        </p:xfrm>
        <a:graphic>
          <a:graphicData uri="http://schemas.openxmlformats.org/drawingml/2006/table">
            <a:tbl>
              <a:tblPr>
                <a:noFill/>
                <a:tableStyleId>{D3E58089-89DD-40E0-9CD3-509975777E8D}</a:tableStyleId>
              </a:tblPr>
              <a:tblGrid>
                <a:gridCol w="3367950">
                  <a:extLst>
                    <a:ext uri="{9D8B030D-6E8A-4147-A177-3AD203B41FA5}">
                      <a16:colId xmlns:a16="http://schemas.microsoft.com/office/drawing/2014/main" val="20000"/>
                    </a:ext>
                  </a:extLst>
                </a:gridCol>
                <a:gridCol w="4708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Royal United Hospitals Bath NHS FT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16</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MITHRIDATE Trial Version 2.0 10-June-2019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RADAR (UK-MRA Myeloma XV)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RAINBOW</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Rare and Undiagnosed Diseases Study  (RUDY)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REMoDL-A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307" name="Google Shape;307;p4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20/03/2025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308" name="Google Shape;308;p41"/>
          <p:cNvGraphicFramePr/>
          <p:nvPr/>
        </p:nvGraphicFramePr>
        <p:xfrm>
          <a:off x="415175" y="1874625"/>
          <a:ext cx="3000000" cy="3000000"/>
        </p:xfrm>
        <a:graphic>
          <a:graphicData uri="http://schemas.openxmlformats.org/drawingml/2006/table">
            <a:tbl>
              <a:tblPr>
                <a:noFill/>
                <a:tableStyleId>{D3E58089-89DD-40E0-9CD3-509975777E8D}</a:tableStyleId>
              </a:tblPr>
              <a:tblGrid>
                <a:gridCol w="5077175">
                  <a:extLst>
                    <a:ext uri="{9D8B030D-6E8A-4147-A177-3AD203B41FA5}">
                      <a16:colId xmlns:a16="http://schemas.microsoft.com/office/drawing/2014/main" val="20000"/>
                    </a:ext>
                  </a:extLst>
                </a:gridCol>
                <a:gridCol w="8378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Somerset NHS Foundation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16</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Biology and genetics of smouldering myeloma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Biomarker Driven Antifungal Stewardship: The BioDriveAFS Trial. V1.0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CA057-008 - 480Kd vs Kd</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CPI-0209 in Patients with Advanced Tumors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a:t>RADAR (UK-MRA Myeloma XV)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a:t>REALITY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309" name="Google Shape;309;p41"/>
          <p:cNvSpPr txBox="1"/>
          <p:nvPr/>
        </p:nvSpPr>
        <p:spPr>
          <a:xfrm>
            <a:off x="681575" y="5473825"/>
            <a:ext cx="2072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chemeClr val="dk1"/>
                </a:solidFill>
              </a:rPr>
              <a:t>Page 1 of 2</a:t>
            </a:r>
            <a:endParaRPr sz="2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graphicFrame>
        <p:nvGraphicFramePr>
          <p:cNvPr id="315" name="Google Shape;315;p42"/>
          <p:cNvGraphicFramePr/>
          <p:nvPr/>
        </p:nvGraphicFramePr>
        <p:xfrm>
          <a:off x="5349950" y="302550"/>
          <a:ext cx="3000000" cy="3000000"/>
        </p:xfrm>
        <a:graphic>
          <a:graphicData uri="http://schemas.openxmlformats.org/drawingml/2006/table">
            <a:tbl>
              <a:tblPr>
                <a:noFill/>
                <a:tableStyleId>{D3E58089-89DD-40E0-9CD3-509975777E8D}</a:tableStyleId>
              </a:tblPr>
              <a:tblGrid>
                <a:gridCol w="5161400">
                  <a:extLst>
                    <a:ext uri="{9D8B030D-6E8A-4147-A177-3AD203B41FA5}">
                      <a16:colId xmlns:a16="http://schemas.microsoft.com/office/drawing/2014/main" val="20000"/>
                    </a:ext>
                  </a:extLst>
                </a:gridCol>
                <a:gridCol w="1393275">
                  <a:extLst>
                    <a:ext uri="{9D8B030D-6E8A-4147-A177-3AD203B41FA5}">
                      <a16:colId xmlns:a16="http://schemas.microsoft.com/office/drawing/2014/main" val="20001"/>
                    </a:ext>
                  </a:extLst>
                </a:gridCol>
              </a:tblGrid>
              <a:tr h="433200">
                <a:tc>
                  <a:txBody>
                    <a:bodyPr/>
                    <a:lstStyle/>
                    <a:p>
                      <a:pPr marL="0" lvl="0" indent="0" algn="l" rtl="0">
                        <a:spcBef>
                          <a:spcPts val="0"/>
                        </a:spcBef>
                        <a:spcAft>
                          <a:spcPts val="0"/>
                        </a:spcAft>
                        <a:buNone/>
                      </a:pPr>
                      <a:r>
                        <a:rPr lang="en-GB" sz="1200" b="1"/>
                        <a:t>University Hospitals Bristol And Weston NHS FT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34</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475250">
                <a:tc>
                  <a:txBody>
                    <a:bodyPr/>
                    <a:lstStyle/>
                    <a:p>
                      <a:pPr marL="0" lvl="0" indent="0" algn="l" rtl="0">
                        <a:spcBef>
                          <a:spcPts val="0"/>
                        </a:spcBef>
                        <a:spcAft>
                          <a:spcPts val="0"/>
                        </a:spcAft>
                        <a:buNone/>
                      </a:pPr>
                      <a:r>
                        <a:rPr lang="en-GB"/>
                        <a:t>ALLTogether1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75250">
                <a:tc>
                  <a:txBody>
                    <a:bodyPr/>
                    <a:lstStyle/>
                    <a:p>
                      <a:pPr marL="0" lvl="0" indent="0" algn="l" rtl="0">
                        <a:spcBef>
                          <a:spcPts val="0"/>
                        </a:spcBef>
                        <a:spcAft>
                          <a:spcPts val="0"/>
                        </a:spcAft>
                        <a:buNone/>
                      </a:pPr>
                      <a:r>
                        <a:rPr lang="en-GB"/>
                        <a:t>DETERMINE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75250">
                <a:tc>
                  <a:txBody>
                    <a:bodyPr/>
                    <a:lstStyle/>
                    <a:p>
                      <a:pPr marL="0" lvl="0" indent="0" algn="l" rtl="0">
                        <a:spcBef>
                          <a:spcPts val="0"/>
                        </a:spcBef>
                        <a:spcAft>
                          <a:spcPts val="0"/>
                        </a:spcAft>
                        <a:buNone/>
                      </a:pPr>
                      <a:r>
                        <a:rPr lang="en-GB"/>
                        <a:t>MajesTEC-7</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75250">
                <a:tc>
                  <a:txBody>
                    <a:bodyPr/>
                    <a:lstStyle/>
                    <a:p>
                      <a:pPr marL="0" lvl="0" indent="0" algn="l" rtl="0">
                        <a:spcBef>
                          <a:spcPts val="0"/>
                        </a:spcBef>
                        <a:spcAft>
                          <a:spcPts val="0"/>
                        </a:spcAft>
                        <a:buNone/>
                      </a:pPr>
                      <a:r>
                        <a:rPr lang="en-GB"/>
                        <a:t>PROPEL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75250">
                <a:tc>
                  <a:txBody>
                    <a:bodyPr/>
                    <a:lstStyle/>
                    <a:p>
                      <a:pPr marL="0" lvl="0" indent="0" algn="l" rtl="0">
                        <a:spcBef>
                          <a:spcPts val="0"/>
                        </a:spcBef>
                        <a:spcAft>
                          <a:spcPts val="0"/>
                        </a:spcAft>
                        <a:buNone/>
                      </a:pPr>
                      <a:r>
                        <a:rPr lang="en-GB"/>
                        <a:t>RADAR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75250">
                <a:tc>
                  <a:txBody>
                    <a:bodyPr/>
                    <a:lstStyle/>
                    <a:p>
                      <a:pPr marL="0" lvl="0" indent="0" algn="l" rtl="0">
                        <a:spcBef>
                          <a:spcPts val="0"/>
                        </a:spcBef>
                        <a:spcAft>
                          <a:spcPts val="0"/>
                        </a:spcAft>
                        <a:buNone/>
                      </a:pPr>
                      <a:r>
                        <a:rPr lang="en-GB"/>
                        <a:t>RADAR (UK-MRA Myeloma XV)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64525">
                <a:tc>
                  <a:txBody>
                    <a:bodyPr/>
                    <a:lstStyle/>
                    <a:p>
                      <a:pPr marL="0" lvl="0" indent="0" algn="l" rtl="0">
                        <a:spcBef>
                          <a:spcPts val="0"/>
                        </a:spcBef>
                        <a:spcAft>
                          <a:spcPts val="0"/>
                        </a:spcAft>
                        <a:buNone/>
                      </a:pPr>
                      <a:r>
                        <a:rPr lang="en-GB"/>
                        <a:t>SEQoL: scaled collection of QoL data among HCT recipients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75250">
                <a:tc>
                  <a:txBody>
                    <a:bodyPr/>
                    <a:lstStyle/>
                    <a:p>
                      <a:pPr marL="0" lvl="0" indent="0" algn="l" rtl="0">
                        <a:spcBef>
                          <a:spcPts val="0"/>
                        </a:spcBef>
                        <a:spcAft>
                          <a:spcPts val="0"/>
                        </a:spcAft>
                        <a:buNone/>
                      </a:pPr>
                      <a:r>
                        <a:rPr lang="en-GB"/>
                        <a:t>VICTOR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475250">
                <a:tc>
                  <a:txBody>
                    <a:bodyPr/>
                    <a:lstStyle/>
                    <a:p>
                      <a:pPr marL="0" lvl="0" indent="0" algn="l" rtl="0">
                        <a:spcBef>
                          <a:spcPts val="0"/>
                        </a:spcBef>
                        <a:spcAft>
                          <a:spcPts val="0"/>
                        </a:spcAft>
                        <a:buNone/>
                      </a:pPr>
                      <a:r>
                        <a:rPr lang="en-GB"/>
                        <a:t>LCH-IV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316" name="Google Shape;316;p42"/>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20/03/2025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317" name="Google Shape;317;p42"/>
          <p:cNvGraphicFramePr/>
          <p:nvPr/>
        </p:nvGraphicFramePr>
        <p:xfrm>
          <a:off x="362125" y="302550"/>
          <a:ext cx="3000000" cy="3000000"/>
        </p:xfrm>
        <a:graphic>
          <a:graphicData uri="http://schemas.openxmlformats.org/drawingml/2006/table">
            <a:tbl>
              <a:tblPr>
                <a:noFill/>
                <a:tableStyleId>{D3E58089-89DD-40E0-9CD3-509975777E8D}</a:tableStyleId>
              </a:tblPr>
              <a:tblGrid>
                <a:gridCol w="3879825">
                  <a:extLst>
                    <a:ext uri="{9D8B030D-6E8A-4147-A177-3AD203B41FA5}">
                      <a16:colId xmlns:a16="http://schemas.microsoft.com/office/drawing/2014/main" val="20000"/>
                    </a:ext>
                  </a:extLst>
                </a:gridCol>
                <a:gridCol w="776850">
                  <a:extLst>
                    <a:ext uri="{9D8B030D-6E8A-4147-A177-3AD203B41FA5}">
                      <a16:colId xmlns:a16="http://schemas.microsoft.com/office/drawing/2014/main" val="20001"/>
                    </a:ext>
                  </a:extLst>
                </a:gridCol>
              </a:tblGrid>
              <a:tr h="505025">
                <a:tc>
                  <a:txBody>
                    <a:bodyPr/>
                    <a:lstStyle/>
                    <a:p>
                      <a:pPr marL="0" lvl="0" indent="0" algn="l" rtl="0">
                        <a:spcBef>
                          <a:spcPts val="0"/>
                        </a:spcBef>
                        <a:spcAft>
                          <a:spcPts val="0"/>
                        </a:spcAft>
                        <a:buNone/>
                      </a:pPr>
                      <a:r>
                        <a:rPr lang="en-GB" sz="1200" b="1"/>
                        <a:t>North Bristol NHS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7</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774725">
                <a:tc>
                  <a:txBody>
                    <a:bodyPr/>
                    <a:lstStyle/>
                    <a:p>
                      <a:pPr marL="0" lvl="0" indent="0" algn="l" rtl="0">
                        <a:spcBef>
                          <a:spcPts val="0"/>
                        </a:spcBef>
                        <a:spcAft>
                          <a:spcPts val="0"/>
                        </a:spcAft>
                        <a:buNone/>
                      </a:pPr>
                      <a:r>
                        <a:rPr lang="en-GB"/>
                        <a:t>MITHRIDATE Trial Version 2.0 10-June-2019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54075">
                <a:tc>
                  <a:txBody>
                    <a:bodyPr/>
                    <a:lstStyle/>
                    <a:p>
                      <a:pPr marL="0" lvl="0" indent="0" algn="l" rtl="0">
                        <a:spcBef>
                          <a:spcPts val="0"/>
                        </a:spcBef>
                        <a:spcAft>
                          <a:spcPts val="0"/>
                        </a:spcAft>
                        <a:buNone/>
                      </a:pPr>
                      <a:r>
                        <a:rPr lang="en-GB"/>
                        <a:t>STATIC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318" name="Google Shape;318;p42"/>
          <p:cNvGraphicFramePr/>
          <p:nvPr/>
        </p:nvGraphicFramePr>
        <p:xfrm>
          <a:off x="362125" y="2847375"/>
          <a:ext cx="3000000" cy="3000000"/>
        </p:xfrm>
        <a:graphic>
          <a:graphicData uri="http://schemas.openxmlformats.org/drawingml/2006/table">
            <a:tbl>
              <a:tblPr>
                <a:noFill/>
                <a:tableStyleId>{D3E58089-89DD-40E0-9CD3-509975777E8D}</a:tableStyleId>
              </a:tblPr>
              <a:tblGrid>
                <a:gridCol w="4187900">
                  <a:extLst>
                    <a:ext uri="{9D8B030D-6E8A-4147-A177-3AD203B41FA5}">
                      <a16:colId xmlns:a16="http://schemas.microsoft.com/office/drawing/2014/main" val="20000"/>
                    </a:ext>
                  </a:extLst>
                </a:gridCol>
                <a:gridCol w="468775">
                  <a:extLst>
                    <a:ext uri="{9D8B030D-6E8A-4147-A177-3AD203B41FA5}">
                      <a16:colId xmlns:a16="http://schemas.microsoft.com/office/drawing/2014/main" val="20001"/>
                    </a:ext>
                  </a:extLst>
                </a:gridCol>
              </a:tblGrid>
              <a:tr h="548775">
                <a:tc>
                  <a:txBody>
                    <a:bodyPr/>
                    <a:lstStyle/>
                    <a:p>
                      <a:pPr marL="0" lvl="0" indent="0" algn="l" rtl="0">
                        <a:spcBef>
                          <a:spcPts val="0"/>
                        </a:spcBef>
                        <a:spcAft>
                          <a:spcPts val="0"/>
                        </a:spcAft>
                        <a:buNone/>
                      </a:pPr>
                      <a:r>
                        <a:rPr lang="en-GB" sz="1200" b="1"/>
                        <a:t>Salisbury NHS Foundation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7</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602050">
                <a:tc>
                  <a:txBody>
                    <a:bodyPr/>
                    <a:lstStyle/>
                    <a:p>
                      <a:pPr marL="0" lvl="0" indent="0" algn="l" rtl="0">
                        <a:spcBef>
                          <a:spcPts val="0"/>
                        </a:spcBef>
                        <a:spcAft>
                          <a:spcPts val="0"/>
                        </a:spcAft>
                        <a:buNone/>
                      </a:pPr>
                      <a:r>
                        <a:rPr lang="en-GB"/>
                        <a:t>P22-905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02050">
                <a:tc>
                  <a:txBody>
                    <a:bodyPr/>
                    <a:lstStyle/>
                    <a:p>
                      <a:pPr marL="0" lvl="0" indent="0" algn="l" rtl="0">
                        <a:spcBef>
                          <a:spcPts val="0"/>
                        </a:spcBef>
                        <a:spcAft>
                          <a:spcPts val="0"/>
                        </a:spcAft>
                        <a:buNone/>
                      </a:pPr>
                      <a:r>
                        <a:rPr lang="en-GB"/>
                        <a:t>PROPEL</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02050">
                <a:tc>
                  <a:txBody>
                    <a:bodyPr/>
                    <a:lstStyle/>
                    <a:p>
                      <a:pPr marL="0" lvl="0" indent="0" algn="l" rtl="0">
                        <a:spcBef>
                          <a:spcPts val="0"/>
                        </a:spcBef>
                        <a:spcAft>
                          <a:spcPts val="0"/>
                        </a:spcAft>
                        <a:buNone/>
                      </a:pPr>
                      <a:r>
                        <a:rPr lang="en-GB"/>
                        <a:t>STATIC</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319" name="Google Shape;319;p42"/>
          <p:cNvSpPr txBox="1"/>
          <p:nvPr/>
        </p:nvSpPr>
        <p:spPr>
          <a:xfrm>
            <a:off x="681575" y="5473825"/>
            <a:ext cx="2072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solidFill>
                  <a:schemeClr val="dk1"/>
                </a:solidFill>
              </a:rPr>
              <a:t>Page 2 of 2</a:t>
            </a:r>
            <a:endParaRPr sz="21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p43"/>
          <p:cNvSpPr txBox="1"/>
          <p:nvPr/>
        </p:nvSpPr>
        <p:spPr>
          <a:xfrm>
            <a:off x="1625375" y="327150"/>
            <a:ext cx="901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rPr>
              <a:t>Studies In set-up/under consideration in SWAG Region</a:t>
            </a:r>
            <a:endParaRPr sz="2800">
              <a:solidFill>
                <a:schemeClr val="dk1"/>
              </a:solidFill>
            </a:endParaRPr>
          </a:p>
        </p:txBody>
      </p:sp>
      <p:sp>
        <p:nvSpPr>
          <p:cNvPr id="326" name="Google Shape;326;p4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20/03/2025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327" name="Google Shape;327;p43"/>
          <p:cNvGraphicFramePr/>
          <p:nvPr/>
        </p:nvGraphicFramePr>
        <p:xfrm>
          <a:off x="52813" y="1085675"/>
          <a:ext cx="3000000" cy="3000000"/>
        </p:xfrm>
        <a:graphic>
          <a:graphicData uri="http://schemas.openxmlformats.org/drawingml/2006/table">
            <a:tbl>
              <a:tblPr>
                <a:noFill/>
                <a:tableStyleId>{D3E58089-89DD-40E0-9CD3-509975777E8D}</a:tableStyleId>
              </a:tblPr>
              <a:tblGrid>
                <a:gridCol w="589650">
                  <a:extLst>
                    <a:ext uri="{9D8B030D-6E8A-4147-A177-3AD203B41FA5}">
                      <a16:colId xmlns:a16="http://schemas.microsoft.com/office/drawing/2014/main" val="20000"/>
                    </a:ext>
                  </a:extLst>
                </a:gridCol>
                <a:gridCol w="2008525">
                  <a:extLst>
                    <a:ext uri="{9D8B030D-6E8A-4147-A177-3AD203B41FA5}">
                      <a16:colId xmlns:a16="http://schemas.microsoft.com/office/drawing/2014/main" val="20001"/>
                    </a:ext>
                  </a:extLst>
                </a:gridCol>
                <a:gridCol w="5885750">
                  <a:extLst>
                    <a:ext uri="{9D8B030D-6E8A-4147-A177-3AD203B41FA5}">
                      <a16:colId xmlns:a16="http://schemas.microsoft.com/office/drawing/2014/main" val="20002"/>
                    </a:ext>
                  </a:extLst>
                </a:gridCol>
                <a:gridCol w="913400">
                  <a:extLst>
                    <a:ext uri="{9D8B030D-6E8A-4147-A177-3AD203B41FA5}">
                      <a16:colId xmlns:a16="http://schemas.microsoft.com/office/drawing/2014/main" val="20003"/>
                    </a:ext>
                  </a:extLst>
                </a:gridCol>
                <a:gridCol w="892650">
                  <a:extLst>
                    <a:ext uri="{9D8B030D-6E8A-4147-A177-3AD203B41FA5}">
                      <a16:colId xmlns:a16="http://schemas.microsoft.com/office/drawing/2014/main" val="20004"/>
                    </a:ext>
                  </a:extLst>
                </a:gridCol>
                <a:gridCol w="650375">
                  <a:extLst>
                    <a:ext uri="{9D8B030D-6E8A-4147-A177-3AD203B41FA5}">
                      <a16:colId xmlns:a16="http://schemas.microsoft.com/office/drawing/2014/main" val="20005"/>
                    </a:ext>
                  </a:extLst>
                </a:gridCol>
                <a:gridCol w="1146025">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sz="1100"/>
                        <a:t>CPMS ID</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Short Name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Title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Planned Opening</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Planned Closure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Sample Size UK</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Sponsor</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456150">
                <a:tc>
                  <a:txBody>
                    <a:bodyPr/>
                    <a:lstStyle/>
                    <a:p>
                      <a:pPr marL="0" lvl="0" indent="0" algn="l" rtl="0">
                        <a:spcBef>
                          <a:spcPts val="0"/>
                        </a:spcBef>
                        <a:spcAft>
                          <a:spcPts val="0"/>
                        </a:spcAft>
                        <a:buNone/>
                      </a:pPr>
                      <a:r>
                        <a:rPr lang="en-GB" sz="1100"/>
                        <a:t>66203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BGB-11417-108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 Phase 1/2 Open-label Study to Investigate the Safety of Sonrotoclax   Ramp-up Schedule(s) in Adult Patients With Hematological Malignancies.</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31/08/2025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31/08/2026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11</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Beigene USA, Inc.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76650">
                <a:tc>
                  <a:txBody>
                    <a:bodyPr/>
                    <a:lstStyle/>
                    <a:p>
                      <a:pPr marL="0" lvl="0" indent="0" algn="l" rtl="0">
                        <a:spcBef>
                          <a:spcPts val="0"/>
                        </a:spcBef>
                        <a:spcAft>
                          <a:spcPts val="0"/>
                        </a:spcAft>
                        <a:buNone/>
                      </a:pPr>
                      <a:r>
                        <a:rPr lang="en-GB" sz="1100"/>
                        <a:t>65995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Phase 1/2 Study of Enzomenib (DSP-5336) in Adults with Acute Leukemia</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 Phase 1/2, Open-Label, Dose-Escalation, Dose-Expansion Study of DSP 5336 in Adult Patients  with Acute Leukemia and Other Selected Hematologic Malignancies, with and without Mixed Lineage Leukemia (MLL) rearrangement or Nucleophosmin 1 (NPM1) Mutation</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30/04/2025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30/09/2026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Sumitomo Pharma Oncology, Inc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64475">
                <a:tc>
                  <a:txBody>
                    <a:bodyPr/>
                    <a:lstStyle/>
                    <a:p>
                      <a:pPr marL="0" lvl="0" indent="0" algn="l" rtl="0">
                        <a:spcBef>
                          <a:spcPts val="0"/>
                        </a:spcBef>
                        <a:spcAft>
                          <a:spcPts val="0"/>
                        </a:spcAft>
                        <a:buNone/>
                      </a:pPr>
                      <a:r>
                        <a:rPr lang="en-GB" sz="1100"/>
                        <a:t>64943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 Phase 1 Study of the CTPS1 Inhibitor STP938 in Adults with High Risk Essential Thrombocythaemia</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An Open-Label, Phase 1b study to evaluate safety, tolerability and preliminary activity of the CTPS1 inhibitor STP938 in adult subjects with high risk essential thrombocythaemia who are resistant to or intolerant of hydroxycarbamide therapy</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17/03/2025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17/03/2026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Step Pharma</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31525">
                <a:tc>
                  <a:txBody>
                    <a:bodyPr/>
                    <a:lstStyle/>
                    <a:p>
                      <a:pPr marL="0" lvl="0" indent="0" algn="l" rtl="0">
                        <a:spcBef>
                          <a:spcPts val="0"/>
                        </a:spcBef>
                        <a:spcAft>
                          <a:spcPts val="0"/>
                        </a:spcAft>
                        <a:buNone/>
                      </a:pPr>
                      <a:r>
                        <a:rPr lang="en-GB" sz="1100"/>
                        <a:t>64056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BRUIN-CLL-211</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 Phase 2, Open-Label, Randomized Study Evaluating the Efficacy and Safety of 3 Doses of Pirtobrutinib in Participants with Relapsed or Refractory Chronic Lymphocytic Leukemia/Small Lymphocytic Lymphoma Who Previously Received Treatment with a Covalent Bruton Tyrosine Kinase Inhibitor</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02/12/2024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06/02/2026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Eli Lilly And Company Limited</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014000">
                <a:tc>
                  <a:txBody>
                    <a:bodyPr/>
                    <a:lstStyle/>
                    <a:p>
                      <a:pPr marL="0" lvl="0" indent="0" algn="l" rtl="0">
                        <a:spcBef>
                          <a:spcPts val="0"/>
                        </a:spcBef>
                        <a:spcAft>
                          <a:spcPts val="0"/>
                        </a:spcAft>
                        <a:buNone/>
                      </a:pPr>
                      <a:r>
                        <a:rPr lang="en-GB" sz="1100"/>
                        <a:t>63896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DREAMM-10 - 214828 - GlaxoSmithKline - Multiple Myeloma (0018/1509)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 Phase 3, randomized, open-label study of belantamab mafodotin administered in combination with lenalidomide and dexamethasone (BRd) versus daratumumab, lenalidomide, and dexamethasone (DRd) in participants with newly diagnosed multiple myeloma who are ineligible for autologous stem cell transplantation (TI-NDMM)-DREAMM-10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16/06/2025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29/05/2026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GSK Research &amp; Development Limited</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aphicFrame>
        <p:nvGraphicFramePr>
          <p:cNvPr id="333" name="Google Shape;333;p44"/>
          <p:cNvGraphicFramePr/>
          <p:nvPr/>
        </p:nvGraphicFramePr>
        <p:xfrm>
          <a:off x="158050" y="1190550"/>
          <a:ext cx="3000000" cy="3000000"/>
        </p:xfrm>
        <a:graphic>
          <a:graphicData uri="http://schemas.openxmlformats.org/drawingml/2006/table">
            <a:tbl>
              <a:tblPr>
                <a:noFill/>
                <a:tableStyleId>{D3E58089-89DD-40E0-9CD3-509975777E8D}</a:tableStyleId>
              </a:tblPr>
              <a:tblGrid>
                <a:gridCol w="619825">
                  <a:extLst>
                    <a:ext uri="{9D8B030D-6E8A-4147-A177-3AD203B41FA5}">
                      <a16:colId xmlns:a16="http://schemas.microsoft.com/office/drawing/2014/main" val="20000"/>
                    </a:ext>
                  </a:extLst>
                </a:gridCol>
                <a:gridCol w="1926475">
                  <a:extLst>
                    <a:ext uri="{9D8B030D-6E8A-4147-A177-3AD203B41FA5}">
                      <a16:colId xmlns:a16="http://schemas.microsoft.com/office/drawing/2014/main" val="20001"/>
                    </a:ext>
                  </a:extLst>
                </a:gridCol>
                <a:gridCol w="5768300">
                  <a:extLst>
                    <a:ext uri="{9D8B030D-6E8A-4147-A177-3AD203B41FA5}">
                      <a16:colId xmlns:a16="http://schemas.microsoft.com/office/drawing/2014/main" val="20002"/>
                    </a:ext>
                  </a:extLst>
                </a:gridCol>
                <a:gridCol w="895175">
                  <a:extLst>
                    <a:ext uri="{9D8B030D-6E8A-4147-A177-3AD203B41FA5}">
                      <a16:colId xmlns:a16="http://schemas.microsoft.com/office/drawing/2014/main" val="20003"/>
                    </a:ext>
                  </a:extLst>
                </a:gridCol>
                <a:gridCol w="874825">
                  <a:extLst>
                    <a:ext uri="{9D8B030D-6E8A-4147-A177-3AD203B41FA5}">
                      <a16:colId xmlns:a16="http://schemas.microsoft.com/office/drawing/2014/main" val="20004"/>
                    </a:ext>
                  </a:extLst>
                </a:gridCol>
                <a:gridCol w="637400">
                  <a:extLst>
                    <a:ext uri="{9D8B030D-6E8A-4147-A177-3AD203B41FA5}">
                      <a16:colId xmlns:a16="http://schemas.microsoft.com/office/drawing/2014/main" val="20005"/>
                    </a:ext>
                  </a:extLst>
                </a:gridCol>
                <a:gridCol w="1123175">
                  <a:extLst>
                    <a:ext uri="{9D8B030D-6E8A-4147-A177-3AD203B41FA5}">
                      <a16:colId xmlns:a16="http://schemas.microsoft.com/office/drawing/2014/main" val="20006"/>
                    </a:ext>
                  </a:extLst>
                </a:gridCol>
              </a:tblGrid>
              <a:tr h="571375">
                <a:tc>
                  <a:txBody>
                    <a:bodyPr/>
                    <a:lstStyle/>
                    <a:p>
                      <a:pPr marL="0" lvl="0" indent="0" algn="l" rtl="0">
                        <a:spcBef>
                          <a:spcPts val="0"/>
                        </a:spcBef>
                        <a:spcAft>
                          <a:spcPts val="0"/>
                        </a:spcAft>
                        <a:buNone/>
                      </a:pPr>
                      <a:r>
                        <a:rPr lang="en-GB" sz="1100"/>
                        <a:t>CPMS ID</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Short Name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Title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Planned Opening</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Planned Closure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Sample Size UK</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100"/>
                        <a:t>Sponsor</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571375">
                <a:tc>
                  <a:txBody>
                    <a:bodyPr/>
                    <a:lstStyle/>
                    <a:p>
                      <a:pPr marL="0" lvl="0" indent="0" algn="l" rtl="0">
                        <a:spcBef>
                          <a:spcPts val="0"/>
                        </a:spcBef>
                        <a:spcAft>
                          <a:spcPts val="0"/>
                        </a:spcAft>
                        <a:buNone/>
                      </a:pPr>
                      <a:r>
                        <a:rPr lang="en-GB" sz="1100"/>
                        <a:t>63826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INCA 34176-357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 Phase 3, Randomized, Double-Blind, Placebo-Controlled Study of Axatilimab and Corticosteroids as Initial Treatment for Chronic Graft-Versus-Host Disease</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24/02/2025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26/09/2025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Incyte Biosciences Int. Sarl</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64425">
                <a:tc>
                  <a:txBody>
                    <a:bodyPr/>
                    <a:lstStyle/>
                    <a:p>
                      <a:pPr marL="0" lvl="0" indent="0" algn="l" rtl="0">
                        <a:spcBef>
                          <a:spcPts val="0"/>
                        </a:spcBef>
                        <a:spcAft>
                          <a:spcPts val="0"/>
                        </a:spcAft>
                        <a:buNone/>
                      </a:pPr>
                      <a:r>
                        <a:rPr lang="en-GB" sz="1100"/>
                        <a:t>63553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R7945-ONC-22110</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 First-in-Human (FIH) Phase 1/2 Study to Assess Safety, Tolerability, and Preliminary Anti-Tumor Activity of REGN7945, an anti-CD38 x anti-CD28 Costimulatory Bispecific Monoclonal Antibody, in Combination with Linvoseltamab, an anti-BCMA x anti-CD3 Bispecific Monoclonal Antibody, in Participants with Relapsed/Refractory Multiple Myeloma</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03/03/2025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31/08/2028</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39</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Regeneron Pharmaceutical Inc</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93900">
                <a:tc>
                  <a:txBody>
                    <a:bodyPr/>
                    <a:lstStyle/>
                    <a:p>
                      <a:pPr marL="0" lvl="0" indent="0" algn="l" rtl="0">
                        <a:spcBef>
                          <a:spcPts val="0"/>
                        </a:spcBef>
                        <a:spcAft>
                          <a:spcPts val="0"/>
                        </a:spcAft>
                        <a:buNone/>
                      </a:pPr>
                      <a:r>
                        <a:rPr lang="en-GB" sz="1100"/>
                        <a:t>58177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MODIFY</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Isatuximab and Iberdomide as immunotherapy for high risk smouldering myeloma</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31/03/2025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30/09/2027</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63</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University College London</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24975">
                <a:tc>
                  <a:txBody>
                    <a:bodyPr/>
                    <a:lstStyle/>
                    <a:p>
                      <a:pPr marL="0" lvl="0" indent="0" algn="l" rtl="0">
                        <a:spcBef>
                          <a:spcPts val="0"/>
                        </a:spcBef>
                        <a:spcAft>
                          <a:spcPts val="0"/>
                        </a:spcAft>
                        <a:buNone/>
                      </a:pPr>
                      <a:r>
                        <a:rPr lang="en-GB" sz="1100"/>
                        <a:t>56024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Bomedemstat vs Hydroxyurea for Essential Thrombocythemia</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A Phase 3, Randomized, Double-blind, Active-Comparator-Controlled Clinical Study to Evaluate the Efficacy and Safety of Bomedemstat (MK-3543) versus Hydroxyurea in Cytoreductive Therapy Naïve Essential Thrombocythemia Participants</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31/05/2025</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15/04/2026</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24</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t>Merck Sharp &amp; Dohme Corp.</a:t>
                      </a:r>
                      <a:endParaRPr sz="11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334" name="Google Shape;334;p44"/>
          <p:cNvSpPr txBox="1"/>
          <p:nvPr/>
        </p:nvSpPr>
        <p:spPr>
          <a:xfrm>
            <a:off x="1352725" y="369100"/>
            <a:ext cx="9909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rPr>
              <a:t>Studies In set-up/under consideration in SWAG Region (cont)</a:t>
            </a:r>
            <a:endParaRPr sz="2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45"/>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340" name="Google Shape;340;p45"/>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341" name="Google Shape;341;p45"/>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6"/>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347" name="Google Shape;347;p46"/>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348" name="Google Shape;348;p46"/>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AFED4E-51A7-4737-B71E-02D486CB10BA}">
  <ds:schemaRefs>
    <ds:schemaRef ds:uri="http://schemas.microsoft.com/office/2006/metadata/properties"/>
    <ds:schemaRef ds:uri="http://schemas.microsoft.com/office/infopath/2007/PartnerControls"/>
    <ds:schemaRef ds:uri="d77f7b61-7249-402e-9088-bb30bc752eb7"/>
    <ds:schemaRef ds:uri="28f492b9-0e1d-4676-9635-78fd8c5ab9d8"/>
  </ds:schemaRefs>
</ds:datastoreItem>
</file>

<file path=customXml/itemProps2.xml><?xml version="1.0" encoding="utf-8"?>
<ds:datastoreItem xmlns:ds="http://schemas.openxmlformats.org/officeDocument/2006/customXml" ds:itemID="{DA96D07B-FE87-4A21-BC6C-D9114508F0BF}">
  <ds:schemaRefs>
    <ds:schemaRef ds:uri="http://schemas.microsoft.com/sharepoint/v3/contenttype/forms"/>
  </ds:schemaRefs>
</ds:datastoreItem>
</file>

<file path=customXml/itemProps3.xml><?xml version="1.0" encoding="utf-8"?>
<ds:datastoreItem xmlns:ds="http://schemas.openxmlformats.org/officeDocument/2006/customXml" ds:itemID="{8BB6185D-7CBC-40AE-8C08-F283C1DE5A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492b9-0e1d-4676-9635-78fd8c5ab9d8"/>
    <ds:schemaRef ds:uri="d77f7b61-7249-402e-9088-bb30bc75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1151</Words>
  <Application>Microsoft Office PowerPoint</Application>
  <PresentationFormat>Widescreen</PresentationFormat>
  <Paragraphs>221</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Calibri</vt:lpstr>
      <vt:lpstr>Lato</vt:lpstr>
      <vt:lpstr>Arial</vt:lpstr>
      <vt:lpstr>Custom Design</vt:lpstr>
      <vt:lpstr>Custom Design</vt:lpstr>
      <vt:lpstr> SWAG Network Haematological  Cancer Clinical Advisory Group </vt:lpstr>
      <vt:lpstr>National Haem Cancer Research Recruitment</vt:lpstr>
      <vt:lpstr>Research Activity by Site 2024/2025</vt:lpstr>
      <vt:lpstr>PowerPoint Presentation</vt:lpstr>
      <vt:lpstr>PowerPoint Presentation</vt:lpstr>
      <vt:lpstr>PowerPoint Presentation</vt:lpstr>
      <vt:lpstr>PowerPoint Presentation</vt:lpstr>
      <vt:lpstr>PowerPoint Presentation</vt:lpstr>
      <vt:lpstr>PowerPoint Presentation</vt:lpstr>
      <vt:lpstr>Principal Investigator Pipeline Programme  (PIPP)</vt:lpstr>
      <vt:lpstr>PowerPoint Presentation</vt:lpstr>
      <vt:lpstr>Specialty &amp; Settings Support SWC RRDN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Helen Dunderdale</cp:lastModifiedBy>
  <cp:revision>1</cp:revision>
  <dcterms:modified xsi:type="dcterms:W3CDTF">2025-03-26T12:00:20Z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