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96" r:id="rId5"/>
    <p:sldMasterId id="2147483710" r:id="rId6"/>
  </p:sldMasterIdLst>
  <p:notesMasterIdLst>
    <p:notesMasterId r:id="rId19"/>
  </p:notesMasterIdLst>
  <p:sldIdLst>
    <p:sldId id="277" r:id="rId7"/>
    <p:sldId id="266" r:id="rId8"/>
    <p:sldId id="285" r:id="rId9"/>
    <p:sldId id="278" r:id="rId10"/>
    <p:sldId id="284" r:id="rId11"/>
    <p:sldId id="279" r:id="rId12"/>
    <p:sldId id="280" r:id="rId13"/>
    <p:sldId id="287" r:id="rId14"/>
    <p:sldId id="281" r:id="rId15"/>
    <p:sldId id="282" r:id="rId16"/>
    <p:sldId id="286" r:id="rId17"/>
    <p:sldId id="283" r:id="rId18"/>
  </p:sldIdLst>
  <p:sldSz cx="18288000" cy="10287000"/>
  <p:notesSz cx="6858000" cy="9144000"/>
  <p:embeddedFontLst>
    <p:embeddedFont>
      <p:font typeface="Arial Bold" panose="020B0704020202020204" pitchFamily="34" charset="0"/>
      <p:regular r:id="rId20"/>
      <p:bold r:id="rId21"/>
    </p:embeddedFont>
    <p:embeddedFont>
      <p:font typeface="Rockwell" panose="02060603020205020403" pitchFamily="18"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CE8F3A-B32B-E936-B094-F73D0CF6213C}" name="Chris Ashdown" initials="CA" userId="S::chris.ashdown@nbt.nhs.uk::8916d047-fa12-4279-b77a-ee6af6266bff" providerId="AD"/>
  <p188:author id="{EC684B59-3E8C-B2C8-04A2-CC15FB62EF8F}" name="Nicola Gowen" initials="NG" userId="S::Nicola.Gowen@nbt.nhs.uk::dabf2112-6c23-43cf-bc3d-7a67ab8b94c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EDF9"/>
    <a:srgbClr val="47AAC5"/>
    <a:srgbClr val="FFFFFF"/>
    <a:srgbClr val="ED8B00"/>
    <a:srgbClr val="78BE20"/>
    <a:srgbClr val="41B6E6"/>
    <a:srgbClr val="73BED3"/>
    <a:srgbClr val="9BBB59"/>
    <a:srgbClr val="64B7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C8ABE0-D185-427E-8AE9-0C8803E58A46}" v="22" dt="2025-03-13T20:37:32.2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392" autoAdjust="0"/>
  </p:normalViewPr>
  <p:slideViewPr>
    <p:cSldViewPr snapToGrid="0">
      <p:cViewPr varScale="1">
        <p:scale>
          <a:sx n="59" d="100"/>
          <a:sy n="59" d="100"/>
        </p:scale>
        <p:origin x="143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5.fntdata"/><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notesMaster" Target="notesMasters/notesMaster1.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3.fntdata"/><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C017FE-102C-4A61-B146-41C509AA1C88}" type="datetimeFigureOut">
              <a:rPr lang="en-GB" smtClean="0"/>
              <a:t>20/03/2025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CE2B75-ADA1-493C-86DF-7FFBBCBCDAC3}" type="slidenum">
              <a:rPr lang="en-GB" smtClean="0"/>
              <a:t>‹#›</a:t>
            </a:fld>
            <a:endParaRPr lang="en-GB"/>
          </a:p>
        </p:txBody>
      </p:sp>
    </p:spTree>
    <p:extLst>
      <p:ext uri="{BB962C8B-B14F-4D97-AF65-F5344CB8AC3E}">
        <p14:creationId xmlns:p14="http://schemas.microsoft.com/office/powerpoint/2010/main" val="1320949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F9F981-EF44-4330-81E5-C8364749380E}"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18010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ESNEFT: </a:t>
            </a:r>
            <a:r>
              <a:rPr lang="en-GB" sz="1200" dirty="0"/>
              <a:t>Reduction in 2WW has not been evidenced due to extraordinary circumstances :</a:t>
            </a:r>
          </a:p>
          <a:p>
            <a:r>
              <a:rPr lang="en-GB" sz="1200" dirty="0"/>
              <a:t>At time of implementing pain clinic, we were receiving 33% increase in number of referrals and this has continued</a:t>
            </a:r>
          </a:p>
          <a:p>
            <a:r>
              <a:rPr lang="en-GB" sz="1200" dirty="0"/>
              <a:t>Have also received increase in referrals from neighbouring CCG , due to their local hospital 2WW pressures – breast pain model needs to be adopted by a whole system approach </a:t>
            </a:r>
          </a:p>
          <a:p>
            <a:endParaRPr lang="en-GB" dirty="0"/>
          </a:p>
          <a:p>
            <a:r>
              <a:rPr lang="en-GB" dirty="0"/>
              <a:t>Utilisation is key to releasing the benefits.  Leicestershire were unable to realise</a:t>
            </a:r>
          </a:p>
          <a:p>
            <a:r>
              <a:rPr lang="en-GB" dirty="0"/>
              <a:t>Not fully quantified or evaluated EM is only evaluated important to do broader local model evaluation for broader evidence</a:t>
            </a:r>
          </a:p>
        </p:txBody>
      </p:sp>
      <p:sp>
        <p:nvSpPr>
          <p:cNvPr id="4" name="Slide Number Placeholder 3"/>
          <p:cNvSpPr>
            <a:spLocks noGrp="1"/>
          </p:cNvSpPr>
          <p:nvPr>
            <p:ph type="sldNum" sz="quarter" idx="5"/>
          </p:nvPr>
        </p:nvSpPr>
        <p:spPr/>
        <p:txBody>
          <a:bodyPr/>
          <a:lstStyle/>
          <a:p>
            <a:fld id="{C4CE2B75-ADA1-493C-86DF-7FFBBCBCDAC3}" type="slidenum">
              <a:rPr lang="en-GB" smtClean="0"/>
              <a:t>8</a:t>
            </a:fld>
            <a:endParaRPr lang="en-GB"/>
          </a:p>
        </p:txBody>
      </p:sp>
    </p:spTree>
    <p:extLst>
      <p:ext uri="{BB962C8B-B14F-4D97-AF65-F5344CB8AC3E}">
        <p14:creationId xmlns:p14="http://schemas.microsoft.com/office/powerpoint/2010/main" val="3667237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White and Colou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1600" y="3196800"/>
            <a:ext cx="10519200" cy="2203200"/>
          </a:xfrm>
        </p:spPr>
        <p:txBody>
          <a:bodyPr anchor="b"/>
          <a:lstStyle>
            <a:lvl1pPr algn="l">
              <a:defRPr sz="8801"/>
            </a:lvl1pPr>
          </a:lstStyle>
          <a:p>
            <a:r>
              <a:rPr lang="en-US"/>
              <a:t>Click to edit Master title style</a:t>
            </a:r>
            <a:endParaRPr lang="en-GB"/>
          </a:p>
        </p:txBody>
      </p:sp>
      <p:sp>
        <p:nvSpPr>
          <p:cNvPr id="3" name="Subtitle 2"/>
          <p:cNvSpPr>
            <a:spLocks noGrp="1"/>
          </p:cNvSpPr>
          <p:nvPr>
            <p:ph type="subTitle" idx="1"/>
          </p:nvPr>
        </p:nvSpPr>
        <p:spPr>
          <a:xfrm>
            <a:off x="741600" y="5403056"/>
            <a:ext cx="10519200" cy="2628000"/>
          </a:xfrm>
        </p:spPr>
        <p:txBody>
          <a:bodyPr/>
          <a:lstStyle>
            <a:lvl1pPr marL="0" indent="0" algn="l">
              <a:buNone/>
              <a:defRPr sz="4001"/>
            </a:lvl1pPr>
            <a:lvl2pPr marL="685784" indent="0" algn="ctr">
              <a:buNone/>
              <a:defRPr sz="3000"/>
            </a:lvl2pPr>
            <a:lvl3pPr marL="1371566" indent="0" algn="ctr">
              <a:buNone/>
              <a:defRPr sz="2700"/>
            </a:lvl3pPr>
            <a:lvl4pPr marL="2057349" indent="0" algn="ctr">
              <a:buNone/>
              <a:defRPr sz="2400"/>
            </a:lvl4pPr>
            <a:lvl5pPr marL="2743131" indent="0" algn="ctr">
              <a:buNone/>
              <a:defRPr sz="2400"/>
            </a:lvl5pPr>
            <a:lvl6pPr marL="3428915" indent="0" algn="ctr">
              <a:buNone/>
              <a:defRPr sz="2400"/>
            </a:lvl6pPr>
            <a:lvl7pPr marL="4114697" indent="0" algn="ctr">
              <a:buNone/>
              <a:defRPr sz="2400"/>
            </a:lvl7pPr>
            <a:lvl8pPr marL="4800480" indent="0" algn="ctr">
              <a:buNone/>
              <a:defRPr sz="2400"/>
            </a:lvl8pPr>
            <a:lvl9pPr marL="5486264" indent="0" algn="ctr">
              <a:buNone/>
              <a:defRPr sz="24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A7B3C45-ACDE-4E10-AFBF-E509681CFF46}"/>
              </a:ext>
            </a:extLst>
          </p:cNvPr>
          <p:cNvSpPr>
            <a:spLocks noGrp="1"/>
          </p:cNvSpPr>
          <p:nvPr>
            <p:ph type="dt" sz="half" idx="10"/>
          </p:nvPr>
        </p:nvSpPr>
        <p:spPr/>
        <p:txBody>
          <a:bodyPr/>
          <a:lstStyle>
            <a:lvl1pPr>
              <a:defRPr/>
            </a:lvl1pPr>
          </a:lstStyle>
          <a:p>
            <a:pPr>
              <a:defRPr/>
            </a:pPr>
            <a:fld id="{7E13AC7B-0AAC-4324-89F8-CB776AC56FAD}" type="datetime1">
              <a:rPr lang="en-GB"/>
              <a:pPr>
                <a:defRPr/>
              </a:pPr>
              <a:t>20/03/2025</a:t>
            </a:fld>
            <a:endParaRPr lang="en-GB"/>
          </a:p>
        </p:txBody>
      </p:sp>
      <p:sp>
        <p:nvSpPr>
          <p:cNvPr id="5" name="Footer Placeholder 4">
            <a:extLst>
              <a:ext uri="{FF2B5EF4-FFF2-40B4-BE49-F238E27FC236}">
                <a16:creationId xmlns:a16="http://schemas.microsoft.com/office/drawing/2014/main" id="{0BB10998-7949-43EE-90A9-E8F2E4B32BF3}"/>
              </a:ext>
            </a:extLst>
          </p:cNvPr>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a:extLst>
              <a:ext uri="{FF2B5EF4-FFF2-40B4-BE49-F238E27FC236}">
                <a16:creationId xmlns:a16="http://schemas.microsoft.com/office/drawing/2014/main" id="{195E6128-2BD1-42C3-B8D7-22AF031AD70A}"/>
              </a:ext>
            </a:extLst>
          </p:cNvPr>
          <p:cNvSpPr>
            <a:spLocks noGrp="1"/>
          </p:cNvSpPr>
          <p:nvPr>
            <p:ph type="sldNum" sz="quarter" idx="12"/>
          </p:nvPr>
        </p:nvSpPr>
        <p:spPr/>
        <p:txBody>
          <a:bodyPr/>
          <a:lstStyle>
            <a:lvl1pPr>
              <a:defRPr/>
            </a:lvl1pPr>
          </a:lstStyle>
          <a:p>
            <a:pPr>
              <a:defRPr/>
            </a:pPr>
            <a:fld id="{92BC1496-1EB3-4E9E-8D38-8B872EE04C95}" type="slidenum">
              <a:rPr lang="en-GB"/>
              <a:pPr>
                <a:defRPr/>
              </a:pPr>
              <a:t>‹#›</a:t>
            </a:fld>
            <a:endParaRPr lang="en-GB"/>
          </a:p>
        </p:txBody>
      </p:sp>
    </p:spTree>
    <p:extLst>
      <p:ext uri="{BB962C8B-B14F-4D97-AF65-F5344CB8AC3E}">
        <p14:creationId xmlns:p14="http://schemas.microsoft.com/office/powerpoint/2010/main" val="339094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1600" y="547688"/>
            <a:ext cx="16804800" cy="1988345"/>
          </a:xfrm>
        </p:spPr>
        <p:txBody>
          <a:bodyPr/>
          <a:lstStyle/>
          <a:p>
            <a:r>
              <a:rPr lang="en-US"/>
              <a:t>Click to edit Master title style</a:t>
            </a:r>
            <a:endParaRPr lang="en-GB"/>
          </a:p>
        </p:txBody>
      </p:sp>
      <p:sp>
        <p:nvSpPr>
          <p:cNvPr id="3" name="Content Placeholder 2"/>
          <p:cNvSpPr>
            <a:spLocks noGrp="1"/>
          </p:cNvSpPr>
          <p:nvPr>
            <p:ph idx="1"/>
          </p:nvPr>
        </p:nvSpPr>
        <p:spPr>
          <a:xfrm>
            <a:off x="741600" y="2738438"/>
            <a:ext cx="16804800" cy="5776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12A5EA-DECB-4D5F-9D03-E4B9437F78A7}"/>
              </a:ext>
            </a:extLst>
          </p:cNvPr>
          <p:cNvSpPr>
            <a:spLocks noGrp="1"/>
          </p:cNvSpPr>
          <p:nvPr>
            <p:ph type="dt" sz="half" idx="10"/>
          </p:nvPr>
        </p:nvSpPr>
        <p:spPr/>
        <p:txBody>
          <a:bodyPr/>
          <a:lstStyle>
            <a:lvl1pPr>
              <a:defRPr/>
            </a:lvl1pPr>
          </a:lstStyle>
          <a:p>
            <a:pPr>
              <a:defRPr/>
            </a:pPr>
            <a:fld id="{C9192170-7186-4885-9575-53DE6817D42C}" type="datetime1">
              <a:rPr lang="en-GB"/>
              <a:pPr>
                <a:defRPr/>
              </a:pPr>
              <a:t>20/03/2025</a:t>
            </a:fld>
            <a:endParaRPr lang="en-GB"/>
          </a:p>
        </p:txBody>
      </p:sp>
      <p:sp>
        <p:nvSpPr>
          <p:cNvPr id="5" name="Footer Placeholder 4">
            <a:extLst>
              <a:ext uri="{FF2B5EF4-FFF2-40B4-BE49-F238E27FC236}">
                <a16:creationId xmlns:a16="http://schemas.microsoft.com/office/drawing/2014/main" id="{DD9E63C0-4A2A-4FF9-8AEF-EDF7F51E194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D15D4EE-7E87-4427-994B-9414E310984D}"/>
              </a:ext>
            </a:extLst>
          </p:cNvPr>
          <p:cNvSpPr>
            <a:spLocks noGrp="1"/>
          </p:cNvSpPr>
          <p:nvPr>
            <p:ph type="sldNum" sz="quarter" idx="12"/>
          </p:nvPr>
        </p:nvSpPr>
        <p:spPr/>
        <p:txBody>
          <a:bodyPr/>
          <a:lstStyle>
            <a:lvl1pPr>
              <a:defRPr/>
            </a:lvl1pPr>
          </a:lstStyle>
          <a:p>
            <a:pPr>
              <a:defRPr/>
            </a:pPr>
            <a:fld id="{2D6A6C81-3E98-4563-8E89-D8E25970BE5F}" type="slidenum">
              <a:rPr lang="en-GB"/>
              <a:pPr>
                <a:defRPr/>
              </a:pPr>
              <a:t>‹#›</a:t>
            </a:fld>
            <a:endParaRPr lang="en-GB"/>
          </a:p>
        </p:txBody>
      </p:sp>
    </p:spTree>
    <p:extLst>
      <p:ext uri="{BB962C8B-B14F-4D97-AF65-F5344CB8AC3E}">
        <p14:creationId xmlns:p14="http://schemas.microsoft.com/office/powerpoint/2010/main" val="2542325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White and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BAD92AFB-6041-489C-861F-40A6A8FA63AD}"/>
              </a:ext>
            </a:extLst>
          </p:cNvPr>
          <p:cNvSpPr/>
          <p:nvPr/>
        </p:nvSpPr>
        <p:spPr>
          <a:xfrm>
            <a:off x="11417300" y="-6349"/>
            <a:ext cx="6870701" cy="10293350"/>
          </a:xfrm>
          <a:custGeom>
            <a:avLst/>
            <a:gdLst>
              <a:gd name="connsiteX0" fmla="*/ 0 w 3435350"/>
              <a:gd name="connsiteY0" fmla="*/ 0 h 5143500"/>
              <a:gd name="connsiteX1" fmla="*/ 3435350 w 3435350"/>
              <a:gd name="connsiteY1" fmla="*/ 0 h 5143500"/>
              <a:gd name="connsiteX2" fmla="*/ 3435350 w 3435350"/>
              <a:gd name="connsiteY2" fmla="*/ 5143500 h 5143500"/>
              <a:gd name="connsiteX3" fmla="*/ 0 w 3435350"/>
              <a:gd name="connsiteY3" fmla="*/ 5143500 h 5143500"/>
              <a:gd name="connsiteX4" fmla="*/ 0 w 3435350"/>
              <a:gd name="connsiteY4" fmla="*/ 0 h 5143500"/>
              <a:gd name="connsiteX0" fmla="*/ 1476375 w 3435350"/>
              <a:gd name="connsiteY0" fmla="*/ 0 h 5248275"/>
              <a:gd name="connsiteX1" fmla="*/ 3435350 w 3435350"/>
              <a:gd name="connsiteY1" fmla="*/ 104775 h 5248275"/>
              <a:gd name="connsiteX2" fmla="*/ 3435350 w 3435350"/>
              <a:gd name="connsiteY2" fmla="*/ 5248275 h 5248275"/>
              <a:gd name="connsiteX3" fmla="*/ 0 w 3435350"/>
              <a:gd name="connsiteY3" fmla="*/ 5248275 h 5248275"/>
              <a:gd name="connsiteX4" fmla="*/ 1476375 w 3435350"/>
              <a:gd name="connsiteY4" fmla="*/ 0 h 5248275"/>
              <a:gd name="connsiteX0" fmla="*/ 1190625 w 3435350"/>
              <a:gd name="connsiteY0" fmla="*/ 0 h 5162550"/>
              <a:gd name="connsiteX1" fmla="*/ 3435350 w 3435350"/>
              <a:gd name="connsiteY1" fmla="*/ 19050 h 5162550"/>
              <a:gd name="connsiteX2" fmla="*/ 3435350 w 3435350"/>
              <a:gd name="connsiteY2" fmla="*/ 5162550 h 5162550"/>
              <a:gd name="connsiteX3" fmla="*/ 0 w 3435350"/>
              <a:gd name="connsiteY3" fmla="*/ 5162550 h 5162550"/>
              <a:gd name="connsiteX4" fmla="*/ 1190625 w 3435350"/>
              <a:gd name="connsiteY4" fmla="*/ 0 h 5162550"/>
              <a:gd name="connsiteX0" fmla="*/ 11938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3800 w 3435350"/>
              <a:gd name="connsiteY4" fmla="*/ 0 h 5146675"/>
              <a:gd name="connsiteX0" fmla="*/ 12192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219200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350" h="5146675">
                <a:moveTo>
                  <a:pt x="1190625" y="0"/>
                </a:moveTo>
                <a:lnTo>
                  <a:pt x="3435350" y="3175"/>
                </a:lnTo>
                <a:lnTo>
                  <a:pt x="3435350" y="5146675"/>
                </a:lnTo>
                <a:lnTo>
                  <a:pt x="0" y="5146675"/>
                </a:lnTo>
                <a:lnTo>
                  <a:pt x="1190625" y="0"/>
                </a:lnTo>
                <a:close/>
              </a:path>
            </a:pathLst>
          </a:custGeom>
          <a:blipFill>
            <a:blip r:embed="rId3" cstate="hq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700"/>
          </a:p>
        </p:txBody>
      </p:sp>
      <p:sp>
        <p:nvSpPr>
          <p:cNvPr id="2" name="Title 1"/>
          <p:cNvSpPr>
            <a:spLocks noGrp="1"/>
          </p:cNvSpPr>
          <p:nvPr>
            <p:ph type="ctrTitle"/>
          </p:nvPr>
        </p:nvSpPr>
        <p:spPr>
          <a:xfrm>
            <a:off x="741600" y="3196800"/>
            <a:ext cx="10519200" cy="2203200"/>
          </a:xfrm>
        </p:spPr>
        <p:txBody>
          <a:bodyPr anchor="b"/>
          <a:lstStyle>
            <a:lvl1pPr algn="l">
              <a:defRPr sz="8801"/>
            </a:lvl1pPr>
          </a:lstStyle>
          <a:p>
            <a:r>
              <a:rPr lang="en-US"/>
              <a:t>Click to edit Master title style</a:t>
            </a:r>
            <a:endParaRPr lang="en-GB"/>
          </a:p>
        </p:txBody>
      </p:sp>
      <p:sp>
        <p:nvSpPr>
          <p:cNvPr id="3" name="Subtitle 2"/>
          <p:cNvSpPr>
            <a:spLocks noGrp="1"/>
          </p:cNvSpPr>
          <p:nvPr>
            <p:ph type="subTitle" idx="1"/>
          </p:nvPr>
        </p:nvSpPr>
        <p:spPr>
          <a:xfrm>
            <a:off x="741600" y="5403056"/>
            <a:ext cx="10519200" cy="2628000"/>
          </a:xfrm>
        </p:spPr>
        <p:txBody>
          <a:bodyPr/>
          <a:lstStyle>
            <a:lvl1pPr marL="0" indent="0" algn="l">
              <a:buNone/>
              <a:defRPr sz="4001"/>
            </a:lvl1pPr>
            <a:lvl2pPr marL="685784" indent="0" algn="ctr">
              <a:buNone/>
              <a:defRPr sz="3000"/>
            </a:lvl2pPr>
            <a:lvl3pPr marL="1371566" indent="0" algn="ctr">
              <a:buNone/>
              <a:defRPr sz="2700"/>
            </a:lvl3pPr>
            <a:lvl4pPr marL="2057349" indent="0" algn="ctr">
              <a:buNone/>
              <a:defRPr sz="2400"/>
            </a:lvl4pPr>
            <a:lvl5pPr marL="2743131" indent="0" algn="ctr">
              <a:buNone/>
              <a:defRPr sz="2400"/>
            </a:lvl5pPr>
            <a:lvl6pPr marL="3428915" indent="0" algn="ctr">
              <a:buNone/>
              <a:defRPr sz="2400"/>
            </a:lvl6pPr>
            <a:lvl7pPr marL="4114697" indent="0" algn="ctr">
              <a:buNone/>
              <a:defRPr sz="2400"/>
            </a:lvl7pPr>
            <a:lvl8pPr marL="4800480" indent="0" algn="ctr">
              <a:buNone/>
              <a:defRPr sz="2400"/>
            </a:lvl8pPr>
            <a:lvl9pPr marL="5486264" indent="0" algn="ctr">
              <a:buNone/>
              <a:defRPr sz="2400"/>
            </a:lvl9pPr>
          </a:lstStyle>
          <a:p>
            <a:r>
              <a:rPr lang="en-US"/>
              <a:t>Click to edit Master subtitle style</a:t>
            </a:r>
            <a:endParaRPr lang="en-GB"/>
          </a:p>
        </p:txBody>
      </p:sp>
      <p:sp>
        <p:nvSpPr>
          <p:cNvPr id="5" name="Date Placeholder 3">
            <a:extLst>
              <a:ext uri="{FF2B5EF4-FFF2-40B4-BE49-F238E27FC236}">
                <a16:creationId xmlns:a16="http://schemas.microsoft.com/office/drawing/2014/main" id="{BC842692-EA98-44A1-B39A-314E661DCD6F}"/>
              </a:ext>
            </a:extLst>
          </p:cNvPr>
          <p:cNvSpPr>
            <a:spLocks noGrp="1"/>
          </p:cNvSpPr>
          <p:nvPr>
            <p:ph type="dt" sz="half" idx="10"/>
          </p:nvPr>
        </p:nvSpPr>
        <p:spPr/>
        <p:txBody>
          <a:bodyPr/>
          <a:lstStyle>
            <a:lvl1pPr>
              <a:defRPr/>
            </a:lvl1pPr>
          </a:lstStyle>
          <a:p>
            <a:pPr>
              <a:defRPr/>
            </a:pPr>
            <a:fld id="{D15D528B-7462-44E4-9A46-E4841756827A}" type="datetime1">
              <a:rPr lang="en-GB"/>
              <a:pPr>
                <a:defRPr/>
              </a:pPr>
              <a:t>20/03/2025</a:t>
            </a:fld>
            <a:endParaRPr lang="en-GB"/>
          </a:p>
        </p:txBody>
      </p:sp>
      <p:sp>
        <p:nvSpPr>
          <p:cNvPr id="6" name="Footer Placeholder 4">
            <a:extLst>
              <a:ext uri="{FF2B5EF4-FFF2-40B4-BE49-F238E27FC236}">
                <a16:creationId xmlns:a16="http://schemas.microsoft.com/office/drawing/2014/main" id="{B39CF5A1-97DC-4B3D-9FBF-66553B3FCDC6}"/>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CA02CB5-EF02-4D66-B84C-FFCC39C6B8F3}"/>
              </a:ext>
            </a:extLst>
          </p:cNvPr>
          <p:cNvSpPr>
            <a:spLocks noGrp="1"/>
          </p:cNvSpPr>
          <p:nvPr>
            <p:ph type="sldNum" sz="quarter" idx="12"/>
          </p:nvPr>
        </p:nvSpPr>
        <p:spPr/>
        <p:txBody>
          <a:bodyPr/>
          <a:lstStyle>
            <a:lvl1pPr>
              <a:defRPr/>
            </a:lvl1pPr>
          </a:lstStyle>
          <a:p>
            <a:pPr>
              <a:defRPr/>
            </a:pPr>
            <a:fld id="{D89739E5-ABF7-4C78-8313-E8DAEF31EE96}" type="slidenum">
              <a:rPr lang="en-GB"/>
              <a:pPr>
                <a:defRPr/>
              </a:pPr>
              <a:t>‹#›</a:t>
            </a:fld>
            <a:endParaRPr lang="en-GB"/>
          </a:p>
        </p:txBody>
      </p:sp>
    </p:spTree>
    <p:extLst>
      <p:ext uri="{BB962C8B-B14F-4D97-AF65-F5344CB8AC3E}">
        <p14:creationId xmlns:p14="http://schemas.microsoft.com/office/powerpoint/2010/main" val="2498503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 White (Insert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1600" y="3196800"/>
            <a:ext cx="10519200" cy="2203200"/>
          </a:xfrm>
        </p:spPr>
        <p:txBody>
          <a:bodyPr anchor="b"/>
          <a:lstStyle>
            <a:lvl1pPr algn="l">
              <a:defRPr sz="8801"/>
            </a:lvl1pPr>
          </a:lstStyle>
          <a:p>
            <a:r>
              <a:rPr lang="en-US"/>
              <a:t>Click to edit Master title style</a:t>
            </a:r>
            <a:endParaRPr lang="en-GB"/>
          </a:p>
        </p:txBody>
      </p:sp>
      <p:sp>
        <p:nvSpPr>
          <p:cNvPr id="3" name="Subtitle 2"/>
          <p:cNvSpPr>
            <a:spLocks noGrp="1"/>
          </p:cNvSpPr>
          <p:nvPr>
            <p:ph type="subTitle" idx="1"/>
          </p:nvPr>
        </p:nvSpPr>
        <p:spPr>
          <a:xfrm>
            <a:off x="741600" y="5403056"/>
            <a:ext cx="10519200" cy="2628000"/>
          </a:xfrm>
        </p:spPr>
        <p:txBody>
          <a:bodyPr/>
          <a:lstStyle>
            <a:lvl1pPr marL="0" indent="0" algn="l">
              <a:buNone/>
              <a:defRPr sz="4001"/>
            </a:lvl1pPr>
            <a:lvl2pPr marL="685784" indent="0" algn="ctr">
              <a:buNone/>
              <a:defRPr sz="3000"/>
            </a:lvl2pPr>
            <a:lvl3pPr marL="1371566" indent="0" algn="ctr">
              <a:buNone/>
              <a:defRPr sz="2700"/>
            </a:lvl3pPr>
            <a:lvl4pPr marL="2057349" indent="0" algn="ctr">
              <a:buNone/>
              <a:defRPr sz="2400"/>
            </a:lvl4pPr>
            <a:lvl5pPr marL="2743131" indent="0" algn="ctr">
              <a:buNone/>
              <a:defRPr sz="2400"/>
            </a:lvl5pPr>
            <a:lvl6pPr marL="3428915" indent="0" algn="ctr">
              <a:buNone/>
              <a:defRPr sz="2400"/>
            </a:lvl6pPr>
            <a:lvl7pPr marL="4114697" indent="0" algn="ctr">
              <a:buNone/>
              <a:defRPr sz="2400"/>
            </a:lvl7pPr>
            <a:lvl8pPr marL="4800480" indent="0" algn="ctr">
              <a:buNone/>
              <a:defRPr sz="2400"/>
            </a:lvl8pPr>
            <a:lvl9pPr marL="5486264" indent="0" algn="ctr">
              <a:buNone/>
              <a:defRPr sz="2400"/>
            </a:lvl9pPr>
          </a:lstStyle>
          <a:p>
            <a:r>
              <a:rPr lang="en-US"/>
              <a:t>Click to edit Master subtitle style</a:t>
            </a:r>
            <a:endParaRPr lang="en-GB"/>
          </a:p>
        </p:txBody>
      </p:sp>
      <p:sp>
        <p:nvSpPr>
          <p:cNvPr id="11" name="Picture Placeholder 8"/>
          <p:cNvSpPr>
            <a:spLocks noGrp="1"/>
          </p:cNvSpPr>
          <p:nvPr>
            <p:ph type="pic" sz="quarter" idx="13"/>
          </p:nvPr>
        </p:nvSpPr>
        <p:spPr>
          <a:xfrm>
            <a:off x="11364708" y="1"/>
            <a:ext cx="6923292" cy="10287716"/>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 name="connsiteX0" fmla="*/ 0 w 3469436"/>
              <a:gd name="connsiteY0" fmla="*/ 5155434 h 5155434"/>
              <a:gd name="connsiteX1" fmla="*/ 1183466 w 3469436"/>
              <a:gd name="connsiteY1" fmla="*/ 1 h 5155434"/>
              <a:gd name="connsiteX2" fmla="*/ 3460649 w 3469436"/>
              <a:gd name="connsiteY2" fmla="*/ 0 h 5155434"/>
              <a:gd name="connsiteX3" fmla="*/ 3469376 w 3469436"/>
              <a:gd name="connsiteY3" fmla="*/ 5155075 h 5155434"/>
              <a:gd name="connsiteX4" fmla="*/ 0 w 3469436"/>
              <a:gd name="connsiteY4" fmla="*/ 5155434 h 5155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434">
                <a:moveTo>
                  <a:pt x="0" y="5155434"/>
                </a:moveTo>
                <a:lnTo>
                  <a:pt x="1183466" y="1"/>
                </a:lnTo>
                <a:lnTo>
                  <a:pt x="3460649" y="0"/>
                </a:lnTo>
                <a:cubicBezTo>
                  <a:pt x="3459700" y="1716429"/>
                  <a:pt x="3470325" y="3438646"/>
                  <a:pt x="3469376" y="5155075"/>
                </a:cubicBezTo>
                <a:lnTo>
                  <a:pt x="0" y="5155434"/>
                </a:lnTo>
                <a:close/>
              </a:path>
            </a:pathLst>
          </a:custGeom>
          <a:noFill/>
        </p:spPr>
        <p:txBody>
          <a:bodyPr rtlCol="0">
            <a:normAutofit/>
          </a:bodyPr>
          <a:lstStyle/>
          <a:p>
            <a:pPr lvl="0"/>
            <a:r>
              <a:rPr lang="en-US" noProof="0"/>
              <a:t>Click icon to add picture</a:t>
            </a:r>
          </a:p>
        </p:txBody>
      </p:sp>
      <p:sp>
        <p:nvSpPr>
          <p:cNvPr id="5" name="Date Placeholder 3">
            <a:extLst>
              <a:ext uri="{FF2B5EF4-FFF2-40B4-BE49-F238E27FC236}">
                <a16:creationId xmlns:a16="http://schemas.microsoft.com/office/drawing/2014/main" id="{676E0389-A2C6-494E-B704-FBA82989A7DE}"/>
              </a:ext>
            </a:extLst>
          </p:cNvPr>
          <p:cNvSpPr>
            <a:spLocks noGrp="1"/>
          </p:cNvSpPr>
          <p:nvPr>
            <p:ph type="dt" sz="half" idx="14"/>
          </p:nvPr>
        </p:nvSpPr>
        <p:spPr/>
        <p:txBody>
          <a:bodyPr/>
          <a:lstStyle>
            <a:lvl1pPr>
              <a:defRPr/>
            </a:lvl1pPr>
          </a:lstStyle>
          <a:p>
            <a:pPr>
              <a:defRPr/>
            </a:pPr>
            <a:fld id="{B0DD791F-539E-43D1-9C20-556B830F8D8D}" type="datetime1">
              <a:rPr lang="en-GB"/>
              <a:pPr>
                <a:defRPr/>
              </a:pPr>
              <a:t>20/03/2025</a:t>
            </a:fld>
            <a:endParaRPr lang="en-GB"/>
          </a:p>
        </p:txBody>
      </p:sp>
      <p:sp>
        <p:nvSpPr>
          <p:cNvPr id="6" name="Footer Placeholder 4">
            <a:extLst>
              <a:ext uri="{FF2B5EF4-FFF2-40B4-BE49-F238E27FC236}">
                <a16:creationId xmlns:a16="http://schemas.microsoft.com/office/drawing/2014/main" id="{FDFF8DF6-22F4-420A-8C5A-DEBD5070C4EC}"/>
              </a:ext>
            </a:extLst>
          </p:cNvPr>
          <p:cNvSpPr>
            <a:spLocks noGrp="1"/>
          </p:cNvSpPr>
          <p:nvPr>
            <p:ph type="ftr" sz="quarter" idx="15"/>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35E9F72A-295B-4C43-BCE8-7908BB3BF517}"/>
              </a:ext>
            </a:extLst>
          </p:cNvPr>
          <p:cNvSpPr>
            <a:spLocks noGrp="1"/>
          </p:cNvSpPr>
          <p:nvPr>
            <p:ph type="sldNum" sz="quarter" idx="16"/>
          </p:nvPr>
        </p:nvSpPr>
        <p:spPr/>
        <p:txBody>
          <a:bodyPr/>
          <a:lstStyle>
            <a:lvl1pPr>
              <a:defRPr/>
            </a:lvl1pPr>
          </a:lstStyle>
          <a:p>
            <a:pPr>
              <a:defRPr/>
            </a:pPr>
            <a:fld id="{A6CA93E5-EE04-4A78-8E4E-AF959FD6434D}" type="slidenum">
              <a:rPr lang="en-GB"/>
              <a:pPr>
                <a:defRPr/>
              </a:pPr>
              <a:t>‹#›</a:t>
            </a:fld>
            <a:endParaRPr lang="en-GB"/>
          </a:p>
        </p:txBody>
      </p:sp>
    </p:spTree>
    <p:extLst>
      <p:ext uri="{BB962C8B-B14F-4D97-AF65-F5344CB8AC3E}">
        <p14:creationId xmlns:p14="http://schemas.microsoft.com/office/powerpoint/2010/main" val="3107252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Colour and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B89A6127-D1C5-4051-8878-65E3280CDB15}"/>
              </a:ext>
            </a:extLst>
          </p:cNvPr>
          <p:cNvSpPr/>
          <p:nvPr/>
        </p:nvSpPr>
        <p:spPr>
          <a:xfrm>
            <a:off x="11417300" y="-6349"/>
            <a:ext cx="6870701" cy="10293350"/>
          </a:xfrm>
          <a:custGeom>
            <a:avLst/>
            <a:gdLst>
              <a:gd name="connsiteX0" fmla="*/ 0 w 3435350"/>
              <a:gd name="connsiteY0" fmla="*/ 0 h 5143500"/>
              <a:gd name="connsiteX1" fmla="*/ 3435350 w 3435350"/>
              <a:gd name="connsiteY1" fmla="*/ 0 h 5143500"/>
              <a:gd name="connsiteX2" fmla="*/ 3435350 w 3435350"/>
              <a:gd name="connsiteY2" fmla="*/ 5143500 h 5143500"/>
              <a:gd name="connsiteX3" fmla="*/ 0 w 3435350"/>
              <a:gd name="connsiteY3" fmla="*/ 5143500 h 5143500"/>
              <a:gd name="connsiteX4" fmla="*/ 0 w 3435350"/>
              <a:gd name="connsiteY4" fmla="*/ 0 h 5143500"/>
              <a:gd name="connsiteX0" fmla="*/ 1476375 w 3435350"/>
              <a:gd name="connsiteY0" fmla="*/ 0 h 5248275"/>
              <a:gd name="connsiteX1" fmla="*/ 3435350 w 3435350"/>
              <a:gd name="connsiteY1" fmla="*/ 104775 h 5248275"/>
              <a:gd name="connsiteX2" fmla="*/ 3435350 w 3435350"/>
              <a:gd name="connsiteY2" fmla="*/ 5248275 h 5248275"/>
              <a:gd name="connsiteX3" fmla="*/ 0 w 3435350"/>
              <a:gd name="connsiteY3" fmla="*/ 5248275 h 5248275"/>
              <a:gd name="connsiteX4" fmla="*/ 1476375 w 3435350"/>
              <a:gd name="connsiteY4" fmla="*/ 0 h 5248275"/>
              <a:gd name="connsiteX0" fmla="*/ 1190625 w 3435350"/>
              <a:gd name="connsiteY0" fmla="*/ 0 h 5162550"/>
              <a:gd name="connsiteX1" fmla="*/ 3435350 w 3435350"/>
              <a:gd name="connsiteY1" fmla="*/ 19050 h 5162550"/>
              <a:gd name="connsiteX2" fmla="*/ 3435350 w 3435350"/>
              <a:gd name="connsiteY2" fmla="*/ 5162550 h 5162550"/>
              <a:gd name="connsiteX3" fmla="*/ 0 w 3435350"/>
              <a:gd name="connsiteY3" fmla="*/ 5162550 h 5162550"/>
              <a:gd name="connsiteX4" fmla="*/ 1190625 w 3435350"/>
              <a:gd name="connsiteY4" fmla="*/ 0 h 5162550"/>
              <a:gd name="connsiteX0" fmla="*/ 11938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3800 w 3435350"/>
              <a:gd name="connsiteY4" fmla="*/ 0 h 5146675"/>
              <a:gd name="connsiteX0" fmla="*/ 12192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219200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350" h="5146675">
                <a:moveTo>
                  <a:pt x="1190625" y="0"/>
                </a:moveTo>
                <a:lnTo>
                  <a:pt x="3435350" y="3175"/>
                </a:lnTo>
                <a:lnTo>
                  <a:pt x="3435350" y="5146675"/>
                </a:lnTo>
                <a:lnTo>
                  <a:pt x="0" y="5146675"/>
                </a:lnTo>
                <a:lnTo>
                  <a:pt x="1190625" y="0"/>
                </a:lnTo>
                <a:close/>
              </a:path>
            </a:pathLst>
          </a:custGeom>
          <a:blipFill>
            <a:blip r:embed="rId3" cstate="hq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700"/>
          </a:p>
        </p:txBody>
      </p:sp>
      <p:sp>
        <p:nvSpPr>
          <p:cNvPr id="2" name="Title 1"/>
          <p:cNvSpPr>
            <a:spLocks noGrp="1"/>
          </p:cNvSpPr>
          <p:nvPr>
            <p:ph type="ctrTitle"/>
          </p:nvPr>
        </p:nvSpPr>
        <p:spPr>
          <a:xfrm>
            <a:off x="741600" y="3196800"/>
            <a:ext cx="10519200" cy="2203200"/>
          </a:xfrm>
        </p:spPr>
        <p:txBody>
          <a:bodyPr anchor="b"/>
          <a:lstStyle>
            <a:lvl1pPr algn="l">
              <a:defRPr sz="8801">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741600" y="5403056"/>
            <a:ext cx="10519200" cy="2628000"/>
          </a:xfrm>
        </p:spPr>
        <p:txBody>
          <a:bodyPr/>
          <a:lstStyle>
            <a:lvl1pPr marL="0" indent="0" algn="l">
              <a:buNone/>
              <a:defRPr sz="4001">
                <a:solidFill>
                  <a:schemeClr val="bg1"/>
                </a:solidFill>
              </a:defRPr>
            </a:lvl1pPr>
            <a:lvl2pPr marL="685784" indent="0" algn="ctr">
              <a:buNone/>
              <a:defRPr sz="3000"/>
            </a:lvl2pPr>
            <a:lvl3pPr marL="1371566" indent="0" algn="ctr">
              <a:buNone/>
              <a:defRPr sz="2700"/>
            </a:lvl3pPr>
            <a:lvl4pPr marL="2057349" indent="0" algn="ctr">
              <a:buNone/>
              <a:defRPr sz="2400"/>
            </a:lvl4pPr>
            <a:lvl5pPr marL="2743131" indent="0" algn="ctr">
              <a:buNone/>
              <a:defRPr sz="2400"/>
            </a:lvl5pPr>
            <a:lvl6pPr marL="3428915" indent="0" algn="ctr">
              <a:buNone/>
              <a:defRPr sz="2400"/>
            </a:lvl6pPr>
            <a:lvl7pPr marL="4114697" indent="0" algn="ctr">
              <a:buNone/>
              <a:defRPr sz="2400"/>
            </a:lvl7pPr>
            <a:lvl8pPr marL="4800480" indent="0" algn="ctr">
              <a:buNone/>
              <a:defRPr sz="2400"/>
            </a:lvl8pPr>
            <a:lvl9pPr marL="5486264" indent="0" algn="ctr">
              <a:buNone/>
              <a:defRPr sz="2400"/>
            </a:lvl9pPr>
          </a:lstStyle>
          <a:p>
            <a:r>
              <a:rPr lang="en-US"/>
              <a:t>Click to edit Master subtitle style</a:t>
            </a:r>
            <a:endParaRPr lang="en-GB"/>
          </a:p>
        </p:txBody>
      </p:sp>
      <p:sp>
        <p:nvSpPr>
          <p:cNvPr id="5" name="Date Placeholder 3">
            <a:extLst>
              <a:ext uri="{FF2B5EF4-FFF2-40B4-BE49-F238E27FC236}">
                <a16:creationId xmlns:a16="http://schemas.microsoft.com/office/drawing/2014/main" id="{929E51F8-FF39-43D3-AA33-F13490242ACE}"/>
              </a:ext>
            </a:extLst>
          </p:cNvPr>
          <p:cNvSpPr>
            <a:spLocks noGrp="1"/>
          </p:cNvSpPr>
          <p:nvPr>
            <p:ph type="dt" sz="half" idx="10"/>
          </p:nvPr>
        </p:nvSpPr>
        <p:spPr/>
        <p:txBody>
          <a:bodyPr/>
          <a:lstStyle>
            <a:lvl1pPr>
              <a:defRPr>
                <a:solidFill>
                  <a:schemeClr val="bg1"/>
                </a:solidFill>
              </a:defRPr>
            </a:lvl1pPr>
          </a:lstStyle>
          <a:p>
            <a:pPr>
              <a:defRPr/>
            </a:pPr>
            <a:fld id="{D7E73E85-3112-4691-B133-B3A2B1385C4E}" type="datetime1">
              <a:rPr lang="en-GB"/>
              <a:pPr>
                <a:defRPr/>
              </a:pPr>
              <a:t>20/03/2025</a:t>
            </a:fld>
            <a:endParaRPr lang="en-GB"/>
          </a:p>
        </p:txBody>
      </p:sp>
      <p:sp>
        <p:nvSpPr>
          <p:cNvPr id="6" name="Footer Placeholder 4">
            <a:extLst>
              <a:ext uri="{FF2B5EF4-FFF2-40B4-BE49-F238E27FC236}">
                <a16:creationId xmlns:a16="http://schemas.microsoft.com/office/drawing/2014/main" id="{9868BF3D-1D7B-4626-80C1-877C71BF6F8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7DD0A3A-1DD0-4DC0-A938-D477B64BB0E2}"/>
              </a:ext>
            </a:extLst>
          </p:cNvPr>
          <p:cNvSpPr>
            <a:spLocks noGrp="1"/>
          </p:cNvSpPr>
          <p:nvPr>
            <p:ph type="sldNum" sz="quarter" idx="12"/>
          </p:nvPr>
        </p:nvSpPr>
        <p:spPr/>
        <p:txBody>
          <a:bodyPr/>
          <a:lstStyle>
            <a:lvl1pPr>
              <a:defRPr>
                <a:solidFill>
                  <a:schemeClr val="bg1"/>
                </a:solidFill>
              </a:defRPr>
            </a:lvl1pPr>
          </a:lstStyle>
          <a:p>
            <a:pPr>
              <a:defRPr/>
            </a:pPr>
            <a:fld id="{AF253949-2946-44C2-A029-990B5AA49755}" type="slidenum">
              <a:rPr lang="en-GB"/>
              <a:pPr>
                <a:defRPr/>
              </a:pPr>
              <a:t>‹#›</a:t>
            </a:fld>
            <a:endParaRPr lang="en-GB"/>
          </a:p>
        </p:txBody>
      </p:sp>
    </p:spTree>
    <p:extLst>
      <p:ext uri="{BB962C8B-B14F-4D97-AF65-F5344CB8AC3E}">
        <p14:creationId xmlns:p14="http://schemas.microsoft.com/office/powerpoint/2010/main" val="280506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 Colour (Insert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1600" y="3196800"/>
            <a:ext cx="10519200" cy="2203200"/>
          </a:xfrm>
        </p:spPr>
        <p:txBody>
          <a:bodyPr anchor="b"/>
          <a:lstStyle>
            <a:lvl1pPr algn="l">
              <a:defRPr sz="8801">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741600" y="5403056"/>
            <a:ext cx="10519200" cy="2628000"/>
          </a:xfrm>
        </p:spPr>
        <p:txBody>
          <a:bodyPr/>
          <a:lstStyle>
            <a:lvl1pPr marL="0" indent="0" algn="l">
              <a:buNone/>
              <a:defRPr sz="4001">
                <a:solidFill>
                  <a:schemeClr val="bg1"/>
                </a:solidFill>
              </a:defRPr>
            </a:lvl1pPr>
            <a:lvl2pPr marL="685784" indent="0" algn="ctr">
              <a:buNone/>
              <a:defRPr sz="3000"/>
            </a:lvl2pPr>
            <a:lvl3pPr marL="1371566" indent="0" algn="ctr">
              <a:buNone/>
              <a:defRPr sz="2700"/>
            </a:lvl3pPr>
            <a:lvl4pPr marL="2057349" indent="0" algn="ctr">
              <a:buNone/>
              <a:defRPr sz="2400"/>
            </a:lvl4pPr>
            <a:lvl5pPr marL="2743131" indent="0" algn="ctr">
              <a:buNone/>
              <a:defRPr sz="2400"/>
            </a:lvl5pPr>
            <a:lvl6pPr marL="3428915" indent="0" algn="ctr">
              <a:buNone/>
              <a:defRPr sz="2400"/>
            </a:lvl6pPr>
            <a:lvl7pPr marL="4114697" indent="0" algn="ctr">
              <a:buNone/>
              <a:defRPr sz="2400"/>
            </a:lvl7pPr>
            <a:lvl8pPr marL="4800480" indent="0" algn="ctr">
              <a:buNone/>
              <a:defRPr sz="2400"/>
            </a:lvl8pPr>
            <a:lvl9pPr marL="5486264" indent="0" algn="ctr">
              <a:buNone/>
              <a:defRPr sz="2400"/>
            </a:lvl9pPr>
          </a:lstStyle>
          <a:p>
            <a:r>
              <a:rPr lang="en-US"/>
              <a:t>Click to edit Master subtitle style</a:t>
            </a:r>
            <a:endParaRPr lang="en-GB"/>
          </a:p>
        </p:txBody>
      </p:sp>
      <p:sp>
        <p:nvSpPr>
          <p:cNvPr id="7" name="Picture Placeholder 8"/>
          <p:cNvSpPr>
            <a:spLocks noGrp="1"/>
          </p:cNvSpPr>
          <p:nvPr>
            <p:ph type="pic" sz="quarter" idx="13"/>
          </p:nvPr>
        </p:nvSpPr>
        <p:spPr>
          <a:xfrm>
            <a:off x="11364708" y="1"/>
            <a:ext cx="6923292" cy="10287716"/>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 name="connsiteX0" fmla="*/ 0 w 3469436"/>
              <a:gd name="connsiteY0" fmla="*/ 5155434 h 5155434"/>
              <a:gd name="connsiteX1" fmla="*/ 1183466 w 3469436"/>
              <a:gd name="connsiteY1" fmla="*/ 1 h 5155434"/>
              <a:gd name="connsiteX2" fmla="*/ 3460649 w 3469436"/>
              <a:gd name="connsiteY2" fmla="*/ 0 h 5155434"/>
              <a:gd name="connsiteX3" fmla="*/ 3469376 w 3469436"/>
              <a:gd name="connsiteY3" fmla="*/ 5155075 h 5155434"/>
              <a:gd name="connsiteX4" fmla="*/ 0 w 3469436"/>
              <a:gd name="connsiteY4" fmla="*/ 5155434 h 5155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434">
                <a:moveTo>
                  <a:pt x="0" y="5155434"/>
                </a:moveTo>
                <a:lnTo>
                  <a:pt x="1183466" y="1"/>
                </a:lnTo>
                <a:lnTo>
                  <a:pt x="3460649" y="0"/>
                </a:lnTo>
                <a:cubicBezTo>
                  <a:pt x="3459700" y="1716429"/>
                  <a:pt x="3470325" y="3438646"/>
                  <a:pt x="3469376" y="5155075"/>
                </a:cubicBezTo>
                <a:lnTo>
                  <a:pt x="0" y="5155434"/>
                </a:lnTo>
                <a:close/>
              </a:path>
            </a:pathLst>
          </a:custGeom>
          <a:noFill/>
        </p:spPr>
        <p:txBody>
          <a:bodyPr rtlCol="0">
            <a:normAutofit/>
          </a:bodyPr>
          <a:lstStyle/>
          <a:p>
            <a:pPr lvl="0"/>
            <a:r>
              <a:rPr lang="en-US" noProof="0"/>
              <a:t>Click icon to add picture</a:t>
            </a:r>
          </a:p>
        </p:txBody>
      </p:sp>
      <p:sp>
        <p:nvSpPr>
          <p:cNvPr id="5" name="Date Placeholder 3">
            <a:extLst>
              <a:ext uri="{FF2B5EF4-FFF2-40B4-BE49-F238E27FC236}">
                <a16:creationId xmlns:a16="http://schemas.microsoft.com/office/drawing/2014/main" id="{F91F4A0C-B8F0-4CDB-B3F7-A35C89413747}"/>
              </a:ext>
            </a:extLst>
          </p:cNvPr>
          <p:cNvSpPr>
            <a:spLocks noGrp="1"/>
          </p:cNvSpPr>
          <p:nvPr>
            <p:ph type="dt" sz="half" idx="14"/>
          </p:nvPr>
        </p:nvSpPr>
        <p:spPr/>
        <p:txBody>
          <a:bodyPr/>
          <a:lstStyle>
            <a:lvl1pPr>
              <a:defRPr>
                <a:solidFill>
                  <a:schemeClr val="bg1"/>
                </a:solidFill>
              </a:defRPr>
            </a:lvl1pPr>
          </a:lstStyle>
          <a:p>
            <a:pPr>
              <a:defRPr/>
            </a:pPr>
            <a:fld id="{BE23643A-93E9-437E-ADCE-E145A5AF0675}" type="datetime1">
              <a:rPr lang="en-GB"/>
              <a:pPr>
                <a:defRPr/>
              </a:pPr>
              <a:t>20/03/2025</a:t>
            </a:fld>
            <a:endParaRPr lang="en-GB"/>
          </a:p>
        </p:txBody>
      </p:sp>
      <p:sp>
        <p:nvSpPr>
          <p:cNvPr id="6" name="Footer Placeholder 4">
            <a:extLst>
              <a:ext uri="{FF2B5EF4-FFF2-40B4-BE49-F238E27FC236}">
                <a16:creationId xmlns:a16="http://schemas.microsoft.com/office/drawing/2014/main" id="{9D812528-16A3-4278-A7BB-12EA9602882C}"/>
              </a:ext>
            </a:extLst>
          </p:cNvPr>
          <p:cNvSpPr>
            <a:spLocks noGrp="1"/>
          </p:cNvSpPr>
          <p:nvPr>
            <p:ph type="ftr" sz="quarter" idx="15"/>
          </p:nvPr>
        </p:nvSpPr>
        <p:spPr/>
        <p:txBody>
          <a:bodyPr/>
          <a:lstStyle>
            <a:lvl1pPr>
              <a:defRPr/>
            </a:lvl1pPr>
          </a:lstStyle>
          <a:p>
            <a:pPr>
              <a:defRPr/>
            </a:pPr>
            <a:endParaRPr lang="en-GB"/>
          </a:p>
        </p:txBody>
      </p:sp>
      <p:sp>
        <p:nvSpPr>
          <p:cNvPr id="8" name="Slide Number Placeholder 5">
            <a:extLst>
              <a:ext uri="{FF2B5EF4-FFF2-40B4-BE49-F238E27FC236}">
                <a16:creationId xmlns:a16="http://schemas.microsoft.com/office/drawing/2014/main" id="{B717617D-AE4B-4447-9932-DC8BBA00BAE6}"/>
              </a:ext>
            </a:extLst>
          </p:cNvPr>
          <p:cNvSpPr>
            <a:spLocks noGrp="1"/>
          </p:cNvSpPr>
          <p:nvPr>
            <p:ph type="sldNum" sz="quarter" idx="16"/>
          </p:nvPr>
        </p:nvSpPr>
        <p:spPr/>
        <p:txBody>
          <a:bodyPr/>
          <a:lstStyle>
            <a:lvl1pPr>
              <a:defRPr>
                <a:solidFill>
                  <a:schemeClr val="bg1"/>
                </a:solidFill>
              </a:defRPr>
            </a:lvl1pPr>
          </a:lstStyle>
          <a:p>
            <a:pPr>
              <a:defRPr/>
            </a:pPr>
            <a:fld id="{EB26563A-7BA3-427F-8A85-25B86C2F5A7D}" type="slidenum">
              <a:rPr lang="en-GB"/>
              <a:pPr>
                <a:defRPr/>
              </a:pPr>
              <a:t>‹#›</a:t>
            </a:fld>
            <a:endParaRPr lang="en-GB"/>
          </a:p>
        </p:txBody>
      </p:sp>
    </p:spTree>
    <p:extLst>
      <p:ext uri="{BB962C8B-B14F-4D97-AF65-F5344CB8AC3E}">
        <p14:creationId xmlns:p14="http://schemas.microsoft.com/office/powerpoint/2010/main" val="38355495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and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1600" y="1360800"/>
            <a:ext cx="10519200" cy="2203200"/>
          </a:xfrm>
        </p:spPr>
        <p:txBody>
          <a:bodyPr/>
          <a:lstStyle/>
          <a:p>
            <a:r>
              <a:rPr lang="en-US"/>
              <a:t>Click to edit Master title style</a:t>
            </a:r>
            <a:endParaRPr lang="en-GB"/>
          </a:p>
        </p:txBody>
      </p:sp>
      <p:sp>
        <p:nvSpPr>
          <p:cNvPr id="3" name="Content Placeholder 2"/>
          <p:cNvSpPr>
            <a:spLocks noGrp="1"/>
          </p:cNvSpPr>
          <p:nvPr>
            <p:ph idx="1"/>
          </p:nvPr>
        </p:nvSpPr>
        <p:spPr>
          <a:xfrm>
            <a:off x="741600" y="3650400"/>
            <a:ext cx="10519200" cy="500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8"/>
          <p:cNvSpPr>
            <a:spLocks noGrp="1"/>
          </p:cNvSpPr>
          <p:nvPr>
            <p:ph type="pic" sz="quarter" idx="13"/>
          </p:nvPr>
        </p:nvSpPr>
        <p:spPr>
          <a:xfrm>
            <a:off x="11364708" y="0"/>
            <a:ext cx="6923292" cy="10287000"/>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075">
                <a:moveTo>
                  <a:pt x="0" y="5143500"/>
                </a:moveTo>
                <a:lnTo>
                  <a:pt x="1183466" y="1"/>
                </a:lnTo>
                <a:lnTo>
                  <a:pt x="3460649" y="0"/>
                </a:lnTo>
                <a:cubicBezTo>
                  <a:pt x="3459700" y="1716429"/>
                  <a:pt x="3470325" y="3438646"/>
                  <a:pt x="3469376" y="5155075"/>
                </a:cubicBezTo>
                <a:lnTo>
                  <a:pt x="0" y="5143500"/>
                </a:lnTo>
                <a:close/>
              </a:path>
            </a:pathLst>
          </a:custGeom>
          <a:noFill/>
        </p:spPr>
        <p:txBody>
          <a:bodyPr rtlCol="0">
            <a:normAutofit/>
          </a:bodyPr>
          <a:lstStyle/>
          <a:p>
            <a:pPr lvl="0"/>
            <a:r>
              <a:rPr lang="en-US" noProof="0"/>
              <a:t>Click icon to add picture</a:t>
            </a:r>
          </a:p>
        </p:txBody>
      </p:sp>
      <p:sp>
        <p:nvSpPr>
          <p:cNvPr id="5" name="Date Placeholder 3">
            <a:extLst>
              <a:ext uri="{FF2B5EF4-FFF2-40B4-BE49-F238E27FC236}">
                <a16:creationId xmlns:a16="http://schemas.microsoft.com/office/drawing/2014/main" id="{BC7F1447-B37C-41CD-B3A4-A4CB0F84D4A0}"/>
              </a:ext>
            </a:extLst>
          </p:cNvPr>
          <p:cNvSpPr>
            <a:spLocks noGrp="1"/>
          </p:cNvSpPr>
          <p:nvPr>
            <p:ph type="dt" sz="half" idx="14"/>
          </p:nvPr>
        </p:nvSpPr>
        <p:spPr/>
        <p:txBody>
          <a:bodyPr/>
          <a:lstStyle>
            <a:lvl1pPr>
              <a:defRPr/>
            </a:lvl1pPr>
          </a:lstStyle>
          <a:p>
            <a:pPr>
              <a:defRPr/>
            </a:pPr>
            <a:fld id="{322FE4A0-6495-4664-9890-9046314FD0B9}" type="datetime1">
              <a:rPr lang="en-GB"/>
              <a:pPr>
                <a:defRPr/>
              </a:pPr>
              <a:t>20/03/2025</a:t>
            </a:fld>
            <a:endParaRPr lang="en-GB"/>
          </a:p>
        </p:txBody>
      </p:sp>
      <p:sp>
        <p:nvSpPr>
          <p:cNvPr id="6" name="Footer Placeholder 4">
            <a:extLst>
              <a:ext uri="{FF2B5EF4-FFF2-40B4-BE49-F238E27FC236}">
                <a16:creationId xmlns:a16="http://schemas.microsoft.com/office/drawing/2014/main" id="{418D7255-14C4-47F1-B56E-B63CFFF9ED66}"/>
              </a:ext>
            </a:extLst>
          </p:cNvPr>
          <p:cNvSpPr>
            <a:spLocks noGrp="1"/>
          </p:cNvSpPr>
          <p:nvPr>
            <p:ph type="ftr" sz="quarter" idx="15"/>
          </p:nvPr>
        </p:nvSpPr>
        <p:spPr/>
        <p:txBody>
          <a:bodyPr/>
          <a:lstStyle>
            <a:lvl1pPr>
              <a:defRPr/>
            </a:lvl1pPr>
          </a:lstStyle>
          <a:p>
            <a:pPr>
              <a:defRPr/>
            </a:pPr>
            <a:endParaRPr lang="en-GB"/>
          </a:p>
        </p:txBody>
      </p:sp>
      <p:sp>
        <p:nvSpPr>
          <p:cNvPr id="8" name="Slide Number Placeholder 5">
            <a:extLst>
              <a:ext uri="{FF2B5EF4-FFF2-40B4-BE49-F238E27FC236}">
                <a16:creationId xmlns:a16="http://schemas.microsoft.com/office/drawing/2014/main" id="{24F517FE-30EF-4F5F-8BB0-9390A2C39D70}"/>
              </a:ext>
            </a:extLst>
          </p:cNvPr>
          <p:cNvSpPr>
            <a:spLocks noGrp="1"/>
          </p:cNvSpPr>
          <p:nvPr>
            <p:ph type="sldNum" sz="quarter" idx="16"/>
          </p:nvPr>
        </p:nvSpPr>
        <p:spPr/>
        <p:txBody>
          <a:bodyPr/>
          <a:lstStyle>
            <a:lvl1pPr>
              <a:defRPr/>
            </a:lvl1pPr>
          </a:lstStyle>
          <a:p>
            <a:pPr>
              <a:defRPr/>
            </a:pPr>
            <a:fld id="{E8225D54-6DC0-4C05-9129-51A94CE3FBAB}" type="slidenum">
              <a:rPr lang="en-GB"/>
              <a:pPr>
                <a:defRPr/>
              </a:pPr>
              <a:t>‹#›</a:t>
            </a:fld>
            <a:endParaRPr lang="en-GB"/>
          </a:p>
        </p:txBody>
      </p:sp>
    </p:spTree>
    <p:extLst>
      <p:ext uri="{BB962C8B-B14F-4D97-AF65-F5344CB8AC3E}">
        <p14:creationId xmlns:p14="http://schemas.microsoft.com/office/powerpoint/2010/main" val="1188128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41600" y="2738438"/>
            <a:ext cx="8288100" cy="5776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9258300" y="2738438"/>
            <a:ext cx="8288100" cy="5776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A060F16-8AF5-4B17-A7CA-44FCA9DFC275}"/>
              </a:ext>
            </a:extLst>
          </p:cNvPr>
          <p:cNvSpPr>
            <a:spLocks noGrp="1"/>
          </p:cNvSpPr>
          <p:nvPr>
            <p:ph type="dt" sz="half" idx="10"/>
          </p:nvPr>
        </p:nvSpPr>
        <p:spPr/>
        <p:txBody>
          <a:bodyPr/>
          <a:lstStyle>
            <a:lvl1pPr>
              <a:defRPr/>
            </a:lvl1pPr>
          </a:lstStyle>
          <a:p>
            <a:pPr>
              <a:defRPr/>
            </a:pPr>
            <a:fld id="{755455BF-F3DB-423A-A524-92E0EFA2043A}" type="datetime1">
              <a:rPr lang="en-GB"/>
              <a:pPr>
                <a:defRPr/>
              </a:pPr>
              <a:t>20/03/2025</a:t>
            </a:fld>
            <a:endParaRPr lang="en-GB"/>
          </a:p>
        </p:txBody>
      </p:sp>
      <p:sp>
        <p:nvSpPr>
          <p:cNvPr id="6" name="Footer Placeholder 5">
            <a:extLst>
              <a:ext uri="{FF2B5EF4-FFF2-40B4-BE49-F238E27FC236}">
                <a16:creationId xmlns:a16="http://schemas.microsoft.com/office/drawing/2014/main" id="{F0944390-4B4A-4E48-B280-727ADBA6A7B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8CA24250-BD52-4727-86A9-0732502AA649}"/>
              </a:ext>
            </a:extLst>
          </p:cNvPr>
          <p:cNvSpPr>
            <a:spLocks noGrp="1"/>
          </p:cNvSpPr>
          <p:nvPr>
            <p:ph type="sldNum" sz="quarter" idx="12"/>
          </p:nvPr>
        </p:nvSpPr>
        <p:spPr/>
        <p:txBody>
          <a:bodyPr/>
          <a:lstStyle>
            <a:lvl1pPr>
              <a:defRPr/>
            </a:lvl1pPr>
          </a:lstStyle>
          <a:p>
            <a:pPr>
              <a:defRPr/>
            </a:pPr>
            <a:fld id="{62C8BA16-4FC5-45E3-84CC-BC9EAEE0453D}" type="slidenum">
              <a:rPr lang="en-GB"/>
              <a:pPr>
                <a:defRPr/>
              </a:pPr>
              <a:t>‹#›</a:t>
            </a:fld>
            <a:endParaRPr lang="en-GB"/>
          </a:p>
        </p:txBody>
      </p:sp>
    </p:spTree>
    <p:extLst>
      <p:ext uri="{BB962C8B-B14F-4D97-AF65-F5344CB8AC3E}">
        <p14:creationId xmlns:p14="http://schemas.microsoft.com/office/powerpoint/2010/main" val="1311271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nd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41600" y="2738438"/>
            <a:ext cx="8288100" cy="5776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p:cNvSpPr>
            <a:spLocks noGrp="1"/>
          </p:cNvSpPr>
          <p:nvPr>
            <p:ph type="pic" sz="quarter" idx="13"/>
          </p:nvPr>
        </p:nvSpPr>
        <p:spPr>
          <a:xfrm>
            <a:off x="9259200" y="2738438"/>
            <a:ext cx="8287200" cy="5776913"/>
          </a:xfrm>
        </p:spPr>
        <p:txBody>
          <a:bodyPr rtlCol="0">
            <a:normAutofit/>
          </a:bodyPr>
          <a:lstStyle>
            <a:lvl1pPr>
              <a:defRPr/>
            </a:lvl1pPr>
          </a:lstStyle>
          <a:p>
            <a:pPr lvl="0"/>
            <a:r>
              <a:rPr lang="en-US" noProof="0"/>
              <a:t>Click icon to add picture</a:t>
            </a:r>
            <a:endParaRPr lang="en-GB" noProof="0"/>
          </a:p>
        </p:txBody>
      </p:sp>
      <p:sp>
        <p:nvSpPr>
          <p:cNvPr id="5" name="Date Placeholder 4">
            <a:extLst>
              <a:ext uri="{FF2B5EF4-FFF2-40B4-BE49-F238E27FC236}">
                <a16:creationId xmlns:a16="http://schemas.microsoft.com/office/drawing/2014/main" id="{AD10CC97-11C5-4EBB-A24B-35F351BA16BF}"/>
              </a:ext>
            </a:extLst>
          </p:cNvPr>
          <p:cNvSpPr>
            <a:spLocks noGrp="1"/>
          </p:cNvSpPr>
          <p:nvPr>
            <p:ph type="dt" sz="half" idx="14"/>
          </p:nvPr>
        </p:nvSpPr>
        <p:spPr/>
        <p:txBody>
          <a:bodyPr/>
          <a:lstStyle>
            <a:lvl1pPr>
              <a:defRPr/>
            </a:lvl1pPr>
          </a:lstStyle>
          <a:p>
            <a:pPr>
              <a:defRPr/>
            </a:pPr>
            <a:fld id="{5638BF45-4076-43B3-A343-25E85767F139}" type="datetime1">
              <a:rPr lang="en-GB"/>
              <a:pPr>
                <a:defRPr/>
              </a:pPr>
              <a:t>20/03/2025</a:t>
            </a:fld>
            <a:endParaRPr lang="en-GB"/>
          </a:p>
        </p:txBody>
      </p:sp>
      <p:sp>
        <p:nvSpPr>
          <p:cNvPr id="6" name="Footer Placeholder 5">
            <a:extLst>
              <a:ext uri="{FF2B5EF4-FFF2-40B4-BE49-F238E27FC236}">
                <a16:creationId xmlns:a16="http://schemas.microsoft.com/office/drawing/2014/main" id="{68831E9A-6FD2-4BDD-804F-ACED7C9C9AC9}"/>
              </a:ext>
            </a:extLst>
          </p:cNvPr>
          <p:cNvSpPr>
            <a:spLocks noGrp="1"/>
          </p:cNvSpPr>
          <p:nvPr>
            <p:ph type="ftr" sz="quarter" idx="15"/>
          </p:nvPr>
        </p:nvSpPr>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F58A58B8-F644-4AD7-A1C8-B16191861A76}"/>
              </a:ext>
            </a:extLst>
          </p:cNvPr>
          <p:cNvSpPr>
            <a:spLocks noGrp="1"/>
          </p:cNvSpPr>
          <p:nvPr>
            <p:ph type="sldNum" sz="quarter" idx="16"/>
          </p:nvPr>
        </p:nvSpPr>
        <p:spPr/>
        <p:txBody>
          <a:bodyPr/>
          <a:lstStyle>
            <a:lvl1pPr>
              <a:defRPr/>
            </a:lvl1pPr>
          </a:lstStyle>
          <a:p>
            <a:pPr>
              <a:defRPr/>
            </a:pPr>
            <a:fld id="{BD85859B-332B-479B-B381-C5AC291AD804}" type="slidenum">
              <a:rPr lang="en-GB"/>
              <a:pPr>
                <a:defRPr/>
              </a:pPr>
              <a:t>‹#›</a:t>
            </a:fld>
            <a:endParaRPr lang="en-GB"/>
          </a:p>
        </p:txBody>
      </p:sp>
    </p:spTree>
    <p:extLst>
      <p:ext uri="{BB962C8B-B14F-4D97-AF65-F5344CB8AC3E}">
        <p14:creationId xmlns:p14="http://schemas.microsoft.com/office/powerpoint/2010/main" val="2329505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C7363A-99E9-4700-A027-5EBCE1122E27}"/>
              </a:ext>
            </a:extLst>
          </p:cNvPr>
          <p:cNvSpPr/>
          <p:nvPr/>
        </p:nvSpPr>
        <p:spPr>
          <a:xfrm>
            <a:off x="0" y="1"/>
            <a:ext cx="18288000" cy="8448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700"/>
          </a:p>
        </p:txBody>
      </p:sp>
      <p:sp>
        <p:nvSpPr>
          <p:cNvPr id="6" name="Picture Placeholder 4"/>
          <p:cNvSpPr>
            <a:spLocks noGrp="1"/>
          </p:cNvSpPr>
          <p:nvPr>
            <p:ph type="pic" sz="quarter" idx="13"/>
          </p:nvPr>
        </p:nvSpPr>
        <p:spPr>
          <a:xfrm>
            <a:off x="741600" y="671348"/>
            <a:ext cx="16804800" cy="7106177"/>
          </a:xfrm>
          <a:prstGeom prst="rect">
            <a:avLst/>
          </a:prstGeom>
        </p:spPr>
        <p:txBody>
          <a:bodyPr rtlCol="0">
            <a:normAutofit/>
          </a:bodyPr>
          <a:lstStyle>
            <a:lvl1pPr>
              <a:defRPr/>
            </a:lvl1pPr>
          </a:lstStyle>
          <a:p>
            <a:pPr lvl="0"/>
            <a:r>
              <a:rPr lang="en-US" noProof="0"/>
              <a:t>Click icon to add picture</a:t>
            </a:r>
          </a:p>
        </p:txBody>
      </p:sp>
      <p:sp>
        <p:nvSpPr>
          <p:cNvPr id="9" name="Title 1"/>
          <p:cNvSpPr>
            <a:spLocks noGrp="1"/>
          </p:cNvSpPr>
          <p:nvPr>
            <p:ph type="title"/>
          </p:nvPr>
        </p:nvSpPr>
        <p:spPr>
          <a:xfrm>
            <a:off x="11257648" y="8696246"/>
            <a:ext cx="6286500" cy="1380594"/>
          </a:xfrm>
        </p:spPr>
        <p:txBody>
          <a:bodyPr anchor="b"/>
          <a:lstStyle>
            <a:lvl1pPr>
              <a:defRPr sz="4800"/>
            </a:lvl1pPr>
          </a:lstStyle>
          <a:p>
            <a:r>
              <a:rPr lang="en-US"/>
              <a:t>Click to edit Master title style</a:t>
            </a:r>
            <a:endParaRPr lang="en-GB"/>
          </a:p>
        </p:txBody>
      </p:sp>
      <p:sp>
        <p:nvSpPr>
          <p:cNvPr id="5" name="Date Placeholder 2">
            <a:extLst>
              <a:ext uri="{FF2B5EF4-FFF2-40B4-BE49-F238E27FC236}">
                <a16:creationId xmlns:a16="http://schemas.microsoft.com/office/drawing/2014/main" id="{159B3132-E5E3-44A6-ACC1-93016C429A00}"/>
              </a:ext>
            </a:extLst>
          </p:cNvPr>
          <p:cNvSpPr>
            <a:spLocks noGrp="1"/>
          </p:cNvSpPr>
          <p:nvPr>
            <p:ph type="dt" sz="half" idx="14"/>
          </p:nvPr>
        </p:nvSpPr>
        <p:spPr/>
        <p:txBody>
          <a:bodyPr/>
          <a:lstStyle>
            <a:lvl1pPr>
              <a:defRPr/>
            </a:lvl1pPr>
          </a:lstStyle>
          <a:p>
            <a:pPr>
              <a:defRPr/>
            </a:pPr>
            <a:fld id="{3951EC07-677F-4656-A749-8328DA7C8F69}" type="datetime1">
              <a:rPr lang="en-GB"/>
              <a:pPr>
                <a:defRPr/>
              </a:pPr>
              <a:t>20/03/2025</a:t>
            </a:fld>
            <a:endParaRPr lang="en-GB"/>
          </a:p>
        </p:txBody>
      </p:sp>
      <p:sp>
        <p:nvSpPr>
          <p:cNvPr id="7" name="Footer Placeholder 3">
            <a:extLst>
              <a:ext uri="{FF2B5EF4-FFF2-40B4-BE49-F238E27FC236}">
                <a16:creationId xmlns:a16="http://schemas.microsoft.com/office/drawing/2014/main" id="{37EFFB14-7F41-4DEA-BDE6-5624579C9079}"/>
              </a:ext>
            </a:extLst>
          </p:cNvPr>
          <p:cNvSpPr>
            <a:spLocks noGrp="1"/>
          </p:cNvSpPr>
          <p:nvPr>
            <p:ph type="ftr" sz="quarter" idx="15"/>
          </p:nvPr>
        </p:nvSpPr>
        <p:spPr/>
        <p:txBody>
          <a:bodyPr/>
          <a:lstStyle>
            <a:lvl1pPr>
              <a:defRPr/>
            </a:lvl1pPr>
          </a:lstStyle>
          <a:p>
            <a:pPr>
              <a:defRPr/>
            </a:pPr>
            <a:endParaRPr lang="en-GB"/>
          </a:p>
        </p:txBody>
      </p:sp>
      <p:sp>
        <p:nvSpPr>
          <p:cNvPr id="8" name="Slide Number Placeholder 4">
            <a:extLst>
              <a:ext uri="{FF2B5EF4-FFF2-40B4-BE49-F238E27FC236}">
                <a16:creationId xmlns:a16="http://schemas.microsoft.com/office/drawing/2014/main" id="{2B7C82C9-268B-437E-AF62-D82566B92BDD}"/>
              </a:ext>
            </a:extLst>
          </p:cNvPr>
          <p:cNvSpPr>
            <a:spLocks noGrp="1"/>
          </p:cNvSpPr>
          <p:nvPr>
            <p:ph type="sldNum" sz="quarter" idx="16"/>
          </p:nvPr>
        </p:nvSpPr>
        <p:spPr/>
        <p:txBody>
          <a:bodyPr/>
          <a:lstStyle>
            <a:lvl1pPr>
              <a:defRPr/>
            </a:lvl1pPr>
          </a:lstStyle>
          <a:p>
            <a:pPr>
              <a:defRPr/>
            </a:pPr>
            <a:fld id="{1A753E13-BE3F-4DAD-BC75-37DD77682197}" type="slidenum">
              <a:rPr lang="en-GB"/>
              <a:pPr>
                <a:defRPr/>
              </a:pPr>
              <a:t>‹#›</a:t>
            </a:fld>
            <a:endParaRPr lang="en-GB"/>
          </a:p>
        </p:txBody>
      </p:sp>
    </p:spTree>
    <p:extLst>
      <p:ext uri="{BB962C8B-B14F-4D97-AF65-F5344CB8AC3E}">
        <p14:creationId xmlns:p14="http://schemas.microsoft.com/office/powerpoint/2010/main" val="26790564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Bleed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Picture Placeholder 4"/>
          <p:cNvSpPr>
            <a:spLocks noGrp="1"/>
          </p:cNvSpPr>
          <p:nvPr>
            <p:ph type="pic" sz="quarter" idx="13"/>
          </p:nvPr>
        </p:nvSpPr>
        <p:spPr>
          <a:xfrm>
            <a:off x="0" y="0"/>
            <a:ext cx="18288000" cy="8534400"/>
          </a:xfrm>
          <a:prstGeom prst="rect">
            <a:avLst/>
          </a:prstGeom>
        </p:spPr>
        <p:txBody>
          <a:bodyPr rtlCol="0">
            <a:normAutofit/>
          </a:bodyPr>
          <a:lstStyle>
            <a:lvl1pPr>
              <a:defRPr/>
            </a:lvl1pPr>
          </a:lstStyle>
          <a:p>
            <a:pPr lvl="0"/>
            <a:r>
              <a:rPr lang="en-US" noProof="0"/>
              <a:t>Click icon to add picture</a:t>
            </a:r>
          </a:p>
        </p:txBody>
      </p:sp>
      <p:sp>
        <p:nvSpPr>
          <p:cNvPr id="8" name="Title 1"/>
          <p:cNvSpPr>
            <a:spLocks noGrp="1"/>
          </p:cNvSpPr>
          <p:nvPr>
            <p:ph type="title"/>
          </p:nvPr>
        </p:nvSpPr>
        <p:spPr>
          <a:xfrm>
            <a:off x="11257648" y="8696246"/>
            <a:ext cx="6286500" cy="1380594"/>
          </a:xfrm>
        </p:spPr>
        <p:txBody>
          <a:bodyPr anchor="b"/>
          <a:lstStyle>
            <a:lvl1pPr>
              <a:defRPr sz="4800"/>
            </a:lvl1pPr>
          </a:lstStyle>
          <a:p>
            <a:r>
              <a:rPr lang="en-US"/>
              <a:t>Click to edit Master title style</a:t>
            </a:r>
            <a:endParaRPr lang="en-GB"/>
          </a:p>
        </p:txBody>
      </p:sp>
      <p:sp>
        <p:nvSpPr>
          <p:cNvPr id="4" name="Date Placeholder 2">
            <a:extLst>
              <a:ext uri="{FF2B5EF4-FFF2-40B4-BE49-F238E27FC236}">
                <a16:creationId xmlns:a16="http://schemas.microsoft.com/office/drawing/2014/main" id="{4EA08F24-6B5A-4EE6-AE40-EC07E823BCF0}"/>
              </a:ext>
            </a:extLst>
          </p:cNvPr>
          <p:cNvSpPr>
            <a:spLocks noGrp="1"/>
          </p:cNvSpPr>
          <p:nvPr>
            <p:ph type="dt" sz="half" idx="14"/>
          </p:nvPr>
        </p:nvSpPr>
        <p:spPr/>
        <p:txBody>
          <a:bodyPr/>
          <a:lstStyle>
            <a:lvl1pPr>
              <a:defRPr/>
            </a:lvl1pPr>
          </a:lstStyle>
          <a:p>
            <a:pPr>
              <a:defRPr/>
            </a:pPr>
            <a:fld id="{987AB873-7B39-478A-85B0-DB9696A78CAE}" type="datetime1">
              <a:rPr lang="en-GB"/>
              <a:pPr>
                <a:defRPr/>
              </a:pPr>
              <a:t>20/03/2025</a:t>
            </a:fld>
            <a:endParaRPr lang="en-GB"/>
          </a:p>
        </p:txBody>
      </p:sp>
      <p:sp>
        <p:nvSpPr>
          <p:cNvPr id="5" name="Footer Placeholder 3">
            <a:extLst>
              <a:ext uri="{FF2B5EF4-FFF2-40B4-BE49-F238E27FC236}">
                <a16:creationId xmlns:a16="http://schemas.microsoft.com/office/drawing/2014/main" id="{562BF1AE-5DDE-4A9B-9AA7-5AF05D8336A6}"/>
              </a:ext>
            </a:extLst>
          </p:cNvPr>
          <p:cNvSpPr>
            <a:spLocks noGrp="1"/>
          </p:cNvSpPr>
          <p:nvPr>
            <p:ph type="ftr" sz="quarter" idx="15"/>
          </p:nvPr>
        </p:nvSpPr>
        <p:spPr/>
        <p:txBody>
          <a:bodyPr/>
          <a:lstStyle>
            <a:lvl1pPr>
              <a:defRPr/>
            </a:lvl1pPr>
          </a:lstStyle>
          <a:p>
            <a:pPr>
              <a:defRPr/>
            </a:pPr>
            <a:endParaRPr lang="en-GB"/>
          </a:p>
        </p:txBody>
      </p:sp>
      <p:sp>
        <p:nvSpPr>
          <p:cNvPr id="7" name="Slide Number Placeholder 4">
            <a:extLst>
              <a:ext uri="{FF2B5EF4-FFF2-40B4-BE49-F238E27FC236}">
                <a16:creationId xmlns:a16="http://schemas.microsoft.com/office/drawing/2014/main" id="{EF2283E6-DE25-4046-9E89-4E42D2E38F0F}"/>
              </a:ext>
            </a:extLst>
          </p:cNvPr>
          <p:cNvSpPr>
            <a:spLocks noGrp="1"/>
          </p:cNvSpPr>
          <p:nvPr>
            <p:ph type="sldNum" sz="quarter" idx="16"/>
          </p:nvPr>
        </p:nvSpPr>
        <p:spPr/>
        <p:txBody>
          <a:bodyPr/>
          <a:lstStyle>
            <a:lvl1pPr>
              <a:defRPr/>
            </a:lvl1pPr>
          </a:lstStyle>
          <a:p>
            <a:pPr>
              <a:defRPr/>
            </a:pPr>
            <a:fld id="{B191BD5C-C028-40AD-8F4E-4F2D4D28374B}" type="slidenum">
              <a:rPr lang="en-GB"/>
              <a:pPr>
                <a:defRPr/>
              </a:pPr>
              <a:t>‹#›</a:t>
            </a:fld>
            <a:endParaRPr lang="en-GB"/>
          </a:p>
        </p:txBody>
      </p:sp>
    </p:spTree>
    <p:extLst>
      <p:ext uri="{BB962C8B-B14F-4D97-AF65-F5344CB8AC3E}">
        <p14:creationId xmlns:p14="http://schemas.microsoft.com/office/powerpoint/2010/main" val="2645164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22ABFA6-35BE-4003-802C-B9ADA9012DF1}"/>
              </a:ext>
            </a:extLst>
          </p:cNvPr>
          <p:cNvSpPr>
            <a:spLocks noGrp="1"/>
          </p:cNvSpPr>
          <p:nvPr>
            <p:ph type="dt" sz="half" idx="10"/>
          </p:nvPr>
        </p:nvSpPr>
        <p:spPr/>
        <p:txBody>
          <a:bodyPr/>
          <a:lstStyle>
            <a:lvl1pPr>
              <a:defRPr/>
            </a:lvl1pPr>
          </a:lstStyle>
          <a:p>
            <a:pPr>
              <a:defRPr/>
            </a:pPr>
            <a:fld id="{B6CD393D-4A73-4A81-93DA-84FE6F46A396}" type="datetime1">
              <a:rPr lang="en-GB"/>
              <a:pPr>
                <a:defRPr/>
              </a:pPr>
              <a:t>20/03/2025</a:t>
            </a:fld>
            <a:endParaRPr lang="en-GB"/>
          </a:p>
        </p:txBody>
      </p:sp>
      <p:sp>
        <p:nvSpPr>
          <p:cNvPr id="4" name="Footer Placeholder 3">
            <a:extLst>
              <a:ext uri="{FF2B5EF4-FFF2-40B4-BE49-F238E27FC236}">
                <a16:creationId xmlns:a16="http://schemas.microsoft.com/office/drawing/2014/main" id="{5E8F49FF-0DE7-490F-949C-F22A2B5C9F1C}"/>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4">
            <a:extLst>
              <a:ext uri="{FF2B5EF4-FFF2-40B4-BE49-F238E27FC236}">
                <a16:creationId xmlns:a16="http://schemas.microsoft.com/office/drawing/2014/main" id="{314F61CC-CA1D-49A4-9B1C-B28635FBDF48}"/>
              </a:ext>
            </a:extLst>
          </p:cNvPr>
          <p:cNvSpPr>
            <a:spLocks noGrp="1"/>
          </p:cNvSpPr>
          <p:nvPr>
            <p:ph type="sldNum" sz="quarter" idx="12"/>
          </p:nvPr>
        </p:nvSpPr>
        <p:spPr/>
        <p:txBody>
          <a:bodyPr/>
          <a:lstStyle>
            <a:lvl1pPr>
              <a:defRPr/>
            </a:lvl1pPr>
          </a:lstStyle>
          <a:p>
            <a:pPr>
              <a:defRPr/>
            </a:pPr>
            <a:fld id="{E9CD7A33-34CE-4856-9E82-B820203AA3AA}" type="slidenum">
              <a:rPr lang="en-GB"/>
              <a:pPr>
                <a:defRPr/>
              </a:pPr>
              <a:t>‹#›</a:t>
            </a:fld>
            <a:endParaRPr lang="en-GB"/>
          </a:p>
        </p:txBody>
      </p:sp>
    </p:spTree>
    <p:extLst>
      <p:ext uri="{BB962C8B-B14F-4D97-AF65-F5344CB8AC3E}">
        <p14:creationId xmlns:p14="http://schemas.microsoft.com/office/powerpoint/2010/main" val="42576886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DFFAFB-2F0F-4527-BF89-F75C493CE5EA}"/>
              </a:ext>
            </a:extLst>
          </p:cNvPr>
          <p:cNvSpPr>
            <a:spLocks noGrp="1"/>
          </p:cNvSpPr>
          <p:nvPr>
            <p:ph type="dt" sz="half" idx="10"/>
          </p:nvPr>
        </p:nvSpPr>
        <p:spPr/>
        <p:txBody>
          <a:bodyPr/>
          <a:lstStyle>
            <a:lvl1pPr>
              <a:defRPr/>
            </a:lvl1pPr>
          </a:lstStyle>
          <a:p>
            <a:pPr>
              <a:defRPr/>
            </a:pPr>
            <a:fld id="{85F0AC31-560E-410C-84F7-4B7F4F18AFE5}" type="datetime1">
              <a:rPr lang="en-GB"/>
              <a:pPr>
                <a:defRPr/>
              </a:pPr>
              <a:t>20/03/2025</a:t>
            </a:fld>
            <a:endParaRPr lang="en-GB"/>
          </a:p>
        </p:txBody>
      </p:sp>
      <p:sp>
        <p:nvSpPr>
          <p:cNvPr id="3" name="Footer Placeholder 2">
            <a:extLst>
              <a:ext uri="{FF2B5EF4-FFF2-40B4-BE49-F238E27FC236}">
                <a16:creationId xmlns:a16="http://schemas.microsoft.com/office/drawing/2014/main" id="{0C9EF09E-DC1D-4A53-97D6-BF85796D23C0}"/>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3">
            <a:extLst>
              <a:ext uri="{FF2B5EF4-FFF2-40B4-BE49-F238E27FC236}">
                <a16:creationId xmlns:a16="http://schemas.microsoft.com/office/drawing/2014/main" id="{CF3F044A-0D66-4044-8394-C1F7099EE0D1}"/>
              </a:ext>
            </a:extLst>
          </p:cNvPr>
          <p:cNvSpPr>
            <a:spLocks noGrp="1"/>
          </p:cNvSpPr>
          <p:nvPr>
            <p:ph type="sldNum" sz="quarter" idx="12"/>
          </p:nvPr>
        </p:nvSpPr>
        <p:spPr/>
        <p:txBody>
          <a:bodyPr/>
          <a:lstStyle>
            <a:lvl1pPr>
              <a:defRPr/>
            </a:lvl1pPr>
          </a:lstStyle>
          <a:p>
            <a:pPr>
              <a:defRPr/>
            </a:pPr>
            <a:fld id="{ED671A6D-8E23-48C5-995B-3290E927EBAE}" type="slidenum">
              <a:rPr lang="en-GB"/>
              <a:pPr>
                <a:defRPr/>
              </a:pPr>
              <a:t>‹#›</a:t>
            </a:fld>
            <a:endParaRPr lang="en-GB"/>
          </a:p>
        </p:txBody>
      </p:sp>
    </p:spTree>
    <p:extLst>
      <p:ext uri="{BB962C8B-B14F-4D97-AF65-F5344CB8AC3E}">
        <p14:creationId xmlns:p14="http://schemas.microsoft.com/office/powerpoint/2010/main" val="3662577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SCW Title Slide 1">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F11F7C0-69A7-5342-B021-D2083E113496}"/>
              </a:ext>
            </a:extLst>
          </p:cNvPr>
          <p:cNvPicPr>
            <a:picLocks noChangeAspect="1"/>
          </p:cNvPicPr>
          <p:nvPr userDrawn="1"/>
        </p:nvPicPr>
        <p:blipFill>
          <a:blip r:embed="rId2"/>
          <a:srcRect/>
          <a:stretch/>
        </p:blipFill>
        <p:spPr>
          <a:xfrm>
            <a:off x="2709" y="14221"/>
            <a:ext cx="18282582" cy="10258558"/>
          </a:xfrm>
          <a:prstGeom prst="rect">
            <a:avLst/>
          </a:prstGeom>
        </p:spPr>
      </p:pic>
      <p:sp>
        <p:nvSpPr>
          <p:cNvPr id="2" name="Title 1"/>
          <p:cNvSpPr>
            <a:spLocks noGrp="1"/>
          </p:cNvSpPr>
          <p:nvPr>
            <p:ph type="ctrTitle"/>
          </p:nvPr>
        </p:nvSpPr>
        <p:spPr>
          <a:xfrm>
            <a:off x="1092953" y="4321736"/>
            <a:ext cx="7451450" cy="1643527"/>
          </a:xfrm>
          <a:prstGeom prst="rect">
            <a:avLst/>
          </a:prstGeom>
        </p:spPr>
        <p:txBody>
          <a:bodyPr anchor="ctr" anchorCtr="0">
            <a:spAutoFit/>
          </a:bodyPr>
          <a:lstStyle>
            <a:lvl1pPr algn="l">
              <a:defRPr sz="5600" b="0" i="0">
                <a:solidFill>
                  <a:schemeClr val="bg1"/>
                </a:solidFill>
                <a:latin typeface="Arial" panose="020B0604020202020204" pitchFamily="34" charset="0"/>
                <a:cs typeface="Arial" panose="020B0604020202020204" pitchFamily="34" charset="0"/>
              </a:defRPr>
            </a:lvl1pPr>
          </a:lstStyle>
          <a:p>
            <a:r>
              <a:rPr lang="en-GB"/>
              <a:t>Click to edit Master title style</a:t>
            </a:r>
            <a:endParaRPr lang="en-US" dirty="0"/>
          </a:p>
        </p:txBody>
      </p:sp>
      <p:sp>
        <p:nvSpPr>
          <p:cNvPr id="3" name="Subtitle 2"/>
          <p:cNvSpPr>
            <a:spLocks noGrp="1"/>
          </p:cNvSpPr>
          <p:nvPr>
            <p:ph type="subTitle" idx="1"/>
          </p:nvPr>
        </p:nvSpPr>
        <p:spPr>
          <a:xfrm>
            <a:off x="1092953" y="7909148"/>
            <a:ext cx="7451450" cy="480131"/>
          </a:xfrm>
          <a:prstGeom prst="rect">
            <a:avLst/>
          </a:prstGeom>
        </p:spPr>
        <p:txBody>
          <a:bodyPr wrap="square" anchor="ctr" anchorCtr="0">
            <a:spAutoFit/>
          </a:bodyPr>
          <a:lstStyle>
            <a:lvl1pPr marL="0" indent="0" algn="l">
              <a:buNone/>
              <a:defRPr sz="2800" b="0" i="0">
                <a:solidFill>
                  <a:schemeClr val="bg1"/>
                </a:solidFill>
                <a:latin typeface="Arial" panose="020B0604020202020204" pitchFamily="34" charset="0"/>
                <a:cs typeface="Arial" panose="020B06040202020202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a:t>Click to edit Master subtitle style</a:t>
            </a:r>
            <a:endParaRPr lang="en-US" dirty="0"/>
          </a:p>
        </p:txBody>
      </p:sp>
    </p:spTree>
    <p:extLst>
      <p:ext uri="{BB962C8B-B14F-4D97-AF65-F5344CB8AC3E}">
        <p14:creationId xmlns:p14="http://schemas.microsoft.com/office/powerpoint/2010/main" val="212619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537004" y="1400257"/>
            <a:ext cx="17205872" cy="7938522"/>
          </a:xfrm>
        </p:spPr>
        <p:txBody>
          <a:bodyPr t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8" name="Straight Connector 7">
            <a:extLst>
              <a:ext uri="{FF2B5EF4-FFF2-40B4-BE49-F238E27FC236}">
                <a16:creationId xmlns:a16="http://schemas.microsoft.com/office/drawing/2014/main" id="{93C2C25A-95DC-9245-BC62-D55B0E57F070}"/>
              </a:ext>
            </a:extLst>
          </p:cNvPr>
          <p:cNvCxnSpPr>
            <a:cxnSpLocks/>
          </p:cNvCxnSpPr>
          <p:nvPr userDrawn="1"/>
        </p:nvCxnSpPr>
        <p:spPr>
          <a:xfrm>
            <a:off x="537004" y="1221476"/>
            <a:ext cx="17205872"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9074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CA7DF6-5CE7-7D3F-F3AD-1B8F9A05C29F}"/>
              </a:ext>
            </a:extLst>
          </p:cNvPr>
          <p:cNvSpPr/>
          <p:nvPr userDrawn="1"/>
        </p:nvSpPr>
        <p:spPr>
          <a:xfrm>
            <a:off x="0" y="0"/>
            <a:ext cx="18288000" cy="10287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 name="Title 1"/>
          <p:cNvSpPr>
            <a:spLocks noGrp="1"/>
          </p:cNvSpPr>
          <p:nvPr>
            <p:ph type="title"/>
          </p:nvPr>
        </p:nvSpPr>
        <p:spPr/>
        <p:txBody>
          <a:bodyPr/>
          <a:lstStyle>
            <a:lvl1pPr>
              <a:defRPr>
                <a:solidFill>
                  <a:schemeClr val="accent3"/>
                </a:solidFill>
              </a:defRPr>
            </a:lvl1pPr>
          </a:lstStyle>
          <a:p>
            <a:r>
              <a:rPr lang="en-GB"/>
              <a:t>Click to edit Master title style</a:t>
            </a:r>
            <a:endParaRPr lang="en-US" dirty="0"/>
          </a:p>
        </p:txBody>
      </p:sp>
      <p:sp>
        <p:nvSpPr>
          <p:cNvPr id="3" name="Content Placeholder 2"/>
          <p:cNvSpPr>
            <a:spLocks noGrp="1"/>
          </p:cNvSpPr>
          <p:nvPr>
            <p:ph idx="1"/>
          </p:nvPr>
        </p:nvSpPr>
        <p:spPr>
          <a:xfrm>
            <a:off x="537004" y="1400257"/>
            <a:ext cx="17205872" cy="7938526"/>
          </a:xfrm>
        </p:spPr>
        <p:txBody>
          <a:bodyPr tIns="36000"/>
          <a:lstStyle>
            <a:lvl1pPr>
              <a:buClr>
                <a:schemeClr val="accent3"/>
              </a:buClr>
              <a:defRPr>
                <a:solidFill>
                  <a:schemeClr val="bg1"/>
                </a:solidFill>
              </a:defRPr>
            </a:lvl1pPr>
            <a:lvl2pPr>
              <a:buClr>
                <a:schemeClr val="accent3"/>
              </a:buClr>
              <a:defRPr>
                <a:solidFill>
                  <a:schemeClr val="bg1"/>
                </a:solidFill>
              </a:defRPr>
            </a:lvl2pPr>
            <a:lvl3pPr>
              <a:buClr>
                <a:schemeClr val="accent3"/>
              </a:buClr>
              <a:defRPr>
                <a:solidFill>
                  <a:schemeClr val="bg1"/>
                </a:solidFill>
              </a:defRPr>
            </a:lvl3pPr>
            <a:lvl4pPr>
              <a:buClr>
                <a:schemeClr val="accent3"/>
              </a:buClr>
              <a:defRPr>
                <a:solidFill>
                  <a:schemeClr val="bg1"/>
                </a:solidFill>
              </a:defRPr>
            </a:lvl4pPr>
            <a:lvl5pPr>
              <a:buClr>
                <a:schemeClr val="accent3"/>
              </a:buCl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6" name="Straight Connector 5">
            <a:extLst>
              <a:ext uri="{FF2B5EF4-FFF2-40B4-BE49-F238E27FC236}">
                <a16:creationId xmlns:a16="http://schemas.microsoft.com/office/drawing/2014/main" id="{B963A7E3-C1D0-8B4E-A01E-858242E02456}"/>
              </a:ext>
            </a:extLst>
          </p:cNvPr>
          <p:cNvCxnSpPr>
            <a:cxnSpLocks/>
          </p:cNvCxnSpPr>
          <p:nvPr userDrawn="1"/>
        </p:nvCxnSpPr>
        <p:spPr>
          <a:xfrm>
            <a:off x="537004" y="1221476"/>
            <a:ext cx="17205872" cy="0"/>
          </a:xfrm>
          <a:prstGeom prst="line">
            <a:avLst/>
          </a:prstGeom>
          <a:ln w="12700">
            <a:solidFill>
              <a:schemeClr val="bg2"/>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descr="Logo&#10;&#10;Description automatically generated">
            <a:extLst>
              <a:ext uri="{FF2B5EF4-FFF2-40B4-BE49-F238E27FC236}">
                <a16:creationId xmlns:a16="http://schemas.microsoft.com/office/drawing/2014/main" id="{8DBC2703-7479-BF5A-716F-63BCBEEA9837}"/>
              </a:ext>
            </a:extLst>
          </p:cNvPr>
          <p:cNvPicPr>
            <a:picLocks noChangeAspect="1"/>
          </p:cNvPicPr>
          <p:nvPr userDrawn="1"/>
        </p:nvPicPr>
        <p:blipFill>
          <a:blip r:embed="rId2"/>
          <a:stretch>
            <a:fillRect/>
          </a:stretch>
        </p:blipFill>
        <p:spPr>
          <a:xfrm>
            <a:off x="15728183" y="8525435"/>
            <a:ext cx="2109634" cy="1605562"/>
          </a:xfrm>
          <a:prstGeom prst="rect">
            <a:avLst/>
          </a:prstGeom>
        </p:spPr>
      </p:pic>
    </p:spTree>
    <p:extLst>
      <p:ext uri="{BB962C8B-B14F-4D97-AF65-F5344CB8AC3E}">
        <p14:creationId xmlns:p14="http://schemas.microsoft.com/office/powerpoint/2010/main" val="940625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537004" y="1400259"/>
            <a:ext cx="8492696" cy="7981790"/>
          </a:xfrm>
        </p:spPr>
        <p:txBody>
          <a:bodyPr tIns="36000" rIns="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9258300" y="1400259"/>
            <a:ext cx="8484576" cy="7981790"/>
          </a:xfrm>
        </p:spPr>
        <p:txBody>
          <a:bodyPr tIns="36000" rIns="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8" name="Straight Connector 7">
            <a:extLst>
              <a:ext uri="{FF2B5EF4-FFF2-40B4-BE49-F238E27FC236}">
                <a16:creationId xmlns:a16="http://schemas.microsoft.com/office/drawing/2014/main" id="{C6BFF64F-1BD8-204D-A69A-58590FE2D54B}"/>
              </a:ext>
            </a:extLst>
          </p:cNvPr>
          <p:cNvCxnSpPr>
            <a:cxnSpLocks/>
          </p:cNvCxnSpPr>
          <p:nvPr userDrawn="1"/>
        </p:nvCxnSpPr>
        <p:spPr>
          <a:xfrm>
            <a:off x="537004" y="1221476"/>
            <a:ext cx="17205872"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811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lumn Content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E025112-B212-7672-C698-B4CED763BDB6}"/>
              </a:ext>
            </a:extLst>
          </p:cNvPr>
          <p:cNvSpPr/>
          <p:nvPr userDrawn="1"/>
        </p:nvSpPr>
        <p:spPr>
          <a:xfrm>
            <a:off x="0" y="0"/>
            <a:ext cx="18288000" cy="10287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 name="Title 1"/>
          <p:cNvSpPr>
            <a:spLocks noGrp="1"/>
          </p:cNvSpPr>
          <p:nvPr>
            <p:ph type="title"/>
          </p:nvPr>
        </p:nvSpPr>
        <p:spPr/>
        <p:txBody>
          <a:bodyPr/>
          <a:lstStyle>
            <a:lvl1pPr>
              <a:defRPr>
                <a:solidFill>
                  <a:schemeClr val="accent3"/>
                </a:solidFill>
              </a:defRPr>
            </a:lvl1pPr>
          </a:lstStyle>
          <a:p>
            <a:r>
              <a:rPr lang="en-GB"/>
              <a:t>Click to edit Master title style</a:t>
            </a:r>
            <a:endParaRPr lang="en-US" dirty="0"/>
          </a:p>
        </p:txBody>
      </p:sp>
      <p:sp>
        <p:nvSpPr>
          <p:cNvPr id="3" name="Content Placeholder 2"/>
          <p:cNvSpPr>
            <a:spLocks noGrp="1"/>
          </p:cNvSpPr>
          <p:nvPr>
            <p:ph sz="half" idx="1"/>
          </p:nvPr>
        </p:nvSpPr>
        <p:spPr>
          <a:xfrm>
            <a:off x="537004" y="1400259"/>
            <a:ext cx="8492696" cy="7981790"/>
          </a:xfrm>
        </p:spPr>
        <p:txBody>
          <a:bodyPr tIns="36000" rIns="0" bIns="0"/>
          <a:lstStyle>
            <a:lvl1pPr>
              <a:buClr>
                <a:schemeClr val="accent3"/>
              </a:buClr>
              <a:defRPr>
                <a:solidFill>
                  <a:schemeClr val="bg1"/>
                </a:solidFill>
              </a:defRPr>
            </a:lvl1pPr>
            <a:lvl2pPr>
              <a:buClr>
                <a:schemeClr val="accent3"/>
              </a:buClr>
              <a:defRPr>
                <a:solidFill>
                  <a:schemeClr val="bg1"/>
                </a:solidFill>
              </a:defRPr>
            </a:lvl2pPr>
            <a:lvl3pPr>
              <a:buClr>
                <a:schemeClr val="accent3"/>
              </a:buClr>
              <a:defRPr>
                <a:solidFill>
                  <a:schemeClr val="bg1"/>
                </a:solidFill>
              </a:defRPr>
            </a:lvl3pPr>
            <a:lvl4pPr>
              <a:buClr>
                <a:schemeClr val="accent3"/>
              </a:buClr>
              <a:defRPr>
                <a:solidFill>
                  <a:schemeClr val="bg1"/>
                </a:solidFill>
              </a:defRPr>
            </a:lvl4pPr>
            <a:lvl5pPr>
              <a:buClr>
                <a:schemeClr val="accent3"/>
              </a:buCl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9258300" y="1400259"/>
            <a:ext cx="8484576" cy="7981790"/>
          </a:xfrm>
        </p:spPr>
        <p:txBody>
          <a:bodyPr tIns="36000" rIns="0" bIns="0"/>
          <a:lstStyle>
            <a:lvl1pPr>
              <a:buClr>
                <a:schemeClr val="accent3"/>
              </a:buClr>
              <a:defRPr>
                <a:solidFill>
                  <a:schemeClr val="bg1"/>
                </a:solidFill>
              </a:defRPr>
            </a:lvl1pPr>
            <a:lvl2pPr>
              <a:buClr>
                <a:schemeClr val="accent3"/>
              </a:buClr>
              <a:defRPr>
                <a:solidFill>
                  <a:schemeClr val="bg1"/>
                </a:solidFill>
              </a:defRPr>
            </a:lvl2pPr>
            <a:lvl3pPr>
              <a:buClr>
                <a:schemeClr val="accent3"/>
              </a:buClr>
              <a:defRPr>
                <a:solidFill>
                  <a:schemeClr val="bg1"/>
                </a:solidFill>
              </a:defRPr>
            </a:lvl3pPr>
            <a:lvl4pPr>
              <a:buClr>
                <a:schemeClr val="accent3"/>
              </a:buClr>
              <a:defRPr>
                <a:solidFill>
                  <a:schemeClr val="bg1"/>
                </a:solidFill>
              </a:defRPr>
            </a:lvl4pPr>
            <a:lvl5pPr>
              <a:buClr>
                <a:schemeClr val="accent3"/>
              </a:buCl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8" name="Straight Connector 7">
            <a:extLst>
              <a:ext uri="{FF2B5EF4-FFF2-40B4-BE49-F238E27FC236}">
                <a16:creationId xmlns:a16="http://schemas.microsoft.com/office/drawing/2014/main" id="{C6BFF64F-1BD8-204D-A69A-58590FE2D54B}"/>
              </a:ext>
            </a:extLst>
          </p:cNvPr>
          <p:cNvCxnSpPr>
            <a:cxnSpLocks/>
          </p:cNvCxnSpPr>
          <p:nvPr userDrawn="1"/>
        </p:nvCxnSpPr>
        <p:spPr>
          <a:xfrm>
            <a:off x="537004" y="1221476"/>
            <a:ext cx="17205872"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descr="Logo&#10;&#10;Description automatically generated">
            <a:extLst>
              <a:ext uri="{FF2B5EF4-FFF2-40B4-BE49-F238E27FC236}">
                <a16:creationId xmlns:a16="http://schemas.microsoft.com/office/drawing/2014/main" id="{0763BEBF-E099-F422-D3A0-5072D0CA1093}"/>
              </a:ext>
            </a:extLst>
          </p:cNvPr>
          <p:cNvPicPr>
            <a:picLocks noChangeAspect="1"/>
          </p:cNvPicPr>
          <p:nvPr userDrawn="1"/>
        </p:nvPicPr>
        <p:blipFill>
          <a:blip r:embed="rId2"/>
          <a:stretch>
            <a:fillRect/>
          </a:stretch>
        </p:blipFill>
        <p:spPr>
          <a:xfrm>
            <a:off x="15728183" y="8525435"/>
            <a:ext cx="2109634" cy="1605562"/>
          </a:xfrm>
          <a:prstGeom prst="rect">
            <a:avLst/>
          </a:prstGeom>
        </p:spPr>
      </p:pic>
    </p:spTree>
    <p:extLst>
      <p:ext uri="{BB962C8B-B14F-4D97-AF65-F5344CB8AC3E}">
        <p14:creationId xmlns:p14="http://schemas.microsoft.com/office/powerpoint/2010/main" val="33270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E9CBD2-227F-FE8F-B955-E13A43B33A61}"/>
              </a:ext>
            </a:extLst>
          </p:cNvPr>
          <p:cNvSpPr/>
          <p:nvPr userDrawn="1"/>
        </p:nvSpPr>
        <p:spPr>
          <a:xfrm>
            <a:off x="0" y="0"/>
            <a:ext cx="18288000"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5" name="Title 4">
            <a:extLst>
              <a:ext uri="{FF2B5EF4-FFF2-40B4-BE49-F238E27FC236}">
                <a16:creationId xmlns:a16="http://schemas.microsoft.com/office/drawing/2014/main" id="{6E0319E1-1ABB-EF91-4276-301B206D54BA}"/>
              </a:ext>
            </a:extLst>
          </p:cNvPr>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3705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Logo">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71ACF246-0B3A-9B6F-E4E5-99BF50087EC0}"/>
              </a:ext>
            </a:extLst>
          </p:cNvPr>
          <p:cNvSpPr>
            <a:spLocks noGrp="1"/>
          </p:cNvSpPr>
          <p:nvPr>
            <p:ph type="title"/>
          </p:nvPr>
        </p:nvSpPr>
        <p:spPr>
          <a:xfrm>
            <a:off x="541064" y="178783"/>
            <a:ext cx="17205872" cy="999406"/>
          </a:xfrm>
        </p:spPr>
        <p:txBody>
          <a:bodyPr/>
          <a:lstStyle/>
          <a:p>
            <a:r>
              <a:rPr lang="en-GB"/>
              <a:t>Click to edit Master title style</a:t>
            </a:r>
            <a:endParaRPr lang="en-US" dirty="0"/>
          </a:p>
        </p:txBody>
      </p:sp>
    </p:spTree>
    <p:extLst>
      <p:ext uri="{BB962C8B-B14F-4D97-AF65-F5344CB8AC3E}">
        <p14:creationId xmlns:p14="http://schemas.microsoft.com/office/powerpoint/2010/main" val="393282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logo_on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30A9ADC-BE73-1265-2F49-E428B432255C}"/>
              </a:ext>
            </a:extLst>
          </p:cNvPr>
          <p:cNvSpPr/>
          <p:nvPr userDrawn="1"/>
        </p:nvSpPr>
        <p:spPr>
          <a:xfrm>
            <a:off x="0" y="0"/>
            <a:ext cx="18288000" cy="10287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4" name="Title 4">
            <a:extLst>
              <a:ext uri="{FF2B5EF4-FFF2-40B4-BE49-F238E27FC236}">
                <a16:creationId xmlns:a16="http://schemas.microsoft.com/office/drawing/2014/main" id="{E2686C44-ACC3-5D0E-CB4C-425500FF2208}"/>
              </a:ext>
            </a:extLst>
          </p:cNvPr>
          <p:cNvSpPr>
            <a:spLocks noGrp="1"/>
          </p:cNvSpPr>
          <p:nvPr>
            <p:ph type="title"/>
          </p:nvPr>
        </p:nvSpPr>
        <p:spPr>
          <a:xfrm>
            <a:off x="541064" y="178783"/>
            <a:ext cx="17205872" cy="999406"/>
          </a:xfrm>
        </p:spPr>
        <p:txBody>
          <a:bodyPr/>
          <a:lstStyle>
            <a:lvl1pPr>
              <a:defRPr>
                <a:solidFill>
                  <a:schemeClr val="accent3"/>
                </a:solidFill>
              </a:defRPr>
            </a:lvl1pPr>
          </a:lstStyle>
          <a:p>
            <a:r>
              <a:rPr lang="en-GB"/>
              <a:t>Click to edit Master title style</a:t>
            </a:r>
            <a:endParaRPr lang="en-US" dirty="0"/>
          </a:p>
        </p:txBody>
      </p:sp>
      <p:pic>
        <p:nvPicPr>
          <p:cNvPr id="9" name="Picture 8" descr="Logo&#10;&#10;Description automatically generated">
            <a:extLst>
              <a:ext uri="{FF2B5EF4-FFF2-40B4-BE49-F238E27FC236}">
                <a16:creationId xmlns:a16="http://schemas.microsoft.com/office/drawing/2014/main" id="{11CE8597-E15B-C2AC-B465-A037A01CFA27}"/>
              </a:ext>
            </a:extLst>
          </p:cNvPr>
          <p:cNvPicPr>
            <a:picLocks noChangeAspect="1"/>
          </p:cNvPicPr>
          <p:nvPr userDrawn="1"/>
        </p:nvPicPr>
        <p:blipFill>
          <a:blip r:embed="rId2"/>
          <a:stretch>
            <a:fillRect/>
          </a:stretch>
        </p:blipFill>
        <p:spPr>
          <a:xfrm>
            <a:off x="15728183" y="8525435"/>
            <a:ext cx="2109634" cy="1605562"/>
          </a:xfrm>
          <a:prstGeom prst="rect">
            <a:avLst/>
          </a:prstGeom>
        </p:spPr>
      </p:pic>
    </p:spTree>
    <p:extLst>
      <p:ext uri="{BB962C8B-B14F-4D97-AF65-F5344CB8AC3E}">
        <p14:creationId xmlns:p14="http://schemas.microsoft.com/office/powerpoint/2010/main" val="302103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ack Cov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26954C5-3747-B948-A205-98456F928051}"/>
              </a:ext>
            </a:extLst>
          </p:cNvPr>
          <p:cNvSpPr/>
          <p:nvPr userDrawn="1"/>
        </p:nvSpPr>
        <p:spPr>
          <a:xfrm>
            <a:off x="0" y="0"/>
            <a:ext cx="18288000" cy="1028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6" name="Subtitle 2">
            <a:extLst>
              <a:ext uri="{FF2B5EF4-FFF2-40B4-BE49-F238E27FC236}">
                <a16:creationId xmlns:a16="http://schemas.microsoft.com/office/drawing/2014/main" id="{AB12F6A0-5187-6546-91D6-169D28ED2044}"/>
              </a:ext>
            </a:extLst>
          </p:cNvPr>
          <p:cNvSpPr txBox="1">
            <a:spLocks/>
          </p:cNvSpPr>
          <p:nvPr userDrawn="1"/>
        </p:nvSpPr>
        <p:spPr>
          <a:xfrm>
            <a:off x="0" y="8944018"/>
            <a:ext cx="18288000" cy="745207"/>
          </a:xfrm>
          <a:prstGeom prst="rect">
            <a:avLst/>
          </a:prstGeom>
        </p:spPr>
        <p:txBody>
          <a:bodyPr wrap="square" bIns="280800">
            <a:spAutoFit/>
          </a:bodyPr>
          <a:lstStyle>
            <a:lvl1pPr marL="0" indent="0" algn="ctr" defTabSz="685800" rtl="0" eaLnBrk="1" latinLnBrk="0" hangingPunct="1">
              <a:lnSpc>
                <a:spcPct val="90000"/>
              </a:lnSpc>
              <a:spcBef>
                <a:spcPts val="750"/>
              </a:spcBef>
              <a:buFont typeface="Arial" panose="020B0604020202020204" pitchFamily="34" charset="0"/>
              <a:buNone/>
              <a:defRPr sz="1600" b="0" i="0" kern="1200">
                <a:solidFill>
                  <a:schemeClr val="bg1"/>
                </a:solidFill>
                <a:latin typeface="Calibri Light"/>
                <a:ea typeface="+mn-ea"/>
                <a:cs typeface="Calibri Light"/>
              </a:defRPr>
            </a:lvl1pPr>
            <a:lvl2pPr marL="457200" indent="0" algn="ctr" defTabSz="685800" rtl="0" eaLnBrk="1" latinLnBrk="0" hangingPunct="1">
              <a:lnSpc>
                <a:spcPct val="90000"/>
              </a:lnSpc>
              <a:spcBef>
                <a:spcPts val="375"/>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ctr"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3pPr>
            <a:lvl4pPr marL="13716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4pPr>
            <a:lvl5pPr marL="18288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5pPr>
            <a:lvl6pPr marL="22860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6pPr>
            <a:lvl7pPr marL="27432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7pPr>
            <a:lvl8pPr marL="32004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8pPr>
            <a:lvl9pPr marL="36576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9pPr>
          </a:lstStyle>
          <a:p>
            <a:r>
              <a:rPr lang="en-GB" sz="3000" b="0" i="0" kern="1200" dirty="0" err="1">
                <a:solidFill>
                  <a:schemeClr val="bg1"/>
                </a:solidFill>
                <a:effectLst/>
                <a:latin typeface="Arial" panose="020B0604020202020204" pitchFamily="34" charset="0"/>
                <a:ea typeface="+mn-ea"/>
                <a:cs typeface="Arial" panose="020B0604020202020204" pitchFamily="34" charset="0"/>
              </a:rPr>
              <a:t>contact.scwcsu@nhs.net</a:t>
            </a:r>
            <a:r>
              <a:rPr lang="en-GB" sz="3000" b="0" i="0" kern="1200" dirty="0">
                <a:solidFill>
                  <a:schemeClr val="bg1"/>
                </a:solidFill>
                <a:effectLst/>
                <a:latin typeface="Arial" panose="020B0604020202020204" pitchFamily="34" charset="0"/>
                <a:ea typeface="+mn-ea"/>
                <a:cs typeface="Arial" panose="020B0604020202020204" pitchFamily="34" charset="0"/>
              </a:rPr>
              <a:t>  |  scwcsu.nhs.uk  |  </a:t>
            </a:r>
            <a:r>
              <a:rPr lang="en-GB" sz="3000" b="0" i="0" u="none" strike="noStrike" kern="1200" dirty="0">
                <a:solidFill>
                  <a:schemeClr val="bg1"/>
                </a:solidFill>
                <a:effectLst/>
                <a:latin typeface="Arial" panose="020B0604020202020204" pitchFamily="34" charset="0"/>
                <a:ea typeface="+mn-ea"/>
                <a:cs typeface="Arial" panose="020B0604020202020204" pitchFamily="34" charset="0"/>
              </a:rPr>
              <a:t>@NHSscw</a:t>
            </a:r>
            <a:endParaRPr lang="en-GB" sz="3000" b="0" i="0" kern="1200" dirty="0">
              <a:solidFill>
                <a:schemeClr val="bg1"/>
              </a:solidFill>
              <a:effectLst/>
              <a:latin typeface="Arial" panose="020B0604020202020204" pitchFamily="34" charset="0"/>
              <a:ea typeface="+mn-ea"/>
              <a:cs typeface="Arial" panose="020B0604020202020204" pitchFamily="34" charset="0"/>
            </a:endParaRPr>
          </a:p>
        </p:txBody>
      </p:sp>
      <p:pic>
        <p:nvPicPr>
          <p:cNvPr id="8" name="Picture 7" descr="Logo, company name&#10;&#10;Description automatically generated">
            <a:extLst>
              <a:ext uri="{FF2B5EF4-FFF2-40B4-BE49-F238E27FC236}">
                <a16:creationId xmlns:a16="http://schemas.microsoft.com/office/drawing/2014/main" id="{4AE3AF56-148C-004F-82EE-B4949F139F00}"/>
              </a:ext>
            </a:extLst>
          </p:cNvPr>
          <p:cNvPicPr>
            <a:picLocks noChangeAspect="1"/>
          </p:cNvPicPr>
          <p:nvPr userDrawn="1"/>
        </p:nvPicPr>
        <p:blipFill>
          <a:blip r:embed="rId2"/>
          <a:stretch>
            <a:fillRect/>
          </a:stretch>
        </p:blipFill>
        <p:spPr>
          <a:xfrm>
            <a:off x="7808000" y="3271124"/>
            <a:ext cx="2672000" cy="2256584"/>
          </a:xfrm>
          <a:prstGeom prst="rect">
            <a:avLst/>
          </a:prstGeom>
        </p:spPr>
      </p:pic>
      <p:sp>
        <p:nvSpPr>
          <p:cNvPr id="13" name="Slide Number Placeholder 5">
            <a:extLst>
              <a:ext uri="{FF2B5EF4-FFF2-40B4-BE49-F238E27FC236}">
                <a16:creationId xmlns:a16="http://schemas.microsoft.com/office/drawing/2014/main" id="{712814EF-8ABA-6840-B243-76B414B61008}"/>
              </a:ext>
            </a:extLst>
          </p:cNvPr>
          <p:cNvSpPr txBox="1">
            <a:spLocks/>
          </p:cNvSpPr>
          <p:nvPr userDrawn="1"/>
        </p:nvSpPr>
        <p:spPr>
          <a:xfrm>
            <a:off x="638919" y="9633859"/>
            <a:ext cx="577406" cy="653142"/>
          </a:xfrm>
          <a:prstGeom prst="rect">
            <a:avLst/>
          </a:prstGeom>
        </p:spPr>
        <p:txBody>
          <a:bodyPr vert="horz" lIns="0" tIns="0" rIns="0" bIns="0" rtlCol="0" anchor="ctr"/>
          <a:lstStyle>
            <a:defPPr>
              <a:defRPr lang="en-US"/>
            </a:defPPr>
            <a:lvl1pPr marL="0" algn="ctr" defTabSz="914400" rtl="0" eaLnBrk="1" latinLnBrk="0" hangingPunct="1">
              <a:defRPr sz="1050" b="1" i="0" kern="1200">
                <a:solidFill>
                  <a:schemeClr val="tx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7164D7-9B6A-1C43-ACF7-FB85B36CD2BA}" type="slidenum">
              <a:rPr lang="en-US" sz="1576" smtClean="0">
                <a:solidFill>
                  <a:schemeClr val="tx1"/>
                </a:solidFill>
              </a:rPr>
              <a:pPr/>
              <a:t>‹#›</a:t>
            </a:fld>
            <a:endParaRPr lang="en-US" sz="1576" dirty="0">
              <a:solidFill>
                <a:schemeClr val="tx1"/>
              </a:solidFill>
            </a:endParaRPr>
          </a:p>
        </p:txBody>
      </p:sp>
      <p:sp>
        <p:nvSpPr>
          <p:cNvPr id="16" name="Rectangle 15">
            <a:extLst>
              <a:ext uri="{FF2B5EF4-FFF2-40B4-BE49-F238E27FC236}">
                <a16:creationId xmlns:a16="http://schemas.microsoft.com/office/drawing/2014/main" id="{5F7566E3-0CC6-0141-912F-1D7DFC852DF3}"/>
              </a:ext>
            </a:extLst>
          </p:cNvPr>
          <p:cNvSpPr/>
          <p:nvPr userDrawn="1"/>
        </p:nvSpPr>
        <p:spPr>
          <a:xfrm>
            <a:off x="0" y="9633859"/>
            <a:ext cx="18288000" cy="653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spTree>
    <p:extLst>
      <p:ext uri="{BB962C8B-B14F-4D97-AF65-F5344CB8AC3E}">
        <p14:creationId xmlns:p14="http://schemas.microsoft.com/office/powerpoint/2010/main" val="91793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6.png"/><Relationship Id="rId5" Type="http://schemas.openxmlformats.org/officeDocument/2006/relationships/slideLayout" Target="../slideLayouts/slideLayout29.xml"/><Relationship Id="rId10"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EA13A98-8432-4795-A8D2-8A832DD205AF}"/>
              </a:ext>
            </a:extLst>
          </p:cNvPr>
          <p:cNvSpPr>
            <a:spLocks noGrp="1" noChangeArrowheads="1"/>
          </p:cNvSpPr>
          <p:nvPr>
            <p:ph type="title"/>
          </p:nvPr>
        </p:nvSpPr>
        <p:spPr bwMode="auto">
          <a:xfrm>
            <a:off x="742950" y="549278"/>
            <a:ext cx="168021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C93F98D7-2722-4A77-B945-4D42AEDC9BD6}"/>
              </a:ext>
            </a:extLst>
          </p:cNvPr>
          <p:cNvSpPr>
            <a:spLocks noGrp="1" noChangeArrowheads="1"/>
          </p:cNvSpPr>
          <p:nvPr>
            <p:ph type="body" idx="1"/>
          </p:nvPr>
        </p:nvSpPr>
        <p:spPr bwMode="auto">
          <a:xfrm>
            <a:off x="742950" y="2740027"/>
            <a:ext cx="16802100" cy="578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04F060F5-CBCF-473C-85D1-55AEE3C27E84}"/>
              </a:ext>
            </a:extLst>
          </p:cNvPr>
          <p:cNvSpPr>
            <a:spLocks noGrp="1"/>
          </p:cNvSpPr>
          <p:nvPr>
            <p:ph type="dt" sz="half" idx="2"/>
          </p:nvPr>
        </p:nvSpPr>
        <p:spPr>
          <a:xfrm>
            <a:off x="742950" y="8721728"/>
            <a:ext cx="4114800" cy="549275"/>
          </a:xfrm>
          <a:prstGeom prst="rect">
            <a:avLst/>
          </a:prstGeom>
        </p:spPr>
        <p:txBody>
          <a:bodyPr vert="horz" lIns="91440" tIns="45720" rIns="91440" bIns="45720" rtlCol="0" anchor="ctr"/>
          <a:lstStyle>
            <a:lvl1pPr algn="l" eaLnBrk="1" fontAlgn="auto" hangingPunct="1">
              <a:spcBef>
                <a:spcPts val="0"/>
              </a:spcBef>
              <a:spcAft>
                <a:spcPts val="0"/>
              </a:spcAft>
              <a:defRPr sz="2400" b="0">
                <a:solidFill>
                  <a:schemeClr val="tx1"/>
                </a:solidFill>
                <a:latin typeface="Arial" panose="020B0604020202020204" pitchFamily="34" charset="0"/>
                <a:cs typeface="Arial" panose="020B0604020202020204" pitchFamily="34" charset="0"/>
              </a:defRPr>
            </a:lvl1pPr>
          </a:lstStyle>
          <a:p>
            <a:pPr>
              <a:defRPr/>
            </a:pPr>
            <a:fld id="{3403E009-6D4E-42E9-A10D-DD8AF62876BC}" type="datetime1">
              <a:rPr lang="en-GB"/>
              <a:pPr>
                <a:defRPr/>
              </a:pPr>
              <a:t>20/03/2025</a:t>
            </a:fld>
            <a:endParaRPr lang="en-GB"/>
          </a:p>
        </p:txBody>
      </p:sp>
      <p:sp>
        <p:nvSpPr>
          <p:cNvPr id="5" name="Footer Placeholder 4">
            <a:extLst>
              <a:ext uri="{FF2B5EF4-FFF2-40B4-BE49-F238E27FC236}">
                <a16:creationId xmlns:a16="http://schemas.microsoft.com/office/drawing/2014/main" id="{74472CE8-12B8-4DD2-B7CD-3E5E51306F66}"/>
              </a:ext>
            </a:extLst>
          </p:cNvPr>
          <p:cNvSpPr>
            <a:spLocks noGrp="1"/>
          </p:cNvSpPr>
          <p:nvPr>
            <p:ph type="ftr" sz="quarter" idx="3"/>
          </p:nvPr>
        </p:nvSpPr>
        <p:spPr>
          <a:xfrm>
            <a:off x="13430250" y="8721728"/>
            <a:ext cx="4114800" cy="549275"/>
          </a:xfrm>
          <a:prstGeom prst="rect">
            <a:avLst/>
          </a:prstGeom>
        </p:spPr>
        <p:txBody>
          <a:bodyPr vert="horz" lIns="91440" tIns="45720" rIns="91440" bIns="45720" rtlCol="0" anchor="ctr"/>
          <a:lstStyle>
            <a:lvl1pPr algn="r" eaLnBrk="1" fontAlgn="auto" hangingPunct="1">
              <a:spcBef>
                <a:spcPts val="0"/>
              </a:spcBef>
              <a:spcAft>
                <a:spcPts val="0"/>
              </a:spcAft>
              <a:defRPr sz="2400" b="0">
                <a:solidFill>
                  <a:schemeClr val="tx1"/>
                </a:solidFill>
                <a:latin typeface="Arial" panose="020B0604020202020204" pitchFamily="34" charset="0"/>
                <a:cs typeface="Arial" panose="020B0604020202020204"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2215014F-7823-4935-99A7-7104679385E4}"/>
              </a:ext>
            </a:extLst>
          </p:cNvPr>
          <p:cNvSpPr>
            <a:spLocks noGrp="1"/>
          </p:cNvSpPr>
          <p:nvPr>
            <p:ph type="sldNum" sz="quarter" idx="4"/>
          </p:nvPr>
        </p:nvSpPr>
        <p:spPr>
          <a:xfrm>
            <a:off x="8642351" y="9544051"/>
            <a:ext cx="1079501" cy="546101"/>
          </a:xfrm>
          <a:prstGeom prst="rect">
            <a:avLst/>
          </a:prstGeom>
        </p:spPr>
        <p:txBody>
          <a:bodyPr vert="horz" lIns="91440" tIns="45720" rIns="91440" bIns="45720" rtlCol="0" anchor="ctr"/>
          <a:lstStyle>
            <a:lvl1pPr algn="ctr" eaLnBrk="1" fontAlgn="auto" hangingPunct="1">
              <a:spcBef>
                <a:spcPts val="0"/>
              </a:spcBef>
              <a:spcAft>
                <a:spcPts val="0"/>
              </a:spcAft>
              <a:defRPr sz="2400" b="0">
                <a:solidFill>
                  <a:schemeClr val="tx1"/>
                </a:solidFill>
                <a:latin typeface="Arial" panose="020B0604020202020204" pitchFamily="34" charset="0"/>
                <a:cs typeface="Arial" panose="020B0604020202020204" pitchFamily="34" charset="0"/>
              </a:defRPr>
            </a:lvl1pPr>
          </a:lstStyle>
          <a:p>
            <a:pPr>
              <a:defRPr/>
            </a:pPr>
            <a:fld id="{00E50EB8-73DF-4382-B985-913EFCB676A6}" type="slidenum">
              <a:rPr lang="en-GB"/>
              <a:pPr>
                <a:defRPr/>
              </a:pPr>
              <a:t>‹#›</a:t>
            </a:fld>
            <a:endParaRPr lang="en-GB"/>
          </a:p>
        </p:txBody>
      </p:sp>
    </p:spTree>
    <p:extLst>
      <p:ext uri="{BB962C8B-B14F-4D97-AF65-F5344CB8AC3E}">
        <p14:creationId xmlns:p14="http://schemas.microsoft.com/office/powerpoint/2010/main" val="244707935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hf sldNum="0" hdr="0" ftr="0" dt="0"/>
  <p:txStyles>
    <p:titleStyle>
      <a:lvl1pPr algn="l" defTabSz="1371566" rtl="0" eaLnBrk="1" fontAlgn="base" hangingPunct="1">
        <a:lnSpc>
          <a:spcPct val="90000"/>
        </a:lnSpc>
        <a:spcBef>
          <a:spcPct val="0"/>
        </a:spcBef>
        <a:spcAft>
          <a:spcPct val="0"/>
        </a:spcAft>
        <a:defRPr sz="6401" kern="1200">
          <a:solidFill>
            <a:schemeClr val="tx1"/>
          </a:solidFill>
          <a:latin typeface="Rockwell" panose="02060603020205020403" pitchFamily="18" charset="77"/>
          <a:ea typeface="+mj-ea"/>
          <a:cs typeface="+mj-cs"/>
        </a:defRPr>
      </a:lvl1pPr>
      <a:lvl2pPr algn="l" defTabSz="1371566" rtl="0" eaLnBrk="1" fontAlgn="base" hangingPunct="1">
        <a:lnSpc>
          <a:spcPct val="90000"/>
        </a:lnSpc>
        <a:spcBef>
          <a:spcPct val="0"/>
        </a:spcBef>
        <a:spcAft>
          <a:spcPct val="0"/>
        </a:spcAft>
        <a:defRPr sz="6401">
          <a:solidFill>
            <a:schemeClr val="tx1"/>
          </a:solidFill>
          <a:latin typeface="Rockwell" panose="02060603020205020403" pitchFamily="18" charset="0"/>
        </a:defRPr>
      </a:lvl2pPr>
      <a:lvl3pPr algn="l" defTabSz="1371566" rtl="0" eaLnBrk="1" fontAlgn="base" hangingPunct="1">
        <a:lnSpc>
          <a:spcPct val="90000"/>
        </a:lnSpc>
        <a:spcBef>
          <a:spcPct val="0"/>
        </a:spcBef>
        <a:spcAft>
          <a:spcPct val="0"/>
        </a:spcAft>
        <a:defRPr sz="6401">
          <a:solidFill>
            <a:schemeClr val="tx1"/>
          </a:solidFill>
          <a:latin typeface="Rockwell" panose="02060603020205020403" pitchFamily="18" charset="0"/>
        </a:defRPr>
      </a:lvl3pPr>
      <a:lvl4pPr algn="l" defTabSz="1371566" rtl="0" eaLnBrk="1" fontAlgn="base" hangingPunct="1">
        <a:lnSpc>
          <a:spcPct val="90000"/>
        </a:lnSpc>
        <a:spcBef>
          <a:spcPct val="0"/>
        </a:spcBef>
        <a:spcAft>
          <a:spcPct val="0"/>
        </a:spcAft>
        <a:defRPr sz="6401">
          <a:solidFill>
            <a:schemeClr val="tx1"/>
          </a:solidFill>
          <a:latin typeface="Rockwell" panose="02060603020205020403" pitchFamily="18" charset="0"/>
        </a:defRPr>
      </a:lvl4pPr>
      <a:lvl5pPr algn="l" defTabSz="1371566" rtl="0" eaLnBrk="1" fontAlgn="base" hangingPunct="1">
        <a:lnSpc>
          <a:spcPct val="90000"/>
        </a:lnSpc>
        <a:spcBef>
          <a:spcPct val="0"/>
        </a:spcBef>
        <a:spcAft>
          <a:spcPct val="0"/>
        </a:spcAft>
        <a:defRPr sz="6401">
          <a:solidFill>
            <a:schemeClr val="tx1"/>
          </a:solidFill>
          <a:latin typeface="Rockwell" panose="02060603020205020403" pitchFamily="18" charset="0"/>
        </a:defRPr>
      </a:lvl5pPr>
      <a:lvl6pPr marL="914378" algn="l" defTabSz="1371566" rtl="0" eaLnBrk="1" fontAlgn="base" hangingPunct="1">
        <a:lnSpc>
          <a:spcPct val="90000"/>
        </a:lnSpc>
        <a:spcBef>
          <a:spcPct val="0"/>
        </a:spcBef>
        <a:spcAft>
          <a:spcPct val="0"/>
        </a:spcAft>
        <a:defRPr sz="6401">
          <a:solidFill>
            <a:schemeClr val="tx1"/>
          </a:solidFill>
          <a:latin typeface="Rockwell" panose="02060603020205020403" pitchFamily="18" charset="0"/>
        </a:defRPr>
      </a:lvl6pPr>
      <a:lvl7pPr marL="1828755" algn="l" defTabSz="1371566" rtl="0" eaLnBrk="1" fontAlgn="base" hangingPunct="1">
        <a:lnSpc>
          <a:spcPct val="90000"/>
        </a:lnSpc>
        <a:spcBef>
          <a:spcPct val="0"/>
        </a:spcBef>
        <a:spcAft>
          <a:spcPct val="0"/>
        </a:spcAft>
        <a:defRPr sz="6401">
          <a:solidFill>
            <a:schemeClr val="tx1"/>
          </a:solidFill>
          <a:latin typeface="Rockwell" panose="02060603020205020403" pitchFamily="18" charset="0"/>
        </a:defRPr>
      </a:lvl7pPr>
      <a:lvl8pPr marL="2743131" algn="l" defTabSz="1371566" rtl="0" eaLnBrk="1" fontAlgn="base" hangingPunct="1">
        <a:lnSpc>
          <a:spcPct val="90000"/>
        </a:lnSpc>
        <a:spcBef>
          <a:spcPct val="0"/>
        </a:spcBef>
        <a:spcAft>
          <a:spcPct val="0"/>
        </a:spcAft>
        <a:defRPr sz="6401">
          <a:solidFill>
            <a:schemeClr val="tx1"/>
          </a:solidFill>
          <a:latin typeface="Rockwell" panose="02060603020205020403" pitchFamily="18" charset="0"/>
        </a:defRPr>
      </a:lvl8pPr>
      <a:lvl9pPr marL="3657509" algn="l" defTabSz="1371566" rtl="0" eaLnBrk="1" fontAlgn="base" hangingPunct="1">
        <a:lnSpc>
          <a:spcPct val="90000"/>
        </a:lnSpc>
        <a:spcBef>
          <a:spcPct val="0"/>
        </a:spcBef>
        <a:spcAft>
          <a:spcPct val="0"/>
        </a:spcAft>
        <a:defRPr sz="6401">
          <a:solidFill>
            <a:schemeClr val="tx1"/>
          </a:solidFill>
          <a:latin typeface="Rockwell" panose="02060603020205020403" pitchFamily="18" charset="0"/>
        </a:defRPr>
      </a:lvl9pPr>
    </p:titleStyle>
    <p:bodyStyle>
      <a:lvl1pPr marL="342891" indent="-342891" algn="l" defTabSz="1371566" rtl="0" eaLnBrk="1" fontAlgn="base" hangingPunct="1">
        <a:lnSpc>
          <a:spcPct val="90000"/>
        </a:lnSpc>
        <a:spcBef>
          <a:spcPts val="1500"/>
        </a:spcBef>
        <a:spcAft>
          <a:spcPct val="0"/>
        </a:spcAft>
        <a:buSzPct val="85000"/>
        <a:buFont typeface="Wingdings" panose="05000000000000000000" pitchFamily="2" charset="2"/>
        <a:buChar char="§"/>
        <a:defRPr sz="4200" kern="1200">
          <a:solidFill>
            <a:schemeClr val="tx1"/>
          </a:solidFill>
          <a:latin typeface="Arial" panose="020B0604020202020204" pitchFamily="34" charset="0"/>
          <a:ea typeface="+mn-ea"/>
          <a:cs typeface="Arial" panose="020B0604020202020204" pitchFamily="34" charset="0"/>
        </a:defRPr>
      </a:lvl1pPr>
      <a:lvl2pPr marL="1028675" indent="-342891" algn="l" defTabSz="1371566" rtl="0" eaLnBrk="1" fontAlgn="base" hangingPunct="1">
        <a:lnSpc>
          <a:spcPct val="90000"/>
        </a:lnSpc>
        <a:spcBef>
          <a:spcPts val="75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1714457" indent="-342891" algn="l" defTabSz="1371566" rtl="0" eaLnBrk="1" fontAlgn="base" hangingPunct="1">
        <a:lnSpc>
          <a:spcPct val="90000"/>
        </a:lnSpc>
        <a:spcBef>
          <a:spcPts val="750"/>
        </a:spcBef>
        <a:spcAft>
          <a:spcPct val="0"/>
        </a:spcAft>
        <a:buSzPct val="85000"/>
        <a:buFont typeface="Wingdings" panose="05000000000000000000" pitchFamily="2" charset="2"/>
        <a:buChar char="Ø"/>
        <a:defRPr sz="3000" kern="1200">
          <a:solidFill>
            <a:schemeClr val="tx1"/>
          </a:solidFill>
          <a:latin typeface="Arial" panose="020B0604020202020204" pitchFamily="34" charset="0"/>
          <a:ea typeface="+mn-ea"/>
          <a:cs typeface="Arial" panose="020B0604020202020204" pitchFamily="34" charset="0"/>
        </a:defRPr>
      </a:lvl3pPr>
      <a:lvl4pPr marL="2400240" indent="-342891" algn="l" defTabSz="1371566" rtl="0" eaLnBrk="1" fontAlgn="base" hangingPunct="1">
        <a:lnSpc>
          <a:spcPct val="90000"/>
        </a:lnSpc>
        <a:spcBef>
          <a:spcPts val="750"/>
        </a:spcBef>
        <a:spcAft>
          <a:spcPct val="0"/>
        </a:spcAft>
        <a:buFont typeface="Arial" panose="020B0604020202020204" pitchFamily="34" charset="0"/>
        <a:buChar char="•"/>
        <a:defRPr sz="2599" kern="1200">
          <a:solidFill>
            <a:schemeClr val="tx1"/>
          </a:solidFill>
          <a:latin typeface="Arial" panose="020B0604020202020204" pitchFamily="34" charset="0"/>
          <a:ea typeface="+mn-ea"/>
          <a:cs typeface="Arial" panose="020B0604020202020204" pitchFamily="34" charset="0"/>
        </a:defRPr>
      </a:lvl4pPr>
      <a:lvl5pPr marL="3086024" indent="-342891" algn="l" defTabSz="1371566" rtl="0" eaLnBrk="1" fontAlgn="base" hangingPunct="1">
        <a:lnSpc>
          <a:spcPct val="90000"/>
        </a:lnSpc>
        <a:spcBef>
          <a:spcPts val="750"/>
        </a:spcBef>
        <a:spcAft>
          <a:spcPct val="0"/>
        </a:spcAft>
        <a:buFont typeface="Courier New" panose="02070309020205020404" pitchFamily="49" charset="0"/>
        <a:buChar char="o"/>
        <a:defRPr sz="2599" kern="1200">
          <a:solidFill>
            <a:schemeClr val="tx1"/>
          </a:solidFill>
          <a:latin typeface="Arial" panose="020B0604020202020204" pitchFamily="34" charset="0"/>
          <a:ea typeface="+mn-ea"/>
          <a:cs typeface="Arial" panose="020B0604020202020204" pitchFamily="34" charset="0"/>
        </a:defRPr>
      </a:lvl5pPr>
      <a:lvl6pPr marL="3771806" indent="-342891"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589" indent="-342891"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371" indent="-342891"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155" indent="-342891"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566" rtl="0" eaLnBrk="1" latinLnBrk="0" hangingPunct="1">
        <a:defRPr sz="2700" kern="1200">
          <a:solidFill>
            <a:schemeClr val="tx1"/>
          </a:solidFill>
          <a:latin typeface="+mn-lt"/>
          <a:ea typeface="+mn-ea"/>
          <a:cs typeface="+mn-cs"/>
        </a:defRPr>
      </a:lvl1pPr>
      <a:lvl2pPr marL="685784" algn="l" defTabSz="1371566" rtl="0" eaLnBrk="1" latinLnBrk="0" hangingPunct="1">
        <a:defRPr sz="2700" kern="1200">
          <a:solidFill>
            <a:schemeClr val="tx1"/>
          </a:solidFill>
          <a:latin typeface="+mn-lt"/>
          <a:ea typeface="+mn-ea"/>
          <a:cs typeface="+mn-cs"/>
        </a:defRPr>
      </a:lvl2pPr>
      <a:lvl3pPr marL="1371566" algn="l" defTabSz="1371566" rtl="0" eaLnBrk="1" latinLnBrk="0" hangingPunct="1">
        <a:defRPr sz="2700" kern="1200">
          <a:solidFill>
            <a:schemeClr val="tx1"/>
          </a:solidFill>
          <a:latin typeface="+mn-lt"/>
          <a:ea typeface="+mn-ea"/>
          <a:cs typeface="+mn-cs"/>
        </a:defRPr>
      </a:lvl3pPr>
      <a:lvl4pPr marL="2057349" algn="l" defTabSz="1371566" rtl="0" eaLnBrk="1" latinLnBrk="0" hangingPunct="1">
        <a:defRPr sz="2700" kern="1200">
          <a:solidFill>
            <a:schemeClr val="tx1"/>
          </a:solidFill>
          <a:latin typeface="+mn-lt"/>
          <a:ea typeface="+mn-ea"/>
          <a:cs typeface="+mn-cs"/>
        </a:defRPr>
      </a:lvl4pPr>
      <a:lvl5pPr marL="2743131" algn="l" defTabSz="1371566" rtl="0" eaLnBrk="1" latinLnBrk="0" hangingPunct="1">
        <a:defRPr sz="2700" kern="1200">
          <a:solidFill>
            <a:schemeClr val="tx1"/>
          </a:solidFill>
          <a:latin typeface="+mn-lt"/>
          <a:ea typeface="+mn-ea"/>
          <a:cs typeface="+mn-cs"/>
        </a:defRPr>
      </a:lvl5pPr>
      <a:lvl6pPr marL="3428915" algn="l" defTabSz="1371566" rtl="0" eaLnBrk="1" latinLnBrk="0" hangingPunct="1">
        <a:defRPr sz="2700" kern="1200">
          <a:solidFill>
            <a:schemeClr val="tx1"/>
          </a:solidFill>
          <a:latin typeface="+mn-lt"/>
          <a:ea typeface="+mn-ea"/>
          <a:cs typeface="+mn-cs"/>
        </a:defRPr>
      </a:lvl6pPr>
      <a:lvl7pPr marL="4114697" algn="l" defTabSz="1371566" rtl="0" eaLnBrk="1" latinLnBrk="0" hangingPunct="1">
        <a:defRPr sz="2700" kern="1200">
          <a:solidFill>
            <a:schemeClr val="tx1"/>
          </a:solidFill>
          <a:latin typeface="+mn-lt"/>
          <a:ea typeface="+mn-ea"/>
          <a:cs typeface="+mn-cs"/>
        </a:defRPr>
      </a:lvl7pPr>
      <a:lvl8pPr marL="4800480" algn="l" defTabSz="1371566" rtl="0" eaLnBrk="1" latinLnBrk="0" hangingPunct="1">
        <a:defRPr sz="2700" kern="1200">
          <a:solidFill>
            <a:schemeClr val="tx1"/>
          </a:solidFill>
          <a:latin typeface="+mn-lt"/>
          <a:ea typeface="+mn-ea"/>
          <a:cs typeface="+mn-cs"/>
        </a:defRPr>
      </a:lvl8pPr>
      <a:lvl9pPr marL="5486264" algn="l" defTabSz="1371566"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1064" y="178783"/>
            <a:ext cx="17205872" cy="999406"/>
          </a:xfrm>
          <a:prstGeom prst="rect">
            <a:avLst/>
          </a:prstGeom>
        </p:spPr>
        <p:txBody>
          <a:bodyPr vert="horz" lIns="0" tIns="45720" rIns="91440" bIns="45720" rtlCol="0" anchor="b" anchorCtr="0">
            <a:normAutofit/>
          </a:bodyPr>
          <a:lstStyle/>
          <a:p>
            <a:r>
              <a:rPr lang="en-GB"/>
              <a:t>Click to edit Master title style</a:t>
            </a:r>
            <a:endParaRPr lang="en-US" dirty="0"/>
          </a:p>
        </p:txBody>
      </p:sp>
      <p:sp>
        <p:nvSpPr>
          <p:cNvPr id="3" name="Text Placeholder 2"/>
          <p:cNvSpPr>
            <a:spLocks noGrp="1"/>
          </p:cNvSpPr>
          <p:nvPr>
            <p:ph type="body" idx="1"/>
          </p:nvPr>
        </p:nvSpPr>
        <p:spPr>
          <a:xfrm>
            <a:off x="537004" y="1356972"/>
            <a:ext cx="17205872" cy="7992632"/>
          </a:xfrm>
          <a:prstGeom prst="rect">
            <a:avLst/>
          </a:prstGeom>
        </p:spPr>
        <p:txBody>
          <a:bodyPr vert="horz" lIns="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Slide Number Placeholder 5">
            <a:extLst>
              <a:ext uri="{FF2B5EF4-FFF2-40B4-BE49-F238E27FC236}">
                <a16:creationId xmlns:a16="http://schemas.microsoft.com/office/drawing/2014/main" id="{8B404255-6E90-A775-FB9B-D4668924BE5C}"/>
              </a:ext>
            </a:extLst>
          </p:cNvPr>
          <p:cNvSpPr>
            <a:spLocks noGrp="1"/>
          </p:cNvSpPr>
          <p:nvPr>
            <p:ph type="sldNum" sz="quarter" idx="4"/>
          </p:nvPr>
        </p:nvSpPr>
        <p:spPr>
          <a:xfrm>
            <a:off x="8543156" y="9362356"/>
            <a:ext cx="1193568" cy="870856"/>
          </a:xfrm>
          <a:prstGeom prst="rect">
            <a:avLst/>
          </a:prstGeom>
        </p:spPr>
        <p:txBody>
          <a:bodyPr vert="horz" lIns="0" tIns="0" rIns="0" bIns="0" rtlCol="0" anchor="ctr"/>
          <a:lstStyle>
            <a:lvl1pPr algn="ctr">
              <a:defRPr sz="2400" b="0" i="0">
                <a:solidFill>
                  <a:schemeClr val="tx2">
                    <a:lumMod val="50000"/>
                    <a:lumOff val="50000"/>
                  </a:schemeClr>
                </a:solidFill>
                <a:latin typeface="+mn-lt"/>
              </a:defRPr>
            </a:lvl1pPr>
          </a:lstStyle>
          <a:p>
            <a:fld id="{E37164D7-9B6A-1C43-ACF7-FB85B36CD2BA}" type="slidenum">
              <a:rPr lang="en-US" smtClean="0"/>
              <a:pPr/>
              <a:t>‹#›</a:t>
            </a:fld>
            <a:endParaRPr lang="en-US" dirty="0"/>
          </a:p>
        </p:txBody>
      </p:sp>
      <p:pic>
        <p:nvPicPr>
          <p:cNvPr id="5" name="Picture 4" descr="Logo&#10;&#10;Description automatically generated">
            <a:extLst>
              <a:ext uri="{FF2B5EF4-FFF2-40B4-BE49-F238E27FC236}">
                <a16:creationId xmlns:a16="http://schemas.microsoft.com/office/drawing/2014/main" id="{B773B4A7-2891-928B-C211-53F89D40E012}"/>
              </a:ext>
            </a:extLst>
          </p:cNvPr>
          <p:cNvPicPr>
            <a:picLocks noChangeAspect="1"/>
          </p:cNvPicPr>
          <p:nvPr userDrawn="1"/>
        </p:nvPicPr>
        <p:blipFill>
          <a:blip r:embed="rId11"/>
          <a:stretch>
            <a:fillRect/>
          </a:stretch>
        </p:blipFill>
        <p:spPr>
          <a:xfrm>
            <a:off x="15577500" y="8294748"/>
            <a:ext cx="2656712" cy="1879600"/>
          </a:xfrm>
          <a:prstGeom prst="rect">
            <a:avLst/>
          </a:prstGeom>
        </p:spPr>
      </p:pic>
    </p:spTree>
    <p:extLst>
      <p:ext uri="{BB962C8B-B14F-4D97-AF65-F5344CB8AC3E}">
        <p14:creationId xmlns:p14="http://schemas.microsoft.com/office/powerpoint/2010/main" val="181679605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371600" rtl="0" eaLnBrk="1" latinLnBrk="0" hangingPunct="1">
        <a:lnSpc>
          <a:spcPct val="90000"/>
        </a:lnSpc>
        <a:spcBef>
          <a:spcPct val="0"/>
        </a:spcBef>
        <a:buNone/>
        <a:defRPr sz="4400" b="1" kern="1200">
          <a:solidFill>
            <a:schemeClr val="accent2"/>
          </a:solidFill>
          <a:latin typeface="Arial" panose="020B0604020202020204" pitchFamily="34" charset="0"/>
          <a:ea typeface="+mj-ea"/>
          <a:cs typeface="Arial" panose="020B0604020202020204" pitchFamily="34" charset="0"/>
        </a:defRPr>
      </a:lvl1pPr>
    </p:titleStyle>
    <p:bodyStyle>
      <a:lvl1pPr marL="342900" indent="-342900" algn="l" defTabSz="1371600" rtl="0" eaLnBrk="1" latinLnBrk="0" hangingPunct="1">
        <a:lnSpc>
          <a:spcPct val="90000"/>
        </a:lnSpc>
        <a:spcBef>
          <a:spcPts val="1500"/>
        </a:spcBef>
        <a:buClr>
          <a:schemeClr val="accent2"/>
        </a:buClr>
        <a:buFont typeface="Arial" panose="020B0604020202020204" pitchFamily="34" charset="0"/>
        <a:buChar char="•"/>
        <a:defRPr sz="3200" kern="1200">
          <a:solidFill>
            <a:srgbClr val="5A5A5A"/>
          </a:solidFill>
          <a:latin typeface="Arial" panose="020B0604020202020204" pitchFamily="34" charset="0"/>
          <a:ea typeface="+mn-ea"/>
          <a:cs typeface="Arial" panose="020B0604020202020204" pitchFamily="34" charset="0"/>
        </a:defRPr>
      </a:lvl1pPr>
      <a:lvl2pPr marL="1028700" indent="-342900" algn="l" defTabSz="1371600" rtl="0" eaLnBrk="1" latinLnBrk="0" hangingPunct="1">
        <a:lnSpc>
          <a:spcPct val="90000"/>
        </a:lnSpc>
        <a:spcBef>
          <a:spcPts val="750"/>
        </a:spcBef>
        <a:buClr>
          <a:schemeClr val="accent2"/>
        </a:buClr>
        <a:buFont typeface="Arial" panose="020B0604020202020204" pitchFamily="34" charset="0"/>
        <a:buChar char="•"/>
        <a:defRPr sz="2800" kern="1200">
          <a:solidFill>
            <a:srgbClr val="5A5A5A"/>
          </a:solidFill>
          <a:latin typeface="Arial" panose="020B0604020202020204" pitchFamily="34" charset="0"/>
          <a:ea typeface="+mn-ea"/>
          <a:cs typeface="Arial" panose="020B0604020202020204" pitchFamily="34" charset="0"/>
        </a:defRPr>
      </a:lvl2pPr>
      <a:lvl3pPr marL="1714500" indent="-342900" algn="l" defTabSz="1371600" rtl="0" eaLnBrk="1" latinLnBrk="0" hangingPunct="1">
        <a:lnSpc>
          <a:spcPct val="90000"/>
        </a:lnSpc>
        <a:spcBef>
          <a:spcPts val="750"/>
        </a:spcBef>
        <a:buClr>
          <a:schemeClr val="accent2"/>
        </a:buClr>
        <a:buFont typeface="Arial" panose="020B0604020202020204" pitchFamily="34" charset="0"/>
        <a:buChar char="•"/>
        <a:defRPr sz="2400" kern="1200">
          <a:solidFill>
            <a:srgbClr val="5A5A5A"/>
          </a:solidFill>
          <a:latin typeface="Arial" panose="020B0604020202020204" pitchFamily="34" charset="0"/>
          <a:ea typeface="+mn-ea"/>
          <a:cs typeface="Arial" panose="020B0604020202020204" pitchFamily="34" charset="0"/>
        </a:defRPr>
      </a:lvl3pPr>
      <a:lvl4pPr marL="2400300" indent="-342900" algn="l" defTabSz="1371600" rtl="0" eaLnBrk="1" latinLnBrk="0" hangingPunct="1">
        <a:lnSpc>
          <a:spcPct val="90000"/>
        </a:lnSpc>
        <a:spcBef>
          <a:spcPts val="750"/>
        </a:spcBef>
        <a:buClr>
          <a:schemeClr val="accent2"/>
        </a:buClr>
        <a:buFont typeface="Arial" panose="020B0604020202020204" pitchFamily="34" charset="0"/>
        <a:buChar char="•"/>
        <a:defRPr sz="2000" kern="1200">
          <a:solidFill>
            <a:srgbClr val="5A5A5A"/>
          </a:solidFill>
          <a:latin typeface="Arial" panose="020B0604020202020204" pitchFamily="34" charset="0"/>
          <a:ea typeface="+mn-ea"/>
          <a:cs typeface="Arial" panose="020B0604020202020204" pitchFamily="34" charset="0"/>
        </a:defRPr>
      </a:lvl4pPr>
      <a:lvl5pPr marL="3086100" indent="-342900" algn="l" defTabSz="1371600" rtl="0" eaLnBrk="1" latinLnBrk="0" hangingPunct="1">
        <a:lnSpc>
          <a:spcPct val="90000"/>
        </a:lnSpc>
        <a:spcBef>
          <a:spcPts val="750"/>
        </a:spcBef>
        <a:buClr>
          <a:schemeClr val="accent2"/>
        </a:buClr>
        <a:buFont typeface="Arial" panose="020B0604020202020204" pitchFamily="34" charset="0"/>
        <a:buChar char="•"/>
        <a:defRPr sz="1600" kern="1200">
          <a:solidFill>
            <a:srgbClr val="5A5A5A"/>
          </a:solidFill>
          <a:latin typeface="Arial" panose="020B0604020202020204" pitchFamily="34" charset="0"/>
          <a:ea typeface="+mn-ea"/>
          <a:cs typeface="Arial" panose="020B060402020202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1.png"/><Relationship Id="rId7"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s://sthk.merseywestlancs.nhs.uk/media/.resources/63f7699bbb6795.45060995.pdf" TargetMode="Externa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0.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future.nhs.uk/canc/view?objectId=197762949" TargetMode="External"/><Relationship Id="rId10" Type="http://schemas.openxmlformats.org/officeDocument/2006/relationships/hyperlink" Target="https://bmjopenquality.bmj.com/content/13/4/e002882" TargetMode="External"/><Relationship Id="rId4" Type="http://schemas.openxmlformats.org/officeDocument/2006/relationships/image" Target="../media/image11.png"/><Relationship Id="rId9" Type="http://schemas.openxmlformats.org/officeDocument/2006/relationships/hyperlink" Target="file:///C:\Users\nb26307\Downloads\Final%20EM%20Breast%20Pain%20Clinic%20Evaluation%20120923.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sthk.merseywestlancs.nhs.uk/media/.resources/63f7699bbb6795.45060995.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3EDF9"/>
        </a:solidFill>
        <a:effectLst/>
      </p:bgPr>
    </p:bg>
    <p:spTree>
      <p:nvGrpSpPr>
        <p:cNvPr id="1" name=""/>
        <p:cNvGrpSpPr/>
        <p:nvPr/>
      </p:nvGrpSpPr>
      <p:grpSpPr>
        <a:xfrm>
          <a:off x="0" y="0"/>
          <a:ext cx="0" cy="0"/>
          <a:chOff x="0" y="0"/>
          <a:chExt cx="0" cy="0"/>
        </a:xfrm>
      </p:grpSpPr>
      <p:sp>
        <p:nvSpPr>
          <p:cNvPr id="2" name="Freeform 2"/>
          <p:cNvSpPr/>
          <p:nvPr/>
        </p:nvSpPr>
        <p:spPr>
          <a:xfrm>
            <a:off x="11795607" y="-2405432"/>
            <a:ext cx="7761014" cy="6208811"/>
          </a:xfrm>
          <a:custGeom>
            <a:avLst/>
            <a:gdLst/>
            <a:ahLst/>
            <a:cxnLst/>
            <a:rect l="l" t="t" r="r" b="b"/>
            <a:pathLst>
              <a:path w="7761014" h="6208811">
                <a:moveTo>
                  <a:pt x="0" y="0"/>
                </a:moveTo>
                <a:lnTo>
                  <a:pt x="7761014" y="0"/>
                </a:lnTo>
                <a:lnTo>
                  <a:pt x="7761014" y="6208811"/>
                </a:lnTo>
                <a:lnTo>
                  <a:pt x="0" y="6208811"/>
                </a:lnTo>
                <a:lnTo>
                  <a:pt x="0" y="0"/>
                </a:lnTo>
                <a:close/>
              </a:path>
            </a:pathLst>
          </a:custGeom>
          <a:blipFill>
            <a:blip r:embed="rId2"/>
            <a:stretch>
              <a:fillRect/>
            </a:stretch>
          </a:blipFill>
        </p:spPr>
        <p:txBody>
          <a:bodyPr/>
          <a:lstStyle/>
          <a:p>
            <a:endParaRPr lang="en-GB"/>
          </a:p>
        </p:txBody>
      </p:sp>
      <p:sp>
        <p:nvSpPr>
          <p:cNvPr id="3" name="Freeform 3"/>
          <p:cNvSpPr/>
          <p:nvPr/>
        </p:nvSpPr>
        <p:spPr>
          <a:xfrm>
            <a:off x="-179534" y="8373944"/>
            <a:ext cx="17446700" cy="2649332"/>
          </a:xfrm>
          <a:custGeom>
            <a:avLst/>
            <a:gdLst/>
            <a:ahLst/>
            <a:cxnLst/>
            <a:rect l="l" t="t" r="r" b="b"/>
            <a:pathLst>
              <a:path w="17446700" h="2649332">
                <a:moveTo>
                  <a:pt x="0" y="0"/>
                </a:moveTo>
                <a:lnTo>
                  <a:pt x="17446700" y="0"/>
                </a:lnTo>
                <a:lnTo>
                  <a:pt x="17446700" y="2649332"/>
                </a:lnTo>
                <a:lnTo>
                  <a:pt x="0" y="2649332"/>
                </a:lnTo>
                <a:lnTo>
                  <a:pt x="0" y="0"/>
                </a:lnTo>
                <a:close/>
              </a:path>
            </a:pathLst>
          </a:custGeom>
          <a:blipFill>
            <a:blip r:embed="rId3"/>
            <a:stretch>
              <a:fillRect r="-454" b="-19892"/>
            </a:stretch>
          </a:blipFill>
        </p:spPr>
        <p:txBody>
          <a:bodyPr/>
          <a:lstStyle/>
          <a:p>
            <a:endParaRPr lang="en-GB"/>
          </a:p>
        </p:txBody>
      </p:sp>
      <p:sp>
        <p:nvSpPr>
          <p:cNvPr id="4" name="TextBox 4"/>
          <p:cNvSpPr txBox="1"/>
          <p:nvPr/>
        </p:nvSpPr>
        <p:spPr>
          <a:xfrm>
            <a:off x="2519362" y="2916728"/>
            <a:ext cx="12649005" cy="3908762"/>
          </a:xfrm>
          <a:prstGeom prst="rect">
            <a:avLst/>
          </a:prstGeom>
        </p:spPr>
        <p:txBody>
          <a:bodyPr lIns="0" tIns="0" rIns="0" bIns="0" rtlCol="0" anchor="t">
            <a:spAutoFit/>
          </a:bodyPr>
          <a:lstStyle/>
          <a:p>
            <a:pPr algn="ctr"/>
            <a:endParaRPr lang="en-US" sz="4400" b="1" dirty="0">
              <a:latin typeface="Arial"/>
              <a:ea typeface="Arial"/>
              <a:cs typeface="Arial"/>
              <a:sym typeface="Arial"/>
            </a:endParaRPr>
          </a:p>
          <a:p>
            <a:pPr algn="ctr"/>
            <a:r>
              <a:rPr lang="en-US" sz="4800" b="1" dirty="0">
                <a:latin typeface="Arial"/>
                <a:ea typeface="Arial"/>
                <a:cs typeface="Arial"/>
              </a:rPr>
              <a:t>Breast pain pathway / service </a:t>
            </a:r>
          </a:p>
          <a:p>
            <a:pPr algn="ctr"/>
            <a:r>
              <a:rPr lang="en-US" sz="4800" b="1" dirty="0">
                <a:latin typeface="Arial"/>
                <a:ea typeface="Arial"/>
                <a:cs typeface="Arial"/>
              </a:rPr>
              <a:t>Case For Change</a:t>
            </a:r>
          </a:p>
          <a:p>
            <a:pPr algn="ctr"/>
            <a:endParaRPr lang="en-US" sz="4800" b="1" dirty="0">
              <a:latin typeface="Arial"/>
              <a:ea typeface="Arial"/>
              <a:cs typeface="Arial"/>
            </a:endParaRPr>
          </a:p>
          <a:p>
            <a:pPr algn="ctr"/>
            <a:r>
              <a:rPr lang="en-US" sz="4800" b="1" dirty="0">
                <a:latin typeface="Arial"/>
                <a:ea typeface="Arial"/>
                <a:cs typeface="Arial"/>
              </a:rPr>
              <a:t>14.03.2025</a:t>
            </a:r>
          </a:p>
          <a:p>
            <a:pPr algn="ctr"/>
            <a:endParaRPr lang="en-US" b="1" dirty="0">
              <a:latin typeface="Arial"/>
              <a:ea typeface="Calibri"/>
              <a:cs typeface="Arial"/>
            </a:endParaRPr>
          </a:p>
        </p:txBody>
      </p:sp>
      <p:sp>
        <p:nvSpPr>
          <p:cNvPr id="5" name="TextBox 5"/>
          <p:cNvSpPr txBox="1"/>
          <p:nvPr/>
        </p:nvSpPr>
        <p:spPr>
          <a:xfrm>
            <a:off x="5614" y="9037810"/>
            <a:ext cx="17096524" cy="538416"/>
          </a:xfrm>
          <a:prstGeom prst="rect">
            <a:avLst/>
          </a:prstGeom>
        </p:spPr>
        <p:txBody>
          <a:bodyPr lIns="0" tIns="0" rIns="0" bIns="0" rtlCol="0" anchor="t">
            <a:spAutoFit/>
          </a:bodyPr>
          <a:lstStyle/>
          <a:p>
            <a:pPr algn="l">
              <a:lnSpc>
                <a:spcPts val="3920"/>
              </a:lnSpc>
            </a:pPr>
            <a:r>
              <a:rPr lang="en-US" sz="2799" b="1">
                <a:solidFill>
                  <a:srgbClr val="FFFFFF"/>
                </a:solidFill>
                <a:latin typeface="Arial Bold"/>
                <a:ea typeface="Arial Bold"/>
                <a:cs typeface="Arial Bold"/>
                <a:sym typeface="Arial Bold"/>
              </a:rPr>
              <a:t>Connecting and Empowering the Delivery of Cancer Care Across SWAG Communities</a:t>
            </a:r>
          </a:p>
        </p:txBody>
      </p:sp>
    </p:spTree>
    <p:extLst>
      <p:ext uri="{BB962C8B-B14F-4D97-AF65-F5344CB8AC3E}">
        <p14:creationId xmlns:p14="http://schemas.microsoft.com/office/powerpoint/2010/main" val="3951192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3EDF9"/>
        </a:solidFill>
        <a:effectLst/>
      </p:bgPr>
    </p:bg>
    <p:spTree>
      <p:nvGrpSpPr>
        <p:cNvPr id="1" name=""/>
        <p:cNvGrpSpPr/>
        <p:nvPr/>
      </p:nvGrpSpPr>
      <p:grpSpPr>
        <a:xfrm>
          <a:off x="0" y="0"/>
          <a:ext cx="0" cy="0"/>
          <a:chOff x="0" y="0"/>
          <a:chExt cx="0" cy="0"/>
        </a:xfrm>
      </p:grpSpPr>
      <p:sp>
        <p:nvSpPr>
          <p:cNvPr id="2" name="Freeform 2"/>
          <p:cNvSpPr/>
          <p:nvPr/>
        </p:nvSpPr>
        <p:spPr>
          <a:xfrm>
            <a:off x="13722076" y="-1613711"/>
            <a:ext cx="5338051" cy="4270441"/>
          </a:xfrm>
          <a:custGeom>
            <a:avLst/>
            <a:gdLst/>
            <a:ahLst/>
            <a:cxnLst/>
            <a:rect l="l" t="t" r="r" b="b"/>
            <a:pathLst>
              <a:path w="5338051" h="4270441">
                <a:moveTo>
                  <a:pt x="0" y="0"/>
                </a:moveTo>
                <a:lnTo>
                  <a:pt x="5338051" y="0"/>
                </a:lnTo>
                <a:lnTo>
                  <a:pt x="5338051" y="4270441"/>
                </a:lnTo>
                <a:lnTo>
                  <a:pt x="0" y="4270441"/>
                </a:lnTo>
                <a:lnTo>
                  <a:pt x="0" y="0"/>
                </a:lnTo>
                <a:close/>
              </a:path>
            </a:pathLst>
          </a:custGeom>
          <a:blipFill>
            <a:blip r:embed="rId2"/>
            <a:stretch>
              <a:fillRect/>
            </a:stretch>
          </a:blipFill>
        </p:spPr>
        <p:txBody>
          <a:bodyPr/>
          <a:lstStyle/>
          <a:p>
            <a:endParaRPr lang="en-GB"/>
          </a:p>
        </p:txBody>
      </p:sp>
      <p:sp>
        <p:nvSpPr>
          <p:cNvPr id="3" name="Freeform 3"/>
          <p:cNvSpPr/>
          <p:nvPr/>
        </p:nvSpPr>
        <p:spPr>
          <a:xfrm>
            <a:off x="-177002" y="9360031"/>
            <a:ext cx="17451526" cy="2547513"/>
          </a:xfrm>
          <a:custGeom>
            <a:avLst/>
            <a:gdLst/>
            <a:ahLst/>
            <a:cxnLst/>
            <a:rect l="l" t="t" r="r" b="b"/>
            <a:pathLst>
              <a:path w="17451526" h="2547513">
                <a:moveTo>
                  <a:pt x="0" y="0"/>
                </a:moveTo>
                <a:lnTo>
                  <a:pt x="17451527" y="0"/>
                </a:lnTo>
                <a:lnTo>
                  <a:pt x="17451527" y="2547512"/>
                </a:lnTo>
                <a:lnTo>
                  <a:pt x="0" y="2547512"/>
                </a:lnTo>
                <a:lnTo>
                  <a:pt x="0" y="0"/>
                </a:lnTo>
                <a:close/>
              </a:path>
            </a:pathLst>
          </a:custGeom>
          <a:blipFill>
            <a:blip r:embed="rId3"/>
            <a:stretch>
              <a:fillRect t="-4025" r="-454" b="-20693"/>
            </a:stretch>
          </a:blipFill>
        </p:spPr>
        <p:txBody>
          <a:bodyPr/>
          <a:lstStyle/>
          <a:p>
            <a:endParaRPr lang="en-GB"/>
          </a:p>
        </p:txBody>
      </p:sp>
      <p:sp>
        <p:nvSpPr>
          <p:cNvPr id="4" name="TextBox 4"/>
          <p:cNvSpPr txBox="1"/>
          <p:nvPr/>
        </p:nvSpPr>
        <p:spPr>
          <a:xfrm>
            <a:off x="162776" y="9785378"/>
            <a:ext cx="17096524" cy="420320"/>
          </a:xfrm>
          <a:prstGeom prst="rect">
            <a:avLst/>
          </a:prstGeom>
        </p:spPr>
        <p:txBody>
          <a:bodyPr lIns="0" tIns="0" rIns="0" bIns="0" rtlCol="0" anchor="t">
            <a:spAutoFit/>
          </a:bodyPr>
          <a:lstStyle/>
          <a:p>
            <a:pPr algn="l">
              <a:lnSpc>
                <a:spcPts val="3080"/>
              </a:lnSpc>
            </a:pPr>
            <a:r>
              <a:rPr lang="en-US" sz="2199" b="1">
                <a:solidFill>
                  <a:srgbClr val="FFFFFF"/>
                </a:solidFill>
                <a:latin typeface="Arial Bold"/>
                <a:ea typeface="Arial Bold"/>
                <a:cs typeface="Arial Bold"/>
                <a:sym typeface="Arial Bold"/>
              </a:rPr>
              <a:t>Connecting and Empowering the Delivery of Cancer Care Across SWAG Communities</a:t>
            </a:r>
          </a:p>
        </p:txBody>
      </p:sp>
      <p:sp>
        <p:nvSpPr>
          <p:cNvPr id="5" name="Title 4">
            <a:extLst>
              <a:ext uri="{FF2B5EF4-FFF2-40B4-BE49-F238E27FC236}">
                <a16:creationId xmlns:a16="http://schemas.microsoft.com/office/drawing/2014/main" id="{F3432D85-1DD7-E92F-90DF-33649C091FFA}"/>
              </a:ext>
            </a:extLst>
          </p:cNvPr>
          <p:cNvSpPr>
            <a:spLocks noGrp="1"/>
          </p:cNvSpPr>
          <p:nvPr>
            <p:ph type="title"/>
          </p:nvPr>
        </p:nvSpPr>
        <p:spPr>
          <a:xfrm>
            <a:off x="1614487" y="4217988"/>
            <a:ext cx="15825787" cy="1143000"/>
          </a:xfrm>
        </p:spPr>
        <p:txBody>
          <a:bodyPr>
            <a:normAutofit fontScale="90000"/>
          </a:bodyPr>
          <a:lstStyle/>
          <a:p>
            <a:pPr algn="l">
              <a:spcBef>
                <a:spcPts val="0"/>
              </a:spcBef>
            </a:pPr>
            <a:br>
              <a:rPr lang="en-GB" b="1" dirty="0">
                <a:latin typeface="Arial"/>
                <a:cs typeface="Arial"/>
              </a:rPr>
            </a:br>
            <a:br>
              <a:rPr lang="en-GB" b="1" dirty="0">
                <a:latin typeface="Arial"/>
                <a:cs typeface="Arial"/>
              </a:rPr>
            </a:br>
            <a:br>
              <a:rPr lang="en-GB" b="1" dirty="0">
                <a:latin typeface="Arial"/>
                <a:cs typeface="Arial"/>
              </a:rPr>
            </a:br>
            <a:br>
              <a:rPr lang="en-GB" sz="3600" dirty="0">
                <a:latin typeface="Arial"/>
                <a:cs typeface="Calibri"/>
              </a:rPr>
            </a:br>
            <a:endParaRPr lang="en-GB" sz="3600" dirty="0">
              <a:latin typeface="Arial"/>
              <a:ea typeface="Calibri"/>
              <a:cs typeface="Arial"/>
            </a:endParaRPr>
          </a:p>
        </p:txBody>
      </p:sp>
      <p:sp>
        <p:nvSpPr>
          <p:cNvPr id="6" name="Title 1">
            <a:extLst>
              <a:ext uri="{FF2B5EF4-FFF2-40B4-BE49-F238E27FC236}">
                <a16:creationId xmlns:a16="http://schemas.microsoft.com/office/drawing/2014/main" id="{EA583F8A-388C-56A2-FDB1-6AD192AFD4A2}"/>
              </a:ext>
            </a:extLst>
          </p:cNvPr>
          <p:cNvSpPr txBox="1">
            <a:spLocks/>
          </p:cNvSpPr>
          <p:nvPr/>
        </p:nvSpPr>
        <p:spPr>
          <a:xfrm>
            <a:off x="1294380" y="521509"/>
            <a:ext cx="9539697" cy="940045"/>
          </a:xfrm>
          <a:prstGeom prst="rect">
            <a:avLst/>
          </a:prstGeom>
        </p:spPr>
        <p:txBody>
          <a:bodyPr lIns="91440" tIns="45720" rIns="91440" bIns="45720" anchor="t">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sz="6000" b="1" dirty="0">
                <a:solidFill>
                  <a:srgbClr val="4472C4"/>
                </a:solidFill>
                <a:latin typeface="Arial" panose="020B0604020202020204" pitchFamily="34" charset="0"/>
                <a:ea typeface="Calibri"/>
                <a:cs typeface="Arial" panose="020B0604020202020204" pitchFamily="34" charset="0"/>
              </a:rPr>
              <a:t>Proposed solution: ABS ASPIRE</a:t>
            </a:r>
          </a:p>
        </p:txBody>
      </p:sp>
      <p:sp>
        <p:nvSpPr>
          <p:cNvPr id="8" name="TextBox 7">
            <a:extLst>
              <a:ext uri="{FF2B5EF4-FFF2-40B4-BE49-F238E27FC236}">
                <a16:creationId xmlns:a16="http://schemas.microsoft.com/office/drawing/2014/main" id="{BDECEB9F-064D-6195-FF4B-3E3268E3312E}"/>
              </a:ext>
            </a:extLst>
          </p:cNvPr>
          <p:cNvSpPr txBox="1"/>
          <p:nvPr/>
        </p:nvSpPr>
        <p:spPr>
          <a:xfrm>
            <a:off x="435769" y="1994472"/>
            <a:ext cx="17852231" cy="3416320"/>
          </a:xfrm>
          <a:prstGeom prst="rect">
            <a:avLst/>
          </a:prstGeom>
          <a:noFill/>
        </p:spPr>
        <p:txBody>
          <a:bodyPr wrap="square">
            <a:spAutoFit/>
          </a:bodyPr>
          <a:lstStyle/>
          <a:p>
            <a:pPr marL="285750" indent="-285750">
              <a:buFont typeface="Arial" panose="020B0604020202020204" pitchFamily="34" charset="0"/>
              <a:buChar char="•"/>
            </a:pPr>
            <a:r>
              <a:rPr lang="en-GB" sz="3600" dirty="0">
                <a:latin typeface="Arial" panose="020B0604020202020204" pitchFamily="34" charset="0"/>
                <a:cs typeface="Arial" panose="020B0604020202020204" pitchFamily="34" charset="0"/>
              </a:rPr>
              <a:t>Dedicated breast pain pathway: face to face appointment with a clinician</a:t>
            </a:r>
          </a:p>
          <a:p>
            <a:pPr marL="285750" indent="-285750">
              <a:buFont typeface="Arial" panose="020B0604020202020204" pitchFamily="34" charset="0"/>
              <a:buChar char="•"/>
            </a:pPr>
            <a:r>
              <a:rPr lang="en-GB" sz="3600" dirty="0">
                <a:latin typeface="Arial" panose="020B0604020202020204" pitchFamily="34" charset="0"/>
                <a:cs typeface="Arial" panose="020B0604020202020204" pitchFamily="34" charset="0"/>
              </a:rPr>
              <a:t>Telephone: telephone assessment and mammogram for &gt;40s</a:t>
            </a:r>
          </a:p>
          <a:p>
            <a:pPr marL="285750" indent="-285750">
              <a:buFont typeface="Arial" panose="020B0604020202020204" pitchFamily="34" charset="0"/>
              <a:buChar char="•"/>
            </a:pPr>
            <a:r>
              <a:rPr lang="en-GB" sz="3600" dirty="0">
                <a:latin typeface="Arial" panose="020B0604020202020204" pitchFamily="34" charset="0"/>
                <a:cs typeface="Arial" panose="020B0604020202020204" pitchFamily="34" charset="0"/>
              </a:rPr>
              <a:t>Self-managed: Given information and self-managed for a period of time</a:t>
            </a:r>
          </a:p>
          <a:p>
            <a:pPr marL="285750" indent="-285750">
              <a:buFont typeface="Arial" panose="020B0604020202020204" pitchFamily="34" charset="0"/>
              <a:buChar char="•"/>
            </a:pPr>
            <a:r>
              <a:rPr lang="en-GB" sz="3600" dirty="0">
                <a:latin typeface="Arial" panose="020B0604020202020204" pitchFamily="34" charset="0"/>
                <a:cs typeface="Arial" panose="020B0604020202020204" pitchFamily="34" charset="0"/>
              </a:rPr>
              <a:t>GP Managed: Breast pain patients managed entirely by GPs</a:t>
            </a:r>
          </a:p>
          <a:p>
            <a:pPr marL="285750" indent="-285750">
              <a:buFont typeface="Arial" panose="020B0604020202020204" pitchFamily="34" charset="0"/>
              <a:buChar char="•"/>
            </a:pPr>
            <a:r>
              <a:rPr lang="en-GB" sz="3600" dirty="0">
                <a:latin typeface="Arial" panose="020B0604020202020204" pitchFamily="34" charset="0"/>
                <a:cs typeface="Arial" panose="020B0604020202020204" pitchFamily="34" charset="0"/>
              </a:rPr>
              <a:t>Imaging Only: Participants sent letter to have mammogram, not examined</a:t>
            </a:r>
          </a:p>
          <a:p>
            <a:pPr marL="285750" indent="-285750">
              <a:buFont typeface="Arial" panose="020B0604020202020204" pitchFamily="34" charset="0"/>
              <a:buChar char="•"/>
            </a:pPr>
            <a:r>
              <a:rPr lang="en-GB" sz="3600" dirty="0">
                <a:latin typeface="Arial" panose="020B0604020202020204" pitchFamily="34" charset="0"/>
                <a:cs typeface="Arial" panose="020B0604020202020204" pitchFamily="34" charset="0"/>
              </a:rPr>
              <a:t>Control (2WW/ OSC)</a:t>
            </a:r>
          </a:p>
        </p:txBody>
      </p:sp>
    </p:spTree>
    <p:extLst>
      <p:ext uri="{BB962C8B-B14F-4D97-AF65-F5344CB8AC3E}">
        <p14:creationId xmlns:p14="http://schemas.microsoft.com/office/powerpoint/2010/main" val="1491470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3EDF9"/>
        </a:solidFill>
        <a:effectLst/>
      </p:bgPr>
    </p:bg>
    <p:spTree>
      <p:nvGrpSpPr>
        <p:cNvPr id="1" name=""/>
        <p:cNvGrpSpPr/>
        <p:nvPr/>
      </p:nvGrpSpPr>
      <p:grpSpPr>
        <a:xfrm>
          <a:off x="0" y="0"/>
          <a:ext cx="0" cy="0"/>
          <a:chOff x="0" y="0"/>
          <a:chExt cx="0" cy="0"/>
        </a:xfrm>
      </p:grpSpPr>
      <p:sp>
        <p:nvSpPr>
          <p:cNvPr id="2" name="Freeform 2"/>
          <p:cNvSpPr/>
          <p:nvPr/>
        </p:nvSpPr>
        <p:spPr>
          <a:xfrm>
            <a:off x="13722076" y="-1613711"/>
            <a:ext cx="5338051" cy="4270441"/>
          </a:xfrm>
          <a:custGeom>
            <a:avLst/>
            <a:gdLst/>
            <a:ahLst/>
            <a:cxnLst/>
            <a:rect l="l" t="t" r="r" b="b"/>
            <a:pathLst>
              <a:path w="5338051" h="4270441">
                <a:moveTo>
                  <a:pt x="0" y="0"/>
                </a:moveTo>
                <a:lnTo>
                  <a:pt x="5338051" y="0"/>
                </a:lnTo>
                <a:lnTo>
                  <a:pt x="5338051" y="4270441"/>
                </a:lnTo>
                <a:lnTo>
                  <a:pt x="0" y="4270441"/>
                </a:lnTo>
                <a:lnTo>
                  <a:pt x="0" y="0"/>
                </a:lnTo>
                <a:close/>
              </a:path>
            </a:pathLst>
          </a:custGeom>
          <a:blipFill>
            <a:blip r:embed="rId2"/>
            <a:stretch>
              <a:fillRect/>
            </a:stretch>
          </a:blipFill>
        </p:spPr>
        <p:txBody>
          <a:bodyPr/>
          <a:lstStyle/>
          <a:p>
            <a:endParaRPr lang="en-GB"/>
          </a:p>
        </p:txBody>
      </p:sp>
      <p:sp>
        <p:nvSpPr>
          <p:cNvPr id="3" name="Freeform 3"/>
          <p:cNvSpPr/>
          <p:nvPr/>
        </p:nvSpPr>
        <p:spPr>
          <a:xfrm>
            <a:off x="-177002" y="9360031"/>
            <a:ext cx="17451526" cy="2547513"/>
          </a:xfrm>
          <a:custGeom>
            <a:avLst/>
            <a:gdLst/>
            <a:ahLst/>
            <a:cxnLst/>
            <a:rect l="l" t="t" r="r" b="b"/>
            <a:pathLst>
              <a:path w="17451526" h="2547513">
                <a:moveTo>
                  <a:pt x="0" y="0"/>
                </a:moveTo>
                <a:lnTo>
                  <a:pt x="17451527" y="0"/>
                </a:lnTo>
                <a:lnTo>
                  <a:pt x="17451527" y="2547512"/>
                </a:lnTo>
                <a:lnTo>
                  <a:pt x="0" y="2547512"/>
                </a:lnTo>
                <a:lnTo>
                  <a:pt x="0" y="0"/>
                </a:lnTo>
                <a:close/>
              </a:path>
            </a:pathLst>
          </a:custGeom>
          <a:blipFill>
            <a:blip r:embed="rId3"/>
            <a:stretch>
              <a:fillRect t="-4025" r="-454" b="-20693"/>
            </a:stretch>
          </a:blipFill>
        </p:spPr>
        <p:txBody>
          <a:bodyPr/>
          <a:lstStyle/>
          <a:p>
            <a:endParaRPr lang="en-GB"/>
          </a:p>
        </p:txBody>
      </p:sp>
      <p:sp>
        <p:nvSpPr>
          <p:cNvPr id="4" name="TextBox 4"/>
          <p:cNvSpPr txBox="1"/>
          <p:nvPr/>
        </p:nvSpPr>
        <p:spPr>
          <a:xfrm>
            <a:off x="162776" y="9785378"/>
            <a:ext cx="17096524" cy="420320"/>
          </a:xfrm>
          <a:prstGeom prst="rect">
            <a:avLst/>
          </a:prstGeom>
        </p:spPr>
        <p:txBody>
          <a:bodyPr lIns="0" tIns="0" rIns="0" bIns="0" rtlCol="0" anchor="t">
            <a:spAutoFit/>
          </a:bodyPr>
          <a:lstStyle/>
          <a:p>
            <a:pPr algn="l">
              <a:lnSpc>
                <a:spcPts val="3080"/>
              </a:lnSpc>
            </a:pPr>
            <a:r>
              <a:rPr lang="en-US" sz="2199" b="1">
                <a:solidFill>
                  <a:srgbClr val="FFFFFF"/>
                </a:solidFill>
                <a:latin typeface="Arial Bold"/>
                <a:ea typeface="Arial Bold"/>
                <a:cs typeface="Arial Bold"/>
                <a:sym typeface="Arial Bold"/>
              </a:rPr>
              <a:t>Connecting and Empowering the Delivery of Cancer Care Across SWAG Communities</a:t>
            </a:r>
          </a:p>
        </p:txBody>
      </p:sp>
      <p:sp>
        <p:nvSpPr>
          <p:cNvPr id="5" name="Title 4">
            <a:extLst>
              <a:ext uri="{FF2B5EF4-FFF2-40B4-BE49-F238E27FC236}">
                <a16:creationId xmlns:a16="http://schemas.microsoft.com/office/drawing/2014/main" id="{F3432D85-1DD7-E92F-90DF-33649C091FFA}"/>
              </a:ext>
            </a:extLst>
          </p:cNvPr>
          <p:cNvSpPr>
            <a:spLocks noGrp="1"/>
          </p:cNvSpPr>
          <p:nvPr>
            <p:ph type="title"/>
          </p:nvPr>
        </p:nvSpPr>
        <p:spPr>
          <a:xfrm>
            <a:off x="1614487" y="4217988"/>
            <a:ext cx="15825787" cy="1143000"/>
          </a:xfrm>
        </p:spPr>
        <p:txBody>
          <a:bodyPr>
            <a:normAutofit fontScale="90000"/>
          </a:bodyPr>
          <a:lstStyle/>
          <a:p>
            <a:pPr algn="l">
              <a:spcBef>
                <a:spcPts val="0"/>
              </a:spcBef>
            </a:pPr>
            <a:br>
              <a:rPr lang="en-GB" b="1" dirty="0">
                <a:latin typeface="Arial"/>
                <a:cs typeface="Arial"/>
              </a:rPr>
            </a:br>
            <a:br>
              <a:rPr lang="en-GB" b="1" dirty="0">
                <a:latin typeface="Arial"/>
                <a:cs typeface="Arial"/>
              </a:rPr>
            </a:br>
            <a:br>
              <a:rPr lang="en-GB" b="1" dirty="0">
                <a:latin typeface="Arial"/>
                <a:cs typeface="Arial"/>
              </a:rPr>
            </a:br>
            <a:br>
              <a:rPr lang="en-GB" sz="3600" dirty="0">
                <a:latin typeface="Arial"/>
                <a:cs typeface="Calibri"/>
              </a:rPr>
            </a:br>
            <a:endParaRPr lang="en-GB" sz="3600" dirty="0">
              <a:latin typeface="Arial"/>
              <a:ea typeface="Calibri"/>
              <a:cs typeface="Arial"/>
            </a:endParaRPr>
          </a:p>
        </p:txBody>
      </p:sp>
      <p:sp>
        <p:nvSpPr>
          <p:cNvPr id="6" name="Title 1">
            <a:extLst>
              <a:ext uri="{FF2B5EF4-FFF2-40B4-BE49-F238E27FC236}">
                <a16:creationId xmlns:a16="http://schemas.microsoft.com/office/drawing/2014/main" id="{EA583F8A-388C-56A2-FDB1-6AD192AFD4A2}"/>
              </a:ext>
            </a:extLst>
          </p:cNvPr>
          <p:cNvSpPr txBox="1">
            <a:spLocks/>
          </p:cNvSpPr>
          <p:nvPr/>
        </p:nvSpPr>
        <p:spPr>
          <a:xfrm>
            <a:off x="1294380" y="521509"/>
            <a:ext cx="9539697" cy="940045"/>
          </a:xfrm>
          <a:prstGeom prst="rect">
            <a:avLst/>
          </a:prstGeom>
        </p:spPr>
        <p:txBody>
          <a:bodyPr lIns="91440" tIns="45720" rIns="91440" bIns="4572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sz="6000" b="1" dirty="0">
                <a:solidFill>
                  <a:srgbClr val="4472C4"/>
                </a:solidFill>
                <a:latin typeface="Arial" panose="020B0604020202020204" pitchFamily="34" charset="0"/>
                <a:ea typeface="Calibri"/>
                <a:cs typeface="Arial" panose="020B0604020202020204" pitchFamily="34" charset="0"/>
              </a:rPr>
              <a:t>Proposed solution</a:t>
            </a:r>
          </a:p>
        </p:txBody>
      </p:sp>
      <p:sp>
        <p:nvSpPr>
          <p:cNvPr id="8" name="TextBox 7">
            <a:extLst>
              <a:ext uri="{FF2B5EF4-FFF2-40B4-BE49-F238E27FC236}">
                <a16:creationId xmlns:a16="http://schemas.microsoft.com/office/drawing/2014/main" id="{BDECEB9F-064D-6195-FF4B-3E3268E3312E}"/>
              </a:ext>
            </a:extLst>
          </p:cNvPr>
          <p:cNvSpPr txBox="1"/>
          <p:nvPr/>
        </p:nvSpPr>
        <p:spPr>
          <a:xfrm>
            <a:off x="435769" y="1624575"/>
            <a:ext cx="17852231" cy="646331"/>
          </a:xfrm>
          <a:prstGeom prst="rect">
            <a:avLst/>
          </a:prstGeom>
          <a:noFill/>
        </p:spPr>
        <p:txBody>
          <a:bodyPr wrap="square">
            <a:spAutoFit/>
          </a:bodyPr>
          <a:lstStyle/>
          <a:p>
            <a:endParaRPr lang="en-GB" sz="36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3CA26BD-FA55-B9C7-C581-142B8415F578}"/>
              </a:ext>
            </a:extLst>
          </p:cNvPr>
          <p:cNvPicPr>
            <a:picLocks noChangeAspect="1"/>
          </p:cNvPicPr>
          <p:nvPr/>
        </p:nvPicPr>
        <p:blipFill>
          <a:blip r:embed="rId4"/>
          <a:stretch>
            <a:fillRect/>
          </a:stretch>
        </p:blipFill>
        <p:spPr>
          <a:xfrm>
            <a:off x="181753" y="1612900"/>
            <a:ext cx="9486900" cy="5210175"/>
          </a:xfrm>
          <a:prstGeom prst="rect">
            <a:avLst/>
          </a:prstGeom>
        </p:spPr>
      </p:pic>
      <p:pic>
        <p:nvPicPr>
          <p:cNvPr id="11" name="Picture 10">
            <a:extLst>
              <a:ext uri="{FF2B5EF4-FFF2-40B4-BE49-F238E27FC236}">
                <a16:creationId xmlns:a16="http://schemas.microsoft.com/office/drawing/2014/main" id="{B90D3A8E-6442-D83C-2C11-F0F02C89FE58}"/>
              </a:ext>
            </a:extLst>
          </p:cNvPr>
          <p:cNvPicPr>
            <a:picLocks noChangeAspect="1"/>
          </p:cNvPicPr>
          <p:nvPr/>
        </p:nvPicPr>
        <p:blipFill>
          <a:blip r:embed="rId5"/>
          <a:stretch>
            <a:fillRect/>
          </a:stretch>
        </p:blipFill>
        <p:spPr>
          <a:xfrm>
            <a:off x="143799" y="6793044"/>
            <a:ext cx="9467850" cy="2209800"/>
          </a:xfrm>
          <a:prstGeom prst="rect">
            <a:avLst/>
          </a:prstGeom>
        </p:spPr>
      </p:pic>
      <p:pic>
        <p:nvPicPr>
          <p:cNvPr id="13" name="Picture 12">
            <a:extLst>
              <a:ext uri="{FF2B5EF4-FFF2-40B4-BE49-F238E27FC236}">
                <a16:creationId xmlns:a16="http://schemas.microsoft.com/office/drawing/2014/main" id="{488CB52E-1402-7A8D-3517-5FB7516B35C8}"/>
              </a:ext>
            </a:extLst>
          </p:cNvPr>
          <p:cNvPicPr>
            <a:picLocks noChangeAspect="1"/>
          </p:cNvPicPr>
          <p:nvPr/>
        </p:nvPicPr>
        <p:blipFill>
          <a:blip r:embed="rId6"/>
          <a:stretch>
            <a:fillRect/>
          </a:stretch>
        </p:blipFill>
        <p:spPr>
          <a:xfrm>
            <a:off x="9649676" y="1863023"/>
            <a:ext cx="8470568" cy="430492"/>
          </a:xfrm>
          <a:prstGeom prst="rect">
            <a:avLst/>
          </a:prstGeom>
        </p:spPr>
      </p:pic>
      <p:pic>
        <p:nvPicPr>
          <p:cNvPr id="15" name="Picture 14">
            <a:extLst>
              <a:ext uri="{FF2B5EF4-FFF2-40B4-BE49-F238E27FC236}">
                <a16:creationId xmlns:a16="http://schemas.microsoft.com/office/drawing/2014/main" id="{0CD25CCB-AF45-EC5F-87CC-DA0A55446FA5}"/>
              </a:ext>
            </a:extLst>
          </p:cNvPr>
          <p:cNvPicPr>
            <a:picLocks noChangeAspect="1"/>
          </p:cNvPicPr>
          <p:nvPr/>
        </p:nvPicPr>
        <p:blipFill>
          <a:blip r:embed="rId7"/>
          <a:stretch>
            <a:fillRect/>
          </a:stretch>
        </p:blipFill>
        <p:spPr>
          <a:xfrm>
            <a:off x="9649676" y="2244902"/>
            <a:ext cx="8456571" cy="2948784"/>
          </a:xfrm>
          <a:prstGeom prst="rect">
            <a:avLst/>
          </a:prstGeom>
        </p:spPr>
      </p:pic>
      <p:pic>
        <p:nvPicPr>
          <p:cNvPr id="17" name="Picture 16">
            <a:extLst>
              <a:ext uri="{FF2B5EF4-FFF2-40B4-BE49-F238E27FC236}">
                <a16:creationId xmlns:a16="http://schemas.microsoft.com/office/drawing/2014/main" id="{7474466F-7D22-44C9-F463-77321F6AE2ED}"/>
              </a:ext>
            </a:extLst>
          </p:cNvPr>
          <p:cNvPicPr>
            <a:picLocks noChangeAspect="1"/>
          </p:cNvPicPr>
          <p:nvPr/>
        </p:nvPicPr>
        <p:blipFill>
          <a:blip r:embed="rId8"/>
          <a:stretch>
            <a:fillRect/>
          </a:stretch>
        </p:blipFill>
        <p:spPr>
          <a:xfrm>
            <a:off x="9656674" y="5143500"/>
            <a:ext cx="8456572" cy="4660435"/>
          </a:xfrm>
          <a:prstGeom prst="rect">
            <a:avLst/>
          </a:prstGeom>
        </p:spPr>
      </p:pic>
      <p:pic>
        <p:nvPicPr>
          <p:cNvPr id="19" name="Picture 18">
            <a:extLst>
              <a:ext uri="{FF2B5EF4-FFF2-40B4-BE49-F238E27FC236}">
                <a16:creationId xmlns:a16="http://schemas.microsoft.com/office/drawing/2014/main" id="{AC891EB8-E98C-0962-DA64-56CA40CD41AB}"/>
              </a:ext>
            </a:extLst>
          </p:cNvPr>
          <p:cNvPicPr>
            <a:picLocks noChangeAspect="1"/>
          </p:cNvPicPr>
          <p:nvPr/>
        </p:nvPicPr>
        <p:blipFill>
          <a:blip r:embed="rId9"/>
          <a:stretch>
            <a:fillRect/>
          </a:stretch>
        </p:blipFill>
        <p:spPr>
          <a:xfrm>
            <a:off x="9656674" y="9675292"/>
            <a:ext cx="8432978" cy="1180447"/>
          </a:xfrm>
          <a:prstGeom prst="rect">
            <a:avLst/>
          </a:prstGeom>
        </p:spPr>
      </p:pic>
      <p:sp>
        <p:nvSpPr>
          <p:cNvPr id="20" name="Multiplication Sign 19">
            <a:extLst>
              <a:ext uri="{FF2B5EF4-FFF2-40B4-BE49-F238E27FC236}">
                <a16:creationId xmlns:a16="http://schemas.microsoft.com/office/drawing/2014/main" id="{77CC9686-8948-1113-F27E-19B4CB881659}"/>
              </a:ext>
            </a:extLst>
          </p:cNvPr>
          <p:cNvSpPr/>
          <p:nvPr/>
        </p:nvSpPr>
        <p:spPr>
          <a:xfrm>
            <a:off x="11930063" y="8601075"/>
            <a:ext cx="1414462" cy="758956"/>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285C5445-6A1A-1F6C-125D-B864A0742A56}"/>
              </a:ext>
            </a:extLst>
          </p:cNvPr>
          <p:cNvPicPr>
            <a:picLocks noChangeAspect="1"/>
          </p:cNvPicPr>
          <p:nvPr/>
        </p:nvPicPr>
        <p:blipFill>
          <a:blip r:embed="rId10"/>
          <a:stretch>
            <a:fillRect/>
          </a:stretch>
        </p:blipFill>
        <p:spPr>
          <a:xfrm>
            <a:off x="15302128" y="8562090"/>
            <a:ext cx="853514" cy="585267"/>
          </a:xfrm>
          <a:prstGeom prst="rect">
            <a:avLst/>
          </a:prstGeom>
        </p:spPr>
      </p:pic>
      <p:pic>
        <p:nvPicPr>
          <p:cNvPr id="22" name="Picture 21">
            <a:extLst>
              <a:ext uri="{FF2B5EF4-FFF2-40B4-BE49-F238E27FC236}">
                <a16:creationId xmlns:a16="http://schemas.microsoft.com/office/drawing/2014/main" id="{ADF6BA01-F9FF-66C4-80FE-BD89CE87B273}"/>
              </a:ext>
            </a:extLst>
          </p:cNvPr>
          <p:cNvPicPr>
            <a:picLocks noChangeAspect="1"/>
          </p:cNvPicPr>
          <p:nvPr/>
        </p:nvPicPr>
        <p:blipFill>
          <a:blip r:embed="rId10"/>
          <a:stretch>
            <a:fillRect/>
          </a:stretch>
        </p:blipFill>
        <p:spPr>
          <a:xfrm>
            <a:off x="3635444" y="4028008"/>
            <a:ext cx="853514" cy="585267"/>
          </a:xfrm>
          <a:prstGeom prst="rect">
            <a:avLst/>
          </a:prstGeom>
        </p:spPr>
      </p:pic>
      <p:pic>
        <p:nvPicPr>
          <p:cNvPr id="23" name="Picture 22">
            <a:extLst>
              <a:ext uri="{FF2B5EF4-FFF2-40B4-BE49-F238E27FC236}">
                <a16:creationId xmlns:a16="http://schemas.microsoft.com/office/drawing/2014/main" id="{E8974BAF-DB4A-EFB8-1452-EBF4566786B9}"/>
              </a:ext>
            </a:extLst>
          </p:cNvPr>
          <p:cNvPicPr>
            <a:picLocks noChangeAspect="1"/>
          </p:cNvPicPr>
          <p:nvPr/>
        </p:nvPicPr>
        <p:blipFill>
          <a:blip r:embed="rId10"/>
          <a:stretch>
            <a:fillRect/>
          </a:stretch>
        </p:blipFill>
        <p:spPr>
          <a:xfrm>
            <a:off x="8211568" y="3578823"/>
            <a:ext cx="853514" cy="585267"/>
          </a:xfrm>
          <a:prstGeom prst="rect">
            <a:avLst/>
          </a:prstGeom>
        </p:spPr>
      </p:pic>
    </p:spTree>
    <p:extLst>
      <p:ext uri="{BB962C8B-B14F-4D97-AF65-F5344CB8AC3E}">
        <p14:creationId xmlns:p14="http://schemas.microsoft.com/office/powerpoint/2010/main" val="4032440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3EDF9"/>
        </a:solidFill>
        <a:effectLst/>
      </p:bgPr>
    </p:bg>
    <p:spTree>
      <p:nvGrpSpPr>
        <p:cNvPr id="1" name=""/>
        <p:cNvGrpSpPr/>
        <p:nvPr/>
      </p:nvGrpSpPr>
      <p:grpSpPr>
        <a:xfrm>
          <a:off x="0" y="0"/>
          <a:ext cx="0" cy="0"/>
          <a:chOff x="0" y="0"/>
          <a:chExt cx="0" cy="0"/>
        </a:xfrm>
      </p:grpSpPr>
      <p:sp>
        <p:nvSpPr>
          <p:cNvPr id="2" name="Freeform 2"/>
          <p:cNvSpPr/>
          <p:nvPr/>
        </p:nvSpPr>
        <p:spPr>
          <a:xfrm>
            <a:off x="13722076" y="-1613711"/>
            <a:ext cx="5338051" cy="4270441"/>
          </a:xfrm>
          <a:custGeom>
            <a:avLst/>
            <a:gdLst/>
            <a:ahLst/>
            <a:cxnLst/>
            <a:rect l="l" t="t" r="r" b="b"/>
            <a:pathLst>
              <a:path w="5338051" h="4270441">
                <a:moveTo>
                  <a:pt x="0" y="0"/>
                </a:moveTo>
                <a:lnTo>
                  <a:pt x="5338051" y="0"/>
                </a:lnTo>
                <a:lnTo>
                  <a:pt x="5338051" y="4270441"/>
                </a:lnTo>
                <a:lnTo>
                  <a:pt x="0" y="4270441"/>
                </a:lnTo>
                <a:lnTo>
                  <a:pt x="0" y="0"/>
                </a:lnTo>
                <a:close/>
              </a:path>
            </a:pathLst>
          </a:custGeom>
          <a:blipFill>
            <a:blip r:embed="rId2"/>
            <a:stretch>
              <a:fillRect/>
            </a:stretch>
          </a:blipFill>
        </p:spPr>
        <p:txBody>
          <a:bodyPr/>
          <a:lstStyle/>
          <a:p>
            <a:endParaRPr lang="en-GB"/>
          </a:p>
        </p:txBody>
      </p:sp>
      <p:sp>
        <p:nvSpPr>
          <p:cNvPr id="3" name="Freeform 3"/>
          <p:cNvSpPr/>
          <p:nvPr/>
        </p:nvSpPr>
        <p:spPr>
          <a:xfrm>
            <a:off x="-177002" y="9360031"/>
            <a:ext cx="17451526" cy="2547513"/>
          </a:xfrm>
          <a:custGeom>
            <a:avLst/>
            <a:gdLst/>
            <a:ahLst/>
            <a:cxnLst/>
            <a:rect l="l" t="t" r="r" b="b"/>
            <a:pathLst>
              <a:path w="17451526" h="2547513">
                <a:moveTo>
                  <a:pt x="0" y="0"/>
                </a:moveTo>
                <a:lnTo>
                  <a:pt x="17451527" y="0"/>
                </a:lnTo>
                <a:lnTo>
                  <a:pt x="17451527" y="2547512"/>
                </a:lnTo>
                <a:lnTo>
                  <a:pt x="0" y="2547512"/>
                </a:lnTo>
                <a:lnTo>
                  <a:pt x="0" y="0"/>
                </a:lnTo>
                <a:close/>
              </a:path>
            </a:pathLst>
          </a:custGeom>
          <a:blipFill>
            <a:blip r:embed="rId3"/>
            <a:stretch>
              <a:fillRect t="-4025" r="-454" b="-20693"/>
            </a:stretch>
          </a:blipFill>
        </p:spPr>
        <p:txBody>
          <a:bodyPr/>
          <a:lstStyle/>
          <a:p>
            <a:endParaRPr lang="en-GB"/>
          </a:p>
        </p:txBody>
      </p:sp>
      <p:sp>
        <p:nvSpPr>
          <p:cNvPr id="4" name="TextBox 4"/>
          <p:cNvSpPr txBox="1"/>
          <p:nvPr/>
        </p:nvSpPr>
        <p:spPr>
          <a:xfrm>
            <a:off x="162776" y="9785378"/>
            <a:ext cx="17096524" cy="420320"/>
          </a:xfrm>
          <a:prstGeom prst="rect">
            <a:avLst/>
          </a:prstGeom>
        </p:spPr>
        <p:txBody>
          <a:bodyPr lIns="0" tIns="0" rIns="0" bIns="0" rtlCol="0" anchor="t">
            <a:spAutoFit/>
          </a:bodyPr>
          <a:lstStyle/>
          <a:p>
            <a:pPr algn="l">
              <a:lnSpc>
                <a:spcPts val="3080"/>
              </a:lnSpc>
            </a:pPr>
            <a:r>
              <a:rPr lang="en-US" sz="2199" b="1">
                <a:solidFill>
                  <a:srgbClr val="FFFFFF"/>
                </a:solidFill>
                <a:latin typeface="Arial Bold"/>
                <a:ea typeface="Arial Bold"/>
                <a:cs typeface="Arial Bold"/>
                <a:sym typeface="Arial Bold"/>
              </a:rPr>
              <a:t>Connecting and Empowering the Delivery of Cancer Care Across SWAG Communities</a:t>
            </a:r>
          </a:p>
        </p:txBody>
      </p:sp>
      <p:sp>
        <p:nvSpPr>
          <p:cNvPr id="5" name="Title 4">
            <a:extLst>
              <a:ext uri="{FF2B5EF4-FFF2-40B4-BE49-F238E27FC236}">
                <a16:creationId xmlns:a16="http://schemas.microsoft.com/office/drawing/2014/main" id="{F3432D85-1DD7-E92F-90DF-33649C091FFA}"/>
              </a:ext>
            </a:extLst>
          </p:cNvPr>
          <p:cNvSpPr>
            <a:spLocks noGrp="1"/>
          </p:cNvSpPr>
          <p:nvPr>
            <p:ph type="title"/>
          </p:nvPr>
        </p:nvSpPr>
        <p:spPr>
          <a:xfrm>
            <a:off x="1614487" y="4217988"/>
            <a:ext cx="15825787" cy="1143000"/>
          </a:xfrm>
        </p:spPr>
        <p:txBody>
          <a:bodyPr>
            <a:normAutofit fontScale="90000"/>
          </a:bodyPr>
          <a:lstStyle/>
          <a:p>
            <a:pPr algn="l">
              <a:spcBef>
                <a:spcPts val="0"/>
              </a:spcBef>
            </a:pPr>
            <a:br>
              <a:rPr lang="en-GB" b="1" dirty="0">
                <a:latin typeface="Arial"/>
                <a:cs typeface="Arial"/>
              </a:rPr>
            </a:br>
            <a:br>
              <a:rPr lang="en-GB" b="1" dirty="0">
                <a:latin typeface="Arial"/>
                <a:cs typeface="Arial"/>
              </a:rPr>
            </a:br>
            <a:br>
              <a:rPr lang="en-GB" b="1" dirty="0">
                <a:latin typeface="Arial"/>
                <a:cs typeface="Arial"/>
              </a:rPr>
            </a:br>
            <a:br>
              <a:rPr lang="en-GB" sz="3600" dirty="0">
                <a:latin typeface="Arial"/>
                <a:cs typeface="Calibri"/>
              </a:rPr>
            </a:br>
            <a:endParaRPr lang="en-GB" sz="3600" dirty="0">
              <a:latin typeface="Arial"/>
              <a:ea typeface="Calibri"/>
              <a:cs typeface="Arial"/>
            </a:endParaRPr>
          </a:p>
        </p:txBody>
      </p:sp>
      <p:sp>
        <p:nvSpPr>
          <p:cNvPr id="6" name="Title 1">
            <a:extLst>
              <a:ext uri="{FF2B5EF4-FFF2-40B4-BE49-F238E27FC236}">
                <a16:creationId xmlns:a16="http://schemas.microsoft.com/office/drawing/2014/main" id="{EA583F8A-388C-56A2-FDB1-6AD192AFD4A2}"/>
              </a:ext>
            </a:extLst>
          </p:cNvPr>
          <p:cNvSpPr txBox="1">
            <a:spLocks/>
          </p:cNvSpPr>
          <p:nvPr/>
        </p:nvSpPr>
        <p:spPr>
          <a:xfrm>
            <a:off x="1294380" y="521509"/>
            <a:ext cx="9539697" cy="940045"/>
          </a:xfrm>
          <a:prstGeom prst="rect">
            <a:avLst/>
          </a:prstGeom>
        </p:spPr>
        <p:txBody>
          <a:bodyPr lIns="91440" tIns="45720" rIns="91440" bIns="45720" anchor="t">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sz="6000" b="1" dirty="0">
                <a:solidFill>
                  <a:srgbClr val="4472C4"/>
                </a:solidFill>
                <a:latin typeface="Arial" panose="020B0604020202020204" pitchFamily="34" charset="0"/>
                <a:ea typeface="Calibri"/>
                <a:cs typeface="Arial" panose="020B0604020202020204" pitchFamily="34" charset="0"/>
              </a:rPr>
              <a:t>Implementation Considerations</a:t>
            </a:r>
          </a:p>
        </p:txBody>
      </p:sp>
      <p:sp>
        <p:nvSpPr>
          <p:cNvPr id="8" name="TextBox 7">
            <a:extLst>
              <a:ext uri="{FF2B5EF4-FFF2-40B4-BE49-F238E27FC236}">
                <a16:creationId xmlns:a16="http://schemas.microsoft.com/office/drawing/2014/main" id="{A7A9D051-D0DB-7FC2-6A8F-E56B5E624706}"/>
              </a:ext>
            </a:extLst>
          </p:cNvPr>
          <p:cNvSpPr txBox="1"/>
          <p:nvPr/>
        </p:nvSpPr>
        <p:spPr>
          <a:xfrm>
            <a:off x="343750" y="1772790"/>
            <a:ext cx="17096524" cy="5078313"/>
          </a:xfrm>
          <a:prstGeom prst="rect">
            <a:avLst/>
          </a:prstGeom>
          <a:noFill/>
        </p:spPr>
        <p:txBody>
          <a:bodyPr wrap="square">
            <a:spAutoFit/>
          </a:bodyPr>
          <a:lstStyle/>
          <a:p>
            <a:r>
              <a:rPr lang="en-GB" sz="3600" dirty="0">
                <a:latin typeface="Arial" panose="020B0604020202020204" pitchFamily="34" charset="0"/>
                <a:cs typeface="Arial" panose="020B0604020202020204" pitchFamily="34" charset="0"/>
              </a:rPr>
              <a:t>There will be local variation in how service models are designed and operated because:</a:t>
            </a:r>
          </a:p>
          <a:p>
            <a:r>
              <a:rPr lang="en-GB" sz="3600" dirty="0">
                <a:latin typeface="Arial" panose="020B0604020202020204" pitchFamily="34" charset="0"/>
                <a:cs typeface="Arial" panose="020B0604020202020204" pitchFamily="34" charset="0"/>
              </a:rPr>
              <a:t>• There are limited fully implemented and evaluated models on which to design a </a:t>
            </a:r>
          </a:p>
          <a:p>
            <a:r>
              <a:rPr lang="en-GB" sz="3600" dirty="0">
                <a:latin typeface="Arial" panose="020B0604020202020204" pitchFamily="34" charset="0"/>
                <a:cs typeface="Arial" panose="020B0604020202020204" pitchFamily="34" charset="0"/>
              </a:rPr>
              <a:t>national best practice model;</a:t>
            </a:r>
          </a:p>
          <a:p>
            <a:r>
              <a:rPr lang="en-GB" sz="3600" dirty="0">
                <a:latin typeface="Arial" panose="020B0604020202020204" pitchFamily="34" charset="0"/>
                <a:cs typeface="Arial" panose="020B0604020202020204" pitchFamily="34" charset="0"/>
              </a:rPr>
              <a:t>• There is an opportunity to develop new and innovative approaches to build the </a:t>
            </a:r>
          </a:p>
          <a:p>
            <a:r>
              <a:rPr lang="en-GB" sz="3600" dirty="0">
                <a:latin typeface="Arial" panose="020B0604020202020204" pitchFamily="34" charset="0"/>
                <a:cs typeface="Arial" panose="020B0604020202020204" pitchFamily="34" charset="0"/>
              </a:rPr>
              <a:t>evidence base for the most effective service models; and</a:t>
            </a:r>
          </a:p>
          <a:p>
            <a:r>
              <a:rPr lang="en-GB" sz="3600" dirty="0">
                <a:latin typeface="Arial" panose="020B0604020202020204" pitchFamily="34" charset="0"/>
                <a:cs typeface="Arial" panose="020B0604020202020204" pitchFamily="34" charset="0"/>
              </a:rPr>
              <a:t>• Local systems have differing existing delivery models and infrastructure for breast </a:t>
            </a:r>
          </a:p>
          <a:p>
            <a:r>
              <a:rPr lang="en-GB" sz="3600" dirty="0">
                <a:latin typeface="Arial" panose="020B0604020202020204" pitchFamily="34" charset="0"/>
                <a:cs typeface="Arial" panose="020B0604020202020204" pitchFamily="34" charset="0"/>
              </a:rPr>
              <a:t>services.</a:t>
            </a:r>
          </a:p>
          <a:p>
            <a:pPr marL="571500" indent="-571500">
              <a:buFont typeface="Arial" panose="020B0604020202020204" pitchFamily="34" charset="0"/>
              <a:buChar char="•"/>
            </a:pPr>
            <a:r>
              <a:rPr lang="en-GB" sz="3600" dirty="0">
                <a:latin typeface="Arial" panose="020B0604020202020204" pitchFamily="34" charset="0"/>
                <a:cs typeface="Arial" panose="020B0604020202020204" pitchFamily="34" charset="0"/>
              </a:rPr>
              <a:t>Opportunities for missed screening pathway associated with HI work</a:t>
            </a:r>
          </a:p>
        </p:txBody>
      </p:sp>
    </p:spTree>
    <p:extLst>
      <p:ext uri="{BB962C8B-B14F-4D97-AF65-F5344CB8AC3E}">
        <p14:creationId xmlns:p14="http://schemas.microsoft.com/office/powerpoint/2010/main" val="3609975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3EDF9"/>
        </a:solidFill>
        <a:effectLst/>
      </p:bgPr>
    </p:bg>
    <p:spTree>
      <p:nvGrpSpPr>
        <p:cNvPr id="1" name=""/>
        <p:cNvGrpSpPr/>
        <p:nvPr/>
      </p:nvGrpSpPr>
      <p:grpSpPr>
        <a:xfrm>
          <a:off x="0" y="0"/>
          <a:ext cx="0" cy="0"/>
          <a:chOff x="0" y="0"/>
          <a:chExt cx="0" cy="0"/>
        </a:xfrm>
      </p:grpSpPr>
      <p:sp>
        <p:nvSpPr>
          <p:cNvPr id="2" name="Freeform 2"/>
          <p:cNvSpPr/>
          <p:nvPr/>
        </p:nvSpPr>
        <p:spPr>
          <a:xfrm>
            <a:off x="13722076" y="-1613711"/>
            <a:ext cx="5338051" cy="4270441"/>
          </a:xfrm>
          <a:custGeom>
            <a:avLst/>
            <a:gdLst/>
            <a:ahLst/>
            <a:cxnLst/>
            <a:rect l="l" t="t" r="r" b="b"/>
            <a:pathLst>
              <a:path w="5338051" h="4270441">
                <a:moveTo>
                  <a:pt x="0" y="0"/>
                </a:moveTo>
                <a:lnTo>
                  <a:pt x="5338051" y="0"/>
                </a:lnTo>
                <a:lnTo>
                  <a:pt x="5338051" y="4270441"/>
                </a:lnTo>
                <a:lnTo>
                  <a:pt x="0" y="4270441"/>
                </a:lnTo>
                <a:lnTo>
                  <a:pt x="0" y="0"/>
                </a:lnTo>
                <a:close/>
              </a:path>
            </a:pathLst>
          </a:custGeom>
          <a:blipFill>
            <a:blip r:embed="rId2"/>
            <a:stretch>
              <a:fillRect/>
            </a:stretch>
          </a:blipFill>
        </p:spPr>
        <p:txBody>
          <a:bodyPr/>
          <a:lstStyle/>
          <a:p>
            <a:endParaRPr lang="en-GB"/>
          </a:p>
        </p:txBody>
      </p:sp>
      <p:sp>
        <p:nvSpPr>
          <p:cNvPr id="3" name="Freeform 3"/>
          <p:cNvSpPr/>
          <p:nvPr/>
        </p:nvSpPr>
        <p:spPr>
          <a:xfrm>
            <a:off x="-177002" y="9360031"/>
            <a:ext cx="17451526" cy="2547513"/>
          </a:xfrm>
          <a:custGeom>
            <a:avLst/>
            <a:gdLst/>
            <a:ahLst/>
            <a:cxnLst/>
            <a:rect l="l" t="t" r="r" b="b"/>
            <a:pathLst>
              <a:path w="17451526" h="2547513">
                <a:moveTo>
                  <a:pt x="0" y="0"/>
                </a:moveTo>
                <a:lnTo>
                  <a:pt x="17451527" y="0"/>
                </a:lnTo>
                <a:lnTo>
                  <a:pt x="17451527" y="2547512"/>
                </a:lnTo>
                <a:lnTo>
                  <a:pt x="0" y="2547512"/>
                </a:lnTo>
                <a:lnTo>
                  <a:pt x="0" y="0"/>
                </a:lnTo>
                <a:close/>
              </a:path>
            </a:pathLst>
          </a:custGeom>
          <a:blipFill>
            <a:blip r:embed="rId3"/>
            <a:stretch>
              <a:fillRect t="-4025" r="-454" b="-20693"/>
            </a:stretch>
          </a:blipFill>
        </p:spPr>
        <p:txBody>
          <a:bodyPr/>
          <a:lstStyle/>
          <a:p>
            <a:endParaRPr lang="en-GB"/>
          </a:p>
        </p:txBody>
      </p:sp>
      <p:sp>
        <p:nvSpPr>
          <p:cNvPr id="4" name="TextBox 4"/>
          <p:cNvSpPr txBox="1"/>
          <p:nvPr/>
        </p:nvSpPr>
        <p:spPr>
          <a:xfrm>
            <a:off x="162776" y="9785378"/>
            <a:ext cx="17096524" cy="420320"/>
          </a:xfrm>
          <a:prstGeom prst="rect">
            <a:avLst/>
          </a:prstGeom>
        </p:spPr>
        <p:txBody>
          <a:bodyPr lIns="0" tIns="0" rIns="0" bIns="0" rtlCol="0" anchor="t">
            <a:spAutoFit/>
          </a:bodyPr>
          <a:lstStyle/>
          <a:p>
            <a:pPr algn="l">
              <a:lnSpc>
                <a:spcPts val="3080"/>
              </a:lnSpc>
            </a:pPr>
            <a:r>
              <a:rPr lang="en-US" sz="2199" b="1">
                <a:solidFill>
                  <a:srgbClr val="FFFFFF"/>
                </a:solidFill>
                <a:latin typeface="Arial Bold"/>
                <a:ea typeface="Arial Bold"/>
                <a:cs typeface="Arial Bold"/>
                <a:sym typeface="Arial Bold"/>
              </a:rPr>
              <a:t>Connecting and Empowering the Delivery of Cancer Care Across SWAG Communities</a:t>
            </a:r>
          </a:p>
        </p:txBody>
      </p:sp>
      <p:sp>
        <p:nvSpPr>
          <p:cNvPr id="5" name="Title 4">
            <a:extLst>
              <a:ext uri="{FF2B5EF4-FFF2-40B4-BE49-F238E27FC236}">
                <a16:creationId xmlns:a16="http://schemas.microsoft.com/office/drawing/2014/main" id="{F3432D85-1DD7-E92F-90DF-33649C091FFA}"/>
              </a:ext>
            </a:extLst>
          </p:cNvPr>
          <p:cNvSpPr>
            <a:spLocks noGrp="1"/>
          </p:cNvSpPr>
          <p:nvPr>
            <p:ph type="title"/>
          </p:nvPr>
        </p:nvSpPr>
        <p:spPr>
          <a:xfrm>
            <a:off x="1614487" y="4217988"/>
            <a:ext cx="15825787" cy="1143000"/>
          </a:xfrm>
        </p:spPr>
        <p:txBody>
          <a:bodyPr>
            <a:normAutofit fontScale="90000"/>
          </a:bodyPr>
          <a:lstStyle/>
          <a:p>
            <a:pPr algn="l">
              <a:spcBef>
                <a:spcPts val="0"/>
              </a:spcBef>
            </a:pPr>
            <a:br>
              <a:rPr lang="en-GB" b="1" dirty="0">
                <a:latin typeface="Arial"/>
                <a:cs typeface="Arial"/>
              </a:rPr>
            </a:br>
            <a:br>
              <a:rPr lang="en-GB" b="1" dirty="0">
                <a:latin typeface="Arial"/>
                <a:cs typeface="Arial"/>
              </a:rPr>
            </a:br>
            <a:br>
              <a:rPr lang="en-GB" b="1" dirty="0">
                <a:latin typeface="Arial"/>
                <a:cs typeface="Arial"/>
              </a:rPr>
            </a:br>
            <a:br>
              <a:rPr lang="en-GB" sz="3600" dirty="0">
                <a:latin typeface="Arial"/>
                <a:cs typeface="Calibri"/>
              </a:rPr>
            </a:br>
            <a:endParaRPr lang="en-GB" sz="3600" dirty="0">
              <a:latin typeface="Arial"/>
              <a:ea typeface="Calibri"/>
              <a:cs typeface="Arial"/>
            </a:endParaRPr>
          </a:p>
        </p:txBody>
      </p:sp>
      <p:sp>
        <p:nvSpPr>
          <p:cNvPr id="6" name="Title 1">
            <a:extLst>
              <a:ext uri="{FF2B5EF4-FFF2-40B4-BE49-F238E27FC236}">
                <a16:creationId xmlns:a16="http://schemas.microsoft.com/office/drawing/2014/main" id="{EA583F8A-388C-56A2-FDB1-6AD192AFD4A2}"/>
              </a:ext>
            </a:extLst>
          </p:cNvPr>
          <p:cNvSpPr txBox="1">
            <a:spLocks/>
          </p:cNvSpPr>
          <p:nvPr/>
        </p:nvSpPr>
        <p:spPr>
          <a:xfrm>
            <a:off x="162776" y="51486"/>
            <a:ext cx="9539697" cy="940045"/>
          </a:xfrm>
          <a:prstGeom prst="rect">
            <a:avLst/>
          </a:prstGeom>
        </p:spPr>
        <p:txBody>
          <a:bodyPr lIns="91440" tIns="45720" rIns="91440" bIns="4572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sz="6000" b="1" dirty="0">
                <a:solidFill>
                  <a:srgbClr val="4472C4"/>
                </a:solidFill>
                <a:latin typeface="Arial" panose="020B0604020202020204" pitchFamily="34" charset="0"/>
                <a:ea typeface="Calibri"/>
                <a:cs typeface="Arial" panose="020B0604020202020204" pitchFamily="34" charset="0"/>
              </a:rPr>
              <a:t>Current state analysis</a:t>
            </a:r>
          </a:p>
          <a:p>
            <a:pPr>
              <a:defRPr/>
            </a:pPr>
            <a:endParaRPr lang="en-GB" sz="6000" b="1" dirty="0">
              <a:solidFill>
                <a:srgbClr val="4472C4"/>
              </a:solidFill>
              <a:latin typeface="Arial" panose="020B0604020202020204" pitchFamily="34" charset="0"/>
              <a:ea typeface="Calibri"/>
              <a:cs typeface="Arial" panose="020B0604020202020204" pitchFamily="34" charset="0"/>
            </a:endParaRPr>
          </a:p>
        </p:txBody>
      </p:sp>
      <p:pic>
        <p:nvPicPr>
          <p:cNvPr id="10" name="Picture 9">
            <a:extLst>
              <a:ext uri="{FF2B5EF4-FFF2-40B4-BE49-F238E27FC236}">
                <a16:creationId xmlns:a16="http://schemas.microsoft.com/office/drawing/2014/main" id="{77A397B0-D3BA-C7CB-465F-F97D35B37543}"/>
              </a:ext>
            </a:extLst>
          </p:cNvPr>
          <p:cNvPicPr>
            <a:picLocks noChangeAspect="1"/>
          </p:cNvPicPr>
          <p:nvPr/>
        </p:nvPicPr>
        <p:blipFill>
          <a:blip r:embed="rId4"/>
          <a:stretch>
            <a:fillRect/>
          </a:stretch>
        </p:blipFill>
        <p:spPr>
          <a:xfrm>
            <a:off x="162776" y="893934"/>
            <a:ext cx="7077075" cy="6143625"/>
          </a:xfrm>
          <a:prstGeom prst="rect">
            <a:avLst/>
          </a:prstGeom>
        </p:spPr>
      </p:pic>
      <p:pic>
        <p:nvPicPr>
          <p:cNvPr id="12" name="Picture 11">
            <a:extLst>
              <a:ext uri="{FF2B5EF4-FFF2-40B4-BE49-F238E27FC236}">
                <a16:creationId xmlns:a16="http://schemas.microsoft.com/office/drawing/2014/main" id="{CAB3B892-762E-E68D-9996-0908D88FAC5E}"/>
              </a:ext>
            </a:extLst>
          </p:cNvPr>
          <p:cNvPicPr>
            <a:picLocks noChangeAspect="1"/>
          </p:cNvPicPr>
          <p:nvPr/>
        </p:nvPicPr>
        <p:blipFill>
          <a:blip r:embed="rId5"/>
          <a:stretch>
            <a:fillRect/>
          </a:stretch>
        </p:blipFill>
        <p:spPr>
          <a:xfrm>
            <a:off x="162776" y="7105729"/>
            <a:ext cx="7077074" cy="2466975"/>
          </a:xfrm>
          <a:prstGeom prst="rect">
            <a:avLst/>
          </a:prstGeom>
        </p:spPr>
      </p:pic>
      <p:sp>
        <p:nvSpPr>
          <p:cNvPr id="13" name="TextBox 12">
            <a:extLst>
              <a:ext uri="{FF2B5EF4-FFF2-40B4-BE49-F238E27FC236}">
                <a16:creationId xmlns:a16="http://schemas.microsoft.com/office/drawing/2014/main" id="{AAB564F0-3E47-5C69-A83A-3D752CE0FCA4}"/>
              </a:ext>
            </a:extLst>
          </p:cNvPr>
          <p:cNvSpPr txBox="1"/>
          <p:nvPr/>
        </p:nvSpPr>
        <p:spPr>
          <a:xfrm>
            <a:off x="4452938" y="7065567"/>
            <a:ext cx="2157412" cy="369332"/>
          </a:xfrm>
          <a:prstGeom prst="rect">
            <a:avLst/>
          </a:prstGeom>
          <a:noFill/>
        </p:spPr>
        <p:txBody>
          <a:bodyPr wrap="square" rtlCol="0">
            <a:spAutoFit/>
          </a:bodyPr>
          <a:lstStyle/>
          <a:p>
            <a:r>
              <a:rPr lang="en-GB" dirty="0">
                <a:solidFill>
                  <a:schemeClr val="bg1"/>
                </a:solidFill>
              </a:rPr>
              <a:t>Breast symptomatic</a:t>
            </a:r>
          </a:p>
        </p:txBody>
      </p:sp>
      <p:sp>
        <p:nvSpPr>
          <p:cNvPr id="14" name="TextBox 13">
            <a:extLst>
              <a:ext uri="{FF2B5EF4-FFF2-40B4-BE49-F238E27FC236}">
                <a16:creationId xmlns:a16="http://schemas.microsoft.com/office/drawing/2014/main" id="{94320D11-63FD-286D-961F-CBFB4B888F83}"/>
              </a:ext>
            </a:extLst>
          </p:cNvPr>
          <p:cNvSpPr txBox="1"/>
          <p:nvPr/>
        </p:nvSpPr>
        <p:spPr>
          <a:xfrm>
            <a:off x="2775212" y="4033322"/>
            <a:ext cx="2157412" cy="369332"/>
          </a:xfrm>
          <a:prstGeom prst="rect">
            <a:avLst/>
          </a:prstGeom>
          <a:noFill/>
        </p:spPr>
        <p:txBody>
          <a:bodyPr wrap="square" rtlCol="0">
            <a:spAutoFit/>
          </a:bodyPr>
          <a:lstStyle/>
          <a:p>
            <a:r>
              <a:rPr lang="en-GB" dirty="0">
                <a:solidFill>
                  <a:schemeClr val="bg1"/>
                </a:solidFill>
              </a:rPr>
              <a:t>Breast FDS</a:t>
            </a:r>
          </a:p>
        </p:txBody>
      </p:sp>
      <p:sp>
        <p:nvSpPr>
          <p:cNvPr id="15" name="TextBox 14">
            <a:extLst>
              <a:ext uri="{FF2B5EF4-FFF2-40B4-BE49-F238E27FC236}">
                <a16:creationId xmlns:a16="http://schemas.microsoft.com/office/drawing/2014/main" id="{B688E7E1-CAF1-4D38-7182-23BD5EB66579}"/>
              </a:ext>
            </a:extLst>
          </p:cNvPr>
          <p:cNvSpPr txBox="1"/>
          <p:nvPr/>
        </p:nvSpPr>
        <p:spPr>
          <a:xfrm>
            <a:off x="2495551" y="959199"/>
            <a:ext cx="2157412" cy="369332"/>
          </a:xfrm>
          <a:prstGeom prst="rect">
            <a:avLst/>
          </a:prstGeom>
          <a:noFill/>
        </p:spPr>
        <p:txBody>
          <a:bodyPr wrap="square" rtlCol="0">
            <a:spAutoFit/>
          </a:bodyPr>
          <a:lstStyle/>
          <a:p>
            <a:r>
              <a:rPr lang="en-GB" dirty="0">
                <a:solidFill>
                  <a:schemeClr val="bg1"/>
                </a:solidFill>
              </a:rPr>
              <a:t>Breast FDS</a:t>
            </a:r>
          </a:p>
        </p:txBody>
      </p:sp>
      <p:sp>
        <p:nvSpPr>
          <p:cNvPr id="17" name="TextBox 16">
            <a:extLst>
              <a:ext uri="{FF2B5EF4-FFF2-40B4-BE49-F238E27FC236}">
                <a16:creationId xmlns:a16="http://schemas.microsoft.com/office/drawing/2014/main" id="{026C9878-1E51-DAA2-A6B5-02940CEC5723}"/>
              </a:ext>
            </a:extLst>
          </p:cNvPr>
          <p:cNvSpPr txBox="1"/>
          <p:nvPr/>
        </p:nvSpPr>
        <p:spPr>
          <a:xfrm>
            <a:off x="7358063" y="1786356"/>
            <a:ext cx="10929937" cy="6740307"/>
          </a:xfrm>
          <a:prstGeom prst="rect">
            <a:avLst/>
          </a:prstGeom>
          <a:noFill/>
        </p:spPr>
        <p:txBody>
          <a:bodyPr wrap="square">
            <a:spAutoFit/>
          </a:bodyPr>
          <a:lstStyle/>
          <a:p>
            <a:r>
              <a:rPr lang="en-GB" sz="2400" dirty="0">
                <a:latin typeface="Arial" panose="020B0604020202020204" pitchFamily="34" charset="0"/>
                <a:cs typeface="Arial" panose="020B0604020202020204" pitchFamily="34" charset="0"/>
              </a:rPr>
              <a:t>There has been an increasing trend in breast urgent suspected cancer (USC) referrals for several years, with 2023/24 activity increasing by almost 50,000 compared to 2022/23 activity. This represents a 10 percentage points increase in yearly activity.</a:t>
            </a:r>
          </a:p>
          <a:p>
            <a:r>
              <a:rPr lang="en-GB" sz="2400" dirty="0">
                <a:latin typeface="Arial" panose="020B0604020202020204" pitchFamily="34" charset="0"/>
                <a:cs typeface="Arial" panose="020B0604020202020204" pitchFamily="34" charset="0"/>
              </a:rPr>
              <a:t>SWAG for same period 9.6% increase  (2,500 more patients than 22/23) – has remained fairly stable since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SWAG benchmark as one of the most vulnerable breast service provisions in April 2024 34.1% of patients seen within 14 days improved to 56% in January but services remain under pressure and propped up by WLIs triple assessment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An alternative high quality, safe and effective pathway for women with breast pain only, outside of the One Stop Clinics, would allow greater capacity for rapid review of women with red-flag symptoms (breast cancer incidence 5-6%) within the OSC. </a:t>
            </a:r>
          </a:p>
          <a:p>
            <a:pPr lvl="2" algn="r"/>
            <a:r>
              <a:rPr lang="en-GB" sz="2400" dirty="0">
                <a:latin typeface="Arial" panose="020B0604020202020204" pitchFamily="34" charset="0"/>
                <a:cs typeface="Arial" panose="020B0604020202020204" pitchFamily="34" charset="0"/>
              </a:rPr>
              <a:t>Association of Breast Surgery: Position Statement on Breast Pain Updated February 2024</a:t>
            </a:r>
          </a:p>
          <a:p>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4731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9F0DD-AA93-2B40-8CE7-BBD050C83E22}"/>
              </a:ext>
            </a:extLst>
          </p:cNvPr>
          <p:cNvSpPr>
            <a:spLocks noGrp="1"/>
          </p:cNvSpPr>
          <p:nvPr>
            <p:ph type="title"/>
          </p:nvPr>
        </p:nvSpPr>
        <p:spPr/>
        <p:txBody>
          <a:bodyPr/>
          <a:lstStyle/>
          <a:p>
            <a:r>
              <a:rPr lang="en-US" dirty="0"/>
              <a:t>FDS Profile</a:t>
            </a:r>
          </a:p>
        </p:txBody>
      </p:sp>
      <p:sp>
        <p:nvSpPr>
          <p:cNvPr id="4" name="TextBox 3">
            <a:extLst>
              <a:ext uri="{FF2B5EF4-FFF2-40B4-BE49-F238E27FC236}">
                <a16:creationId xmlns:a16="http://schemas.microsoft.com/office/drawing/2014/main" id="{9A3F83EF-4E4E-7717-EB5A-55BDD8D12381}"/>
              </a:ext>
            </a:extLst>
          </p:cNvPr>
          <p:cNvSpPr txBox="1"/>
          <p:nvPr/>
        </p:nvSpPr>
        <p:spPr>
          <a:xfrm>
            <a:off x="8762234" y="1873061"/>
            <a:ext cx="9377464" cy="8235158"/>
          </a:xfrm>
          <a:prstGeom prst="rect">
            <a:avLst/>
          </a:prstGeom>
        </p:spPr>
        <p:txBody>
          <a:bodyPr vert="horz" lIns="0" tIns="72000" rIns="182880" bIns="91440" rtlCol="0">
            <a:normAutofit/>
          </a:bodyPr>
          <a:lstStyle>
            <a:defPPr>
              <a:defRPr lang="en-US"/>
            </a:defPPr>
            <a:lvl1pPr indent="0" defTabSz="685800">
              <a:lnSpc>
                <a:spcPct val="150000"/>
              </a:lnSpc>
              <a:spcBef>
                <a:spcPts val="1800"/>
              </a:spcBef>
              <a:buClr>
                <a:schemeClr val="accent2"/>
              </a:buClr>
              <a:buFont typeface="Arial" panose="020B0604020202020204" pitchFamily="34" charset="0"/>
              <a:buNone/>
              <a:defRPr sz="1400">
                <a:solidFill>
                  <a:srgbClr val="5A5A5A"/>
                </a:solidFill>
                <a:latin typeface="Arial" panose="020B0604020202020204" pitchFamily="34" charset="0"/>
                <a:cs typeface="Arial" panose="020B0604020202020204" pitchFamily="34" charset="0"/>
              </a:defRPr>
            </a:lvl1pPr>
            <a:lvl2pPr marL="514350" indent="-171450" defTabSz="685800">
              <a:lnSpc>
                <a:spcPct val="90000"/>
              </a:lnSpc>
              <a:spcBef>
                <a:spcPts val="375"/>
              </a:spcBef>
              <a:buClr>
                <a:schemeClr val="accent2"/>
              </a:buClr>
              <a:buFont typeface="Arial" panose="020B0604020202020204" pitchFamily="34" charset="0"/>
              <a:buChar char="•"/>
              <a:defRPr sz="1400">
                <a:solidFill>
                  <a:srgbClr val="5A5A5A"/>
                </a:solidFill>
                <a:latin typeface="Arial" panose="020B0604020202020204" pitchFamily="34" charset="0"/>
                <a:cs typeface="Arial" panose="020B0604020202020204" pitchFamily="34" charset="0"/>
              </a:defRPr>
            </a:lvl2pPr>
            <a:lvl3pPr marL="857250" indent="-171450" defTabSz="685800">
              <a:lnSpc>
                <a:spcPct val="90000"/>
              </a:lnSpc>
              <a:spcBef>
                <a:spcPts val="375"/>
              </a:spcBef>
              <a:buClr>
                <a:schemeClr val="accent2"/>
              </a:buClr>
              <a:buFont typeface="Arial" panose="020B0604020202020204" pitchFamily="34" charset="0"/>
              <a:buChar char="•"/>
              <a:defRPr sz="1200">
                <a:solidFill>
                  <a:srgbClr val="5A5A5A"/>
                </a:solidFill>
                <a:latin typeface="Arial" panose="020B0604020202020204" pitchFamily="34" charset="0"/>
                <a:cs typeface="Arial" panose="020B0604020202020204" pitchFamily="34" charset="0"/>
              </a:defRPr>
            </a:lvl3pPr>
            <a:lvl4pPr marL="1200150" indent="-171450" defTabSz="685800">
              <a:lnSpc>
                <a:spcPct val="90000"/>
              </a:lnSpc>
              <a:spcBef>
                <a:spcPts val="375"/>
              </a:spcBef>
              <a:buClr>
                <a:schemeClr val="accent2"/>
              </a:buClr>
              <a:buFont typeface="Arial" panose="020B0604020202020204" pitchFamily="34" charset="0"/>
              <a:buChar char="•"/>
              <a:defRPr sz="1000">
                <a:solidFill>
                  <a:srgbClr val="5A5A5A"/>
                </a:solidFill>
                <a:latin typeface="Arial" panose="020B0604020202020204" pitchFamily="34" charset="0"/>
                <a:cs typeface="Arial" panose="020B0604020202020204" pitchFamily="34" charset="0"/>
              </a:defRPr>
            </a:lvl4pPr>
            <a:lvl5pPr marL="1543050" indent="-171450" defTabSz="685800">
              <a:lnSpc>
                <a:spcPct val="90000"/>
              </a:lnSpc>
              <a:spcBef>
                <a:spcPts val="375"/>
              </a:spcBef>
              <a:buClr>
                <a:schemeClr val="accent2"/>
              </a:buClr>
              <a:buFont typeface="Arial" panose="020B0604020202020204" pitchFamily="34" charset="0"/>
              <a:buChar char="•"/>
              <a:defRPr sz="800">
                <a:solidFill>
                  <a:srgbClr val="5A5A5A"/>
                </a:solidFill>
                <a:latin typeface="Arial" panose="020B0604020202020204" pitchFamily="34" charset="0"/>
                <a:cs typeface="Arial" panose="020B0604020202020204" pitchFamily="34"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defTabSz="1371600">
              <a:spcBef>
                <a:spcPts val="3600"/>
              </a:spcBef>
              <a:buClr>
                <a:srgbClr val="0069B3"/>
              </a:buClr>
            </a:pPr>
            <a:r>
              <a:rPr lang="en-GB" sz="2400" dirty="0"/>
              <a:t>East Midlands has significantly higher FDS standard than SWAG in the following cancer types:</a:t>
            </a:r>
          </a:p>
          <a:p>
            <a:pPr marL="342900" indent="-342900" defTabSz="1371600">
              <a:lnSpc>
                <a:spcPct val="100000"/>
              </a:lnSpc>
              <a:spcBef>
                <a:spcPts val="1200"/>
              </a:spcBef>
              <a:buClr>
                <a:srgbClr val="0069B3"/>
              </a:buClr>
              <a:buFont typeface="Arial" panose="020B0604020202020204" pitchFamily="34" charset="0"/>
              <a:buChar char="•"/>
            </a:pPr>
            <a:r>
              <a:rPr lang="en-GB" sz="2400" dirty="0"/>
              <a:t>Skin</a:t>
            </a:r>
          </a:p>
          <a:p>
            <a:pPr marL="342900" indent="-342900" defTabSz="1371600">
              <a:lnSpc>
                <a:spcPct val="100000"/>
              </a:lnSpc>
              <a:spcBef>
                <a:spcPts val="1200"/>
              </a:spcBef>
              <a:buClr>
                <a:srgbClr val="0069B3"/>
              </a:buClr>
              <a:buFont typeface="Arial" panose="020B0604020202020204" pitchFamily="34" charset="0"/>
              <a:buChar char="•"/>
            </a:pPr>
            <a:r>
              <a:rPr lang="en-GB" sz="2400" dirty="0"/>
              <a:t>Breast</a:t>
            </a:r>
          </a:p>
          <a:p>
            <a:pPr marL="342900" indent="-342900" defTabSz="1371600">
              <a:lnSpc>
                <a:spcPct val="100000"/>
              </a:lnSpc>
              <a:spcBef>
                <a:spcPts val="1200"/>
              </a:spcBef>
              <a:buClr>
                <a:srgbClr val="0069B3"/>
              </a:buClr>
              <a:buFont typeface="Arial" panose="020B0604020202020204" pitchFamily="34" charset="0"/>
              <a:buChar char="•"/>
            </a:pPr>
            <a:r>
              <a:rPr lang="en-GB" sz="2400" dirty="0"/>
              <a:t>Breast Symptoms</a:t>
            </a:r>
          </a:p>
          <a:p>
            <a:pPr marL="342900" indent="-342900" defTabSz="1371600">
              <a:lnSpc>
                <a:spcPct val="100000"/>
              </a:lnSpc>
              <a:spcBef>
                <a:spcPts val="1200"/>
              </a:spcBef>
              <a:buClr>
                <a:srgbClr val="0069B3"/>
              </a:buClr>
              <a:buFont typeface="Arial" panose="020B0604020202020204" pitchFamily="34" charset="0"/>
              <a:buChar char="•"/>
            </a:pPr>
            <a:r>
              <a:rPr lang="en-GB" sz="2400" dirty="0"/>
              <a:t>Gynaecological</a:t>
            </a:r>
          </a:p>
          <a:p>
            <a:pPr marL="342900" indent="-342900" defTabSz="1371600">
              <a:lnSpc>
                <a:spcPct val="100000"/>
              </a:lnSpc>
              <a:spcBef>
                <a:spcPts val="1200"/>
              </a:spcBef>
              <a:buClr>
                <a:srgbClr val="0069B3"/>
              </a:buClr>
              <a:buFont typeface="Arial" panose="020B0604020202020204" pitchFamily="34" charset="0"/>
              <a:buChar char="•"/>
            </a:pPr>
            <a:r>
              <a:rPr lang="en-GB" sz="2400" dirty="0"/>
              <a:t>Lower GI</a:t>
            </a:r>
          </a:p>
          <a:p>
            <a:pPr marL="342900" indent="-342900" defTabSz="1371600">
              <a:lnSpc>
                <a:spcPct val="100000"/>
              </a:lnSpc>
              <a:spcBef>
                <a:spcPts val="1200"/>
              </a:spcBef>
              <a:buClr>
                <a:srgbClr val="0069B3"/>
              </a:buClr>
              <a:buFont typeface="Arial" panose="020B0604020202020204" pitchFamily="34" charset="0"/>
              <a:buChar char="•"/>
            </a:pPr>
            <a:r>
              <a:rPr lang="en-GB" sz="2400" dirty="0"/>
              <a:t>Non-Specific Symptoms</a:t>
            </a:r>
          </a:p>
          <a:p>
            <a:pPr marL="342900" indent="-342900" defTabSz="1371600">
              <a:lnSpc>
                <a:spcPct val="100000"/>
              </a:lnSpc>
              <a:spcBef>
                <a:spcPts val="1200"/>
              </a:spcBef>
              <a:buClr>
                <a:srgbClr val="0069B3"/>
              </a:buClr>
              <a:buFont typeface="Arial" panose="020B0604020202020204" pitchFamily="34" charset="0"/>
              <a:buChar char="•"/>
            </a:pPr>
            <a:r>
              <a:rPr lang="en-GB" sz="2400" dirty="0"/>
              <a:t>Urological</a:t>
            </a:r>
          </a:p>
          <a:p>
            <a:pPr defTabSz="1371600">
              <a:spcBef>
                <a:spcPts val="3600"/>
              </a:spcBef>
              <a:buClr>
                <a:srgbClr val="0069B3"/>
              </a:buClr>
            </a:pPr>
            <a:r>
              <a:rPr lang="en-GB" sz="2400" dirty="0"/>
              <a:t>There could be an opportunity to improve in these areas.</a:t>
            </a:r>
          </a:p>
        </p:txBody>
      </p:sp>
      <p:pic>
        <p:nvPicPr>
          <p:cNvPr id="3" name="Picture 2">
            <a:extLst>
              <a:ext uri="{FF2B5EF4-FFF2-40B4-BE49-F238E27FC236}">
                <a16:creationId xmlns:a16="http://schemas.microsoft.com/office/drawing/2014/main" id="{46614CE8-268D-FA9F-F515-AB0D459D37E1}"/>
              </a:ext>
            </a:extLst>
          </p:cNvPr>
          <p:cNvPicPr>
            <a:picLocks noChangeAspect="1"/>
          </p:cNvPicPr>
          <p:nvPr/>
        </p:nvPicPr>
        <p:blipFill>
          <a:blip r:embed="rId3"/>
          <a:stretch>
            <a:fillRect/>
          </a:stretch>
        </p:blipFill>
        <p:spPr>
          <a:xfrm>
            <a:off x="-766" y="1693024"/>
            <a:ext cx="8763000" cy="7787640"/>
          </a:xfrm>
          <a:prstGeom prst="rect">
            <a:avLst/>
          </a:prstGeom>
        </p:spPr>
      </p:pic>
      <p:sp>
        <p:nvSpPr>
          <p:cNvPr id="5" name="TextBox 4">
            <a:extLst>
              <a:ext uri="{FF2B5EF4-FFF2-40B4-BE49-F238E27FC236}">
                <a16:creationId xmlns:a16="http://schemas.microsoft.com/office/drawing/2014/main" id="{95334F69-90A6-5DE1-E8B6-986BA79FEBF8}"/>
              </a:ext>
            </a:extLst>
          </p:cNvPr>
          <p:cNvSpPr txBox="1"/>
          <p:nvPr/>
        </p:nvSpPr>
        <p:spPr>
          <a:xfrm>
            <a:off x="-116732" y="9909759"/>
            <a:ext cx="1449436" cy="276999"/>
          </a:xfrm>
          <a:prstGeom prst="rect">
            <a:avLst/>
          </a:prstGeom>
          <a:noFill/>
        </p:spPr>
        <p:txBody>
          <a:bodyPr wrap="none" rtlCol="0">
            <a:spAutoFit/>
          </a:bodyPr>
          <a:lstStyle/>
          <a:p>
            <a:r>
              <a:rPr lang="en-GB" sz="1200" dirty="0">
                <a:solidFill>
                  <a:srgbClr val="1C345E"/>
                </a:solidFill>
                <a:latin typeface="Arial" panose="020B0604020202020204"/>
              </a:rPr>
              <a:t>Data source: CWT</a:t>
            </a:r>
          </a:p>
        </p:txBody>
      </p:sp>
      <p:sp>
        <p:nvSpPr>
          <p:cNvPr id="7" name="TextBox 6">
            <a:extLst>
              <a:ext uri="{FF2B5EF4-FFF2-40B4-BE49-F238E27FC236}">
                <a16:creationId xmlns:a16="http://schemas.microsoft.com/office/drawing/2014/main" id="{D2DA127B-B991-1886-971A-D8F0D017CFC6}"/>
              </a:ext>
            </a:extLst>
          </p:cNvPr>
          <p:cNvSpPr txBox="1"/>
          <p:nvPr/>
        </p:nvSpPr>
        <p:spPr>
          <a:xfrm>
            <a:off x="3989784" y="531858"/>
            <a:ext cx="13998178" cy="646331"/>
          </a:xfrm>
          <a:prstGeom prst="rect">
            <a:avLst/>
          </a:prstGeom>
          <a:noFill/>
        </p:spPr>
        <p:txBody>
          <a:bodyPr wrap="square">
            <a:spAutoFit/>
          </a:bodyPr>
          <a:lstStyle/>
          <a:p>
            <a:r>
              <a:rPr lang="en-GB" dirty="0"/>
              <a:t>Using the Model Hospital methodology identified peer Cancer Alliances – matched with East Midlands and significant opportunity identified in aspiring to match their breast performance – key transformations – early adopters of breast pain pathways </a:t>
            </a:r>
          </a:p>
        </p:txBody>
      </p:sp>
    </p:spTree>
    <p:extLst>
      <p:ext uri="{BB962C8B-B14F-4D97-AF65-F5344CB8AC3E}">
        <p14:creationId xmlns:p14="http://schemas.microsoft.com/office/powerpoint/2010/main" val="226650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3EDF9"/>
        </a:solidFill>
        <a:effectLst/>
      </p:bgPr>
    </p:bg>
    <p:spTree>
      <p:nvGrpSpPr>
        <p:cNvPr id="1" name=""/>
        <p:cNvGrpSpPr/>
        <p:nvPr/>
      </p:nvGrpSpPr>
      <p:grpSpPr>
        <a:xfrm>
          <a:off x="0" y="0"/>
          <a:ext cx="0" cy="0"/>
          <a:chOff x="0" y="0"/>
          <a:chExt cx="0" cy="0"/>
        </a:xfrm>
      </p:grpSpPr>
      <p:sp>
        <p:nvSpPr>
          <p:cNvPr id="2" name="Freeform 2"/>
          <p:cNvSpPr/>
          <p:nvPr/>
        </p:nvSpPr>
        <p:spPr>
          <a:xfrm>
            <a:off x="13722076" y="-1613711"/>
            <a:ext cx="5338051" cy="4270441"/>
          </a:xfrm>
          <a:custGeom>
            <a:avLst/>
            <a:gdLst/>
            <a:ahLst/>
            <a:cxnLst/>
            <a:rect l="l" t="t" r="r" b="b"/>
            <a:pathLst>
              <a:path w="5338051" h="4270441">
                <a:moveTo>
                  <a:pt x="0" y="0"/>
                </a:moveTo>
                <a:lnTo>
                  <a:pt x="5338051" y="0"/>
                </a:lnTo>
                <a:lnTo>
                  <a:pt x="5338051" y="4270441"/>
                </a:lnTo>
                <a:lnTo>
                  <a:pt x="0" y="4270441"/>
                </a:lnTo>
                <a:lnTo>
                  <a:pt x="0" y="0"/>
                </a:lnTo>
                <a:close/>
              </a:path>
            </a:pathLst>
          </a:custGeom>
          <a:blipFill>
            <a:blip r:embed="rId2"/>
            <a:stretch>
              <a:fillRect/>
            </a:stretch>
          </a:blipFill>
        </p:spPr>
        <p:txBody>
          <a:bodyPr/>
          <a:lstStyle/>
          <a:p>
            <a:endParaRPr lang="en-GB"/>
          </a:p>
        </p:txBody>
      </p:sp>
      <p:sp>
        <p:nvSpPr>
          <p:cNvPr id="3" name="Freeform 3"/>
          <p:cNvSpPr/>
          <p:nvPr/>
        </p:nvSpPr>
        <p:spPr>
          <a:xfrm>
            <a:off x="-177002" y="9360031"/>
            <a:ext cx="17451526" cy="2547513"/>
          </a:xfrm>
          <a:custGeom>
            <a:avLst/>
            <a:gdLst/>
            <a:ahLst/>
            <a:cxnLst/>
            <a:rect l="l" t="t" r="r" b="b"/>
            <a:pathLst>
              <a:path w="17451526" h="2547513">
                <a:moveTo>
                  <a:pt x="0" y="0"/>
                </a:moveTo>
                <a:lnTo>
                  <a:pt x="17451527" y="0"/>
                </a:lnTo>
                <a:lnTo>
                  <a:pt x="17451527" y="2547512"/>
                </a:lnTo>
                <a:lnTo>
                  <a:pt x="0" y="2547512"/>
                </a:lnTo>
                <a:lnTo>
                  <a:pt x="0" y="0"/>
                </a:lnTo>
                <a:close/>
              </a:path>
            </a:pathLst>
          </a:custGeom>
          <a:blipFill>
            <a:blip r:embed="rId3"/>
            <a:stretch>
              <a:fillRect t="-4025" r="-454" b="-20693"/>
            </a:stretch>
          </a:blipFill>
        </p:spPr>
        <p:txBody>
          <a:bodyPr/>
          <a:lstStyle/>
          <a:p>
            <a:endParaRPr lang="en-GB"/>
          </a:p>
        </p:txBody>
      </p:sp>
      <p:sp>
        <p:nvSpPr>
          <p:cNvPr id="4" name="TextBox 4"/>
          <p:cNvSpPr txBox="1"/>
          <p:nvPr/>
        </p:nvSpPr>
        <p:spPr>
          <a:xfrm>
            <a:off x="162776" y="9785378"/>
            <a:ext cx="17096524" cy="420320"/>
          </a:xfrm>
          <a:prstGeom prst="rect">
            <a:avLst/>
          </a:prstGeom>
        </p:spPr>
        <p:txBody>
          <a:bodyPr lIns="0" tIns="0" rIns="0" bIns="0" rtlCol="0" anchor="t">
            <a:spAutoFit/>
          </a:bodyPr>
          <a:lstStyle/>
          <a:p>
            <a:pPr algn="l">
              <a:lnSpc>
                <a:spcPts val="3080"/>
              </a:lnSpc>
            </a:pPr>
            <a:r>
              <a:rPr lang="en-US" sz="2199" b="1">
                <a:solidFill>
                  <a:srgbClr val="FFFFFF"/>
                </a:solidFill>
                <a:latin typeface="Arial Bold"/>
                <a:ea typeface="Arial Bold"/>
                <a:cs typeface="Arial Bold"/>
                <a:sym typeface="Arial Bold"/>
              </a:rPr>
              <a:t>Connecting and Empowering the Delivery of Cancer Care Across SWAG Communities</a:t>
            </a:r>
          </a:p>
        </p:txBody>
      </p:sp>
      <p:sp>
        <p:nvSpPr>
          <p:cNvPr id="5" name="Title 4">
            <a:extLst>
              <a:ext uri="{FF2B5EF4-FFF2-40B4-BE49-F238E27FC236}">
                <a16:creationId xmlns:a16="http://schemas.microsoft.com/office/drawing/2014/main" id="{F3432D85-1DD7-E92F-90DF-33649C091FFA}"/>
              </a:ext>
            </a:extLst>
          </p:cNvPr>
          <p:cNvSpPr>
            <a:spLocks noGrp="1"/>
          </p:cNvSpPr>
          <p:nvPr>
            <p:ph type="title"/>
          </p:nvPr>
        </p:nvSpPr>
        <p:spPr>
          <a:xfrm>
            <a:off x="1614487" y="4217988"/>
            <a:ext cx="15825787" cy="1143000"/>
          </a:xfrm>
        </p:spPr>
        <p:txBody>
          <a:bodyPr>
            <a:normAutofit fontScale="90000"/>
          </a:bodyPr>
          <a:lstStyle/>
          <a:p>
            <a:pPr algn="l">
              <a:spcBef>
                <a:spcPts val="0"/>
              </a:spcBef>
            </a:pPr>
            <a:br>
              <a:rPr lang="en-GB" b="1" dirty="0">
                <a:latin typeface="Arial"/>
                <a:cs typeface="Arial"/>
              </a:rPr>
            </a:br>
            <a:br>
              <a:rPr lang="en-GB" b="1" dirty="0">
                <a:latin typeface="Arial"/>
                <a:cs typeface="Arial"/>
              </a:rPr>
            </a:br>
            <a:br>
              <a:rPr lang="en-GB" b="1" dirty="0">
                <a:latin typeface="Arial"/>
                <a:cs typeface="Arial"/>
              </a:rPr>
            </a:br>
            <a:br>
              <a:rPr lang="en-GB" sz="3600" dirty="0">
                <a:latin typeface="Arial"/>
                <a:cs typeface="Calibri"/>
              </a:rPr>
            </a:br>
            <a:endParaRPr lang="en-GB" sz="3600" dirty="0">
              <a:latin typeface="Arial"/>
              <a:ea typeface="Calibri"/>
              <a:cs typeface="Arial"/>
            </a:endParaRPr>
          </a:p>
        </p:txBody>
      </p:sp>
      <p:sp>
        <p:nvSpPr>
          <p:cNvPr id="6" name="Title 1">
            <a:extLst>
              <a:ext uri="{FF2B5EF4-FFF2-40B4-BE49-F238E27FC236}">
                <a16:creationId xmlns:a16="http://schemas.microsoft.com/office/drawing/2014/main" id="{EA583F8A-388C-56A2-FDB1-6AD192AFD4A2}"/>
              </a:ext>
            </a:extLst>
          </p:cNvPr>
          <p:cNvSpPr txBox="1">
            <a:spLocks/>
          </p:cNvSpPr>
          <p:nvPr/>
        </p:nvSpPr>
        <p:spPr>
          <a:xfrm>
            <a:off x="422842" y="162271"/>
            <a:ext cx="9539697" cy="940045"/>
          </a:xfrm>
          <a:prstGeom prst="rect">
            <a:avLst/>
          </a:prstGeom>
        </p:spPr>
        <p:txBody>
          <a:bodyPr lIns="91440" tIns="45720" rIns="91440" bIns="4572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sz="6000" b="1" dirty="0">
                <a:solidFill>
                  <a:srgbClr val="4472C4"/>
                </a:solidFill>
                <a:latin typeface="Arial" panose="020B0604020202020204" pitchFamily="34" charset="0"/>
                <a:ea typeface="Calibri"/>
                <a:cs typeface="Arial" panose="020B0604020202020204" pitchFamily="34" charset="0"/>
              </a:rPr>
              <a:t>Drivers for change</a:t>
            </a:r>
          </a:p>
          <a:p>
            <a:pPr>
              <a:defRPr/>
            </a:pPr>
            <a:endParaRPr lang="en-GB" sz="6000" b="1" dirty="0">
              <a:solidFill>
                <a:srgbClr val="4472C4"/>
              </a:solidFill>
              <a:latin typeface="Arial" panose="020B0604020202020204" pitchFamily="34" charset="0"/>
              <a:ea typeface="Calibri"/>
              <a:cs typeface="Arial" panose="020B0604020202020204" pitchFamily="34" charset="0"/>
            </a:endParaRPr>
          </a:p>
        </p:txBody>
      </p:sp>
      <p:sp>
        <p:nvSpPr>
          <p:cNvPr id="7" name="TextBox 6">
            <a:extLst>
              <a:ext uri="{FF2B5EF4-FFF2-40B4-BE49-F238E27FC236}">
                <a16:creationId xmlns:a16="http://schemas.microsoft.com/office/drawing/2014/main" id="{9F080CF5-628F-51E2-233F-5F5E304FF663}"/>
              </a:ext>
            </a:extLst>
          </p:cNvPr>
          <p:cNvSpPr txBox="1"/>
          <p:nvPr/>
        </p:nvSpPr>
        <p:spPr>
          <a:xfrm>
            <a:off x="285750" y="1390716"/>
            <a:ext cx="17451526" cy="3108543"/>
          </a:xfrm>
          <a:prstGeom prst="rect">
            <a:avLst/>
          </a:prstGeom>
          <a:noFill/>
        </p:spPr>
        <p:txBody>
          <a:bodyPr wrap="square">
            <a:spAutoFit/>
          </a:bodyPr>
          <a:lstStyle/>
          <a:p>
            <a:r>
              <a:rPr lang="en-GB" sz="2800" dirty="0">
                <a:latin typeface="Arial" panose="020B0604020202020204" pitchFamily="34" charset="0"/>
                <a:cs typeface="Arial" panose="020B0604020202020204" pitchFamily="34" charset="0"/>
              </a:rPr>
              <a:t>National Cancer Programme Planning Pack 2025.26</a:t>
            </a:r>
          </a:p>
          <a:p>
            <a:r>
              <a:rPr lang="en-GB" sz="2800" dirty="0">
                <a:latin typeface="Arial" panose="020B0604020202020204" pitchFamily="34" charset="0"/>
                <a:cs typeface="Arial" panose="020B0604020202020204" pitchFamily="34" charset="0"/>
              </a:rPr>
              <a:t>Currently up to 20% of USC referrals are identified as breast pain only symptoms. Evidence from local and national evaluations suggest that this imaging does not need to be provided for the vast majority, with only 5% of breast pain only referrals requiring imaging, and 0.4% of breast pain only referrals being diagnosed with cancer (half the national screening rate). Establishing the breast pain pathway will enable more diagnostic capacity to be used for appropriate higher risk patients, especially in one-stop clinics. </a:t>
            </a:r>
          </a:p>
          <a:p>
            <a:pPr lvl="2"/>
            <a:endParaRPr lang="en-GB" sz="28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1AFD2EB-6523-7448-A7DA-0027B5423580}"/>
              </a:ext>
            </a:extLst>
          </p:cNvPr>
          <p:cNvSpPr txBox="1"/>
          <p:nvPr/>
        </p:nvSpPr>
        <p:spPr>
          <a:xfrm>
            <a:off x="285750" y="4419091"/>
            <a:ext cx="17409480" cy="1815882"/>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Audit been undertaken GHFT, RUHB and NBT, planned SFT c7% demand release potential</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British Society of Breast Radiology statement in February 2023 confirms that “patients presenting with breast pain (general or focal) ONLY should not be offered imaging”.</a:t>
            </a:r>
          </a:p>
        </p:txBody>
      </p:sp>
      <p:sp>
        <p:nvSpPr>
          <p:cNvPr id="14" name="TextBox 13">
            <a:extLst>
              <a:ext uri="{FF2B5EF4-FFF2-40B4-BE49-F238E27FC236}">
                <a16:creationId xmlns:a16="http://schemas.microsoft.com/office/drawing/2014/main" id="{9FA92593-904E-E623-BBF3-36262753CAA0}"/>
              </a:ext>
            </a:extLst>
          </p:cNvPr>
          <p:cNvSpPr txBox="1"/>
          <p:nvPr/>
        </p:nvSpPr>
        <p:spPr>
          <a:xfrm>
            <a:off x="285750" y="7757418"/>
            <a:ext cx="17409480"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During the COVID-19 pandemic NHS England stated that “Based on NG12, in the absence of associated red flag symptoms, i.e. lump or skin changes, breast pain alone is not a symptom of cancer and should not be automatically referred on an urgent cancer pathway.” </a:t>
            </a:r>
          </a:p>
        </p:txBody>
      </p:sp>
      <p:sp>
        <p:nvSpPr>
          <p:cNvPr id="16" name="TextBox 15">
            <a:extLst>
              <a:ext uri="{FF2B5EF4-FFF2-40B4-BE49-F238E27FC236}">
                <a16:creationId xmlns:a16="http://schemas.microsoft.com/office/drawing/2014/main" id="{2CA066F0-F721-13AD-788C-CBF0A1A3F6BA}"/>
              </a:ext>
            </a:extLst>
          </p:cNvPr>
          <p:cNvSpPr txBox="1"/>
          <p:nvPr/>
        </p:nvSpPr>
        <p:spPr>
          <a:xfrm>
            <a:off x="285750" y="6670441"/>
            <a:ext cx="17716500" cy="954107"/>
          </a:xfrm>
          <a:prstGeom prst="rect">
            <a:avLst/>
          </a:prstGeom>
          <a:noFill/>
        </p:spPr>
        <p:txBody>
          <a:bodyPr wrap="square">
            <a:spAutoFit/>
          </a:bodyPr>
          <a:lstStyle/>
          <a:p>
            <a:r>
              <a:rPr lang="en-GB" sz="2800" dirty="0">
                <a:latin typeface="Arial" panose="020B0604020202020204" pitchFamily="34" charset="0"/>
                <a:cs typeface="Arial" panose="020B0604020202020204" pitchFamily="34" charset="0"/>
              </a:rPr>
              <a:t>Major staff shortages within the breast imaging profession, with 12% of mammographic workforce posts vacant and staffing has not increased in line with demand</a:t>
            </a:r>
          </a:p>
        </p:txBody>
      </p:sp>
    </p:spTree>
    <p:extLst>
      <p:ext uri="{BB962C8B-B14F-4D97-AF65-F5344CB8AC3E}">
        <p14:creationId xmlns:p14="http://schemas.microsoft.com/office/powerpoint/2010/main" val="3072317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3EDF9"/>
        </a:solidFill>
        <a:effectLst/>
      </p:bgPr>
    </p:bg>
    <p:spTree>
      <p:nvGrpSpPr>
        <p:cNvPr id="1" name=""/>
        <p:cNvGrpSpPr/>
        <p:nvPr/>
      </p:nvGrpSpPr>
      <p:grpSpPr>
        <a:xfrm>
          <a:off x="0" y="0"/>
          <a:ext cx="0" cy="0"/>
          <a:chOff x="0" y="0"/>
          <a:chExt cx="0" cy="0"/>
        </a:xfrm>
      </p:grpSpPr>
      <p:sp>
        <p:nvSpPr>
          <p:cNvPr id="2" name="Freeform 2"/>
          <p:cNvSpPr/>
          <p:nvPr/>
        </p:nvSpPr>
        <p:spPr>
          <a:xfrm>
            <a:off x="13722076" y="-1613711"/>
            <a:ext cx="5338051" cy="4270441"/>
          </a:xfrm>
          <a:custGeom>
            <a:avLst/>
            <a:gdLst/>
            <a:ahLst/>
            <a:cxnLst/>
            <a:rect l="l" t="t" r="r" b="b"/>
            <a:pathLst>
              <a:path w="5338051" h="4270441">
                <a:moveTo>
                  <a:pt x="0" y="0"/>
                </a:moveTo>
                <a:lnTo>
                  <a:pt x="5338051" y="0"/>
                </a:lnTo>
                <a:lnTo>
                  <a:pt x="5338051" y="4270441"/>
                </a:lnTo>
                <a:lnTo>
                  <a:pt x="0" y="4270441"/>
                </a:lnTo>
                <a:lnTo>
                  <a:pt x="0" y="0"/>
                </a:lnTo>
                <a:close/>
              </a:path>
            </a:pathLst>
          </a:custGeom>
          <a:blipFill>
            <a:blip r:embed="rId2"/>
            <a:stretch>
              <a:fillRect/>
            </a:stretch>
          </a:blipFill>
        </p:spPr>
        <p:txBody>
          <a:bodyPr/>
          <a:lstStyle/>
          <a:p>
            <a:endParaRPr lang="en-GB"/>
          </a:p>
        </p:txBody>
      </p:sp>
      <p:sp>
        <p:nvSpPr>
          <p:cNvPr id="3" name="Freeform 3"/>
          <p:cNvSpPr/>
          <p:nvPr/>
        </p:nvSpPr>
        <p:spPr>
          <a:xfrm>
            <a:off x="-177002" y="9360031"/>
            <a:ext cx="17451526" cy="2547513"/>
          </a:xfrm>
          <a:custGeom>
            <a:avLst/>
            <a:gdLst/>
            <a:ahLst/>
            <a:cxnLst/>
            <a:rect l="l" t="t" r="r" b="b"/>
            <a:pathLst>
              <a:path w="17451526" h="2547513">
                <a:moveTo>
                  <a:pt x="0" y="0"/>
                </a:moveTo>
                <a:lnTo>
                  <a:pt x="17451527" y="0"/>
                </a:lnTo>
                <a:lnTo>
                  <a:pt x="17451527" y="2547512"/>
                </a:lnTo>
                <a:lnTo>
                  <a:pt x="0" y="2547512"/>
                </a:lnTo>
                <a:lnTo>
                  <a:pt x="0" y="0"/>
                </a:lnTo>
                <a:close/>
              </a:path>
            </a:pathLst>
          </a:custGeom>
          <a:blipFill>
            <a:blip r:embed="rId3"/>
            <a:stretch>
              <a:fillRect t="-4025" r="-454" b="-20693"/>
            </a:stretch>
          </a:blipFill>
        </p:spPr>
        <p:txBody>
          <a:bodyPr/>
          <a:lstStyle/>
          <a:p>
            <a:endParaRPr lang="en-GB"/>
          </a:p>
        </p:txBody>
      </p:sp>
      <p:sp>
        <p:nvSpPr>
          <p:cNvPr id="4" name="TextBox 4"/>
          <p:cNvSpPr txBox="1"/>
          <p:nvPr/>
        </p:nvSpPr>
        <p:spPr>
          <a:xfrm>
            <a:off x="162776" y="9785378"/>
            <a:ext cx="17096524" cy="420320"/>
          </a:xfrm>
          <a:prstGeom prst="rect">
            <a:avLst/>
          </a:prstGeom>
        </p:spPr>
        <p:txBody>
          <a:bodyPr lIns="0" tIns="0" rIns="0" bIns="0" rtlCol="0" anchor="t">
            <a:spAutoFit/>
          </a:bodyPr>
          <a:lstStyle/>
          <a:p>
            <a:pPr algn="l">
              <a:lnSpc>
                <a:spcPts val="3080"/>
              </a:lnSpc>
            </a:pPr>
            <a:r>
              <a:rPr lang="en-US" sz="2199" b="1">
                <a:solidFill>
                  <a:srgbClr val="FFFFFF"/>
                </a:solidFill>
                <a:latin typeface="Arial Bold"/>
                <a:ea typeface="Arial Bold"/>
                <a:cs typeface="Arial Bold"/>
                <a:sym typeface="Arial Bold"/>
              </a:rPr>
              <a:t>Connecting and Empowering the Delivery of Cancer Care Across SWAG Communities</a:t>
            </a:r>
          </a:p>
        </p:txBody>
      </p:sp>
      <p:sp>
        <p:nvSpPr>
          <p:cNvPr id="5" name="Title 4">
            <a:extLst>
              <a:ext uri="{FF2B5EF4-FFF2-40B4-BE49-F238E27FC236}">
                <a16:creationId xmlns:a16="http://schemas.microsoft.com/office/drawing/2014/main" id="{F3432D85-1DD7-E92F-90DF-33649C091FFA}"/>
              </a:ext>
            </a:extLst>
          </p:cNvPr>
          <p:cNvSpPr>
            <a:spLocks noGrp="1"/>
          </p:cNvSpPr>
          <p:nvPr>
            <p:ph type="title"/>
          </p:nvPr>
        </p:nvSpPr>
        <p:spPr>
          <a:xfrm>
            <a:off x="1614487" y="4217988"/>
            <a:ext cx="15825787" cy="1143000"/>
          </a:xfrm>
        </p:spPr>
        <p:txBody>
          <a:bodyPr>
            <a:normAutofit fontScale="90000"/>
          </a:bodyPr>
          <a:lstStyle/>
          <a:p>
            <a:pPr algn="l">
              <a:spcBef>
                <a:spcPts val="0"/>
              </a:spcBef>
            </a:pPr>
            <a:br>
              <a:rPr lang="en-GB" b="1" dirty="0">
                <a:latin typeface="Arial"/>
                <a:cs typeface="Arial"/>
              </a:rPr>
            </a:br>
            <a:br>
              <a:rPr lang="en-GB" b="1" dirty="0">
                <a:latin typeface="Arial"/>
                <a:cs typeface="Arial"/>
              </a:rPr>
            </a:br>
            <a:br>
              <a:rPr lang="en-GB" b="1" dirty="0">
                <a:latin typeface="Arial"/>
                <a:cs typeface="Arial"/>
              </a:rPr>
            </a:br>
            <a:br>
              <a:rPr lang="en-GB" sz="3600" dirty="0">
                <a:latin typeface="Arial"/>
                <a:cs typeface="Calibri"/>
              </a:rPr>
            </a:br>
            <a:endParaRPr lang="en-GB" sz="3600" dirty="0">
              <a:latin typeface="Arial"/>
              <a:ea typeface="Calibri"/>
              <a:cs typeface="Arial"/>
            </a:endParaRPr>
          </a:p>
        </p:txBody>
      </p:sp>
      <p:sp>
        <p:nvSpPr>
          <p:cNvPr id="6" name="Title 1">
            <a:extLst>
              <a:ext uri="{FF2B5EF4-FFF2-40B4-BE49-F238E27FC236}">
                <a16:creationId xmlns:a16="http://schemas.microsoft.com/office/drawing/2014/main" id="{EA583F8A-388C-56A2-FDB1-6AD192AFD4A2}"/>
              </a:ext>
            </a:extLst>
          </p:cNvPr>
          <p:cNvSpPr txBox="1">
            <a:spLocks/>
          </p:cNvSpPr>
          <p:nvPr/>
        </p:nvSpPr>
        <p:spPr>
          <a:xfrm>
            <a:off x="665730" y="601911"/>
            <a:ext cx="9539697" cy="940045"/>
          </a:xfrm>
          <a:prstGeom prst="rect">
            <a:avLst/>
          </a:prstGeom>
        </p:spPr>
        <p:txBody>
          <a:bodyPr lIns="91440" tIns="45720" rIns="91440" bIns="4572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sz="6000" b="1" dirty="0">
                <a:solidFill>
                  <a:srgbClr val="4472C4"/>
                </a:solidFill>
                <a:latin typeface="Arial" panose="020B0604020202020204" pitchFamily="34" charset="0"/>
                <a:ea typeface="Calibri"/>
                <a:cs typeface="Arial" panose="020B0604020202020204" pitchFamily="34" charset="0"/>
              </a:rPr>
              <a:t>Drivers for change</a:t>
            </a:r>
          </a:p>
          <a:p>
            <a:pPr>
              <a:defRPr/>
            </a:pPr>
            <a:endParaRPr lang="en-GB" sz="6000" b="1" dirty="0">
              <a:solidFill>
                <a:srgbClr val="4472C4"/>
              </a:solidFill>
              <a:latin typeface="Arial" panose="020B0604020202020204" pitchFamily="34" charset="0"/>
              <a:ea typeface="Calibri"/>
              <a:cs typeface="Arial" panose="020B0604020202020204" pitchFamily="34" charset="0"/>
            </a:endParaRPr>
          </a:p>
        </p:txBody>
      </p:sp>
      <p:sp>
        <p:nvSpPr>
          <p:cNvPr id="14" name="TextBox 13">
            <a:extLst>
              <a:ext uri="{FF2B5EF4-FFF2-40B4-BE49-F238E27FC236}">
                <a16:creationId xmlns:a16="http://schemas.microsoft.com/office/drawing/2014/main" id="{12E895D0-7C5B-83E5-2F9B-39AD474CC686}"/>
              </a:ext>
            </a:extLst>
          </p:cNvPr>
          <p:cNvSpPr txBox="1"/>
          <p:nvPr/>
        </p:nvSpPr>
        <p:spPr>
          <a:xfrm>
            <a:off x="0" y="6529260"/>
            <a:ext cx="17451525" cy="3108543"/>
          </a:xfrm>
          <a:prstGeom prst="rect">
            <a:avLst/>
          </a:prstGeom>
          <a:noFill/>
        </p:spPr>
        <p:txBody>
          <a:bodyPr wrap="square">
            <a:spAutoFit/>
          </a:bodyPr>
          <a:lstStyle/>
          <a:p>
            <a:r>
              <a:rPr lang="en-GB" sz="2800" dirty="0">
                <a:latin typeface="Arial" panose="020B0604020202020204" pitchFamily="34" charset="0"/>
                <a:cs typeface="Arial" panose="020B0604020202020204" pitchFamily="34" charset="0"/>
              </a:rPr>
              <a:t>The incidence of breast cancer in women with breast pain only symptoms (no lumps, nipple or skin symptoms) is 0.4%, as reported both in the largest consecutive series of women attending a symptomatic breast clinic, and in the most recent literature review, but reports in the literature vary. This figure is approximately half the detection rate in asymptomatic women screened by the national breast screening programme (9.2 per 1,000 women screened in 2021-22)). </a:t>
            </a:r>
          </a:p>
          <a:p>
            <a:pPr algn="r"/>
            <a:r>
              <a:rPr lang="en-GB" sz="2800" dirty="0">
                <a:latin typeface="Arial" panose="020B0604020202020204" pitchFamily="34" charset="0"/>
                <a:cs typeface="Arial" panose="020B0604020202020204" pitchFamily="34" charset="0"/>
              </a:rPr>
              <a:t>Association of Breast Surgery: Position Statement on Breast Pain Updated February 2024 </a:t>
            </a:r>
          </a:p>
          <a:p>
            <a:endParaRPr lang="en-GB" sz="28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AF6EC1DE-31CC-F6BC-0A81-9C282C3174BC}"/>
              </a:ext>
            </a:extLst>
          </p:cNvPr>
          <p:cNvSpPr txBox="1"/>
          <p:nvPr/>
        </p:nvSpPr>
        <p:spPr>
          <a:xfrm>
            <a:off x="0" y="1657416"/>
            <a:ext cx="18288000" cy="4832092"/>
          </a:xfrm>
          <a:prstGeom prst="rect">
            <a:avLst/>
          </a:prstGeom>
          <a:noFill/>
        </p:spPr>
        <p:txBody>
          <a:bodyPr wrap="square">
            <a:spAutoFit/>
          </a:bodyPr>
          <a:lstStyle/>
          <a:p>
            <a:r>
              <a:rPr lang="en-GB" sz="2800" dirty="0">
                <a:latin typeface="Arial" panose="020B0604020202020204" pitchFamily="34" charset="0"/>
                <a:cs typeface="Arial" panose="020B0604020202020204" pitchFamily="34" charset="0"/>
              </a:rPr>
              <a:t>ASPIRE (Breast Pain Pathway Rapid Evaluation) Information about the ABS ASPIRE (Breast Pain Pathway Rapid Evaluation) Project – Interim report Summer 2025 but remains open</a:t>
            </a:r>
          </a:p>
          <a:p>
            <a:r>
              <a:rPr lang="en-GB" sz="2800" dirty="0">
                <a:latin typeface="Arial" panose="020B0604020202020204" pitchFamily="34" charset="0"/>
                <a:cs typeface="Arial" panose="020B0604020202020204" pitchFamily="34" charset="0"/>
              </a:rPr>
              <a:t>Capacity pressure on breast unit diagnostic services is recognised and to address this several units have developed specific pathways for the management of patients with isolated breast pain or </a:t>
            </a:r>
            <a:r>
              <a:rPr lang="en-GB" sz="2800" dirty="0" err="1">
                <a:latin typeface="Arial" panose="020B0604020202020204" pitchFamily="34" charset="0"/>
                <a:cs typeface="Arial" panose="020B0604020202020204" pitchFamily="34" charset="0"/>
              </a:rPr>
              <a:t>mastalgia</a:t>
            </a:r>
            <a:r>
              <a:rPr lang="en-GB" sz="2800" dirty="0">
                <a:latin typeface="Arial" panose="020B0604020202020204" pitchFamily="34" charset="0"/>
                <a:cs typeface="Arial" panose="020B0604020202020204" pitchFamily="34" charset="0"/>
              </a:rPr>
              <a:t> with different pathways at various stages of development, implementation and evaluation.</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Consistent with a commitment to “no innovation without evaluation” ABS, with </a:t>
            </a:r>
            <a:r>
              <a:rPr lang="en-GB" sz="2800" dirty="0" err="1">
                <a:latin typeface="Arial" panose="020B0604020202020204" pitchFamily="34" charset="0"/>
                <a:cs typeface="Arial" panose="020B0604020202020204" pitchFamily="34" charset="0"/>
              </a:rPr>
              <a:t>iBRA</a:t>
            </a:r>
            <a:r>
              <a:rPr lang="en-GB" sz="2800" dirty="0">
                <a:latin typeface="Arial" panose="020B0604020202020204" pitchFamily="34" charset="0"/>
                <a:cs typeface="Arial" panose="020B0604020202020204" pitchFamily="34" charset="0"/>
              </a:rPr>
              <a:t> NET, are running a multicentre platform study to evaluate these pathways and to deliver them as a collaboration between the </a:t>
            </a:r>
            <a:r>
              <a:rPr lang="en-GB" sz="2800" dirty="0" err="1">
                <a:latin typeface="Arial" panose="020B0604020202020204" pitchFamily="34" charset="0"/>
                <a:cs typeface="Arial" panose="020B0604020202020204" pitchFamily="34" charset="0"/>
              </a:rPr>
              <a:t>iBRA</a:t>
            </a:r>
            <a:r>
              <a:rPr lang="en-GB" sz="2800" dirty="0">
                <a:latin typeface="Arial" panose="020B0604020202020204" pitchFamily="34" charset="0"/>
                <a:cs typeface="Arial" panose="020B0604020202020204" pitchFamily="34" charset="0"/>
              </a:rPr>
              <a:t>-NET and the ABS Academic and Research Committee &amp; Clinical Practice &amp; Standards Committee.</a:t>
            </a:r>
          </a:p>
          <a:p>
            <a:r>
              <a:rPr lang="en-GB" sz="2800" dirty="0">
                <a:latin typeface="Arial" panose="020B0604020202020204" pitchFamily="34" charset="0"/>
                <a:cs typeface="Arial" panose="020B0604020202020204" pitchFamily="34" charset="0"/>
              </a:rPr>
              <a:t>The primary outcome will be pathway safety measured by the number of breast cancers diagnosed in the 12 months following assessment. Patient satisfaction and costs of different approaches will also be assessed.</a:t>
            </a:r>
          </a:p>
        </p:txBody>
      </p:sp>
    </p:spTree>
    <p:extLst>
      <p:ext uri="{BB962C8B-B14F-4D97-AF65-F5344CB8AC3E}">
        <p14:creationId xmlns:p14="http://schemas.microsoft.com/office/powerpoint/2010/main" val="941570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3EDF9"/>
        </a:solidFill>
        <a:effectLst/>
      </p:bgPr>
    </p:bg>
    <p:spTree>
      <p:nvGrpSpPr>
        <p:cNvPr id="1" name=""/>
        <p:cNvGrpSpPr/>
        <p:nvPr/>
      </p:nvGrpSpPr>
      <p:grpSpPr>
        <a:xfrm>
          <a:off x="0" y="0"/>
          <a:ext cx="0" cy="0"/>
          <a:chOff x="0" y="0"/>
          <a:chExt cx="0" cy="0"/>
        </a:xfrm>
      </p:grpSpPr>
      <p:sp>
        <p:nvSpPr>
          <p:cNvPr id="2" name="Freeform 2"/>
          <p:cNvSpPr/>
          <p:nvPr/>
        </p:nvSpPr>
        <p:spPr>
          <a:xfrm>
            <a:off x="13722076" y="-1613711"/>
            <a:ext cx="5338051" cy="4270441"/>
          </a:xfrm>
          <a:custGeom>
            <a:avLst/>
            <a:gdLst/>
            <a:ahLst/>
            <a:cxnLst/>
            <a:rect l="l" t="t" r="r" b="b"/>
            <a:pathLst>
              <a:path w="5338051" h="4270441">
                <a:moveTo>
                  <a:pt x="0" y="0"/>
                </a:moveTo>
                <a:lnTo>
                  <a:pt x="5338051" y="0"/>
                </a:lnTo>
                <a:lnTo>
                  <a:pt x="5338051" y="4270441"/>
                </a:lnTo>
                <a:lnTo>
                  <a:pt x="0" y="4270441"/>
                </a:lnTo>
                <a:lnTo>
                  <a:pt x="0" y="0"/>
                </a:lnTo>
                <a:close/>
              </a:path>
            </a:pathLst>
          </a:custGeom>
          <a:blipFill>
            <a:blip r:embed="rId2"/>
            <a:stretch>
              <a:fillRect/>
            </a:stretch>
          </a:blipFill>
        </p:spPr>
        <p:txBody>
          <a:bodyPr/>
          <a:lstStyle/>
          <a:p>
            <a:endParaRPr lang="en-GB"/>
          </a:p>
        </p:txBody>
      </p:sp>
      <p:sp>
        <p:nvSpPr>
          <p:cNvPr id="3" name="Freeform 3"/>
          <p:cNvSpPr/>
          <p:nvPr/>
        </p:nvSpPr>
        <p:spPr>
          <a:xfrm>
            <a:off x="-177002" y="9360031"/>
            <a:ext cx="17451526" cy="2547513"/>
          </a:xfrm>
          <a:custGeom>
            <a:avLst/>
            <a:gdLst/>
            <a:ahLst/>
            <a:cxnLst/>
            <a:rect l="l" t="t" r="r" b="b"/>
            <a:pathLst>
              <a:path w="17451526" h="2547513">
                <a:moveTo>
                  <a:pt x="0" y="0"/>
                </a:moveTo>
                <a:lnTo>
                  <a:pt x="17451527" y="0"/>
                </a:lnTo>
                <a:lnTo>
                  <a:pt x="17451527" y="2547512"/>
                </a:lnTo>
                <a:lnTo>
                  <a:pt x="0" y="2547512"/>
                </a:lnTo>
                <a:lnTo>
                  <a:pt x="0" y="0"/>
                </a:lnTo>
                <a:close/>
              </a:path>
            </a:pathLst>
          </a:custGeom>
          <a:blipFill>
            <a:blip r:embed="rId3"/>
            <a:stretch>
              <a:fillRect t="-4025" r="-454" b="-20693"/>
            </a:stretch>
          </a:blipFill>
        </p:spPr>
        <p:txBody>
          <a:bodyPr/>
          <a:lstStyle/>
          <a:p>
            <a:endParaRPr lang="en-GB"/>
          </a:p>
        </p:txBody>
      </p:sp>
      <p:sp>
        <p:nvSpPr>
          <p:cNvPr id="4" name="TextBox 4"/>
          <p:cNvSpPr txBox="1"/>
          <p:nvPr/>
        </p:nvSpPr>
        <p:spPr>
          <a:xfrm>
            <a:off x="162776" y="9785378"/>
            <a:ext cx="17096524" cy="420320"/>
          </a:xfrm>
          <a:prstGeom prst="rect">
            <a:avLst/>
          </a:prstGeom>
        </p:spPr>
        <p:txBody>
          <a:bodyPr lIns="0" tIns="0" rIns="0" bIns="0" rtlCol="0" anchor="t">
            <a:spAutoFit/>
          </a:bodyPr>
          <a:lstStyle/>
          <a:p>
            <a:pPr algn="l">
              <a:lnSpc>
                <a:spcPts val="3080"/>
              </a:lnSpc>
            </a:pPr>
            <a:r>
              <a:rPr lang="en-US" sz="2199" b="1">
                <a:solidFill>
                  <a:srgbClr val="FFFFFF"/>
                </a:solidFill>
                <a:latin typeface="Arial Bold"/>
                <a:ea typeface="Arial Bold"/>
                <a:cs typeface="Arial Bold"/>
                <a:sym typeface="Arial Bold"/>
              </a:rPr>
              <a:t>Connecting and Empowering the Delivery of Cancer Care Across SWAG Communities</a:t>
            </a:r>
          </a:p>
        </p:txBody>
      </p:sp>
      <p:sp>
        <p:nvSpPr>
          <p:cNvPr id="5" name="Title 4">
            <a:extLst>
              <a:ext uri="{FF2B5EF4-FFF2-40B4-BE49-F238E27FC236}">
                <a16:creationId xmlns:a16="http://schemas.microsoft.com/office/drawing/2014/main" id="{F3432D85-1DD7-E92F-90DF-33649C091FFA}"/>
              </a:ext>
            </a:extLst>
          </p:cNvPr>
          <p:cNvSpPr>
            <a:spLocks noGrp="1"/>
          </p:cNvSpPr>
          <p:nvPr>
            <p:ph type="title"/>
          </p:nvPr>
        </p:nvSpPr>
        <p:spPr>
          <a:xfrm>
            <a:off x="1614487" y="4217988"/>
            <a:ext cx="15825787" cy="1143000"/>
          </a:xfrm>
        </p:spPr>
        <p:txBody>
          <a:bodyPr>
            <a:normAutofit fontScale="90000"/>
          </a:bodyPr>
          <a:lstStyle/>
          <a:p>
            <a:pPr algn="l">
              <a:spcBef>
                <a:spcPts val="0"/>
              </a:spcBef>
            </a:pPr>
            <a:br>
              <a:rPr lang="en-GB" b="1" dirty="0">
                <a:latin typeface="Arial"/>
                <a:cs typeface="Arial"/>
              </a:rPr>
            </a:br>
            <a:br>
              <a:rPr lang="en-GB" b="1" dirty="0">
                <a:latin typeface="Arial"/>
                <a:cs typeface="Arial"/>
              </a:rPr>
            </a:br>
            <a:br>
              <a:rPr lang="en-GB" b="1" dirty="0">
                <a:latin typeface="Arial"/>
                <a:cs typeface="Arial"/>
              </a:rPr>
            </a:br>
            <a:br>
              <a:rPr lang="en-GB" sz="3600" dirty="0">
                <a:latin typeface="Arial"/>
                <a:cs typeface="Calibri"/>
              </a:rPr>
            </a:br>
            <a:endParaRPr lang="en-GB" sz="3600" dirty="0">
              <a:latin typeface="Arial"/>
              <a:ea typeface="Calibri"/>
              <a:cs typeface="Arial"/>
            </a:endParaRPr>
          </a:p>
        </p:txBody>
      </p:sp>
      <p:sp>
        <p:nvSpPr>
          <p:cNvPr id="6" name="Title 1">
            <a:extLst>
              <a:ext uri="{FF2B5EF4-FFF2-40B4-BE49-F238E27FC236}">
                <a16:creationId xmlns:a16="http://schemas.microsoft.com/office/drawing/2014/main" id="{EA583F8A-388C-56A2-FDB1-6AD192AFD4A2}"/>
              </a:ext>
            </a:extLst>
          </p:cNvPr>
          <p:cNvSpPr txBox="1">
            <a:spLocks/>
          </p:cNvSpPr>
          <p:nvPr/>
        </p:nvSpPr>
        <p:spPr>
          <a:xfrm>
            <a:off x="1294380" y="521509"/>
            <a:ext cx="9539697" cy="940045"/>
          </a:xfrm>
          <a:prstGeom prst="rect">
            <a:avLst/>
          </a:prstGeom>
        </p:spPr>
        <p:txBody>
          <a:bodyPr lIns="91440" tIns="45720" rIns="91440" bIns="4572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sz="6000" b="1" dirty="0">
                <a:solidFill>
                  <a:srgbClr val="4472C4"/>
                </a:solidFill>
                <a:latin typeface="Arial" panose="020B0604020202020204" pitchFamily="34" charset="0"/>
                <a:ea typeface="Calibri"/>
                <a:cs typeface="Arial" panose="020B0604020202020204" pitchFamily="34" charset="0"/>
              </a:rPr>
              <a:t>Future State Vision</a:t>
            </a:r>
          </a:p>
        </p:txBody>
      </p:sp>
      <p:sp>
        <p:nvSpPr>
          <p:cNvPr id="8" name="TextBox 7">
            <a:extLst>
              <a:ext uri="{FF2B5EF4-FFF2-40B4-BE49-F238E27FC236}">
                <a16:creationId xmlns:a16="http://schemas.microsoft.com/office/drawing/2014/main" id="{9DA1254E-F03B-D7AD-1F1C-344641C0580F}"/>
              </a:ext>
            </a:extLst>
          </p:cNvPr>
          <p:cNvSpPr txBox="1"/>
          <p:nvPr/>
        </p:nvSpPr>
        <p:spPr>
          <a:xfrm>
            <a:off x="231406" y="1886901"/>
            <a:ext cx="17825187" cy="7417415"/>
          </a:xfrm>
          <a:prstGeom prst="rect">
            <a:avLst/>
          </a:prstGeom>
          <a:noFill/>
        </p:spPr>
        <p:txBody>
          <a:bodyPr wrap="square">
            <a:spAutoFit/>
          </a:bodyPr>
          <a:lstStyle/>
          <a:p>
            <a:r>
              <a:rPr lang="en-GB" sz="2800" dirty="0">
                <a:latin typeface="Arial" panose="020B0604020202020204" pitchFamily="34" charset="0"/>
                <a:cs typeface="Arial" panose="020B0604020202020204" pitchFamily="34" charset="0"/>
              </a:rPr>
              <a:t>SDF 25/26 Funding provision</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For dedicated new staffing roles to support implementation of breast pain service and/or clinical triage process (i.e. pump priming), or clinic space in community / primary care for delivery of breast pain service.</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Communication and education activity to increase breast pain awareness in primary care and patients</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For project support to implement and monitor clinical triage process, or other breast sustainable improvements identified in provider action plans.</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Evaluation of local services</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inclusion in ABS ASPIRE trial remaining open </a:t>
            </a:r>
            <a:r>
              <a:rPr lang="en-GB" sz="2800" dirty="0" err="1">
                <a:latin typeface="Arial" panose="020B0604020202020204" pitchFamily="34" charset="0"/>
                <a:cs typeface="Arial" panose="020B0604020202020204" pitchFamily="34" charset="0"/>
              </a:rPr>
              <a:t>iBRA</a:t>
            </a:r>
            <a:r>
              <a:rPr lang="en-GB" sz="2800" dirty="0">
                <a:latin typeface="Arial" panose="020B0604020202020204" pitchFamily="34" charset="0"/>
                <a:cs typeface="Arial" panose="020B0604020202020204" pitchFamily="34" charset="0"/>
              </a:rPr>
              <a:t>-NET collective</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Include patient satisfaction, safety, and cost-effectiveness</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NCP success metrics</a:t>
            </a:r>
          </a:p>
          <a:p>
            <a:pPr marL="914400" lvl="1"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Increase in numbers of providers live by Q2 and transitioned to BAU by Q4 for breast pain services</a:t>
            </a:r>
          </a:p>
          <a:p>
            <a:pPr marL="914400" lvl="1"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Improvement in breast suspected cancer FDS performance</a:t>
            </a:r>
          </a:p>
          <a:p>
            <a:pPr marL="914400" lvl="1"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Improvement in FDS performance for patients diagnosed with cancer on suspected breast cancer pathways, for the top quartile of providers</a:t>
            </a:r>
          </a:p>
          <a:p>
            <a:pPr marL="914400" lvl="1"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 point increase in patients who have had a FDS clock stop within 7 and 14 days recorded with cancer ruled out</a:t>
            </a:r>
          </a:p>
        </p:txBody>
      </p:sp>
    </p:spTree>
    <p:extLst>
      <p:ext uri="{BB962C8B-B14F-4D97-AF65-F5344CB8AC3E}">
        <p14:creationId xmlns:p14="http://schemas.microsoft.com/office/powerpoint/2010/main" val="2266161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3EDF9"/>
        </a:solidFill>
        <a:effectLst/>
      </p:bgPr>
    </p:bg>
    <p:spTree>
      <p:nvGrpSpPr>
        <p:cNvPr id="1" name=""/>
        <p:cNvGrpSpPr/>
        <p:nvPr/>
      </p:nvGrpSpPr>
      <p:grpSpPr>
        <a:xfrm>
          <a:off x="0" y="0"/>
          <a:ext cx="0" cy="0"/>
          <a:chOff x="0" y="0"/>
          <a:chExt cx="0" cy="0"/>
        </a:xfrm>
      </p:grpSpPr>
      <p:sp>
        <p:nvSpPr>
          <p:cNvPr id="2" name="Freeform 2"/>
          <p:cNvSpPr/>
          <p:nvPr/>
        </p:nvSpPr>
        <p:spPr>
          <a:xfrm>
            <a:off x="13722076" y="-1613711"/>
            <a:ext cx="5338051" cy="4270441"/>
          </a:xfrm>
          <a:custGeom>
            <a:avLst/>
            <a:gdLst/>
            <a:ahLst/>
            <a:cxnLst/>
            <a:rect l="l" t="t" r="r" b="b"/>
            <a:pathLst>
              <a:path w="5338051" h="4270441">
                <a:moveTo>
                  <a:pt x="0" y="0"/>
                </a:moveTo>
                <a:lnTo>
                  <a:pt x="5338051" y="0"/>
                </a:lnTo>
                <a:lnTo>
                  <a:pt x="5338051" y="4270441"/>
                </a:lnTo>
                <a:lnTo>
                  <a:pt x="0" y="4270441"/>
                </a:lnTo>
                <a:lnTo>
                  <a:pt x="0" y="0"/>
                </a:lnTo>
                <a:close/>
              </a:path>
            </a:pathLst>
          </a:custGeom>
          <a:blipFill>
            <a:blip r:embed="rId2"/>
            <a:stretch>
              <a:fillRect/>
            </a:stretch>
          </a:blipFill>
        </p:spPr>
        <p:txBody>
          <a:bodyPr/>
          <a:lstStyle/>
          <a:p>
            <a:endParaRPr lang="en-GB"/>
          </a:p>
        </p:txBody>
      </p:sp>
      <p:sp>
        <p:nvSpPr>
          <p:cNvPr id="3" name="Freeform 3"/>
          <p:cNvSpPr/>
          <p:nvPr/>
        </p:nvSpPr>
        <p:spPr>
          <a:xfrm>
            <a:off x="-177002" y="9360031"/>
            <a:ext cx="17451526" cy="2547513"/>
          </a:xfrm>
          <a:custGeom>
            <a:avLst/>
            <a:gdLst/>
            <a:ahLst/>
            <a:cxnLst/>
            <a:rect l="l" t="t" r="r" b="b"/>
            <a:pathLst>
              <a:path w="17451526" h="2547513">
                <a:moveTo>
                  <a:pt x="0" y="0"/>
                </a:moveTo>
                <a:lnTo>
                  <a:pt x="17451527" y="0"/>
                </a:lnTo>
                <a:lnTo>
                  <a:pt x="17451527" y="2547512"/>
                </a:lnTo>
                <a:lnTo>
                  <a:pt x="0" y="2547512"/>
                </a:lnTo>
                <a:lnTo>
                  <a:pt x="0" y="0"/>
                </a:lnTo>
                <a:close/>
              </a:path>
            </a:pathLst>
          </a:custGeom>
          <a:blipFill>
            <a:blip r:embed="rId3"/>
            <a:stretch>
              <a:fillRect t="-4025" r="-454" b="-20693"/>
            </a:stretch>
          </a:blipFill>
        </p:spPr>
        <p:txBody>
          <a:bodyPr/>
          <a:lstStyle/>
          <a:p>
            <a:endParaRPr lang="en-GB"/>
          </a:p>
        </p:txBody>
      </p:sp>
      <p:sp>
        <p:nvSpPr>
          <p:cNvPr id="4" name="TextBox 4"/>
          <p:cNvSpPr txBox="1"/>
          <p:nvPr/>
        </p:nvSpPr>
        <p:spPr>
          <a:xfrm>
            <a:off x="162776" y="9785378"/>
            <a:ext cx="17096524" cy="420320"/>
          </a:xfrm>
          <a:prstGeom prst="rect">
            <a:avLst/>
          </a:prstGeom>
        </p:spPr>
        <p:txBody>
          <a:bodyPr lIns="0" tIns="0" rIns="0" bIns="0" rtlCol="0" anchor="t">
            <a:spAutoFit/>
          </a:bodyPr>
          <a:lstStyle/>
          <a:p>
            <a:pPr algn="l">
              <a:lnSpc>
                <a:spcPts val="3080"/>
              </a:lnSpc>
            </a:pPr>
            <a:r>
              <a:rPr lang="en-US" sz="2199" b="1">
                <a:solidFill>
                  <a:srgbClr val="FFFFFF"/>
                </a:solidFill>
                <a:latin typeface="Arial Bold"/>
                <a:ea typeface="Arial Bold"/>
                <a:cs typeface="Arial Bold"/>
                <a:sym typeface="Arial Bold"/>
              </a:rPr>
              <a:t>Connecting and Empowering the Delivery of Cancer Care Across SWAG Communities</a:t>
            </a:r>
          </a:p>
        </p:txBody>
      </p:sp>
      <p:sp>
        <p:nvSpPr>
          <p:cNvPr id="5" name="Title 4">
            <a:extLst>
              <a:ext uri="{FF2B5EF4-FFF2-40B4-BE49-F238E27FC236}">
                <a16:creationId xmlns:a16="http://schemas.microsoft.com/office/drawing/2014/main" id="{F3432D85-1DD7-E92F-90DF-33649C091FFA}"/>
              </a:ext>
            </a:extLst>
          </p:cNvPr>
          <p:cNvSpPr>
            <a:spLocks noGrp="1"/>
          </p:cNvSpPr>
          <p:nvPr>
            <p:ph type="title"/>
          </p:nvPr>
        </p:nvSpPr>
        <p:spPr>
          <a:xfrm>
            <a:off x="1614487" y="4217988"/>
            <a:ext cx="15825787" cy="1143000"/>
          </a:xfrm>
        </p:spPr>
        <p:txBody>
          <a:bodyPr>
            <a:normAutofit fontScale="90000"/>
          </a:bodyPr>
          <a:lstStyle/>
          <a:p>
            <a:pPr algn="l">
              <a:spcBef>
                <a:spcPts val="0"/>
              </a:spcBef>
            </a:pPr>
            <a:br>
              <a:rPr lang="en-GB" b="1" dirty="0">
                <a:latin typeface="Arial"/>
                <a:cs typeface="Arial"/>
              </a:rPr>
            </a:br>
            <a:br>
              <a:rPr lang="en-GB" b="1" dirty="0">
                <a:latin typeface="Arial"/>
                <a:cs typeface="Arial"/>
              </a:rPr>
            </a:br>
            <a:br>
              <a:rPr lang="en-GB" b="1" dirty="0">
                <a:latin typeface="Arial"/>
                <a:cs typeface="Arial"/>
              </a:rPr>
            </a:br>
            <a:br>
              <a:rPr lang="en-GB" sz="3600" dirty="0">
                <a:latin typeface="Arial"/>
                <a:cs typeface="Calibri"/>
              </a:rPr>
            </a:br>
            <a:endParaRPr lang="en-GB" sz="3600" dirty="0">
              <a:latin typeface="Arial"/>
              <a:ea typeface="Calibri"/>
              <a:cs typeface="Arial"/>
            </a:endParaRPr>
          </a:p>
        </p:txBody>
      </p:sp>
      <p:sp>
        <p:nvSpPr>
          <p:cNvPr id="6" name="Title 1">
            <a:extLst>
              <a:ext uri="{FF2B5EF4-FFF2-40B4-BE49-F238E27FC236}">
                <a16:creationId xmlns:a16="http://schemas.microsoft.com/office/drawing/2014/main" id="{EA583F8A-388C-56A2-FDB1-6AD192AFD4A2}"/>
              </a:ext>
            </a:extLst>
          </p:cNvPr>
          <p:cNvSpPr txBox="1">
            <a:spLocks/>
          </p:cNvSpPr>
          <p:nvPr/>
        </p:nvSpPr>
        <p:spPr>
          <a:xfrm>
            <a:off x="162776" y="280490"/>
            <a:ext cx="9539697" cy="940045"/>
          </a:xfrm>
          <a:prstGeom prst="rect">
            <a:avLst/>
          </a:prstGeom>
        </p:spPr>
        <p:txBody>
          <a:bodyPr lIns="91440" tIns="45720" rIns="91440" bIns="4572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sz="6000" b="1" dirty="0">
                <a:solidFill>
                  <a:srgbClr val="4472C4"/>
                </a:solidFill>
                <a:latin typeface="Arial" panose="020B0604020202020204" pitchFamily="34" charset="0"/>
                <a:ea typeface="Calibri"/>
                <a:cs typeface="Arial" panose="020B0604020202020204" pitchFamily="34" charset="0"/>
              </a:rPr>
              <a:t>Benefits of Change</a:t>
            </a:r>
          </a:p>
        </p:txBody>
      </p:sp>
      <p:pic>
        <p:nvPicPr>
          <p:cNvPr id="8" name="Picture 7">
            <a:extLst>
              <a:ext uri="{FF2B5EF4-FFF2-40B4-BE49-F238E27FC236}">
                <a16:creationId xmlns:a16="http://schemas.microsoft.com/office/drawing/2014/main" id="{D3036665-5082-311B-9870-C5FA86994076}"/>
              </a:ext>
            </a:extLst>
          </p:cNvPr>
          <p:cNvPicPr>
            <a:picLocks noChangeAspect="1"/>
          </p:cNvPicPr>
          <p:nvPr/>
        </p:nvPicPr>
        <p:blipFill>
          <a:blip r:embed="rId4"/>
          <a:stretch>
            <a:fillRect/>
          </a:stretch>
        </p:blipFill>
        <p:spPr>
          <a:xfrm>
            <a:off x="9922931" y="4543425"/>
            <a:ext cx="8162742" cy="4695067"/>
          </a:xfrm>
          <a:prstGeom prst="rect">
            <a:avLst/>
          </a:prstGeom>
        </p:spPr>
      </p:pic>
      <p:sp>
        <p:nvSpPr>
          <p:cNvPr id="9" name="TextBox 8">
            <a:extLst>
              <a:ext uri="{FF2B5EF4-FFF2-40B4-BE49-F238E27FC236}">
                <a16:creationId xmlns:a16="http://schemas.microsoft.com/office/drawing/2014/main" id="{6072D4B0-A64B-1924-8714-258932A932FC}"/>
              </a:ext>
            </a:extLst>
          </p:cNvPr>
          <p:cNvSpPr txBox="1"/>
          <p:nvPr/>
        </p:nvSpPr>
        <p:spPr>
          <a:xfrm>
            <a:off x="202328" y="1163548"/>
            <a:ext cx="17883344" cy="7848302"/>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Triple assessment capacity release: </a:t>
            </a:r>
          </a:p>
          <a:p>
            <a:r>
              <a:rPr lang="en-GB" sz="2800" dirty="0">
                <a:latin typeface="Arial" panose="020B0604020202020204" pitchFamily="34" charset="0"/>
                <a:cs typeface="Arial" panose="020B0604020202020204" pitchFamily="34" charset="0"/>
              </a:rPr>
              <a:t>BNSSG Audit found 10% of patients referred with Breast pain only (and that is with the straight to mammogram pathway pilot) for over 40s</a:t>
            </a:r>
          </a:p>
          <a:p>
            <a:r>
              <a:rPr lang="en-GB" sz="2800" dirty="0">
                <a:latin typeface="Arial" panose="020B0604020202020204" pitchFamily="34" charset="0"/>
                <a:cs typeface="Arial" panose="020B0604020202020204" pitchFamily="34" charset="0"/>
              </a:rPr>
              <a:t>GHFT: 97 patients identified through referral triage between 06.05.2024 – 27.08.2024 c4% reduction in triple assessment demand</a:t>
            </a:r>
          </a:p>
          <a:p>
            <a:r>
              <a:rPr lang="en-GB" sz="2800" dirty="0">
                <a:latin typeface="Arial" panose="020B0604020202020204" pitchFamily="34" charset="0"/>
                <a:cs typeface="Arial" panose="020B0604020202020204" pitchFamily="34" charset="0"/>
              </a:rPr>
              <a:t>YDH Audit 2022 found 20% of triple assessment attendees were for breast pain only</a:t>
            </a:r>
          </a:p>
          <a:p>
            <a:r>
              <a:rPr lang="en-GB" sz="2800" dirty="0">
                <a:latin typeface="Arial" panose="020B0604020202020204" pitchFamily="34" charset="0"/>
                <a:cs typeface="Arial" panose="020B0604020202020204" pitchFamily="34" charset="0"/>
              </a:rPr>
              <a:t>Across SWAG at 7% (modest modelling) this year would have saved c2000 triple assessment clinic imaging</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Patient experience: </a:t>
            </a:r>
          </a:p>
          <a:p>
            <a:r>
              <a:rPr lang="en-GB" sz="2800" dirty="0">
                <a:latin typeface="Arial" panose="020B0604020202020204" pitchFamily="34" charset="0"/>
                <a:cs typeface="Arial" panose="020B0604020202020204" pitchFamily="34" charset="0"/>
              </a:rPr>
              <a:t>YDH 100% felt reassured or very reassured and would </a:t>
            </a:r>
          </a:p>
          <a:p>
            <a:r>
              <a:rPr lang="en-GB" sz="2800" dirty="0">
                <a:latin typeface="Arial" panose="020B0604020202020204" pitchFamily="34" charset="0"/>
                <a:cs typeface="Arial" panose="020B0604020202020204" pitchFamily="34" charset="0"/>
              </a:rPr>
              <a:t>recommend</a:t>
            </a:r>
          </a:p>
          <a:p>
            <a:r>
              <a:rPr lang="en-GB" sz="2800" dirty="0">
                <a:latin typeface="Arial" panose="020B0604020202020204" pitchFamily="34" charset="0"/>
                <a:cs typeface="Arial" panose="020B0604020202020204" pitchFamily="34" charset="0"/>
              </a:rPr>
              <a:t>East Midlands CAs; approximately 98.5% of Patients would </a:t>
            </a:r>
          </a:p>
          <a:p>
            <a:r>
              <a:rPr lang="en-GB" sz="2800" dirty="0">
                <a:latin typeface="Arial" panose="020B0604020202020204" pitchFamily="34" charset="0"/>
                <a:cs typeface="Arial" panose="020B0604020202020204" pitchFamily="34" charset="0"/>
              </a:rPr>
              <a:t>recommend the service to friends and family</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Impact on Performance of services where introduced:</a:t>
            </a:r>
          </a:p>
          <a:p>
            <a:endParaRPr lang="en-GB" sz="28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A85626CC-0358-F2C6-1C22-7242C143D046}"/>
              </a:ext>
            </a:extLst>
          </p:cNvPr>
          <p:cNvSpPr txBox="1"/>
          <p:nvPr/>
        </p:nvSpPr>
        <p:spPr>
          <a:xfrm>
            <a:off x="202327" y="7791957"/>
            <a:ext cx="11199097"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Mid Notts BPC freed up 13 appointments for USC patients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 week at Sherwood Forest Hospitals </a:t>
            </a: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https://sthk.merseywestlancs.nhs.uk/media/.resources/63f7699bbb6795.45060995.pdf</a:t>
            </a:r>
            <a:endPar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43829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3EDF9"/>
        </a:solidFill>
        <a:effectLst/>
      </p:bgPr>
    </p:bg>
    <p:spTree>
      <p:nvGrpSpPr>
        <p:cNvPr id="1" name=""/>
        <p:cNvGrpSpPr/>
        <p:nvPr/>
      </p:nvGrpSpPr>
      <p:grpSpPr>
        <a:xfrm>
          <a:off x="0" y="0"/>
          <a:ext cx="0" cy="0"/>
          <a:chOff x="0" y="0"/>
          <a:chExt cx="0" cy="0"/>
        </a:xfrm>
      </p:grpSpPr>
      <p:sp>
        <p:nvSpPr>
          <p:cNvPr id="2" name="Freeform 2"/>
          <p:cNvSpPr/>
          <p:nvPr/>
        </p:nvSpPr>
        <p:spPr>
          <a:xfrm>
            <a:off x="13722076" y="-1613711"/>
            <a:ext cx="5338051" cy="4270441"/>
          </a:xfrm>
          <a:custGeom>
            <a:avLst/>
            <a:gdLst/>
            <a:ahLst/>
            <a:cxnLst/>
            <a:rect l="l" t="t" r="r" b="b"/>
            <a:pathLst>
              <a:path w="5338051" h="4270441">
                <a:moveTo>
                  <a:pt x="0" y="0"/>
                </a:moveTo>
                <a:lnTo>
                  <a:pt x="5338051" y="0"/>
                </a:lnTo>
                <a:lnTo>
                  <a:pt x="5338051" y="4270441"/>
                </a:lnTo>
                <a:lnTo>
                  <a:pt x="0" y="4270441"/>
                </a:lnTo>
                <a:lnTo>
                  <a:pt x="0" y="0"/>
                </a:lnTo>
                <a:close/>
              </a:path>
            </a:pathLst>
          </a:custGeom>
          <a:blipFill>
            <a:blip r:embed="rId3"/>
            <a:stretch>
              <a:fillRect/>
            </a:stretch>
          </a:blipFill>
        </p:spPr>
        <p:txBody>
          <a:bodyPr/>
          <a:lstStyle/>
          <a:p>
            <a:endParaRPr lang="en-GB"/>
          </a:p>
        </p:txBody>
      </p:sp>
      <p:sp>
        <p:nvSpPr>
          <p:cNvPr id="3" name="Freeform 3"/>
          <p:cNvSpPr/>
          <p:nvPr/>
        </p:nvSpPr>
        <p:spPr>
          <a:xfrm>
            <a:off x="-177002" y="9360031"/>
            <a:ext cx="17451526" cy="2547513"/>
          </a:xfrm>
          <a:custGeom>
            <a:avLst/>
            <a:gdLst/>
            <a:ahLst/>
            <a:cxnLst/>
            <a:rect l="l" t="t" r="r" b="b"/>
            <a:pathLst>
              <a:path w="17451526" h="2547513">
                <a:moveTo>
                  <a:pt x="0" y="0"/>
                </a:moveTo>
                <a:lnTo>
                  <a:pt x="17451527" y="0"/>
                </a:lnTo>
                <a:lnTo>
                  <a:pt x="17451527" y="2547512"/>
                </a:lnTo>
                <a:lnTo>
                  <a:pt x="0" y="2547512"/>
                </a:lnTo>
                <a:lnTo>
                  <a:pt x="0" y="0"/>
                </a:lnTo>
                <a:close/>
              </a:path>
            </a:pathLst>
          </a:custGeom>
          <a:blipFill>
            <a:blip r:embed="rId4"/>
            <a:stretch>
              <a:fillRect t="-4025" r="-454" b="-20693"/>
            </a:stretch>
          </a:blipFill>
        </p:spPr>
        <p:txBody>
          <a:bodyPr/>
          <a:lstStyle/>
          <a:p>
            <a:endParaRPr lang="en-GB"/>
          </a:p>
        </p:txBody>
      </p:sp>
      <p:sp>
        <p:nvSpPr>
          <p:cNvPr id="4" name="TextBox 4"/>
          <p:cNvSpPr txBox="1"/>
          <p:nvPr/>
        </p:nvSpPr>
        <p:spPr>
          <a:xfrm>
            <a:off x="162776" y="9785378"/>
            <a:ext cx="17096524" cy="420320"/>
          </a:xfrm>
          <a:prstGeom prst="rect">
            <a:avLst/>
          </a:prstGeom>
        </p:spPr>
        <p:txBody>
          <a:bodyPr lIns="0" tIns="0" rIns="0" bIns="0" rtlCol="0" anchor="t">
            <a:spAutoFit/>
          </a:bodyPr>
          <a:lstStyle/>
          <a:p>
            <a:pPr algn="l">
              <a:lnSpc>
                <a:spcPts val="3080"/>
              </a:lnSpc>
            </a:pPr>
            <a:r>
              <a:rPr lang="en-US" sz="2199" b="1">
                <a:solidFill>
                  <a:srgbClr val="FFFFFF"/>
                </a:solidFill>
                <a:latin typeface="Arial Bold"/>
                <a:ea typeface="Arial Bold"/>
                <a:cs typeface="Arial Bold"/>
                <a:sym typeface="Arial Bold"/>
              </a:rPr>
              <a:t>Connecting and Empowering the Delivery of Cancer Care Across SWAG Communities</a:t>
            </a:r>
          </a:p>
        </p:txBody>
      </p:sp>
      <p:sp>
        <p:nvSpPr>
          <p:cNvPr id="5" name="Title 4">
            <a:extLst>
              <a:ext uri="{FF2B5EF4-FFF2-40B4-BE49-F238E27FC236}">
                <a16:creationId xmlns:a16="http://schemas.microsoft.com/office/drawing/2014/main" id="{F3432D85-1DD7-E92F-90DF-33649C091FFA}"/>
              </a:ext>
            </a:extLst>
          </p:cNvPr>
          <p:cNvSpPr>
            <a:spLocks noGrp="1"/>
          </p:cNvSpPr>
          <p:nvPr>
            <p:ph type="title"/>
          </p:nvPr>
        </p:nvSpPr>
        <p:spPr>
          <a:xfrm>
            <a:off x="1614487" y="4217988"/>
            <a:ext cx="15825787" cy="1143000"/>
          </a:xfrm>
        </p:spPr>
        <p:txBody>
          <a:bodyPr>
            <a:normAutofit fontScale="90000"/>
          </a:bodyPr>
          <a:lstStyle/>
          <a:p>
            <a:pPr algn="l">
              <a:spcBef>
                <a:spcPts val="0"/>
              </a:spcBef>
            </a:pPr>
            <a:br>
              <a:rPr lang="en-GB" b="1" dirty="0">
                <a:latin typeface="Arial"/>
                <a:cs typeface="Arial"/>
              </a:rPr>
            </a:br>
            <a:br>
              <a:rPr lang="en-GB" b="1" dirty="0">
                <a:latin typeface="Arial"/>
                <a:cs typeface="Arial"/>
              </a:rPr>
            </a:br>
            <a:br>
              <a:rPr lang="en-GB" b="1" dirty="0">
                <a:latin typeface="Arial"/>
                <a:cs typeface="Arial"/>
              </a:rPr>
            </a:br>
            <a:br>
              <a:rPr lang="en-GB" sz="3600" dirty="0">
                <a:latin typeface="Arial"/>
                <a:cs typeface="Calibri"/>
              </a:rPr>
            </a:br>
            <a:endParaRPr lang="en-GB" sz="3600" dirty="0">
              <a:latin typeface="Arial"/>
              <a:ea typeface="Calibri"/>
              <a:cs typeface="Arial"/>
            </a:endParaRPr>
          </a:p>
        </p:txBody>
      </p:sp>
      <p:sp>
        <p:nvSpPr>
          <p:cNvPr id="6" name="Title 1">
            <a:extLst>
              <a:ext uri="{FF2B5EF4-FFF2-40B4-BE49-F238E27FC236}">
                <a16:creationId xmlns:a16="http://schemas.microsoft.com/office/drawing/2014/main" id="{EA583F8A-388C-56A2-FDB1-6AD192AFD4A2}"/>
              </a:ext>
            </a:extLst>
          </p:cNvPr>
          <p:cNvSpPr txBox="1">
            <a:spLocks/>
          </p:cNvSpPr>
          <p:nvPr/>
        </p:nvSpPr>
        <p:spPr>
          <a:xfrm>
            <a:off x="162776" y="280490"/>
            <a:ext cx="9539697" cy="940045"/>
          </a:xfrm>
          <a:prstGeom prst="rect">
            <a:avLst/>
          </a:prstGeom>
        </p:spPr>
        <p:txBody>
          <a:bodyPr lIns="91440" tIns="45720" rIns="91440" bIns="4572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sz="6000" b="1" dirty="0">
                <a:solidFill>
                  <a:srgbClr val="4472C4"/>
                </a:solidFill>
                <a:latin typeface="Arial" panose="020B0604020202020204" pitchFamily="34" charset="0"/>
                <a:ea typeface="Calibri"/>
                <a:cs typeface="Arial" panose="020B0604020202020204" pitchFamily="34" charset="0"/>
              </a:rPr>
              <a:t>Benefits of Change</a:t>
            </a:r>
          </a:p>
        </p:txBody>
      </p:sp>
      <p:sp>
        <p:nvSpPr>
          <p:cNvPr id="10" name="TextBox 9">
            <a:extLst>
              <a:ext uri="{FF2B5EF4-FFF2-40B4-BE49-F238E27FC236}">
                <a16:creationId xmlns:a16="http://schemas.microsoft.com/office/drawing/2014/main" id="{9F84D415-1F92-F3DF-6B9E-CD1BDA1C065A}"/>
              </a:ext>
            </a:extLst>
          </p:cNvPr>
          <p:cNvSpPr txBox="1"/>
          <p:nvPr/>
        </p:nvSpPr>
        <p:spPr>
          <a:xfrm>
            <a:off x="126474" y="1082869"/>
            <a:ext cx="10075926" cy="1938992"/>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ESNEFT Modelling </a:t>
            </a:r>
            <a:r>
              <a:rPr lang="en-GB" sz="2400" dirty="0">
                <a:hlinkClick r:id="rId5"/>
              </a:rPr>
              <a:t>ESNFET breast pain pathway evaluation - Cancer Alliances Workspace - </a:t>
            </a:r>
            <a:r>
              <a:rPr lang="en-GB" sz="2400" dirty="0" err="1">
                <a:hlinkClick r:id="rId5"/>
              </a:rPr>
              <a:t>FutureNHS</a:t>
            </a:r>
            <a:r>
              <a:rPr lang="en-GB" sz="2400" dirty="0">
                <a:hlinkClick r:id="rId5"/>
              </a:rPr>
              <a:t> Collaboration Platform</a:t>
            </a: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Estimated imaging savings, based on % of those patients that would have gone onto imaging in a 2WW clinic</a:t>
            </a:r>
          </a:p>
          <a:p>
            <a:endParaRPr lang="en-GB" sz="240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1B1C85A7-D73E-F9B9-79E4-52CC98620D25}"/>
              </a:ext>
            </a:extLst>
          </p:cNvPr>
          <p:cNvPicPr>
            <a:picLocks noChangeAspect="1"/>
          </p:cNvPicPr>
          <p:nvPr/>
        </p:nvPicPr>
        <p:blipFill>
          <a:blip r:embed="rId6"/>
          <a:stretch>
            <a:fillRect/>
          </a:stretch>
        </p:blipFill>
        <p:spPr>
          <a:xfrm>
            <a:off x="2018051" y="2629383"/>
            <a:ext cx="6954499" cy="2844057"/>
          </a:xfrm>
          <a:prstGeom prst="rect">
            <a:avLst/>
          </a:prstGeom>
        </p:spPr>
      </p:pic>
      <p:sp>
        <p:nvSpPr>
          <p:cNvPr id="7" name="TextBox 6">
            <a:extLst>
              <a:ext uri="{FF2B5EF4-FFF2-40B4-BE49-F238E27FC236}">
                <a16:creationId xmlns:a16="http://schemas.microsoft.com/office/drawing/2014/main" id="{A97B5B17-974A-FE43-AEAB-18BB3DE42F3B}"/>
              </a:ext>
            </a:extLst>
          </p:cNvPr>
          <p:cNvSpPr txBox="1"/>
          <p:nvPr/>
        </p:nvSpPr>
        <p:spPr>
          <a:xfrm>
            <a:off x="10333953" y="1632620"/>
            <a:ext cx="8023824"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East Midlands</a:t>
            </a:r>
          </a:p>
        </p:txBody>
      </p:sp>
      <p:pic>
        <p:nvPicPr>
          <p:cNvPr id="13" name="Picture 12">
            <a:extLst>
              <a:ext uri="{FF2B5EF4-FFF2-40B4-BE49-F238E27FC236}">
                <a16:creationId xmlns:a16="http://schemas.microsoft.com/office/drawing/2014/main" id="{AAC3BDC6-6092-DFF9-312B-B659608F1CB6}"/>
              </a:ext>
            </a:extLst>
          </p:cNvPr>
          <p:cNvPicPr>
            <a:picLocks noChangeAspect="1"/>
          </p:cNvPicPr>
          <p:nvPr/>
        </p:nvPicPr>
        <p:blipFill>
          <a:blip r:embed="rId7"/>
          <a:stretch>
            <a:fillRect/>
          </a:stretch>
        </p:blipFill>
        <p:spPr>
          <a:xfrm>
            <a:off x="10398651" y="2094285"/>
            <a:ext cx="7762875" cy="3752850"/>
          </a:xfrm>
          <a:prstGeom prst="rect">
            <a:avLst/>
          </a:prstGeom>
        </p:spPr>
      </p:pic>
      <p:pic>
        <p:nvPicPr>
          <p:cNvPr id="15" name="Picture 14">
            <a:extLst>
              <a:ext uri="{FF2B5EF4-FFF2-40B4-BE49-F238E27FC236}">
                <a16:creationId xmlns:a16="http://schemas.microsoft.com/office/drawing/2014/main" id="{BD90D669-FD5B-5B7E-C95B-A7CEF5B23CE4}"/>
              </a:ext>
            </a:extLst>
          </p:cNvPr>
          <p:cNvPicPr>
            <a:picLocks noChangeAspect="1"/>
          </p:cNvPicPr>
          <p:nvPr/>
        </p:nvPicPr>
        <p:blipFill>
          <a:blip r:embed="rId8"/>
          <a:stretch>
            <a:fillRect/>
          </a:stretch>
        </p:blipFill>
        <p:spPr>
          <a:xfrm>
            <a:off x="10398650" y="5988385"/>
            <a:ext cx="7762875" cy="2876550"/>
          </a:xfrm>
          <a:prstGeom prst="rect">
            <a:avLst/>
          </a:prstGeom>
        </p:spPr>
      </p:pic>
      <p:sp>
        <p:nvSpPr>
          <p:cNvPr id="16" name="TextBox 15">
            <a:extLst>
              <a:ext uri="{FF2B5EF4-FFF2-40B4-BE49-F238E27FC236}">
                <a16:creationId xmlns:a16="http://schemas.microsoft.com/office/drawing/2014/main" id="{A502737B-A122-8D58-7CD6-832B51AE308D}"/>
              </a:ext>
            </a:extLst>
          </p:cNvPr>
          <p:cNvSpPr txBox="1"/>
          <p:nvPr/>
        </p:nvSpPr>
        <p:spPr>
          <a:xfrm>
            <a:off x="67343" y="5360988"/>
            <a:ext cx="10266610" cy="4893647"/>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East Midlands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Redirection of 1987 patients to </a:t>
            </a:r>
            <a:r>
              <a:rPr lang="en-GB" sz="2400" dirty="0" err="1">
                <a:latin typeface="Arial" panose="020B0604020202020204" pitchFamily="34" charset="0"/>
                <a:cs typeface="Arial" panose="020B0604020202020204" pitchFamily="34" charset="0"/>
              </a:rPr>
              <a:t>cBPC</a:t>
            </a:r>
            <a:r>
              <a:rPr lang="en-GB" sz="2400" dirty="0">
                <a:latin typeface="Arial" panose="020B0604020202020204" pitchFamily="34" charset="0"/>
                <a:cs typeface="Arial" panose="020B0604020202020204" pitchFamily="34" charset="0"/>
              </a:rPr>
              <a:t> in the 1</a:t>
            </a:r>
            <a:r>
              <a:rPr lang="en-GB" sz="2400" baseline="30000" dirty="0">
                <a:latin typeface="Arial" panose="020B0604020202020204" pitchFamily="34" charset="0"/>
                <a:cs typeface="Arial" panose="020B0604020202020204" pitchFamily="34" charset="0"/>
              </a:rPr>
              <a:t>st</a:t>
            </a:r>
            <a:r>
              <a:rPr lang="en-GB" sz="2400" dirty="0">
                <a:latin typeface="Arial" panose="020B0604020202020204" pitchFamily="34" charset="0"/>
                <a:cs typeface="Arial" panose="020B0604020202020204" pitchFamily="34" charset="0"/>
              </a:rPr>
              <a:t> year of the pilot from triple assessment: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All sites were cost effective in the 1</a:t>
            </a:r>
            <a:r>
              <a:rPr lang="en-GB" sz="2400" baseline="30000" dirty="0">
                <a:latin typeface="Arial" panose="020B0604020202020204" pitchFamily="34" charset="0"/>
                <a:cs typeface="Arial" panose="020B0604020202020204" pitchFamily="34" charset="0"/>
              </a:rPr>
              <a:t>st</a:t>
            </a:r>
            <a:r>
              <a:rPr lang="en-GB" sz="2400" dirty="0">
                <a:latin typeface="Arial" panose="020B0604020202020204" pitchFamily="34" charset="0"/>
                <a:cs typeface="Arial" panose="020B0604020202020204" pitchFamily="34" charset="0"/>
              </a:rPr>
              <a:t> year CBR £1.23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with improved utilisation CBR could rise to 1.87, meaning that for every £1 spent, the health system receives £1.87 back in benefits, this is reflective of the higher number of appointments through the clinics and therefore benefits generated, at the same cost level.</a:t>
            </a:r>
          </a:p>
          <a:p>
            <a:r>
              <a:rPr lang="en-GB" sz="2400" dirty="0">
                <a:latin typeface="Arial" panose="020B0604020202020204" pitchFamily="34" charset="0"/>
                <a:cs typeface="Arial" panose="020B0604020202020204" pitchFamily="34" charset="0"/>
                <a:hlinkClick r:id="rId9" action="ppaction://hlinkfile"/>
              </a:rPr>
              <a:t>file:///C:/Users/nb26307/Downloads/Final%20EM%20Breast%20Pain%20Clinic%20Evaluation%20120923.pdf</a:t>
            </a: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hlinkClick r:id="rId10"/>
              </a:rPr>
              <a:t>https://bmjopenquality.bmj.com/content/13/4/e002882</a:t>
            </a:r>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183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3EDF9"/>
        </a:solidFill>
        <a:effectLst/>
      </p:bgPr>
    </p:bg>
    <p:spTree>
      <p:nvGrpSpPr>
        <p:cNvPr id="1" name=""/>
        <p:cNvGrpSpPr/>
        <p:nvPr/>
      </p:nvGrpSpPr>
      <p:grpSpPr>
        <a:xfrm>
          <a:off x="0" y="0"/>
          <a:ext cx="0" cy="0"/>
          <a:chOff x="0" y="0"/>
          <a:chExt cx="0" cy="0"/>
        </a:xfrm>
      </p:grpSpPr>
      <p:sp>
        <p:nvSpPr>
          <p:cNvPr id="2" name="Freeform 2"/>
          <p:cNvSpPr/>
          <p:nvPr/>
        </p:nvSpPr>
        <p:spPr>
          <a:xfrm>
            <a:off x="13722076" y="-1613711"/>
            <a:ext cx="5338051" cy="4270441"/>
          </a:xfrm>
          <a:custGeom>
            <a:avLst/>
            <a:gdLst/>
            <a:ahLst/>
            <a:cxnLst/>
            <a:rect l="l" t="t" r="r" b="b"/>
            <a:pathLst>
              <a:path w="5338051" h="4270441">
                <a:moveTo>
                  <a:pt x="0" y="0"/>
                </a:moveTo>
                <a:lnTo>
                  <a:pt x="5338051" y="0"/>
                </a:lnTo>
                <a:lnTo>
                  <a:pt x="5338051" y="4270441"/>
                </a:lnTo>
                <a:lnTo>
                  <a:pt x="0" y="4270441"/>
                </a:lnTo>
                <a:lnTo>
                  <a:pt x="0" y="0"/>
                </a:lnTo>
                <a:close/>
              </a:path>
            </a:pathLst>
          </a:custGeom>
          <a:blipFill>
            <a:blip r:embed="rId2"/>
            <a:stretch>
              <a:fillRect/>
            </a:stretch>
          </a:blipFill>
        </p:spPr>
        <p:txBody>
          <a:bodyPr/>
          <a:lstStyle/>
          <a:p>
            <a:endParaRPr lang="en-GB"/>
          </a:p>
        </p:txBody>
      </p:sp>
      <p:sp>
        <p:nvSpPr>
          <p:cNvPr id="3" name="Freeform 3"/>
          <p:cNvSpPr/>
          <p:nvPr/>
        </p:nvSpPr>
        <p:spPr>
          <a:xfrm>
            <a:off x="-177002" y="9360031"/>
            <a:ext cx="17451526" cy="2547513"/>
          </a:xfrm>
          <a:custGeom>
            <a:avLst/>
            <a:gdLst/>
            <a:ahLst/>
            <a:cxnLst/>
            <a:rect l="l" t="t" r="r" b="b"/>
            <a:pathLst>
              <a:path w="17451526" h="2547513">
                <a:moveTo>
                  <a:pt x="0" y="0"/>
                </a:moveTo>
                <a:lnTo>
                  <a:pt x="17451527" y="0"/>
                </a:lnTo>
                <a:lnTo>
                  <a:pt x="17451527" y="2547512"/>
                </a:lnTo>
                <a:lnTo>
                  <a:pt x="0" y="2547512"/>
                </a:lnTo>
                <a:lnTo>
                  <a:pt x="0" y="0"/>
                </a:lnTo>
                <a:close/>
              </a:path>
            </a:pathLst>
          </a:custGeom>
          <a:blipFill>
            <a:blip r:embed="rId3"/>
            <a:stretch>
              <a:fillRect t="-4025" r="-454" b="-20693"/>
            </a:stretch>
          </a:blipFill>
        </p:spPr>
        <p:txBody>
          <a:bodyPr/>
          <a:lstStyle/>
          <a:p>
            <a:endParaRPr lang="en-GB"/>
          </a:p>
        </p:txBody>
      </p:sp>
      <p:sp>
        <p:nvSpPr>
          <p:cNvPr id="4" name="TextBox 4"/>
          <p:cNvSpPr txBox="1"/>
          <p:nvPr/>
        </p:nvSpPr>
        <p:spPr>
          <a:xfrm>
            <a:off x="162776" y="9785378"/>
            <a:ext cx="17096524" cy="420320"/>
          </a:xfrm>
          <a:prstGeom prst="rect">
            <a:avLst/>
          </a:prstGeom>
        </p:spPr>
        <p:txBody>
          <a:bodyPr lIns="0" tIns="0" rIns="0" bIns="0" rtlCol="0" anchor="t">
            <a:spAutoFit/>
          </a:bodyPr>
          <a:lstStyle/>
          <a:p>
            <a:pPr algn="l">
              <a:lnSpc>
                <a:spcPts val="3080"/>
              </a:lnSpc>
            </a:pPr>
            <a:r>
              <a:rPr lang="en-US" sz="2199" b="1">
                <a:solidFill>
                  <a:srgbClr val="FFFFFF"/>
                </a:solidFill>
                <a:latin typeface="Arial Bold"/>
                <a:ea typeface="Arial Bold"/>
                <a:cs typeface="Arial Bold"/>
                <a:sym typeface="Arial Bold"/>
              </a:rPr>
              <a:t>Connecting and Empowering the Delivery of Cancer Care Across SWAG Communities</a:t>
            </a:r>
          </a:p>
        </p:txBody>
      </p:sp>
      <p:sp>
        <p:nvSpPr>
          <p:cNvPr id="5" name="Title 4">
            <a:extLst>
              <a:ext uri="{FF2B5EF4-FFF2-40B4-BE49-F238E27FC236}">
                <a16:creationId xmlns:a16="http://schemas.microsoft.com/office/drawing/2014/main" id="{F3432D85-1DD7-E92F-90DF-33649C091FFA}"/>
              </a:ext>
            </a:extLst>
          </p:cNvPr>
          <p:cNvSpPr>
            <a:spLocks noGrp="1"/>
          </p:cNvSpPr>
          <p:nvPr>
            <p:ph type="title"/>
          </p:nvPr>
        </p:nvSpPr>
        <p:spPr>
          <a:xfrm>
            <a:off x="1614487" y="4217988"/>
            <a:ext cx="15825787" cy="1143000"/>
          </a:xfrm>
        </p:spPr>
        <p:txBody>
          <a:bodyPr>
            <a:normAutofit fontScale="90000"/>
          </a:bodyPr>
          <a:lstStyle/>
          <a:p>
            <a:pPr algn="l">
              <a:spcBef>
                <a:spcPts val="0"/>
              </a:spcBef>
            </a:pPr>
            <a:br>
              <a:rPr lang="en-GB" b="1" dirty="0">
                <a:latin typeface="Arial"/>
                <a:cs typeface="Arial"/>
              </a:rPr>
            </a:br>
            <a:br>
              <a:rPr lang="en-GB" b="1" dirty="0">
                <a:latin typeface="Arial"/>
                <a:cs typeface="Arial"/>
              </a:rPr>
            </a:br>
            <a:br>
              <a:rPr lang="en-GB" b="1" dirty="0">
                <a:latin typeface="Arial"/>
                <a:cs typeface="Arial"/>
              </a:rPr>
            </a:br>
            <a:br>
              <a:rPr lang="en-GB" sz="3600" dirty="0">
                <a:latin typeface="Arial"/>
                <a:cs typeface="Calibri"/>
              </a:rPr>
            </a:br>
            <a:endParaRPr lang="en-GB" sz="3600" dirty="0">
              <a:latin typeface="Arial"/>
              <a:ea typeface="Calibri"/>
              <a:cs typeface="Arial"/>
            </a:endParaRPr>
          </a:p>
        </p:txBody>
      </p:sp>
      <p:sp>
        <p:nvSpPr>
          <p:cNvPr id="6" name="Title 1">
            <a:extLst>
              <a:ext uri="{FF2B5EF4-FFF2-40B4-BE49-F238E27FC236}">
                <a16:creationId xmlns:a16="http://schemas.microsoft.com/office/drawing/2014/main" id="{EA583F8A-388C-56A2-FDB1-6AD192AFD4A2}"/>
              </a:ext>
            </a:extLst>
          </p:cNvPr>
          <p:cNvSpPr txBox="1">
            <a:spLocks/>
          </p:cNvSpPr>
          <p:nvPr/>
        </p:nvSpPr>
        <p:spPr>
          <a:xfrm>
            <a:off x="1294380" y="521509"/>
            <a:ext cx="9539697" cy="940045"/>
          </a:xfrm>
          <a:prstGeom prst="rect">
            <a:avLst/>
          </a:prstGeom>
        </p:spPr>
        <p:txBody>
          <a:bodyPr lIns="91440" tIns="45720" rIns="91440" bIns="4572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sz="6000" b="1" dirty="0">
                <a:solidFill>
                  <a:srgbClr val="4472C4"/>
                </a:solidFill>
                <a:latin typeface="Arial" panose="020B0604020202020204" pitchFamily="34" charset="0"/>
                <a:ea typeface="Calibri"/>
                <a:cs typeface="Arial" panose="020B0604020202020204" pitchFamily="34" charset="0"/>
              </a:rPr>
              <a:t>Risks of not changing</a:t>
            </a:r>
          </a:p>
        </p:txBody>
      </p:sp>
      <p:sp>
        <p:nvSpPr>
          <p:cNvPr id="7" name="TextBox 6">
            <a:extLst>
              <a:ext uri="{FF2B5EF4-FFF2-40B4-BE49-F238E27FC236}">
                <a16:creationId xmlns:a16="http://schemas.microsoft.com/office/drawing/2014/main" id="{C6C7BB69-34B2-B20A-9E23-D55503551B90}"/>
              </a:ext>
            </a:extLst>
          </p:cNvPr>
          <p:cNvSpPr txBox="1"/>
          <p:nvPr/>
        </p:nvSpPr>
        <p:spPr>
          <a:xfrm>
            <a:off x="295274" y="1461554"/>
            <a:ext cx="17145000" cy="452431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Mid Nottinghamshire PC BPC </a:t>
            </a:r>
            <a:r>
              <a:rPr lang="en-GB" sz="2400" dirty="0">
                <a:hlinkClick r:id="rId4"/>
              </a:rPr>
              <a:t>Transforming the 2-week wait (2WW) pathway: management of breast pain in primary care</a:t>
            </a:r>
            <a:endParaRPr lang="en-GB" sz="2400"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There have been numerous unsuccessful attempts at transferring the management of patients with breast pain back from Secondary Care into Primary Care, including attempts by Secondary Care specialists at educating local Primary Care practitioners. The likely reasons why this has not been widely successful include:</a:t>
            </a:r>
          </a:p>
          <a:p>
            <a:pPr marL="914400" lvl="1"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1. GPs may have been reluctant to state and reassure patients that breast pain only is not a sign of breast cancer.</a:t>
            </a:r>
          </a:p>
          <a:p>
            <a:pPr marL="914400" lvl="1"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2. It is important for the clinician who examines the patient to be experienced in clinical examination of the breast. The vast majority of GPs simply do not see enough cancers and do not have the necessary breadth of clinical experience of examining the normal breast across the spectrum of ages.</a:t>
            </a:r>
          </a:p>
          <a:p>
            <a:pPr marL="914400" lvl="1"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3. It has also been reported that GPs have limited confidence in assessing familial risk and in ‘counselling on risk’.</a:t>
            </a:r>
          </a:p>
          <a:p>
            <a:pPr marL="914400" lvl="1"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Prior attempts in Mid-Notts at managing patients within the community using existing structures had a limited impact on reducing 2WW referrals. Therefore, centralising the management of these patients within a specialist setting was deemed crucial to provide effective patient care. </a:t>
            </a:r>
          </a:p>
        </p:txBody>
      </p:sp>
      <p:sp>
        <p:nvSpPr>
          <p:cNvPr id="9" name="TextBox 8">
            <a:extLst>
              <a:ext uri="{FF2B5EF4-FFF2-40B4-BE49-F238E27FC236}">
                <a16:creationId xmlns:a16="http://schemas.microsoft.com/office/drawing/2014/main" id="{637C4303-840A-C02F-B0B6-EB7BE2412425}"/>
              </a:ext>
            </a:extLst>
          </p:cNvPr>
          <p:cNvSpPr txBox="1"/>
          <p:nvPr/>
        </p:nvSpPr>
        <p:spPr>
          <a:xfrm>
            <a:off x="747848" y="6190706"/>
            <a:ext cx="16692425" cy="2677656"/>
          </a:xfrm>
          <a:prstGeom prst="rect">
            <a:avLst/>
          </a:prstGeom>
          <a:noFill/>
        </p:spPr>
        <p:txBody>
          <a:bodyPr wrap="square">
            <a:spAutoFit/>
          </a:bodyPr>
          <a:lstStyle/>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Continued requirement to stand up additional activity</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Many providers set up additional clinics but despite this breast FDS performance has declined c2% over the past 6 months – running to stay still!</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Funding sub optimally targeted </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In January 2025 patients diagnosed within 28 days was 40% lower than patients with cancer ruled out withing 28 days</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Poorer experience for both breast pain patients, suspected and those ultimately diagnosed with cancer</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Increased workforce pressures and impact on wellbeing</a:t>
            </a:r>
          </a:p>
        </p:txBody>
      </p:sp>
    </p:spTree>
    <p:extLst>
      <p:ext uri="{BB962C8B-B14F-4D97-AF65-F5344CB8AC3E}">
        <p14:creationId xmlns:p14="http://schemas.microsoft.com/office/powerpoint/2010/main" val="39776434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niversity of Bristol (Main URL)">
  <a:themeElements>
    <a:clrScheme name="University of Bristol">
      <a:dk1>
        <a:sysClr val="windowText" lastClr="000000"/>
      </a:dk1>
      <a:lt1>
        <a:sysClr val="window" lastClr="FFFFFF"/>
      </a:lt1>
      <a:dk2>
        <a:srgbClr val="AB1F2D"/>
      </a:dk2>
      <a:lt2>
        <a:srgbClr val="E3E6E5"/>
      </a:lt2>
      <a:accent1>
        <a:srgbClr val="00C0B5"/>
      </a:accent1>
      <a:accent2>
        <a:srgbClr val="0CC6DE"/>
      </a:accent2>
      <a:accent3>
        <a:srgbClr val="EE7219"/>
      </a:accent3>
      <a:accent4>
        <a:srgbClr val="9278D1"/>
      </a:accent4>
      <a:accent5>
        <a:srgbClr val="E0249A"/>
      </a:accent5>
      <a:accent6>
        <a:srgbClr val="BED600"/>
      </a:accent6>
      <a:hlink>
        <a:srgbClr val="0563C1"/>
      </a:hlink>
      <a:folHlink>
        <a:srgbClr val="954F72"/>
      </a:folHlink>
    </a:clrScheme>
    <a:fontScheme name="University of Bristol">
      <a:majorFont>
        <a:latin typeface="Sanchez Regular"/>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B RED wide screen" id="{A9E127F2-D036-4B24-928F-408BEB48E9EE}" vid="{481E737D-32D0-410B-B988-CD751A70F32B}"/>
    </a:ext>
  </a:extLst>
</a:theme>
</file>

<file path=ppt/theme/theme3.xml><?xml version="1.0" encoding="utf-8"?>
<a:theme xmlns:a="http://schemas.openxmlformats.org/drawingml/2006/main" name="1_Office Theme">
  <a:themeElements>
    <a:clrScheme name="SCW Brand Colours 2020">
      <a:dk1>
        <a:srgbClr val="1C345E"/>
      </a:dk1>
      <a:lt1>
        <a:srgbClr val="FFFFFF"/>
      </a:lt1>
      <a:dk2>
        <a:srgbClr val="8597A3"/>
      </a:dk2>
      <a:lt2>
        <a:srgbClr val="FFFFFF"/>
      </a:lt2>
      <a:accent1>
        <a:srgbClr val="033F85"/>
      </a:accent1>
      <a:accent2>
        <a:srgbClr val="0069B3"/>
      </a:accent2>
      <a:accent3>
        <a:srgbClr val="00A8D7"/>
      </a:accent3>
      <a:accent4>
        <a:srgbClr val="65B32E"/>
      </a:accent4>
      <a:accent5>
        <a:srgbClr val="009F98"/>
      </a:accent5>
      <a:accent6>
        <a:srgbClr val="614590"/>
      </a:accent6>
      <a:hlink>
        <a:srgbClr val="0069B3"/>
      </a:hlink>
      <a:folHlink>
        <a:srgbClr val="0069B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te_SCW PP Template_V 04 23.pptx" id="{A37F94C7-B9E7-43A9-83A5-248CEE04A418}" vid="{033B1109-5419-4551-ABF3-7E27DEE5E43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58BEBCE60E1C4C87B869C7C38C0B3D" ma:contentTypeVersion="11" ma:contentTypeDescription="Create a new document." ma:contentTypeScope="" ma:versionID="ef6a93dc4e53927f1a3963e6a422272d">
  <xsd:schema xmlns:xsd="http://www.w3.org/2001/XMLSchema" xmlns:xs="http://www.w3.org/2001/XMLSchema" xmlns:p="http://schemas.microsoft.com/office/2006/metadata/properties" xmlns:ns2="28f492b9-0e1d-4676-9635-78fd8c5ab9d8" xmlns:ns3="d77f7b61-7249-402e-9088-bb30bc752eb7" targetNamespace="http://schemas.microsoft.com/office/2006/metadata/properties" ma:root="true" ma:fieldsID="f59c9dddaa3906bb48f9f6423261f6a4" ns2:_="" ns3:_="">
    <xsd:import namespace="28f492b9-0e1d-4676-9635-78fd8c5ab9d8"/>
    <xsd:import namespace="d77f7b61-7249-402e-9088-bb30bc752e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f492b9-0e1d-4676-9635-78fd8c5ab9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73e9af6-01d4-423d-8bd2-cf099f328a0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7f7b61-7249-402e-9088-bb30bc752eb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1c4ca98-7b55-4fcc-b8e5-81239fe53638}" ma:internalName="TaxCatchAll" ma:showField="CatchAllData" ma:web="d77f7b61-7249-402e-9088-bb30bc752e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77f7b61-7249-402e-9088-bb30bc752eb7" xsi:nil="true"/>
    <lcf76f155ced4ddcb4097134ff3c332f xmlns="28f492b9-0e1d-4676-9635-78fd8c5ab9d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0BF73CD-EB68-4ADD-8235-38A60BEB4AF8}"/>
</file>

<file path=customXml/itemProps2.xml><?xml version="1.0" encoding="utf-8"?>
<ds:datastoreItem xmlns:ds="http://schemas.openxmlformats.org/officeDocument/2006/customXml" ds:itemID="{BA9A0181-5974-4D5E-895F-D62BB508157D}">
  <ds:schemaRefs>
    <ds:schemaRef ds:uri="http://schemas.microsoft.com/sharepoint/v3/contenttype/forms"/>
  </ds:schemaRefs>
</ds:datastoreItem>
</file>

<file path=customXml/itemProps3.xml><?xml version="1.0" encoding="utf-8"?>
<ds:datastoreItem xmlns:ds="http://schemas.openxmlformats.org/officeDocument/2006/customXml" ds:itemID="{BF3CB494-9F14-4A42-B2CA-7B168B16D42A}">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e2187767-90b3-4883-b7e5-3532ba822f20"/>
    <ds:schemaRef ds:uri="83bf93d6-90ef-4c40-b432-3688ee462b8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1889</TotalTime>
  <Words>1936</Words>
  <Application>Microsoft Office PowerPoint</Application>
  <PresentationFormat>Custom</PresentationFormat>
  <Paragraphs>144</Paragraphs>
  <Slides>12</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12</vt:i4>
      </vt:variant>
    </vt:vector>
  </HeadingPairs>
  <TitlesOfParts>
    <vt:vector size="22" baseType="lpstr">
      <vt:lpstr>Wingdings</vt:lpstr>
      <vt:lpstr>Arial</vt:lpstr>
      <vt:lpstr>Calibri</vt:lpstr>
      <vt:lpstr>Aptos</vt:lpstr>
      <vt:lpstr>Rockwell</vt:lpstr>
      <vt:lpstr>Courier New</vt:lpstr>
      <vt:lpstr>Arial Bold</vt:lpstr>
      <vt:lpstr>Office Theme</vt:lpstr>
      <vt:lpstr>University of Bristol (Main URL)</vt:lpstr>
      <vt:lpstr>1_Office Theme</vt:lpstr>
      <vt:lpstr>PowerPoint Presentation</vt:lpstr>
      <vt:lpstr>    </vt:lpstr>
      <vt:lpstr>FDS Profile</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Powerpoint_Template_Blue.pptx</dc:title>
  <dc:creator>Winnie Lo</dc:creator>
  <cp:lastModifiedBy>Helen Dunderdale</cp:lastModifiedBy>
  <cp:revision>1133</cp:revision>
  <dcterms:created xsi:type="dcterms:W3CDTF">2006-08-16T00:00:00Z</dcterms:created>
  <dcterms:modified xsi:type="dcterms:W3CDTF">2025-03-20T14:11:05Z</dcterms:modified>
  <dc:identifier>DAGSONl3Mhw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0x0101004758BEBCE60E1C4C87B869C7C38C0B3D</vt:lpwstr>
  </property>
  <property fmtid="{D5CDD505-2E9C-101B-9397-08002B2CF9AE}" pid="3" name="MediaServiceImageTags">
    <vt:lpwstr/>
  </property>
</Properties>
</file>