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68" r:id="rId4"/>
    <p:sldId id="258" r:id="rId5"/>
    <p:sldId id="259" r:id="rId6"/>
    <p:sldId id="260" r:id="rId7"/>
    <p:sldId id="261" r:id="rId8"/>
    <p:sldId id="262" r:id="rId9"/>
    <p:sldId id="264" r:id="rId10"/>
    <p:sldId id="265" r:id="rId11"/>
    <p:sldId id="266" r:id="rId12"/>
    <p:sldId id="263"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43"/>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Dunderdale" userId="18a57383-fa13-4764-88a8-9272bfc7f4aa" providerId="ADAL" clId="{7290CDAF-6A67-4B51-A700-F4E98B2EDE7F}"/>
    <pc:docChg chg="modShowInfo">
      <pc:chgData name="Helen Dunderdale" userId="18a57383-fa13-4764-88a8-9272bfc7f4aa" providerId="ADAL" clId="{7290CDAF-6A67-4B51-A700-F4E98B2EDE7F}" dt="2025-03-21T12:50:50.901" v="0" actId="2744"/>
      <pc:docMkLst>
        <pc:docMk/>
      </pc:docMkLst>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5ACC0-18A1-4E95-B23E-ABD3CB38E99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81EBFF6-AB64-4470-80DE-A6E754BD7A7D}">
      <dgm:prSet/>
      <dgm:spPr/>
      <dgm:t>
        <a:bodyPr/>
        <a:lstStyle/>
        <a:p>
          <a:pPr>
            <a:lnSpc>
              <a:spcPct val="100000"/>
            </a:lnSpc>
          </a:pPr>
          <a:r>
            <a:rPr lang="en-US" dirty="0"/>
            <a:t>It is well reported that ERCP with disruption of the ampullary complex introduces bacteria into the biliary system in up to 90% of patients. </a:t>
          </a:r>
        </a:p>
      </dgm:t>
    </dgm:pt>
    <dgm:pt modelId="{4179499B-FECD-4E8B-986D-798F10B97B5C}" type="parTrans" cxnId="{7AAA8CEC-398F-4BF6-9FE9-5317843B10C0}">
      <dgm:prSet/>
      <dgm:spPr/>
      <dgm:t>
        <a:bodyPr/>
        <a:lstStyle/>
        <a:p>
          <a:endParaRPr lang="en-US"/>
        </a:p>
      </dgm:t>
    </dgm:pt>
    <dgm:pt modelId="{994B236A-E41B-437A-A2D2-9E891E2D8C54}" type="sibTrans" cxnId="{7AAA8CEC-398F-4BF6-9FE9-5317843B10C0}">
      <dgm:prSet/>
      <dgm:spPr/>
      <dgm:t>
        <a:bodyPr/>
        <a:lstStyle/>
        <a:p>
          <a:endParaRPr lang="en-US"/>
        </a:p>
      </dgm:t>
    </dgm:pt>
    <dgm:pt modelId="{B9B56ED6-3125-48DB-AAED-E11FEF40EE53}">
      <dgm:prSet/>
      <dgm:spPr/>
      <dgm:t>
        <a:bodyPr/>
        <a:lstStyle/>
        <a:p>
          <a:pPr>
            <a:lnSpc>
              <a:spcPct val="100000"/>
            </a:lnSpc>
          </a:pPr>
          <a:r>
            <a:rPr lang="en-GB" dirty="0"/>
            <a:t>Emerging evidence suggests that such alterations to the biliary microbiome contribute to post-op complications, including SSI and POPF.</a:t>
          </a:r>
          <a:endParaRPr lang="en-US" dirty="0"/>
        </a:p>
      </dgm:t>
    </dgm:pt>
    <dgm:pt modelId="{EFBD30EE-1A86-4354-BA48-0A4F385ED2C0}" type="parTrans" cxnId="{7C627071-7F56-4158-914B-A6385FF2AEED}">
      <dgm:prSet/>
      <dgm:spPr/>
      <dgm:t>
        <a:bodyPr/>
        <a:lstStyle/>
        <a:p>
          <a:endParaRPr lang="en-US"/>
        </a:p>
      </dgm:t>
    </dgm:pt>
    <dgm:pt modelId="{118B9043-653C-4BAE-BEF2-6199A6CA2978}" type="sibTrans" cxnId="{7C627071-7F56-4158-914B-A6385FF2AEED}">
      <dgm:prSet/>
      <dgm:spPr/>
      <dgm:t>
        <a:bodyPr/>
        <a:lstStyle/>
        <a:p>
          <a:endParaRPr lang="en-US"/>
        </a:p>
      </dgm:t>
    </dgm:pt>
    <dgm:pt modelId="{AF06DE5C-6071-442E-A452-4876C91F156D}">
      <dgm:prSet/>
      <dgm:spPr/>
      <dgm:t>
        <a:bodyPr/>
        <a:lstStyle/>
        <a:p>
          <a:pPr>
            <a:lnSpc>
              <a:spcPct val="100000"/>
            </a:lnSpc>
          </a:pPr>
          <a:r>
            <a:rPr lang="en-US" dirty="0"/>
            <a:t>Bacteria cultured from the biliary system following ERCP are often multi-species and multi-resistant. </a:t>
          </a:r>
        </a:p>
      </dgm:t>
    </dgm:pt>
    <dgm:pt modelId="{EC9DC182-1D17-4C07-A274-1E2642368751}" type="parTrans" cxnId="{D95998EB-E97E-4D98-AEC8-AC4693EA6697}">
      <dgm:prSet/>
      <dgm:spPr/>
      <dgm:t>
        <a:bodyPr/>
        <a:lstStyle/>
        <a:p>
          <a:endParaRPr lang="en-US"/>
        </a:p>
      </dgm:t>
    </dgm:pt>
    <dgm:pt modelId="{AA5D1313-BF89-4FB5-97D6-320DD2F9C41F}" type="sibTrans" cxnId="{D95998EB-E97E-4D98-AEC8-AC4693EA6697}">
      <dgm:prSet/>
      <dgm:spPr/>
      <dgm:t>
        <a:bodyPr/>
        <a:lstStyle/>
        <a:p>
          <a:endParaRPr lang="en-US"/>
        </a:p>
      </dgm:t>
    </dgm:pt>
    <dgm:pt modelId="{FB80C2FE-9170-4895-B6AD-E440CD4B0C28}" type="pres">
      <dgm:prSet presAssocID="{CCE5ACC0-18A1-4E95-B23E-ABD3CB38E993}" presName="root" presStyleCnt="0">
        <dgm:presLayoutVars>
          <dgm:dir/>
          <dgm:resizeHandles val="exact"/>
        </dgm:presLayoutVars>
      </dgm:prSet>
      <dgm:spPr/>
    </dgm:pt>
    <dgm:pt modelId="{8096AB0E-540D-4663-93EE-C4C50011DB63}" type="pres">
      <dgm:prSet presAssocID="{381EBFF6-AB64-4470-80DE-A6E754BD7A7D}" presName="compNode" presStyleCnt="0"/>
      <dgm:spPr/>
    </dgm:pt>
    <dgm:pt modelId="{482A9251-D1CA-4755-9C5C-CD9A9C139822}" type="pres">
      <dgm:prSet presAssocID="{381EBFF6-AB64-4470-80DE-A6E754BD7A7D}" presName="bgRect" presStyleLbl="bgShp" presStyleIdx="0" presStyleCnt="3"/>
      <dgm:spPr/>
    </dgm:pt>
    <dgm:pt modelId="{1C72B942-D841-4C92-B9B7-A348700F8C84}" type="pres">
      <dgm:prSet presAssocID="{381EBFF6-AB64-4470-80DE-A6E754BD7A7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cessor"/>
        </a:ext>
      </dgm:extLst>
    </dgm:pt>
    <dgm:pt modelId="{BD6DD9DB-6227-445C-8A5E-35BEE210820E}" type="pres">
      <dgm:prSet presAssocID="{381EBFF6-AB64-4470-80DE-A6E754BD7A7D}" presName="spaceRect" presStyleCnt="0"/>
      <dgm:spPr/>
    </dgm:pt>
    <dgm:pt modelId="{72752C5A-B7F8-4E46-B769-415D4ADD8E93}" type="pres">
      <dgm:prSet presAssocID="{381EBFF6-AB64-4470-80DE-A6E754BD7A7D}" presName="parTx" presStyleLbl="revTx" presStyleIdx="0" presStyleCnt="3">
        <dgm:presLayoutVars>
          <dgm:chMax val="0"/>
          <dgm:chPref val="0"/>
        </dgm:presLayoutVars>
      </dgm:prSet>
      <dgm:spPr/>
    </dgm:pt>
    <dgm:pt modelId="{653BD205-DAE9-4284-A11D-81073D812B19}" type="pres">
      <dgm:prSet presAssocID="{994B236A-E41B-437A-A2D2-9E891E2D8C54}" presName="sibTrans" presStyleCnt="0"/>
      <dgm:spPr/>
    </dgm:pt>
    <dgm:pt modelId="{4EB80FF1-A5DD-4850-A49F-7187F1401A99}" type="pres">
      <dgm:prSet presAssocID="{B9B56ED6-3125-48DB-AAED-E11FEF40EE53}" presName="compNode" presStyleCnt="0"/>
      <dgm:spPr/>
    </dgm:pt>
    <dgm:pt modelId="{B219AD15-217D-4664-90B6-7AFDF4BE4049}" type="pres">
      <dgm:prSet presAssocID="{B9B56ED6-3125-48DB-AAED-E11FEF40EE53}" presName="bgRect" presStyleLbl="bgShp" presStyleIdx="1" presStyleCnt="3"/>
      <dgm:spPr/>
    </dgm:pt>
    <dgm:pt modelId="{C761929E-20FD-415F-868C-EC8B65933E1D}" type="pres">
      <dgm:prSet presAssocID="{B9B56ED6-3125-48DB-AAED-E11FEF40EE5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idneys"/>
        </a:ext>
      </dgm:extLst>
    </dgm:pt>
    <dgm:pt modelId="{5A5FAD31-E6AD-46A8-B8DA-0FCB1D21A0EF}" type="pres">
      <dgm:prSet presAssocID="{B9B56ED6-3125-48DB-AAED-E11FEF40EE53}" presName="spaceRect" presStyleCnt="0"/>
      <dgm:spPr/>
    </dgm:pt>
    <dgm:pt modelId="{B0B26C62-9757-4D65-9289-2789741649DE}" type="pres">
      <dgm:prSet presAssocID="{B9B56ED6-3125-48DB-AAED-E11FEF40EE53}" presName="parTx" presStyleLbl="revTx" presStyleIdx="1" presStyleCnt="3">
        <dgm:presLayoutVars>
          <dgm:chMax val="0"/>
          <dgm:chPref val="0"/>
        </dgm:presLayoutVars>
      </dgm:prSet>
      <dgm:spPr/>
    </dgm:pt>
    <dgm:pt modelId="{460B6852-997B-40F1-9B7B-A4B6BF33E05D}" type="pres">
      <dgm:prSet presAssocID="{118B9043-653C-4BAE-BEF2-6199A6CA2978}" presName="sibTrans" presStyleCnt="0"/>
      <dgm:spPr/>
    </dgm:pt>
    <dgm:pt modelId="{74074E04-7A9F-472B-A70A-D0FC6AC12598}" type="pres">
      <dgm:prSet presAssocID="{AF06DE5C-6071-442E-A452-4876C91F156D}" presName="compNode" presStyleCnt="0"/>
      <dgm:spPr/>
    </dgm:pt>
    <dgm:pt modelId="{403D70E6-8296-481B-BAB7-151E4CF56908}" type="pres">
      <dgm:prSet presAssocID="{AF06DE5C-6071-442E-A452-4876C91F156D}" presName="bgRect" presStyleLbl="bgShp" presStyleIdx="2" presStyleCnt="3"/>
      <dgm:spPr/>
    </dgm:pt>
    <dgm:pt modelId="{0C654ECE-3B2F-47F5-8192-2F2C59945A15}" type="pres">
      <dgm:prSet presAssocID="{AF06DE5C-6071-442E-A452-4876C91F156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Needle"/>
        </a:ext>
      </dgm:extLst>
    </dgm:pt>
    <dgm:pt modelId="{1B8F466B-01B0-4A91-8335-21ACFF7ECE53}" type="pres">
      <dgm:prSet presAssocID="{AF06DE5C-6071-442E-A452-4876C91F156D}" presName="spaceRect" presStyleCnt="0"/>
      <dgm:spPr/>
    </dgm:pt>
    <dgm:pt modelId="{742AA0A2-0D59-459D-BAFA-AD317FA17733}" type="pres">
      <dgm:prSet presAssocID="{AF06DE5C-6071-442E-A452-4876C91F156D}" presName="parTx" presStyleLbl="revTx" presStyleIdx="2" presStyleCnt="3">
        <dgm:presLayoutVars>
          <dgm:chMax val="0"/>
          <dgm:chPref val="0"/>
        </dgm:presLayoutVars>
      </dgm:prSet>
      <dgm:spPr/>
    </dgm:pt>
  </dgm:ptLst>
  <dgm:cxnLst>
    <dgm:cxn modelId="{B87B8101-0A04-4FA4-BD7E-162D0F2B355E}" type="presOf" srcId="{B9B56ED6-3125-48DB-AAED-E11FEF40EE53}" destId="{B0B26C62-9757-4D65-9289-2789741649DE}" srcOrd="0" destOrd="0" presId="urn:microsoft.com/office/officeart/2018/2/layout/IconVerticalSolidList"/>
    <dgm:cxn modelId="{7C627071-7F56-4158-914B-A6385FF2AEED}" srcId="{CCE5ACC0-18A1-4E95-B23E-ABD3CB38E993}" destId="{B9B56ED6-3125-48DB-AAED-E11FEF40EE53}" srcOrd="1" destOrd="0" parTransId="{EFBD30EE-1A86-4354-BA48-0A4F385ED2C0}" sibTransId="{118B9043-653C-4BAE-BEF2-6199A6CA2978}"/>
    <dgm:cxn modelId="{F7646DC9-2D13-4170-AE30-88C95E1FCD4E}" type="presOf" srcId="{CCE5ACC0-18A1-4E95-B23E-ABD3CB38E993}" destId="{FB80C2FE-9170-4895-B6AD-E440CD4B0C28}" srcOrd="0" destOrd="0" presId="urn:microsoft.com/office/officeart/2018/2/layout/IconVerticalSolidList"/>
    <dgm:cxn modelId="{5C9B0EDD-CF47-487D-98BE-99991C4B82F5}" type="presOf" srcId="{381EBFF6-AB64-4470-80DE-A6E754BD7A7D}" destId="{72752C5A-B7F8-4E46-B769-415D4ADD8E93}" srcOrd="0" destOrd="0" presId="urn:microsoft.com/office/officeart/2018/2/layout/IconVerticalSolidList"/>
    <dgm:cxn modelId="{5BED32DF-28D4-49BA-9BA4-0DE544551A1F}" type="presOf" srcId="{AF06DE5C-6071-442E-A452-4876C91F156D}" destId="{742AA0A2-0D59-459D-BAFA-AD317FA17733}" srcOrd="0" destOrd="0" presId="urn:microsoft.com/office/officeart/2018/2/layout/IconVerticalSolidList"/>
    <dgm:cxn modelId="{D95998EB-E97E-4D98-AEC8-AC4693EA6697}" srcId="{CCE5ACC0-18A1-4E95-B23E-ABD3CB38E993}" destId="{AF06DE5C-6071-442E-A452-4876C91F156D}" srcOrd="2" destOrd="0" parTransId="{EC9DC182-1D17-4C07-A274-1E2642368751}" sibTransId="{AA5D1313-BF89-4FB5-97D6-320DD2F9C41F}"/>
    <dgm:cxn modelId="{7AAA8CEC-398F-4BF6-9FE9-5317843B10C0}" srcId="{CCE5ACC0-18A1-4E95-B23E-ABD3CB38E993}" destId="{381EBFF6-AB64-4470-80DE-A6E754BD7A7D}" srcOrd="0" destOrd="0" parTransId="{4179499B-FECD-4E8B-986D-798F10B97B5C}" sibTransId="{994B236A-E41B-437A-A2D2-9E891E2D8C54}"/>
    <dgm:cxn modelId="{6E73DC0E-5F8E-4AF6-9686-14EC71904CAD}" type="presParOf" srcId="{FB80C2FE-9170-4895-B6AD-E440CD4B0C28}" destId="{8096AB0E-540D-4663-93EE-C4C50011DB63}" srcOrd="0" destOrd="0" presId="urn:microsoft.com/office/officeart/2018/2/layout/IconVerticalSolidList"/>
    <dgm:cxn modelId="{D8DD74AB-E504-4CA0-BFAB-046F11E3E44D}" type="presParOf" srcId="{8096AB0E-540D-4663-93EE-C4C50011DB63}" destId="{482A9251-D1CA-4755-9C5C-CD9A9C139822}" srcOrd="0" destOrd="0" presId="urn:microsoft.com/office/officeart/2018/2/layout/IconVerticalSolidList"/>
    <dgm:cxn modelId="{11920129-F014-43C8-9308-700C59DD508C}" type="presParOf" srcId="{8096AB0E-540D-4663-93EE-C4C50011DB63}" destId="{1C72B942-D841-4C92-B9B7-A348700F8C84}" srcOrd="1" destOrd="0" presId="urn:microsoft.com/office/officeart/2018/2/layout/IconVerticalSolidList"/>
    <dgm:cxn modelId="{E3DF3D2A-6D85-4062-A770-E4795FA458A3}" type="presParOf" srcId="{8096AB0E-540D-4663-93EE-C4C50011DB63}" destId="{BD6DD9DB-6227-445C-8A5E-35BEE210820E}" srcOrd="2" destOrd="0" presId="urn:microsoft.com/office/officeart/2018/2/layout/IconVerticalSolidList"/>
    <dgm:cxn modelId="{E2365D98-F216-4192-8691-316A80A4DCDA}" type="presParOf" srcId="{8096AB0E-540D-4663-93EE-C4C50011DB63}" destId="{72752C5A-B7F8-4E46-B769-415D4ADD8E93}" srcOrd="3" destOrd="0" presId="urn:microsoft.com/office/officeart/2018/2/layout/IconVerticalSolidList"/>
    <dgm:cxn modelId="{CE2FB009-0587-4430-B390-7EEEA7A7BA27}" type="presParOf" srcId="{FB80C2FE-9170-4895-B6AD-E440CD4B0C28}" destId="{653BD205-DAE9-4284-A11D-81073D812B19}" srcOrd="1" destOrd="0" presId="urn:microsoft.com/office/officeart/2018/2/layout/IconVerticalSolidList"/>
    <dgm:cxn modelId="{1F020106-2206-462D-879C-AB010EDE422C}" type="presParOf" srcId="{FB80C2FE-9170-4895-B6AD-E440CD4B0C28}" destId="{4EB80FF1-A5DD-4850-A49F-7187F1401A99}" srcOrd="2" destOrd="0" presId="urn:microsoft.com/office/officeart/2018/2/layout/IconVerticalSolidList"/>
    <dgm:cxn modelId="{AB1DC4DB-6244-4C33-91C3-FA27C114DD05}" type="presParOf" srcId="{4EB80FF1-A5DD-4850-A49F-7187F1401A99}" destId="{B219AD15-217D-4664-90B6-7AFDF4BE4049}" srcOrd="0" destOrd="0" presId="urn:microsoft.com/office/officeart/2018/2/layout/IconVerticalSolidList"/>
    <dgm:cxn modelId="{5F07AA11-F76B-47FD-92FE-16B2B98094B2}" type="presParOf" srcId="{4EB80FF1-A5DD-4850-A49F-7187F1401A99}" destId="{C761929E-20FD-415F-868C-EC8B65933E1D}" srcOrd="1" destOrd="0" presId="urn:microsoft.com/office/officeart/2018/2/layout/IconVerticalSolidList"/>
    <dgm:cxn modelId="{7B7525C4-97CC-439D-9ADE-E0954B36376E}" type="presParOf" srcId="{4EB80FF1-A5DD-4850-A49F-7187F1401A99}" destId="{5A5FAD31-E6AD-46A8-B8DA-0FCB1D21A0EF}" srcOrd="2" destOrd="0" presId="urn:microsoft.com/office/officeart/2018/2/layout/IconVerticalSolidList"/>
    <dgm:cxn modelId="{92FE5695-DEF8-49DD-8410-134981F7886C}" type="presParOf" srcId="{4EB80FF1-A5DD-4850-A49F-7187F1401A99}" destId="{B0B26C62-9757-4D65-9289-2789741649DE}" srcOrd="3" destOrd="0" presId="urn:microsoft.com/office/officeart/2018/2/layout/IconVerticalSolidList"/>
    <dgm:cxn modelId="{896DD6F0-DAAF-4B66-B191-477A0F65B507}" type="presParOf" srcId="{FB80C2FE-9170-4895-B6AD-E440CD4B0C28}" destId="{460B6852-997B-40F1-9B7B-A4B6BF33E05D}" srcOrd="3" destOrd="0" presId="urn:microsoft.com/office/officeart/2018/2/layout/IconVerticalSolidList"/>
    <dgm:cxn modelId="{206FC359-B8AE-4833-BB17-080853EA287A}" type="presParOf" srcId="{FB80C2FE-9170-4895-B6AD-E440CD4B0C28}" destId="{74074E04-7A9F-472B-A70A-D0FC6AC12598}" srcOrd="4" destOrd="0" presId="urn:microsoft.com/office/officeart/2018/2/layout/IconVerticalSolidList"/>
    <dgm:cxn modelId="{3FD78422-535E-4605-9FB2-08629EE043E9}" type="presParOf" srcId="{74074E04-7A9F-472B-A70A-D0FC6AC12598}" destId="{403D70E6-8296-481B-BAB7-151E4CF56908}" srcOrd="0" destOrd="0" presId="urn:microsoft.com/office/officeart/2018/2/layout/IconVerticalSolidList"/>
    <dgm:cxn modelId="{A6D6E016-E439-461A-9B3C-9BA0D9BCA1D2}" type="presParOf" srcId="{74074E04-7A9F-472B-A70A-D0FC6AC12598}" destId="{0C654ECE-3B2F-47F5-8192-2F2C59945A15}" srcOrd="1" destOrd="0" presId="urn:microsoft.com/office/officeart/2018/2/layout/IconVerticalSolidList"/>
    <dgm:cxn modelId="{A5AD48BF-9CEF-4B62-BE65-14CB1ACB2FB4}" type="presParOf" srcId="{74074E04-7A9F-472B-A70A-D0FC6AC12598}" destId="{1B8F466B-01B0-4A91-8335-21ACFF7ECE53}" srcOrd="2" destOrd="0" presId="urn:microsoft.com/office/officeart/2018/2/layout/IconVerticalSolidList"/>
    <dgm:cxn modelId="{388EC97F-4669-4336-993D-EB8E7181D867}" type="presParOf" srcId="{74074E04-7A9F-472B-A70A-D0FC6AC12598}" destId="{742AA0A2-0D59-459D-BAFA-AD317FA1773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E5ACC0-18A1-4E95-B23E-ABD3CB38E99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81EBFF6-AB64-4470-80DE-A6E754BD7A7D}">
      <dgm:prSet/>
      <dgm:spPr/>
      <dgm:t>
        <a:bodyPr/>
        <a:lstStyle/>
        <a:p>
          <a:pPr>
            <a:lnSpc>
              <a:spcPct val="100000"/>
            </a:lnSpc>
          </a:pPr>
          <a:r>
            <a:rPr lang="en-GB" dirty="0"/>
            <a:t>Consecutive Whipple's data collected from three tertiary centres (Bristol, Leeds, Guildford) over a 5-year period.</a:t>
          </a:r>
          <a:endParaRPr lang="en-US" dirty="0"/>
        </a:p>
      </dgm:t>
    </dgm:pt>
    <dgm:pt modelId="{4179499B-FECD-4E8B-986D-798F10B97B5C}" type="parTrans" cxnId="{7AAA8CEC-398F-4BF6-9FE9-5317843B10C0}">
      <dgm:prSet/>
      <dgm:spPr/>
      <dgm:t>
        <a:bodyPr/>
        <a:lstStyle/>
        <a:p>
          <a:endParaRPr lang="en-US"/>
        </a:p>
      </dgm:t>
    </dgm:pt>
    <dgm:pt modelId="{994B236A-E41B-437A-A2D2-9E891E2D8C54}" type="sibTrans" cxnId="{7AAA8CEC-398F-4BF6-9FE9-5317843B10C0}">
      <dgm:prSet/>
      <dgm:spPr/>
      <dgm:t>
        <a:bodyPr/>
        <a:lstStyle/>
        <a:p>
          <a:endParaRPr lang="en-US"/>
        </a:p>
      </dgm:t>
    </dgm:pt>
    <dgm:pt modelId="{B9B56ED6-3125-48DB-AAED-E11FEF40EE53}">
      <dgm:prSet/>
      <dgm:spPr/>
      <dgm:t>
        <a:bodyPr/>
        <a:lstStyle/>
        <a:p>
          <a:pPr>
            <a:lnSpc>
              <a:spcPct val="100000"/>
            </a:lnSpc>
          </a:pPr>
          <a:r>
            <a:rPr lang="en-GB" dirty="0"/>
            <a:t>Data regarding demographics, peri-operative antibiotics, bacterial growth and sensitivity/resistance (from intra-operative bile samples), post-op complications. </a:t>
          </a:r>
          <a:endParaRPr lang="en-US" dirty="0"/>
        </a:p>
      </dgm:t>
    </dgm:pt>
    <dgm:pt modelId="{EFBD30EE-1A86-4354-BA48-0A4F385ED2C0}" type="parTrans" cxnId="{7C627071-7F56-4158-914B-A6385FF2AEED}">
      <dgm:prSet/>
      <dgm:spPr/>
      <dgm:t>
        <a:bodyPr/>
        <a:lstStyle/>
        <a:p>
          <a:endParaRPr lang="en-US"/>
        </a:p>
      </dgm:t>
    </dgm:pt>
    <dgm:pt modelId="{118B9043-653C-4BAE-BEF2-6199A6CA2978}" type="sibTrans" cxnId="{7C627071-7F56-4158-914B-A6385FF2AEED}">
      <dgm:prSet/>
      <dgm:spPr/>
      <dgm:t>
        <a:bodyPr/>
        <a:lstStyle/>
        <a:p>
          <a:endParaRPr lang="en-US"/>
        </a:p>
      </dgm:t>
    </dgm:pt>
    <dgm:pt modelId="{AF06DE5C-6071-442E-A452-4876C91F156D}">
      <dgm:prSet/>
      <dgm:spPr/>
      <dgm:t>
        <a:bodyPr/>
        <a:lstStyle/>
        <a:p>
          <a:pPr>
            <a:lnSpc>
              <a:spcPct val="100000"/>
            </a:lnSpc>
          </a:pPr>
          <a:r>
            <a:rPr lang="en-GB" dirty="0"/>
            <a:t>Comparison of patient groups:</a:t>
          </a:r>
          <a:endParaRPr lang="en-US" dirty="0"/>
        </a:p>
      </dgm:t>
    </dgm:pt>
    <dgm:pt modelId="{EC9DC182-1D17-4C07-A274-1E2642368751}" type="parTrans" cxnId="{D95998EB-E97E-4D98-AEC8-AC4693EA6697}">
      <dgm:prSet/>
      <dgm:spPr/>
      <dgm:t>
        <a:bodyPr/>
        <a:lstStyle/>
        <a:p>
          <a:endParaRPr lang="en-US"/>
        </a:p>
      </dgm:t>
    </dgm:pt>
    <dgm:pt modelId="{AA5D1313-BF89-4FB5-97D6-320DD2F9C41F}" type="sibTrans" cxnId="{D95998EB-E97E-4D98-AEC8-AC4693EA6697}">
      <dgm:prSet/>
      <dgm:spPr/>
      <dgm:t>
        <a:bodyPr/>
        <a:lstStyle/>
        <a:p>
          <a:endParaRPr lang="en-US"/>
        </a:p>
      </dgm:t>
    </dgm:pt>
    <dgm:pt modelId="{A82119BF-210B-4F10-9F68-1D01B8511812}">
      <dgm:prSet/>
      <dgm:spPr/>
      <dgm:t>
        <a:bodyPr/>
        <a:lstStyle/>
        <a:p>
          <a:pPr>
            <a:lnSpc>
              <a:spcPct val="100000"/>
            </a:lnSpc>
          </a:pPr>
          <a:r>
            <a:rPr lang="en-GB"/>
            <a:t>Sterile bile culture</a:t>
          </a:r>
          <a:endParaRPr lang="en-US"/>
        </a:p>
      </dgm:t>
    </dgm:pt>
    <dgm:pt modelId="{E8B0A42D-E6A9-49C7-A1A2-11EE26F908CB}" type="parTrans" cxnId="{EE1FD729-8B78-4901-ADE4-F4966CB341F2}">
      <dgm:prSet/>
      <dgm:spPr/>
      <dgm:t>
        <a:bodyPr/>
        <a:lstStyle/>
        <a:p>
          <a:endParaRPr lang="en-US"/>
        </a:p>
      </dgm:t>
    </dgm:pt>
    <dgm:pt modelId="{54230390-2C84-468B-862C-600F108750CC}" type="sibTrans" cxnId="{EE1FD729-8B78-4901-ADE4-F4966CB341F2}">
      <dgm:prSet/>
      <dgm:spPr/>
      <dgm:t>
        <a:bodyPr/>
        <a:lstStyle/>
        <a:p>
          <a:endParaRPr lang="en-US"/>
        </a:p>
      </dgm:t>
    </dgm:pt>
    <dgm:pt modelId="{3828DFC1-1E5F-482A-91A2-885B5C74EE36}">
      <dgm:prSet/>
      <dgm:spPr/>
      <dgm:t>
        <a:bodyPr/>
        <a:lstStyle/>
        <a:p>
          <a:pPr>
            <a:lnSpc>
              <a:spcPct val="100000"/>
            </a:lnSpc>
          </a:pPr>
          <a:r>
            <a:rPr lang="en-GB"/>
            <a:t>Bile cultures sensitive to peri-operative antibiotics</a:t>
          </a:r>
          <a:endParaRPr lang="en-US"/>
        </a:p>
      </dgm:t>
    </dgm:pt>
    <dgm:pt modelId="{6A1B4C1E-EEC1-4906-88E9-3647446407A7}" type="parTrans" cxnId="{2BF88F51-63D3-46D1-A90E-0BE066F2B226}">
      <dgm:prSet/>
      <dgm:spPr/>
      <dgm:t>
        <a:bodyPr/>
        <a:lstStyle/>
        <a:p>
          <a:endParaRPr lang="en-US"/>
        </a:p>
      </dgm:t>
    </dgm:pt>
    <dgm:pt modelId="{89608A1E-8C1E-4354-9766-3B864E491B10}" type="sibTrans" cxnId="{2BF88F51-63D3-46D1-A90E-0BE066F2B226}">
      <dgm:prSet/>
      <dgm:spPr/>
      <dgm:t>
        <a:bodyPr/>
        <a:lstStyle/>
        <a:p>
          <a:endParaRPr lang="en-US"/>
        </a:p>
      </dgm:t>
    </dgm:pt>
    <dgm:pt modelId="{829D7F5C-6D67-416A-A8C0-126A49C5C4DC}">
      <dgm:prSet/>
      <dgm:spPr/>
      <dgm:t>
        <a:bodyPr/>
        <a:lstStyle/>
        <a:p>
          <a:pPr>
            <a:lnSpc>
              <a:spcPct val="100000"/>
            </a:lnSpc>
          </a:pPr>
          <a:r>
            <a:rPr lang="en-GB" dirty="0"/>
            <a:t>Bile cultures not sensitive to peri-operative antibiotics </a:t>
          </a:r>
          <a:endParaRPr lang="en-US" dirty="0"/>
        </a:p>
      </dgm:t>
    </dgm:pt>
    <dgm:pt modelId="{2056AEDE-F1DC-429B-A74E-8A83D60EF13C}" type="parTrans" cxnId="{4D80A8BA-FD0F-43BA-A899-DD276962B2AB}">
      <dgm:prSet/>
      <dgm:spPr/>
      <dgm:t>
        <a:bodyPr/>
        <a:lstStyle/>
        <a:p>
          <a:endParaRPr lang="en-US"/>
        </a:p>
      </dgm:t>
    </dgm:pt>
    <dgm:pt modelId="{7026324D-0D5F-4A43-A4A5-560FFC4F1731}" type="sibTrans" cxnId="{4D80A8BA-FD0F-43BA-A899-DD276962B2AB}">
      <dgm:prSet/>
      <dgm:spPr/>
      <dgm:t>
        <a:bodyPr/>
        <a:lstStyle/>
        <a:p>
          <a:endParaRPr lang="en-US"/>
        </a:p>
      </dgm:t>
    </dgm:pt>
    <dgm:pt modelId="{FB80C2FE-9170-4895-B6AD-E440CD4B0C28}" type="pres">
      <dgm:prSet presAssocID="{CCE5ACC0-18A1-4E95-B23E-ABD3CB38E993}" presName="root" presStyleCnt="0">
        <dgm:presLayoutVars>
          <dgm:dir/>
          <dgm:resizeHandles val="exact"/>
        </dgm:presLayoutVars>
      </dgm:prSet>
      <dgm:spPr/>
    </dgm:pt>
    <dgm:pt modelId="{8096AB0E-540D-4663-93EE-C4C50011DB63}" type="pres">
      <dgm:prSet presAssocID="{381EBFF6-AB64-4470-80DE-A6E754BD7A7D}" presName="compNode" presStyleCnt="0"/>
      <dgm:spPr/>
    </dgm:pt>
    <dgm:pt modelId="{482A9251-D1CA-4755-9C5C-CD9A9C139822}" type="pres">
      <dgm:prSet presAssocID="{381EBFF6-AB64-4470-80DE-A6E754BD7A7D}" presName="bgRect" presStyleLbl="bgShp" presStyleIdx="0" presStyleCnt="3"/>
      <dgm:spPr/>
    </dgm:pt>
    <dgm:pt modelId="{1C72B942-D841-4C92-B9B7-A348700F8C84}" type="pres">
      <dgm:prSet presAssocID="{381EBFF6-AB64-4470-80DE-A6E754BD7A7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cessor"/>
        </a:ext>
      </dgm:extLst>
    </dgm:pt>
    <dgm:pt modelId="{BD6DD9DB-6227-445C-8A5E-35BEE210820E}" type="pres">
      <dgm:prSet presAssocID="{381EBFF6-AB64-4470-80DE-A6E754BD7A7D}" presName="spaceRect" presStyleCnt="0"/>
      <dgm:spPr/>
    </dgm:pt>
    <dgm:pt modelId="{72752C5A-B7F8-4E46-B769-415D4ADD8E93}" type="pres">
      <dgm:prSet presAssocID="{381EBFF6-AB64-4470-80DE-A6E754BD7A7D}" presName="parTx" presStyleLbl="revTx" presStyleIdx="0" presStyleCnt="4">
        <dgm:presLayoutVars>
          <dgm:chMax val="0"/>
          <dgm:chPref val="0"/>
        </dgm:presLayoutVars>
      </dgm:prSet>
      <dgm:spPr/>
    </dgm:pt>
    <dgm:pt modelId="{653BD205-DAE9-4284-A11D-81073D812B19}" type="pres">
      <dgm:prSet presAssocID="{994B236A-E41B-437A-A2D2-9E891E2D8C54}" presName="sibTrans" presStyleCnt="0"/>
      <dgm:spPr/>
    </dgm:pt>
    <dgm:pt modelId="{4EB80FF1-A5DD-4850-A49F-7187F1401A99}" type="pres">
      <dgm:prSet presAssocID="{B9B56ED6-3125-48DB-AAED-E11FEF40EE53}" presName="compNode" presStyleCnt="0"/>
      <dgm:spPr/>
    </dgm:pt>
    <dgm:pt modelId="{B219AD15-217D-4664-90B6-7AFDF4BE4049}" type="pres">
      <dgm:prSet presAssocID="{B9B56ED6-3125-48DB-AAED-E11FEF40EE53}" presName="bgRect" presStyleLbl="bgShp" presStyleIdx="1" presStyleCnt="3"/>
      <dgm:spPr/>
    </dgm:pt>
    <dgm:pt modelId="{C761929E-20FD-415F-868C-EC8B65933E1D}" type="pres">
      <dgm:prSet presAssocID="{B9B56ED6-3125-48DB-AAED-E11FEF40EE5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idneys"/>
        </a:ext>
      </dgm:extLst>
    </dgm:pt>
    <dgm:pt modelId="{5A5FAD31-E6AD-46A8-B8DA-0FCB1D21A0EF}" type="pres">
      <dgm:prSet presAssocID="{B9B56ED6-3125-48DB-AAED-E11FEF40EE53}" presName="spaceRect" presStyleCnt="0"/>
      <dgm:spPr/>
    </dgm:pt>
    <dgm:pt modelId="{B0B26C62-9757-4D65-9289-2789741649DE}" type="pres">
      <dgm:prSet presAssocID="{B9B56ED6-3125-48DB-AAED-E11FEF40EE53}" presName="parTx" presStyleLbl="revTx" presStyleIdx="1" presStyleCnt="4">
        <dgm:presLayoutVars>
          <dgm:chMax val="0"/>
          <dgm:chPref val="0"/>
        </dgm:presLayoutVars>
      </dgm:prSet>
      <dgm:spPr/>
    </dgm:pt>
    <dgm:pt modelId="{460B6852-997B-40F1-9B7B-A4B6BF33E05D}" type="pres">
      <dgm:prSet presAssocID="{118B9043-653C-4BAE-BEF2-6199A6CA2978}" presName="sibTrans" presStyleCnt="0"/>
      <dgm:spPr/>
    </dgm:pt>
    <dgm:pt modelId="{74074E04-7A9F-472B-A70A-D0FC6AC12598}" type="pres">
      <dgm:prSet presAssocID="{AF06DE5C-6071-442E-A452-4876C91F156D}" presName="compNode" presStyleCnt="0"/>
      <dgm:spPr/>
    </dgm:pt>
    <dgm:pt modelId="{403D70E6-8296-481B-BAB7-151E4CF56908}" type="pres">
      <dgm:prSet presAssocID="{AF06DE5C-6071-442E-A452-4876C91F156D}" presName="bgRect" presStyleLbl="bgShp" presStyleIdx="2" presStyleCnt="3"/>
      <dgm:spPr/>
    </dgm:pt>
    <dgm:pt modelId="{0C654ECE-3B2F-47F5-8192-2F2C59945A15}" type="pres">
      <dgm:prSet presAssocID="{AF06DE5C-6071-442E-A452-4876C91F156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Needle"/>
        </a:ext>
      </dgm:extLst>
    </dgm:pt>
    <dgm:pt modelId="{1B8F466B-01B0-4A91-8335-21ACFF7ECE53}" type="pres">
      <dgm:prSet presAssocID="{AF06DE5C-6071-442E-A452-4876C91F156D}" presName="spaceRect" presStyleCnt="0"/>
      <dgm:spPr/>
    </dgm:pt>
    <dgm:pt modelId="{742AA0A2-0D59-459D-BAFA-AD317FA17733}" type="pres">
      <dgm:prSet presAssocID="{AF06DE5C-6071-442E-A452-4876C91F156D}" presName="parTx" presStyleLbl="revTx" presStyleIdx="2" presStyleCnt="4">
        <dgm:presLayoutVars>
          <dgm:chMax val="0"/>
          <dgm:chPref val="0"/>
        </dgm:presLayoutVars>
      </dgm:prSet>
      <dgm:spPr/>
    </dgm:pt>
    <dgm:pt modelId="{9518E7A3-4AC9-4248-A5FC-080076858F37}" type="pres">
      <dgm:prSet presAssocID="{AF06DE5C-6071-442E-A452-4876C91F156D}" presName="desTx" presStyleLbl="revTx" presStyleIdx="3" presStyleCnt="4">
        <dgm:presLayoutVars/>
      </dgm:prSet>
      <dgm:spPr/>
    </dgm:pt>
  </dgm:ptLst>
  <dgm:cxnLst>
    <dgm:cxn modelId="{B87B8101-0A04-4FA4-BD7E-162D0F2B355E}" type="presOf" srcId="{B9B56ED6-3125-48DB-AAED-E11FEF40EE53}" destId="{B0B26C62-9757-4D65-9289-2789741649DE}" srcOrd="0" destOrd="0" presId="urn:microsoft.com/office/officeart/2018/2/layout/IconVerticalSolidList"/>
    <dgm:cxn modelId="{EE1FD729-8B78-4901-ADE4-F4966CB341F2}" srcId="{AF06DE5C-6071-442E-A452-4876C91F156D}" destId="{A82119BF-210B-4F10-9F68-1D01B8511812}" srcOrd="0" destOrd="0" parTransId="{E8B0A42D-E6A9-49C7-A1A2-11EE26F908CB}" sibTransId="{54230390-2C84-468B-862C-600F108750CC}"/>
    <dgm:cxn modelId="{21229348-05F3-4DC7-815D-14E4C59E9368}" type="presOf" srcId="{3828DFC1-1E5F-482A-91A2-885B5C74EE36}" destId="{9518E7A3-4AC9-4248-A5FC-080076858F37}" srcOrd="0" destOrd="1" presId="urn:microsoft.com/office/officeart/2018/2/layout/IconVerticalSolidList"/>
    <dgm:cxn modelId="{7C627071-7F56-4158-914B-A6385FF2AEED}" srcId="{CCE5ACC0-18A1-4E95-B23E-ABD3CB38E993}" destId="{B9B56ED6-3125-48DB-AAED-E11FEF40EE53}" srcOrd="1" destOrd="0" parTransId="{EFBD30EE-1A86-4354-BA48-0A4F385ED2C0}" sibTransId="{118B9043-653C-4BAE-BEF2-6199A6CA2978}"/>
    <dgm:cxn modelId="{2BF88F51-63D3-46D1-A90E-0BE066F2B226}" srcId="{AF06DE5C-6071-442E-A452-4876C91F156D}" destId="{3828DFC1-1E5F-482A-91A2-885B5C74EE36}" srcOrd="1" destOrd="0" parTransId="{6A1B4C1E-EEC1-4906-88E9-3647446407A7}" sibTransId="{89608A1E-8C1E-4354-9766-3B864E491B10}"/>
    <dgm:cxn modelId="{4D80A8BA-FD0F-43BA-A899-DD276962B2AB}" srcId="{AF06DE5C-6071-442E-A452-4876C91F156D}" destId="{829D7F5C-6D67-416A-A8C0-126A49C5C4DC}" srcOrd="2" destOrd="0" parTransId="{2056AEDE-F1DC-429B-A74E-8A83D60EF13C}" sibTransId="{7026324D-0D5F-4A43-A4A5-560FFC4F1731}"/>
    <dgm:cxn modelId="{FFD7C4BC-C1FA-47C6-B16C-640BDD0C04C4}" type="presOf" srcId="{829D7F5C-6D67-416A-A8C0-126A49C5C4DC}" destId="{9518E7A3-4AC9-4248-A5FC-080076858F37}" srcOrd="0" destOrd="2" presId="urn:microsoft.com/office/officeart/2018/2/layout/IconVerticalSolidList"/>
    <dgm:cxn modelId="{CEB08ABF-6E3F-4D5A-8F8A-FA884B708C9F}" type="presOf" srcId="{A82119BF-210B-4F10-9F68-1D01B8511812}" destId="{9518E7A3-4AC9-4248-A5FC-080076858F37}" srcOrd="0" destOrd="0" presId="urn:microsoft.com/office/officeart/2018/2/layout/IconVerticalSolidList"/>
    <dgm:cxn modelId="{F7646DC9-2D13-4170-AE30-88C95E1FCD4E}" type="presOf" srcId="{CCE5ACC0-18A1-4E95-B23E-ABD3CB38E993}" destId="{FB80C2FE-9170-4895-B6AD-E440CD4B0C28}" srcOrd="0" destOrd="0" presId="urn:microsoft.com/office/officeart/2018/2/layout/IconVerticalSolidList"/>
    <dgm:cxn modelId="{5C9B0EDD-CF47-487D-98BE-99991C4B82F5}" type="presOf" srcId="{381EBFF6-AB64-4470-80DE-A6E754BD7A7D}" destId="{72752C5A-B7F8-4E46-B769-415D4ADD8E93}" srcOrd="0" destOrd="0" presId="urn:microsoft.com/office/officeart/2018/2/layout/IconVerticalSolidList"/>
    <dgm:cxn modelId="{5BED32DF-28D4-49BA-9BA4-0DE544551A1F}" type="presOf" srcId="{AF06DE5C-6071-442E-A452-4876C91F156D}" destId="{742AA0A2-0D59-459D-BAFA-AD317FA17733}" srcOrd="0" destOrd="0" presId="urn:microsoft.com/office/officeart/2018/2/layout/IconVerticalSolidList"/>
    <dgm:cxn modelId="{D95998EB-E97E-4D98-AEC8-AC4693EA6697}" srcId="{CCE5ACC0-18A1-4E95-B23E-ABD3CB38E993}" destId="{AF06DE5C-6071-442E-A452-4876C91F156D}" srcOrd="2" destOrd="0" parTransId="{EC9DC182-1D17-4C07-A274-1E2642368751}" sibTransId="{AA5D1313-BF89-4FB5-97D6-320DD2F9C41F}"/>
    <dgm:cxn modelId="{7AAA8CEC-398F-4BF6-9FE9-5317843B10C0}" srcId="{CCE5ACC0-18A1-4E95-B23E-ABD3CB38E993}" destId="{381EBFF6-AB64-4470-80DE-A6E754BD7A7D}" srcOrd="0" destOrd="0" parTransId="{4179499B-FECD-4E8B-986D-798F10B97B5C}" sibTransId="{994B236A-E41B-437A-A2D2-9E891E2D8C54}"/>
    <dgm:cxn modelId="{6E73DC0E-5F8E-4AF6-9686-14EC71904CAD}" type="presParOf" srcId="{FB80C2FE-9170-4895-B6AD-E440CD4B0C28}" destId="{8096AB0E-540D-4663-93EE-C4C50011DB63}" srcOrd="0" destOrd="0" presId="urn:microsoft.com/office/officeart/2018/2/layout/IconVerticalSolidList"/>
    <dgm:cxn modelId="{D8DD74AB-E504-4CA0-BFAB-046F11E3E44D}" type="presParOf" srcId="{8096AB0E-540D-4663-93EE-C4C50011DB63}" destId="{482A9251-D1CA-4755-9C5C-CD9A9C139822}" srcOrd="0" destOrd="0" presId="urn:microsoft.com/office/officeart/2018/2/layout/IconVerticalSolidList"/>
    <dgm:cxn modelId="{11920129-F014-43C8-9308-700C59DD508C}" type="presParOf" srcId="{8096AB0E-540D-4663-93EE-C4C50011DB63}" destId="{1C72B942-D841-4C92-B9B7-A348700F8C84}" srcOrd="1" destOrd="0" presId="urn:microsoft.com/office/officeart/2018/2/layout/IconVerticalSolidList"/>
    <dgm:cxn modelId="{E3DF3D2A-6D85-4062-A770-E4795FA458A3}" type="presParOf" srcId="{8096AB0E-540D-4663-93EE-C4C50011DB63}" destId="{BD6DD9DB-6227-445C-8A5E-35BEE210820E}" srcOrd="2" destOrd="0" presId="urn:microsoft.com/office/officeart/2018/2/layout/IconVerticalSolidList"/>
    <dgm:cxn modelId="{E2365D98-F216-4192-8691-316A80A4DCDA}" type="presParOf" srcId="{8096AB0E-540D-4663-93EE-C4C50011DB63}" destId="{72752C5A-B7F8-4E46-B769-415D4ADD8E93}" srcOrd="3" destOrd="0" presId="urn:microsoft.com/office/officeart/2018/2/layout/IconVerticalSolidList"/>
    <dgm:cxn modelId="{CE2FB009-0587-4430-B390-7EEEA7A7BA27}" type="presParOf" srcId="{FB80C2FE-9170-4895-B6AD-E440CD4B0C28}" destId="{653BD205-DAE9-4284-A11D-81073D812B19}" srcOrd="1" destOrd="0" presId="urn:microsoft.com/office/officeart/2018/2/layout/IconVerticalSolidList"/>
    <dgm:cxn modelId="{1F020106-2206-462D-879C-AB010EDE422C}" type="presParOf" srcId="{FB80C2FE-9170-4895-B6AD-E440CD4B0C28}" destId="{4EB80FF1-A5DD-4850-A49F-7187F1401A99}" srcOrd="2" destOrd="0" presId="urn:microsoft.com/office/officeart/2018/2/layout/IconVerticalSolidList"/>
    <dgm:cxn modelId="{AB1DC4DB-6244-4C33-91C3-FA27C114DD05}" type="presParOf" srcId="{4EB80FF1-A5DD-4850-A49F-7187F1401A99}" destId="{B219AD15-217D-4664-90B6-7AFDF4BE4049}" srcOrd="0" destOrd="0" presId="urn:microsoft.com/office/officeart/2018/2/layout/IconVerticalSolidList"/>
    <dgm:cxn modelId="{5F07AA11-F76B-47FD-92FE-16B2B98094B2}" type="presParOf" srcId="{4EB80FF1-A5DD-4850-A49F-7187F1401A99}" destId="{C761929E-20FD-415F-868C-EC8B65933E1D}" srcOrd="1" destOrd="0" presId="urn:microsoft.com/office/officeart/2018/2/layout/IconVerticalSolidList"/>
    <dgm:cxn modelId="{7B7525C4-97CC-439D-9ADE-E0954B36376E}" type="presParOf" srcId="{4EB80FF1-A5DD-4850-A49F-7187F1401A99}" destId="{5A5FAD31-E6AD-46A8-B8DA-0FCB1D21A0EF}" srcOrd="2" destOrd="0" presId="urn:microsoft.com/office/officeart/2018/2/layout/IconVerticalSolidList"/>
    <dgm:cxn modelId="{92FE5695-DEF8-49DD-8410-134981F7886C}" type="presParOf" srcId="{4EB80FF1-A5DD-4850-A49F-7187F1401A99}" destId="{B0B26C62-9757-4D65-9289-2789741649DE}" srcOrd="3" destOrd="0" presId="urn:microsoft.com/office/officeart/2018/2/layout/IconVerticalSolidList"/>
    <dgm:cxn modelId="{896DD6F0-DAAF-4B66-B191-477A0F65B507}" type="presParOf" srcId="{FB80C2FE-9170-4895-B6AD-E440CD4B0C28}" destId="{460B6852-997B-40F1-9B7B-A4B6BF33E05D}" srcOrd="3" destOrd="0" presId="urn:microsoft.com/office/officeart/2018/2/layout/IconVerticalSolidList"/>
    <dgm:cxn modelId="{206FC359-B8AE-4833-BB17-080853EA287A}" type="presParOf" srcId="{FB80C2FE-9170-4895-B6AD-E440CD4B0C28}" destId="{74074E04-7A9F-472B-A70A-D0FC6AC12598}" srcOrd="4" destOrd="0" presId="urn:microsoft.com/office/officeart/2018/2/layout/IconVerticalSolidList"/>
    <dgm:cxn modelId="{3FD78422-535E-4605-9FB2-08629EE043E9}" type="presParOf" srcId="{74074E04-7A9F-472B-A70A-D0FC6AC12598}" destId="{403D70E6-8296-481B-BAB7-151E4CF56908}" srcOrd="0" destOrd="0" presId="urn:microsoft.com/office/officeart/2018/2/layout/IconVerticalSolidList"/>
    <dgm:cxn modelId="{A6D6E016-E439-461A-9B3C-9BA0D9BCA1D2}" type="presParOf" srcId="{74074E04-7A9F-472B-A70A-D0FC6AC12598}" destId="{0C654ECE-3B2F-47F5-8192-2F2C59945A15}" srcOrd="1" destOrd="0" presId="urn:microsoft.com/office/officeart/2018/2/layout/IconVerticalSolidList"/>
    <dgm:cxn modelId="{A5AD48BF-9CEF-4B62-BE65-14CB1ACB2FB4}" type="presParOf" srcId="{74074E04-7A9F-472B-A70A-D0FC6AC12598}" destId="{1B8F466B-01B0-4A91-8335-21ACFF7ECE53}" srcOrd="2" destOrd="0" presId="urn:microsoft.com/office/officeart/2018/2/layout/IconVerticalSolidList"/>
    <dgm:cxn modelId="{388EC97F-4669-4336-993D-EB8E7181D867}" type="presParOf" srcId="{74074E04-7A9F-472B-A70A-D0FC6AC12598}" destId="{742AA0A2-0D59-459D-BAFA-AD317FA17733}" srcOrd="3" destOrd="0" presId="urn:microsoft.com/office/officeart/2018/2/layout/IconVerticalSolidList"/>
    <dgm:cxn modelId="{01102E9C-2C45-4936-B155-D01E0D664C59}" type="presParOf" srcId="{74074E04-7A9F-472B-A70A-D0FC6AC12598}" destId="{9518E7A3-4AC9-4248-A5FC-080076858F37}"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95B407-C9A7-482E-B581-74878D3B98C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FA37B52-A3DE-415F-BBDE-FF160E690480}">
      <dgm:prSet/>
      <dgm:spPr/>
      <dgm:t>
        <a:bodyPr/>
        <a:lstStyle/>
        <a:p>
          <a:r>
            <a:rPr lang="en-GB" dirty="0"/>
            <a:t>Pre-op biliary instrumentation is a known risk for </a:t>
          </a:r>
          <a:r>
            <a:rPr lang="en-GB" dirty="0" err="1"/>
            <a:t>bacteriobilia</a:t>
          </a:r>
          <a:r>
            <a:rPr lang="en-GB" dirty="0"/>
            <a:t> </a:t>
          </a:r>
          <a:endParaRPr lang="en-US" dirty="0"/>
        </a:p>
      </dgm:t>
    </dgm:pt>
    <dgm:pt modelId="{10F5CA34-7048-49E4-A0A5-FF80669DB942}" type="parTrans" cxnId="{E6281027-9775-4E40-B19A-16DD544D8FEC}">
      <dgm:prSet/>
      <dgm:spPr/>
      <dgm:t>
        <a:bodyPr/>
        <a:lstStyle/>
        <a:p>
          <a:endParaRPr lang="en-US"/>
        </a:p>
      </dgm:t>
    </dgm:pt>
    <dgm:pt modelId="{0CEA5CAA-D425-426E-9DB0-E4F0178CD3E3}" type="sibTrans" cxnId="{E6281027-9775-4E40-B19A-16DD544D8FEC}">
      <dgm:prSet/>
      <dgm:spPr/>
      <dgm:t>
        <a:bodyPr/>
        <a:lstStyle/>
        <a:p>
          <a:endParaRPr lang="en-US"/>
        </a:p>
      </dgm:t>
    </dgm:pt>
    <dgm:pt modelId="{69A4E9BB-F10B-4BD8-AD82-FBD1F4E86746}">
      <dgm:prSet/>
      <dgm:spPr/>
      <dgm:t>
        <a:bodyPr/>
        <a:lstStyle/>
        <a:p>
          <a:r>
            <a:rPr lang="en-GB" dirty="0"/>
            <a:t>Use of incorrect antibiotics is associated with increased risk of </a:t>
          </a:r>
          <a:r>
            <a:rPr lang="en-GB" dirty="0" err="1"/>
            <a:t>Clavien-Dindo</a:t>
          </a:r>
          <a:r>
            <a:rPr lang="en-GB" dirty="0"/>
            <a:t> complications, SSI, CR-POPF and </a:t>
          </a:r>
          <a:r>
            <a:rPr lang="en-GB" dirty="0" err="1"/>
            <a:t>LoS</a:t>
          </a:r>
          <a:r>
            <a:rPr lang="en-GB" dirty="0"/>
            <a:t>. </a:t>
          </a:r>
          <a:endParaRPr lang="en-US" dirty="0"/>
        </a:p>
      </dgm:t>
    </dgm:pt>
    <dgm:pt modelId="{8F87A510-7282-4248-BA31-10C4821FDD6F}" type="parTrans" cxnId="{4C6FB697-5966-49FF-A40B-510D8D8DCB4B}">
      <dgm:prSet/>
      <dgm:spPr/>
      <dgm:t>
        <a:bodyPr/>
        <a:lstStyle/>
        <a:p>
          <a:endParaRPr lang="en-US"/>
        </a:p>
      </dgm:t>
    </dgm:pt>
    <dgm:pt modelId="{D73B4BB5-E4B7-409B-B4A1-A2B4D9533722}" type="sibTrans" cxnId="{4C6FB697-5966-49FF-A40B-510D8D8DCB4B}">
      <dgm:prSet/>
      <dgm:spPr/>
      <dgm:t>
        <a:bodyPr/>
        <a:lstStyle/>
        <a:p>
          <a:endParaRPr lang="en-US"/>
        </a:p>
      </dgm:t>
    </dgm:pt>
    <dgm:pt modelId="{4DBCAE34-C065-4E21-B887-D7F1282D7C43}">
      <dgm:prSet/>
      <dgm:spPr/>
      <dgm:t>
        <a:bodyPr/>
        <a:lstStyle/>
        <a:p>
          <a:r>
            <a:rPr lang="en-GB" dirty="0"/>
            <a:t>The tailoring of peri-operative antibiotics to local biliary microbiomes may be a further crucial strategy for the reduction of rates of SSI and POPF following PD. </a:t>
          </a:r>
          <a:endParaRPr lang="en-US" dirty="0"/>
        </a:p>
      </dgm:t>
    </dgm:pt>
    <dgm:pt modelId="{AB994BA5-51F6-4405-92BE-70C6D31DA029}" type="parTrans" cxnId="{5C88B742-834A-42F3-903C-34346F04D326}">
      <dgm:prSet/>
      <dgm:spPr/>
      <dgm:t>
        <a:bodyPr/>
        <a:lstStyle/>
        <a:p>
          <a:endParaRPr lang="en-US"/>
        </a:p>
      </dgm:t>
    </dgm:pt>
    <dgm:pt modelId="{B4002CCF-5693-47B8-9E41-817209493AF9}" type="sibTrans" cxnId="{5C88B742-834A-42F3-903C-34346F04D326}">
      <dgm:prSet/>
      <dgm:spPr/>
      <dgm:t>
        <a:bodyPr/>
        <a:lstStyle/>
        <a:p>
          <a:endParaRPr lang="en-US"/>
        </a:p>
      </dgm:t>
    </dgm:pt>
    <dgm:pt modelId="{398116F5-0640-475E-8FE9-7CC61D44A318}">
      <dgm:prSet/>
      <dgm:spPr/>
      <dgm:t>
        <a:bodyPr/>
        <a:lstStyle/>
        <a:p>
          <a:r>
            <a:rPr lang="en-GB" dirty="0"/>
            <a:t>These results would suggest that broad-spectrum, extended courses of antibiotics are likely to be associated with improved SSI and POPF rates following PD. Individualised genomic approaches could be considered in future via the sampling of bile at biliary intervention</a:t>
          </a:r>
          <a:endParaRPr lang="en-US" dirty="0"/>
        </a:p>
      </dgm:t>
    </dgm:pt>
    <dgm:pt modelId="{CA8C5AEF-0E61-4413-9794-8E3625BA0AA0}" type="parTrans" cxnId="{621E724B-4492-4B9A-947A-ACF262E1BBA4}">
      <dgm:prSet/>
      <dgm:spPr/>
      <dgm:t>
        <a:bodyPr/>
        <a:lstStyle/>
        <a:p>
          <a:endParaRPr lang="en-US"/>
        </a:p>
      </dgm:t>
    </dgm:pt>
    <dgm:pt modelId="{B7ED1A4C-9A01-4836-9C77-1BA562C4E3B5}" type="sibTrans" cxnId="{621E724B-4492-4B9A-947A-ACF262E1BBA4}">
      <dgm:prSet/>
      <dgm:spPr/>
      <dgm:t>
        <a:bodyPr/>
        <a:lstStyle/>
        <a:p>
          <a:endParaRPr lang="en-US"/>
        </a:p>
      </dgm:t>
    </dgm:pt>
    <dgm:pt modelId="{44D3399C-F1A0-C444-8BC5-5E8C0F0E949A}" type="pres">
      <dgm:prSet presAssocID="{5E95B407-C9A7-482E-B581-74878D3B98C3}" presName="vert0" presStyleCnt="0">
        <dgm:presLayoutVars>
          <dgm:dir/>
          <dgm:animOne val="branch"/>
          <dgm:animLvl val="lvl"/>
        </dgm:presLayoutVars>
      </dgm:prSet>
      <dgm:spPr/>
    </dgm:pt>
    <dgm:pt modelId="{72C31D8D-B465-A54B-A775-C7D5A5CEB4D7}" type="pres">
      <dgm:prSet presAssocID="{4FA37B52-A3DE-415F-BBDE-FF160E690480}" presName="thickLine" presStyleLbl="alignNode1" presStyleIdx="0" presStyleCnt="4"/>
      <dgm:spPr/>
    </dgm:pt>
    <dgm:pt modelId="{FAB7AF6C-8103-5042-823A-4E396E57EBD6}" type="pres">
      <dgm:prSet presAssocID="{4FA37B52-A3DE-415F-BBDE-FF160E690480}" presName="horz1" presStyleCnt="0"/>
      <dgm:spPr/>
    </dgm:pt>
    <dgm:pt modelId="{F4714F64-DA95-F34B-85AA-F1985D6B7E0B}" type="pres">
      <dgm:prSet presAssocID="{4FA37B52-A3DE-415F-BBDE-FF160E690480}" presName="tx1" presStyleLbl="revTx" presStyleIdx="0" presStyleCnt="4"/>
      <dgm:spPr/>
    </dgm:pt>
    <dgm:pt modelId="{4CB2AE8C-803C-C041-A9C1-6064F1D575C3}" type="pres">
      <dgm:prSet presAssocID="{4FA37B52-A3DE-415F-BBDE-FF160E690480}" presName="vert1" presStyleCnt="0"/>
      <dgm:spPr/>
    </dgm:pt>
    <dgm:pt modelId="{CE760016-F21D-084E-914D-AD11F9E26156}" type="pres">
      <dgm:prSet presAssocID="{69A4E9BB-F10B-4BD8-AD82-FBD1F4E86746}" presName="thickLine" presStyleLbl="alignNode1" presStyleIdx="1" presStyleCnt="4"/>
      <dgm:spPr/>
    </dgm:pt>
    <dgm:pt modelId="{381E7A36-88D5-4640-8DA3-02AB0575318A}" type="pres">
      <dgm:prSet presAssocID="{69A4E9BB-F10B-4BD8-AD82-FBD1F4E86746}" presName="horz1" presStyleCnt="0"/>
      <dgm:spPr/>
    </dgm:pt>
    <dgm:pt modelId="{8F24A366-9262-0648-A995-F2A8B1617198}" type="pres">
      <dgm:prSet presAssocID="{69A4E9BB-F10B-4BD8-AD82-FBD1F4E86746}" presName="tx1" presStyleLbl="revTx" presStyleIdx="1" presStyleCnt="4"/>
      <dgm:spPr/>
    </dgm:pt>
    <dgm:pt modelId="{671F4009-FDDB-BD44-B121-8D6C5F1C1BF1}" type="pres">
      <dgm:prSet presAssocID="{69A4E9BB-F10B-4BD8-AD82-FBD1F4E86746}" presName="vert1" presStyleCnt="0"/>
      <dgm:spPr/>
    </dgm:pt>
    <dgm:pt modelId="{B3724AB0-A31E-F14B-870D-F3CF74602588}" type="pres">
      <dgm:prSet presAssocID="{4DBCAE34-C065-4E21-B887-D7F1282D7C43}" presName="thickLine" presStyleLbl="alignNode1" presStyleIdx="2" presStyleCnt="4"/>
      <dgm:spPr/>
    </dgm:pt>
    <dgm:pt modelId="{8E0D57BC-7968-6D44-9CD1-7BA5526153B0}" type="pres">
      <dgm:prSet presAssocID="{4DBCAE34-C065-4E21-B887-D7F1282D7C43}" presName="horz1" presStyleCnt="0"/>
      <dgm:spPr/>
    </dgm:pt>
    <dgm:pt modelId="{1F1F6F36-1A69-824C-A71B-FF6FC8794D57}" type="pres">
      <dgm:prSet presAssocID="{4DBCAE34-C065-4E21-B887-D7F1282D7C43}" presName="tx1" presStyleLbl="revTx" presStyleIdx="2" presStyleCnt="4"/>
      <dgm:spPr/>
    </dgm:pt>
    <dgm:pt modelId="{46042713-B1BF-CD44-A4CB-CB6DFF23DDFC}" type="pres">
      <dgm:prSet presAssocID="{4DBCAE34-C065-4E21-B887-D7F1282D7C43}" presName="vert1" presStyleCnt="0"/>
      <dgm:spPr/>
    </dgm:pt>
    <dgm:pt modelId="{8B687E06-FB42-844E-9014-F8CE93D11668}" type="pres">
      <dgm:prSet presAssocID="{398116F5-0640-475E-8FE9-7CC61D44A318}" presName="thickLine" presStyleLbl="alignNode1" presStyleIdx="3" presStyleCnt="4"/>
      <dgm:spPr/>
    </dgm:pt>
    <dgm:pt modelId="{FF1ECEB2-9722-FA40-AEEB-E07B6FCFA113}" type="pres">
      <dgm:prSet presAssocID="{398116F5-0640-475E-8FE9-7CC61D44A318}" presName="horz1" presStyleCnt="0"/>
      <dgm:spPr/>
    </dgm:pt>
    <dgm:pt modelId="{48B561AD-8401-6743-AF53-7845B44AFE66}" type="pres">
      <dgm:prSet presAssocID="{398116F5-0640-475E-8FE9-7CC61D44A318}" presName="tx1" presStyleLbl="revTx" presStyleIdx="3" presStyleCnt="4"/>
      <dgm:spPr/>
    </dgm:pt>
    <dgm:pt modelId="{5D0FF7C1-49A7-2C40-9E70-1B61838F6932}" type="pres">
      <dgm:prSet presAssocID="{398116F5-0640-475E-8FE9-7CC61D44A318}" presName="vert1" presStyleCnt="0"/>
      <dgm:spPr/>
    </dgm:pt>
  </dgm:ptLst>
  <dgm:cxnLst>
    <dgm:cxn modelId="{E6281027-9775-4E40-B19A-16DD544D8FEC}" srcId="{5E95B407-C9A7-482E-B581-74878D3B98C3}" destId="{4FA37B52-A3DE-415F-BBDE-FF160E690480}" srcOrd="0" destOrd="0" parTransId="{10F5CA34-7048-49E4-A0A5-FF80669DB942}" sibTransId="{0CEA5CAA-D425-426E-9DB0-E4F0178CD3E3}"/>
    <dgm:cxn modelId="{5C88B742-834A-42F3-903C-34346F04D326}" srcId="{5E95B407-C9A7-482E-B581-74878D3B98C3}" destId="{4DBCAE34-C065-4E21-B887-D7F1282D7C43}" srcOrd="2" destOrd="0" parTransId="{AB994BA5-51F6-4405-92BE-70C6D31DA029}" sibTransId="{B4002CCF-5693-47B8-9E41-817209493AF9}"/>
    <dgm:cxn modelId="{1A9C624B-E3B8-6248-98A5-486B47234857}" type="presOf" srcId="{4DBCAE34-C065-4E21-B887-D7F1282D7C43}" destId="{1F1F6F36-1A69-824C-A71B-FF6FC8794D57}" srcOrd="0" destOrd="0" presId="urn:microsoft.com/office/officeart/2008/layout/LinedList"/>
    <dgm:cxn modelId="{621E724B-4492-4B9A-947A-ACF262E1BBA4}" srcId="{5E95B407-C9A7-482E-B581-74878D3B98C3}" destId="{398116F5-0640-475E-8FE9-7CC61D44A318}" srcOrd="3" destOrd="0" parTransId="{CA8C5AEF-0E61-4413-9794-8E3625BA0AA0}" sibTransId="{B7ED1A4C-9A01-4836-9C77-1BA562C4E3B5}"/>
    <dgm:cxn modelId="{26CD3477-AD0D-5A4E-975D-09FE30C6AFCA}" type="presOf" srcId="{398116F5-0640-475E-8FE9-7CC61D44A318}" destId="{48B561AD-8401-6743-AF53-7845B44AFE66}" srcOrd="0" destOrd="0" presId="urn:microsoft.com/office/officeart/2008/layout/LinedList"/>
    <dgm:cxn modelId="{4C6FB697-5966-49FF-A40B-510D8D8DCB4B}" srcId="{5E95B407-C9A7-482E-B581-74878D3B98C3}" destId="{69A4E9BB-F10B-4BD8-AD82-FBD1F4E86746}" srcOrd="1" destOrd="0" parTransId="{8F87A510-7282-4248-BA31-10C4821FDD6F}" sibTransId="{D73B4BB5-E4B7-409B-B4A1-A2B4D9533722}"/>
    <dgm:cxn modelId="{A55D5AA6-B00F-BD44-8F7A-3BE6A6C662D8}" type="presOf" srcId="{69A4E9BB-F10B-4BD8-AD82-FBD1F4E86746}" destId="{8F24A366-9262-0648-A995-F2A8B1617198}" srcOrd="0" destOrd="0" presId="urn:microsoft.com/office/officeart/2008/layout/LinedList"/>
    <dgm:cxn modelId="{897AFAC0-8035-C349-B488-DD3C45C44A8D}" type="presOf" srcId="{5E95B407-C9A7-482E-B581-74878D3B98C3}" destId="{44D3399C-F1A0-C444-8BC5-5E8C0F0E949A}" srcOrd="0" destOrd="0" presId="urn:microsoft.com/office/officeart/2008/layout/LinedList"/>
    <dgm:cxn modelId="{BA9D48C3-CE83-B347-B746-445205DD525C}" type="presOf" srcId="{4FA37B52-A3DE-415F-BBDE-FF160E690480}" destId="{F4714F64-DA95-F34B-85AA-F1985D6B7E0B}" srcOrd="0" destOrd="0" presId="urn:microsoft.com/office/officeart/2008/layout/LinedList"/>
    <dgm:cxn modelId="{E78F61DE-587C-7147-9AC8-EDCCD9B117BE}" type="presParOf" srcId="{44D3399C-F1A0-C444-8BC5-5E8C0F0E949A}" destId="{72C31D8D-B465-A54B-A775-C7D5A5CEB4D7}" srcOrd="0" destOrd="0" presId="urn:microsoft.com/office/officeart/2008/layout/LinedList"/>
    <dgm:cxn modelId="{97158928-DB4D-9C42-9992-DEF7F5FA3FD5}" type="presParOf" srcId="{44D3399C-F1A0-C444-8BC5-5E8C0F0E949A}" destId="{FAB7AF6C-8103-5042-823A-4E396E57EBD6}" srcOrd="1" destOrd="0" presId="urn:microsoft.com/office/officeart/2008/layout/LinedList"/>
    <dgm:cxn modelId="{75D21EF6-8DB3-BA4B-970B-0F613E43C122}" type="presParOf" srcId="{FAB7AF6C-8103-5042-823A-4E396E57EBD6}" destId="{F4714F64-DA95-F34B-85AA-F1985D6B7E0B}" srcOrd="0" destOrd="0" presId="urn:microsoft.com/office/officeart/2008/layout/LinedList"/>
    <dgm:cxn modelId="{52FF36F5-A764-E04A-A40B-6146261F9F1B}" type="presParOf" srcId="{FAB7AF6C-8103-5042-823A-4E396E57EBD6}" destId="{4CB2AE8C-803C-C041-A9C1-6064F1D575C3}" srcOrd="1" destOrd="0" presId="urn:microsoft.com/office/officeart/2008/layout/LinedList"/>
    <dgm:cxn modelId="{A4A8742D-0BCC-A140-971C-4FB9564EB532}" type="presParOf" srcId="{44D3399C-F1A0-C444-8BC5-5E8C0F0E949A}" destId="{CE760016-F21D-084E-914D-AD11F9E26156}" srcOrd="2" destOrd="0" presId="urn:microsoft.com/office/officeart/2008/layout/LinedList"/>
    <dgm:cxn modelId="{C05C6445-6663-7E49-8F48-91161E315BF8}" type="presParOf" srcId="{44D3399C-F1A0-C444-8BC5-5E8C0F0E949A}" destId="{381E7A36-88D5-4640-8DA3-02AB0575318A}" srcOrd="3" destOrd="0" presId="urn:microsoft.com/office/officeart/2008/layout/LinedList"/>
    <dgm:cxn modelId="{B694C9AF-EF42-244D-AA64-7C795220B212}" type="presParOf" srcId="{381E7A36-88D5-4640-8DA3-02AB0575318A}" destId="{8F24A366-9262-0648-A995-F2A8B1617198}" srcOrd="0" destOrd="0" presId="urn:microsoft.com/office/officeart/2008/layout/LinedList"/>
    <dgm:cxn modelId="{F892C793-37BD-9C4D-BD5D-BB5EA05804B8}" type="presParOf" srcId="{381E7A36-88D5-4640-8DA3-02AB0575318A}" destId="{671F4009-FDDB-BD44-B121-8D6C5F1C1BF1}" srcOrd="1" destOrd="0" presId="urn:microsoft.com/office/officeart/2008/layout/LinedList"/>
    <dgm:cxn modelId="{BF27CBEB-9D02-9E41-BF4F-4D739EB00828}" type="presParOf" srcId="{44D3399C-F1A0-C444-8BC5-5E8C0F0E949A}" destId="{B3724AB0-A31E-F14B-870D-F3CF74602588}" srcOrd="4" destOrd="0" presId="urn:microsoft.com/office/officeart/2008/layout/LinedList"/>
    <dgm:cxn modelId="{D340476A-A4B2-A14C-87D6-F945655CFB49}" type="presParOf" srcId="{44D3399C-F1A0-C444-8BC5-5E8C0F0E949A}" destId="{8E0D57BC-7968-6D44-9CD1-7BA5526153B0}" srcOrd="5" destOrd="0" presId="urn:microsoft.com/office/officeart/2008/layout/LinedList"/>
    <dgm:cxn modelId="{A96E7E9A-6838-2642-9DF6-28C4420BB725}" type="presParOf" srcId="{8E0D57BC-7968-6D44-9CD1-7BA5526153B0}" destId="{1F1F6F36-1A69-824C-A71B-FF6FC8794D57}" srcOrd="0" destOrd="0" presId="urn:microsoft.com/office/officeart/2008/layout/LinedList"/>
    <dgm:cxn modelId="{27C182F7-CF68-1243-91E9-454B9E2EF14A}" type="presParOf" srcId="{8E0D57BC-7968-6D44-9CD1-7BA5526153B0}" destId="{46042713-B1BF-CD44-A4CB-CB6DFF23DDFC}" srcOrd="1" destOrd="0" presId="urn:microsoft.com/office/officeart/2008/layout/LinedList"/>
    <dgm:cxn modelId="{4447D4E1-043C-6845-ABE4-0AE64E0EA3CC}" type="presParOf" srcId="{44D3399C-F1A0-C444-8BC5-5E8C0F0E949A}" destId="{8B687E06-FB42-844E-9014-F8CE93D11668}" srcOrd="6" destOrd="0" presId="urn:microsoft.com/office/officeart/2008/layout/LinedList"/>
    <dgm:cxn modelId="{0B0CC01D-28D6-FD48-AE41-2B7104397438}" type="presParOf" srcId="{44D3399C-F1A0-C444-8BC5-5E8C0F0E949A}" destId="{FF1ECEB2-9722-FA40-AEEB-E07B6FCFA113}" srcOrd="7" destOrd="0" presId="urn:microsoft.com/office/officeart/2008/layout/LinedList"/>
    <dgm:cxn modelId="{083ADF8F-5535-E749-AEC3-85B177560DDA}" type="presParOf" srcId="{FF1ECEB2-9722-FA40-AEEB-E07B6FCFA113}" destId="{48B561AD-8401-6743-AF53-7845B44AFE66}" srcOrd="0" destOrd="0" presId="urn:microsoft.com/office/officeart/2008/layout/LinedList"/>
    <dgm:cxn modelId="{330D68C3-2720-B746-83ED-201D0B9CBF29}" type="presParOf" srcId="{FF1ECEB2-9722-FA40-AEEB-E07B6FCFA113}" destId="{5D0FF7C1-49A7-2C40-9E70-1B61838F693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A9251-D1CA-4755-9C5C-CD9A9C139822}">
      <dsp:nvSpPr>
        <dsp:cNvPr id="0" name=""/>
        <dsp:cNvSpPr/>
      </dsp:nvSpPr>
      <dsp:spPr>
        <a:xfrm>
          <a:off x="0" y="435"/>
          <a:ext cx="10890928" cy="101865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72B942-D841-4C92-B9B7-A348700F8C84}">
      <dsp:nvSpPr>
        <dsp:cNvPr id="0" name=""/>
        <dsp:cNvSpPr/>
      </dsp:nvSpPr>
      <dsp:spPr>
        <a:xfrm>
          <a:off x="308142" y="229632"/>
          <a:ext cx="560259" cy="5602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752C5A-B7F8-4E46-B769-415D4ADD8E93}">
      <dsp:nvSpPr>
        <dsp:cNvPr id="0" name=""/>
        <dsp:cNvSpPr/>
      </dsp:nvSpPr>
      <dsp:spPr>
        <a:xfrm>
          <a:off x="1176545" y="435"/>
          <a:ext cx="9714382" cy="101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808" tIns="107808" rIns="107808" bIns="107808" numCol="1" spcCol="1270" anchor="ctr" anchorCtr="0">
          <a:noAutofit/>
        </a:bodyPr>
        <a:lstStyle/>
        <a:p>
          <a:pPr marL="0" lvl="0" indent="0" algn="l" defTabSz="1022350">
            <a:lnSpc>
              <a:spcPct val="100000"/>
            </a:lnSpc>
            <a:spcBef>
              <a:spcPct val="0"/>
            </a:spcBef>
            <a:spcAft>
              <a:spcPct val="35000"/>
            </a:spcAft>
            <a:buNone/>
          </a:pPr>
          <a:r>
            <a:rPr lang="en-US" sz="2300" kern="1200" dirty="0"/>
            <a:t>It is well reported that ERCP with disruption of the ampullary complex introduces bacteria into the biliary system in up to 90% of patients. </a:t>
          </a:r>
        </a:p>
      </dsp:txBody>
      <dsp:txXfrm>
        <a:off x="1176545" y="435"/>
        <a:ext cx="9714382" cy="1018654"/>
      </dsp:txXfrm>
    </dsp:sp>
    <dsp:sp modelId="{B219AD15-217D-4664-90B6-7AFDF4BE4049}">
      <dsp:nvSpPr>
        <dsp:cNvPr id="0" name=""/>
        <dsp:cNvSpPr/>
      </dsp:nvSpPr>
      <dsp:spPr>
        <a:xfrm>
          <a:off x="0" y="1273752"/>
          <a:ext cx="10890928" cy="101865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61929E-20FD-415F-868C-EC8B65933E1D}">
      <dsp:nvSpPr>
        <dsp:cNvPr id="0" name=""/>
        <dsp:cNvSpPr/>
      </dsp:nvSpPr>
      <dsp:spPr>
        <a:xfrm>
          <a:off x="308142" y="1502950"/>
          <a:ext cx="560259" cy="5602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B26C62-9757-4D65-9289-2789741649DE}">
      <dsp:nvSpPr>
        <dsp:cNvPr id="0" name=""/>
        <dsp:cNvSpPr/>
      </dsp:nvSpPr>
      <dsp:spPr>
        <a:xfrm>
          <a:off x="1176545" y="1273752"/>
          <a:ext cx="9714382" cy="101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808" tIns="107808" rIns="107808" bIns="107808" numCol="1" spcCol="1270" anchor="ctr" anchorCtr="0">
          <a:noAutofit/>
        </a:bodyPr>
        <a:lstStyle/>
        <a:p>
          <a:pPr marL="0" lvl="0" indent="0" algn="l" defTabSz="1022350">
            <a:lnSpc>
              <a:spcPct val="100000"/>
            </a:lnSpc>
            <a:spcBef>
              <a:spcPct val="0"/>
            </a:spcBef>
            <a:spcAft>
              <a:spcPct val="35000"/>
            </a:spcAft>
            <a:buNone/>
          </a:pPr>
          <a:r>
            <a:rPr lang="en-GB" sz="2300" kern="1200" dirty="0"/>
            <a:t>Emerging evidence suggests that such alterations to the biliary microbiome contribute to post-op complications, including SSI and POPF.</a:t>
          </a:r>
          <a:endParaRPr lang="en-US" sz="2300" kern="1200" dirty="0"/>
        </a:p>
      </dsp:txBody>
      <dsp:txXfrm>
        <a:off x="1176545" y="1273752"/>
        <a:ext cx="9714382" cy="1018654"/>
      </dsp:txXfrm>
    </dsp:sp>
    <dsp:sp modelId="{403D70E6-8296-481B-BAB7-151E4CF56908}">
      <dsp:nvSpPr>
        <dsp:cNvPr id="0" name=""/>
        <dsp:cNvSpPr/>
      </dsp:nvSpPr>
      <dsp:spPr>
        <a:xfrm>
          <a:off x="0" y="2547070"/>
          <a:ext cx="10890928" cy="101865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654ECE-3B2F-47F5-8192-2F2C59945A15}">
      <dsp:nvSpPr>
        <dsp:cNvPr id="0" name=""/>
        <dsp:cNvSpPr/>
      </dsp:nvSpPr>
      <dsp:spPr>
        <a:xfrm>
          <a:off x="308142" y="2776267"/>
          <a:ext cx="560259" cy="5602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2AA0A2-0D59-459D-BAFA-AD317FA17733}">
      <dsp:nvSpPr>
        <dsp:cNvPr id="0" name=""/>
        <dsp:cNvSpPr/>
      </dsp:nvSpPr>
      <dsp:spPr>
        <a:xfrm>
          <a:off x="1176545" y="2547070"/>
          <a:ext cx="9714382" cy="101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808" tIns="107808" rIns="107808" bIns="107808" numCol="1" spcCol="1270" anchor="ctr" anchorCtr="0">
          <a:noAutofit/>
        </a:bodyPr>
        <a:lstStyle/>
        <a:p>
          <a:pPr marL="0" lvl="0" indent="0" algn="l" defTabSz="1022350">
            <a:lnSpc>
              <a:spcPct val="100000"/>
            </a:lnSpc>
            <a:spcBef>
              <a:spcPct val="0"/>
            </a:spcBef>
            <a:spcAft>
              <a:spcPct val="35000"/>
            </a:spcAft>
            <a:buNone/>
          </a:pPr>
          <a:r>
            <a:rPr lang="en-US" sz="2300" kern="1200" dirty="0"/>
            <a:t>Bacteria cultured from the biliary system following ERCP are often multi-species and multi-resistant. </a:t>
          </a:r>
        </a:p>
      </dsp:txBody>
      <dsp:txXfrm>
        <a:off x="1176545" y="2547070"/>
        <a:ext cx="9714382" cy="1018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A9251-D1CA-4755-9C5C-CD9A9C139822}">
      <dsp:nvSpPr>
        <dsp:cNvPr id="0" name=""/>
        <dsp:cNvSpPr/>
      </dsp:nvSpPr>
      <dsp:spPr>
        <a:xfrm>
          <a:off x="0" y="435"/>
          <a:ext cx="10890928" cy="101865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72B942-D841-4C92-B9B7-A348700F8C84}">
      <dsp:nvSpPr>
        <dsp:cNvPr id="0" name=""/>
        <dsp:cNvSpPr/>
      </dsp:nvSpPr>
      <dsp:spPr>
        <a:xfrm>
          <a:off x="308142" y="229632"/>
          <a:ext cx="560259" cy="5602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752C5A-B7F8-4E46-B769-415D4ADD8E93}">
      <dsp:nvSpPr>
        <dsp:cNvPr id="0" name=""/>
        <dsp:cNvSpPr/>
      </dsp:nvSpPr>
      <dsp:spPr>
        <a:xfrm>
          <a:off x="1176545" y="435"/>
          <a:ext cx="9714382" cy="101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808" tIns="107808" rIns="107808" bIns="107808" numCol="1" spcCol="1270" anchor="ctr" anchorCtr="0">
          <a:noAutofit/>
        </a:bodyPr>
        <a:lstStyle/>
        <a:p>
          <a:pPr marL="0" lvl="0" indent="0" algn="l" defTabSz="933450">
            <a:lnSpc>
              <a:spcPct val="100000"/>
            </a:lnSpc>
            <a:spcBef>
              <a:spcPct val="0"/>
            </a:spcBef>
            <a:spcAft>
              <a:spcPct val="35000"/>
            </a:spcAft>
            <a:buNone/>
          </a:pPr>
          <a:r>
            <a:rPr lang="en-GB" sz="2100" kern="1200" dirty="0"/>
            <a:t>Consecutive Whipple's data collected from three tertiary centres (Bristol, Leeds, Guildford) over a 5-year period.</a:t>
          </a:r>
          <a:endParaRPr lang="en-US" sz="2100" kern="1200" dirty="0"/>
        </a:p>
      </dsp:txBody>
      <dsp:txXfrm>
        <a:off x="1176545" y="435"/>
        <a:ext cx="9714382" cy="1018654"/>
      </dsp:txXfrm>
    </dsp:sp>
    <dsp:sp modelId="{B219AD15-217D-4664-90B6-7AFDF4BE4049}">
      <dsp:nvSpPr>
        <dsp:cNvPr id="0" name=""/>
        <dsp:cNvSpPr/>
      </dsp:nvSpPr>
      <dsp:spPr>
        <a:xfrm>
          <a:off x="0" y="1273752"/>
          <a:ext cx="10890928" cy="101865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61929E-20FD-415F-868C-EC8B65933E1D}">
      <dsp:nvSpPr>
        <dsp:cNvPr id="0" name=""/>
        <dsp:cNvSpPr/>
      </dsp:nvSpPr>
      <dsp:spPr>
        <a:xfrm>
          <a:off x="308142" y="1502950"/>
          <a:ext cx="560259" cy="5602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B26C62-9757-4D65-9289-2789741649DE}">
      <dsp:nvSpPr>
        <dsp:cNvPr id="0" name=""/>
        <dsp:cNvSpPr/>
      </dsp:nvSpPr>
      <dsp:spPr>
        <a:xfrm>
          <a:off x="1176545" y="1273752"/>
          <a:ext cx="9714382" cy="101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808" tIns="107808" rIns="107808" bIns="107808" numCol="1" spcCol="1270" anchor="ctr" anchorCtr="0">
          <a:noAutofit/>
        </a:bodyPr>
        <a:lstStyle/>
        <a:p>
          <a:pPr marL="0" lvl="0" indent="0" algn="l" defTabSz="933450">
            <a:lnSpc>
              <a:spcPct val="100000"/>
            </a:lnSpc>
            <a:spcBef>
              <a:spcPct val="0"/>
            </a:spcBef>
            <a:spcAft>
              <a:spcPct val="35000"/>
            </a:spcAft>
            <a:buNone/>
          </a:pPr>
          <a:r>
            <a:rPr lang="en-GB" sz="2100" kern="1200" dirty="0"/>
            <a:t>Data regarding demographics, peri-operative antibiotics, bacterial growth and sensitivity/resistance (from intra-operative bile samples), post-op complications. </a:t>
          </a:r>
          <a:endParaRPr lang="en-US" sz="2100" kern="1200" dirty="0"/>
        </a:p>
      </dsp:txBody>
      <dsp:txXfrm>
        <a:off x="1176545" y="1273752"/>
        <a:ext cx="9714382" cy="1018654"/>
      </dsp:txXfrm>
    </dsp:sp>
    <dsp:sp modelId="{403D70E6-8296-481B-BAB7-151E4CF56908}">
      <dsp:nvSpPr>
        <dsp:cNvPr id="0" name=""/>
        <dsp:cNvSpPr/>
      </dsp:nvSpPr>
      <dsp:spPr>
        <a:xfrm>
          <a:off x="0" y="2547070"/>
          <a:ext cx="10890928" cy="101865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654ECE-3B2F-47F5-8192-2F2C59945A15}">
      <dsp:nvSpPr>
        <dsp:cNvPr id="0" name=""/>
        <dsp:cNvSpPr/>
      </dsp:nvSpPr>
      <dsp:spPr>
        <a:xfrm>
          <a:off x="308142" y="2776267"/>
          <a:ext cx="560259" cy="5602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2AA0A2-0D59-459D-BAFA-AD317FA17733}">
      <dsp:nvSpPr>
        <dsp:cNvPr id="0" name=""/>
        <dsp:cNvSpPr/>
      </dsp:nvSpPr>
      <dsp:spPr>
        <a:xfrm>
          <a:off x="1176545" y="2547070"/>
          <a:ext cx="4900917" cy="101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808" tIns="107808" rIns="107808" bIns="107808" numCol="1" spcCol="1270" anchor="ctr" anchorCtr="0">
          <a:noAutofit/>
        </a:bodyPr>
        <a:lstStyle/>
        <a:p>
          <a:pPr marL="0" lvl="0" indent="0" algn="l" defTabSz="933450">
            <a:lnSpc>
              <a:spcPct val="100000"/>
            </a:lnSpc>
            <a:spcBef>
              <a:spcPct val="0"/>
            </a:spcBef>
            <a:spcAft>
              <a:spcPct val="35000"/>
            </a:spcAft>
            <a:buNone/>
          </a:pPr>
          <a:r>
            <a:rPr lang="en-GB" sz="2100" kern="1200" dirty="0"/>
            <a:t>Comparison of patient groups:</a:t>
          </a:r>
          <a:endParaRPr lang="en-US" sz="2100" kern="1200" dirty="0"/>
        </a:p>
      </dsp:txBody>
      <dsp:txXfrm>
        <a:off x="1176545" y="2547070"/>
        <a:ext cx="4900917" cy="1018654"/>
      </dsp:txXfrm>
    </dsp:sp>
    <dsp:sp modelId="{9518E7A3-4AC9-4248-A5FC-080076858F37}">
      <dsp:nvSpPr>
        <dsp:cNvPr id="0" name=""/>
        <dsp:cNvSpPr/>
      </dsp:nvSpPr>
      <dsp:spPr>
        <a:xfrm>
          <a:off x="6077463" y="2547070"/>
          <a:ext cx="4813464" cy="101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808" tIns="107808" rIns="107808" bIns="107808" numCol="1" spcCol="1270" anchor="ctr" anchorCtr="0">
          <a:noAutofit/>
        </a:bodyPr>
        <a:lstStyle/>
        <a:p>
          <a:pPr marL="0" lvl="0" indent="0" algn="l" defTabSz="622300">
            <a:lnSpc>
              <a:spcPct val="100000"/>
            </a:lnSpc>
            <a:spcBef>
              <a:spcPct val="0"/>
            </a:spcBef>
            <a:spcAft>
              <a:spcPct val="35000"/>
            </a:spcAft>
            <a:buNone/>
          </a:pPr>
          <a:r>
            <a:rPr lang="en-GB" sz="1400" kern="1200"/>
            <a:t>Sterile bile culture</a:t>
          </a:r>
          <a:endParaRPr lang="en-US" sz="1400" kern="1200"/>
        </a:p>
        <a:p>
          <a:pPr marL="0" lvl="0" indent="0" algn="l" defTabSz="622300">
            <a:lnSpc>
              <a:spcPct val="100000"/>
            </a:lnSpc>
            <a:spcBef>
              <a:spcPct val="0"/>
            </a:spcBef>
            <a:spcAft>
              <a:spcPct val="35000"/>
            </a:spcAft>
            <a:buNone/>
          </a:pPr>
          <a:r>
            <a:rPr lang="en-GB" sz="1400" kern="1200"/>
            <a:t>Bile cultures sensitive to peri-operative antibiotics</a:t>
          </a:r>
          <a:endParaRPr lang="en-US" sz="1400" kern="1200"/>
        </a:p>
        <a:p>
          <a:pPr marL="0" lvl="0" indent="0" algn="l" defTabSz="622300">
            <a:lnSpc>
              <a:spcPct val="100000"/>
            </a:lnSpc>
            <a:spcBef>
              <a:spcPct val="0"/>
            </a:spcBef>
            <a:spcAft>
              <a:spcPct val="35000"/>
            </a:spcAft>
            <a:buNone/>
          </a:pPr>
          <a:r>
            <a:rPr lang="en-GB" sz="1400" kern="1200" dirty="0"/>
            <a:t>Bile cultures not sensitive to peri-operative antibiotics </a:t>
          </a:r>
          <a:endParaRPr lang="en-US" sz="1400" kern="1200" dirty="0"/>
        </a:p>
      </dsp:txBody>
      <dsp:txXfrm>
        <a:off x="6077463" y="2547070"/>
        <a:ext cx="4813464" cy="1018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31D8D-B465-A54B-A775-C7D5A5CEB4D7}">
      <dsp:nvSpPr>
        <dsp:cNvPr id="0" name=""/>
        <dsp:cNvSpPr/>
      </dsp:nvSpPr>
      <dsp:spPr>
        <a:xfrm>
          <a:off x="0" y="0"/>
          <a:ext cx="72164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714F64-DA95-F34B-85AA-F1985D6B7E0B}">
      <dsp:nvSpPr>
        <dsp:cNvPr id="0" name=""/>
        <dsp:cNvSpPr/>
      </dsp:nvSpPr>
      <dsp:spPr>
        <a:xfrm>
          <a:off x="0" y="0"/>
          <a:ext cx="7216416" cy="1277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Pre-op biliary instrumentation is a known risk for </a:t>
          </a:r>
          <a:r>
            <a:rPr lang="en-GB" sz="1800" kern="1200" dirty="0" err="1"/>
            <a:t>bacteriobilia</a:t>
          </a:r>
          <a:r>
            <a:rPr lang="en-GB" sz="1800" kern="1200" dirty="0"/>
            <a:t> </a:t>
          </a:r>
          <a:endParaRPr lang="en-US" sz="1800" kern="1200" dirty="0"/>
        </a:p>
      </dsp:txBody>
      <dsp:txXfrm>
        <a:off x="0" y="0"/>
        <a:ext cx="7216416" cy="1277815"/>
      </dsp:txXfrm>
    </dsp:sp>
    <dsp:sp modelId="{CE760016-F21D-084E-914D-AD11F9E26156}">
      <dsp:nvSpPr>
        <dsp:cNvPr id="0" name=""/>
        <dsp:cNvSpPr/>
      </dsp:nvSpPr>
      <dsp:spPr>
        <a:xfrm>
          <a:off x="0" y="1277815"/>
          <a:ext cx="72164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24A366-9262-0648-A995-F2A8B1617198}">
      <dsp:nvSpPr>
        <dsp:cNvPr id="0" name=""/>
        <dsp:cNvSpPr/>
      </dsp:nvSpPr>
      <dsp:spPr>
        <a:xfrm>
          <a:off x="0" y="1277815"/>
          <a:ext cx="7216416" cy="1277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Use of incorrect antibiotics is associated with increased risk of </a:t>
          </a:r>
          <a:r>
            <a:rPr lang="en-GB" sz="1800" kern="1200" dirty="0" err="1"/>
            <a:t>Clavien-Dindo</a:t>
          </a:r>
          <a:r>
            <a:rPr lang="en-GB" sz="1800" kern="1200" dirty="0"/>
            <a:t> complications, SSI, CR-POPF and </a:t>
          </a:r>
          <a:r>
            <a:rPr lang="en-GB" sz="1800" kern="1200" dirty="0" err="1"/>
            <a:t>LoS</a:t>
          </a:r>
          <a:r>
            <a:rPr lang="en-GB" sz="1800" kern="1200" dirty="0"/>
            <a:t>. </a:t>
          </a:r>
          <a:endParaRPr lang="en-US" sz="1800" kern="1200" dirty="0"/>
        </a:p>
      </dsp:txBody>
      <dsp:txXfrm>
        <a:off x="0" y="1277815"/>
        <a:ext cx="7216416" cy="1277815"/>
      </dsp:txXfrm>
    </dsp:sp>
    <dsp:sp modelId="{B3724AB0-A31E-F14B-870D-F3CF74602588}">
      <dsp:nvSpPr>
        <dsp:cNvPr id="0" name=""/>
        <dsp:cNvSpPr/>
      </dsp:nvSpPr>
      <dsp:spPr>
        <a:xfrm>
          <a:off x="0" y="2555630"/>
          <a:ext cx="72164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1F6F36-1A69-824C-A71B-FF6FC8794D57}">
      <dsp:nvSpPr>
        <dsp:cNvPr id="0" name=""/>
        <dsp:cNvSpPr/>
      </dsp:nvSpPr>
      <dsp:spPr>
        <a:xfrm>
          <a:off x="0" y="2555630"/>
          <a:ext cx="7216416" cy="1277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The tailoring of peri-operative antibiotics to local biliary microbiomes may be a further crucial strategy for the reduction of rates of SSI and POPF following PD. </a:t>
          </a:r>
          <a:endParaRPr lang="en-US" sz="1800" kern="1200" dirty="0"/>
        </a:p>
      </dsp:txBody>
      <dsp:txXfrm>
        <a:off x="0" y="2555630"/>
        <a:ext cx="7216416" cy="1277815"/>
      </dsp:txXfrm>
    </dsp:sp>
    <dsp:sp modelId="{8B687E06-FB42-844E-9014-F8CE93D11668}">
      <dsp:nvSpPr>
        <dsp:cNvPr id="0" name=""/>
        <dsp:cNvSpPr/>
      </dsp:nvSpPr>
      <dsp:spPr>
        <a:xfrm>
          <a:off x="0" y="3833445"/>
          <a:ext cx="72164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B561AD-8401-6743-AF53-7845B44AFE66}">
      <dsp:nvSpPr>
        <dsp:cNvPr id="0" name=""/>
        <dsp:cNvSpPr/>
      </dsp:nvSpPr>
      <dsp:spPr>
        <a:xfrm>
          <a:off x="0" y="3833445"/>
          <a:ext cx="7216416" cy="1277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These results would suggest that broad-spectrum, extended courses of antibiotics are likely to be associated with improved SSI and POPF rates following PD. Individualised genomic approaches could be considered in future via the sampling of bile at biliary intervention</a:t>
          </a:r>
          <a:endParaRPr lang="en-US" sz="1800" kern="1200" dirty="0"/>
        </a:p>
      </dsp:txBody>
      <dsp:txXfrm>
        <a:off x="0" y="3833445"/>
        <a:ext cx="7216416" cy="12778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3/21/2025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5828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3/21/2025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2551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3/21/2025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72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3/21/2025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65808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3/21/2025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12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3/21/2025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38134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3/21/2025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90479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3/21/2025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64296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3/21/2025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60253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3/21/2025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20885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3/21/2025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74155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3/21/2025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55224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int colour explosion on a white background">
            <a:extLst>
              <a:ext uri="{FF2B5EF4-FFF2-40B4-BE49-F238E27FC236}">
                <a16:creationId xmlns:a16="http://schemas.microsoft.com/office/drawing/2014/main" id="{FD525C2F-C9C8-30CC-559C-0A38971C452F}"/>
              </a:ext>
            </a:extLst>
          </p:cNvPr>
          <p:cNvPicPr>
            <a:picLocks noChangeAspect="1"/>
          </p:cNvPicPr>
          <p:nvPr/>
        </p:nvPicPr>
        <p:blipFill>
          <a:blip r:embed="rId2"/>
          <a:srcRect t="22278" b="21472"/>
          <a:stretch/>
        </p:blipFill>
        <p:spPr>
          <a:xfrm>
            <a:off x="20" y="10"/>
            <a:ext cx="12191979" cy="6857990"/>
          </a:xfrm>
          <a:prstGeom prst="rect">
            <a:avLst/>
          </a:prstGeom>
        </p:spPr>
      </p:pic>
      <p:sp>
        <p:nvSpPr>
          <p:cNvPr id="20" name="Rectangle 19">
            <a:extLst>
              <a:ext uri="{FF2B5EF4-FFF2-40B4-BE49-F238E27FC236}">
                <a16:creationId xmlns:a16="http://schemas.microsoft.com/office/drawing/2014/main" id="{0AF66B7C-69F6-439C-A508-14C94AF6B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961948" y="0"/>
            <a:ext cx="7230052" cy="6858000"/>
          </a:xfrm>
          <a:prstGeom prst="rect">
            <a:avLst/>
          </a:prstGeom>
          <a:gradFill flip="none" rotWithShape="1">
            <a:gsLst>
              <a:gs pos="0">
                <a:srgbClr val="000000">
                  <a:alpha val="0"/>
                </a:srgbClr>
              </a:gs>
              <a:gs pos="58000">
                <a:srgbClr val="000000">
                  <a:alpha val="55000"/>
                </a:srgbClr>
              </a:gs>
              <a:gs pos="93000">
                <a:srgbClr val="000000">
                  <a:alpha val="64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4D8135-C50F-03AD-9D4B-B137DF5CC592}"/>
              </a:ext>
            </a:extLst>
          </p:cNvPr>
          <p:cNvSpPr>
            <a:spLocks noGrp="1"/>
          </p:cNvSpPr>
          <p:nvPr>
            <p:ph type="ctrTitle"/>
          </p:nvPr>
        </p:nvSpPr>
        <p:spPr>
          <a:xfrm>
            <a:off x="6638062" y="914400"/>
            <a:ext cx="4892948" cy="3427867"/>
          </a:xfrm>
        </p:spPr>
        <p:txBody>
          <a:bodyPr anchor="t">
            <a:normAutofit/>
          </a:bodyPr>
          <a:lstStyle/>
          <a:p>
            <a:pPr algn="r">
              <a:lnSpc>
                <a:spcPct val="90000"/>
              </a:lnSpc>
            </a:pPr>
            <a:r>
              <a:rPr lang="en-GB" sz="3000" b="0">
                <a:solidFill>
                  <a:srgbClr val="FFFFFF"/>
                </a:solidFill>
                <a:effectLst/>
                <a:ea typeface="Times New Roman" panose="02020603050405020304" pitchFamily="18" charset="0"/>
                <a:cs typeface="Calibri Light" panose="020F0302020204030204" pitchFamily="34" charset="0"/>
              </a:rPr>
              <a:t>Association between bacteriobilia and post-operative complications following Whipple pancreaticoduodenectomy- </a:t>
            </a:r>
            <a:br>
              <a:rPr lang="en-GB" sz="3000" b="0">
                <a:solidFill>
                  <a:srgbClr val="FFFFFF"/>
                </a:solidFill>
                <a:effectLst/>
                <a:ea typeface="Times New Roman" panose="02020603050405020304" pitchFamily="18" charset="0"/>
                <a:cs typeface="Calibri Light" panose="020F0302020204030204" pitchFamily="34" charset="0"/>
              </a:rPr>
            </a:br>
            <a:r>
              <a:rPr lang="en-GB" sz="3000" b="0">
                <a:solidFill>
                  <a:srgbClr val="FFFFFF"/>
                </a:solidFill>
                <a:effectLst/>
                <a:ea typeface="Times New Roman" panose="02020603050405020304" pitchFamily="18" charset="0"/>
                <a:cs typeface="Calibri Light" panose="020F0302020204030204" pitchFamily="34" charset="0"/>
              </a:rPr>
              <a:t>A multi-centre UK cohort study</a:t>
            </a:r>
            <a:br>
              <a:rPr lang="en-GB" sz="3000">
                <a:solidFill>
                  <a:srgbClr val="FFFFFF"/>
                </a:solidFill>
                <a:effectLst/>
                <a:ea typeface="Times New Roman" panose="02020603050405020304" pitchFamily="18" charset="0"/>
                <a:cs typeface="Times New Roman" panose="02020603050405020304" pitchFamily="18" charset="0"/>
              </a:rPr>
            </a:br>
            <a:endParaRPr lang="en-GB" sz="3000">
              <a:solidFill>
                <a:srgbClr val="FFFFFF"/>
              </a:solidFill>
            </a:endParaRPr>
          </a:p>
        </p:txBody>
      </p:sp>
      <p:sp>
        <p:nvSpPr>
          <p:cNvPr id="3" name="Subtitle 2">
            <a:extLst>
              <a:ext uri="{FF2B5EF4-FFF2-40B4-BE49-F238E27FC236}">
                <a16:creationId xmlns:a16="http://schemas.microsoft.com/office/drawing/2014/main" id="{96DCCA4D-8EE1-D290-F8C0-4FEE40F4EFF3}"/>
              </a:ext>
            </a:extLst>
          </p:cNvPr>
          <p:cNvSpPr>
            <a:spLocks noGrp="1"/>
          </p:cNvSpPr>
          <p:nvPr>
            <p:ph type="subTitle" idx="1"/>
          </p:nvPr>
        </p:nvSpPr>
        <p:spPr>
          <a:xfrm>
            <a:off x="6638060" y="4861205"/>
            <a:ext cx="4892949" cy="1376632"/>
          </a:xfrm>
        </p:spPr>
        <p:txBody>
          <a:bodyPr anchor="t">
            <a:normAutofit fontScale="70000" lnSpcReduction="20000"/>
          </a:bodyPr>
          <a:lstStyle/>
          <a:p>
            <a:pPr algn="r"/>
            <a:r>
              <a:rPr lang="en-GB" dirty="0">
                <a:solidFill>
                  <a:srgbClr val="FFFFFF"/>
                </a:solidFill>
              </a:rPr>
              <a:t>Luke Taylor</a:t>
            </a:r>
          </a:p>
          <a:p>
            <a:pPr algn="r"/>
            <a:r>
              <a:rPr lang="en-GB" dirty="0">
                <a:solidFill>
                  <a:srgbClr val="FFFFFF"/>
                </a:solidFill>
              </a:rPr>
              <a:t>James Skipworth</a:t>
            </a:r>
          </a:p>
          <a:p>
            <a:pPr algn="r"/>
            <a:endParaRPr lang="en-GB" dirty="0">
              <a:solidFill>
                <a:srgbClr val="FFFFFF"/>
              </a:solidFill>
            </a:endParaRPr>
          </a:p>
          <a:p>
            <a:pPr algn="r"/>
            <a:r>
              <a:rPr lang="en-GB" dirty="0">
                <a:solidFill>
                  <a:srgbClr val="FFFFFF"/>
                </a:solidFill>
              </a:rPr>
              <a:t>Dept of HPB Surgery, UHBW</a:t>
            </a:r>
          </a:p>
        </p:txBody>
      </p:sp>
      <p:cxnSp>
        <p:nvCxnSpPr>
          <p:cNvPr id="22" name="Straight Connector 21">
            <a:extLst>
              <a:ext uri="{FF2B5EF4-FFF2-40B4-BE49-F238E27FC236}">
                <a16:creationId xmlns:a16="http://schemas.microsoft.com/office/drawing/2014/main" id="{97CC2FE6-3AD0-4131-B4BC-1F4D65E25E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38376" y="4861206"/>
            <a:ext cx="9788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1827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EE59F-545E-84C6-3B68-4680E7E63752}"/>
              </a:ext>
            </a:extLst>
          </p:cNvPr>
          <p:cNvSpPr>
            <a:spLocks noGrp="1"/>
          </p:cNvSpPr>
          <p:nvPr>
            <p:ph type="title"/>
          </p:nvPr>
        </p:nvSpPr>
        <p:spPr>
          <a:xfrm>
            <a:off x="298764" y="1371600"/>
            <a:ext cx="4200713" cy="1451723"/>
          </a:xfrm>
        </p:spPr>
        <p:txBody>
          <a:bodyPr>
            <a:normAutofit fontScale="90000"/>
          </a:bodyPr>
          <a:lstStyle/>
          <a:p>
            <a:r>
              <a:rPr lang="en-GB" dirty="0"/>
              <a:t>Controls</a:t>
            </a:r>
            <a:br>
              <a:rPr lang="en-GB" dirty="0"/>
            </a:br>
            <a:r>
              <a:rPr lang="en-GB" dirty="0"/>
              <a:t>Fistula risk vs POPF </a:t>
            </a:r>
            <a:br>
              <a:rPr lang="en-GB" dirty="0"/>
            </a:br>
            <a:r>
              <a:rPr lang="en-GB" dirty="0"/>
              <a:t>Fistula risk vs Sterility</a:t>
            </a:r>
          </a:p>
        </p:txBody>
      </p:sp>
      <p:pic>
        <p:nvPicPr>
          <p:cNvPr id="6" name="Content Placeholder 5">
            <a:extLst>
              <a:ext uri="{FF2B5EF4-FFF2-40B4-BE49-F238E27FC236}">
                <a16:creationId xmlns:a16="http://schemas.microsoft.com/office/drawing/2014/main" id="{0C8E0087-1694-56CF-C08C-EC56C496A0B7}"/>
              </a:ext>
            </a:extLst>
          </p:cNvPr>
          <p:cNvPicPr>
            <a:picLocks noGrp="1" noChangeAspect="1"/>
          </p:cNvPicPr>
          <p:nvPr>
            <p:ph idx="1"/>
          </p:nvPr>
        </p:nvPicPr>
        <p:blipFill>
          <a:blip r:embed="rId2"/>
          <a:srcRect l="6541" t="7027" r="4883" b="5353"/>
          <a:stretch/>
        </p:blipFill>
        <p:spPr>
          <a:xfrm>
            <a:off x="4639732" y="1676399"/>
            <a:ext cx="7425427" cy="4131734"/>
          </a:xfrm>
        </p:spPr>
      </p:pic>
      <p:sp>
        <p:nvSpPr>
          <p:cNvPr id="4" name="Text Placeholder 3">
            <a:extLst>
              <a:ext uri="{FF2B5EF4-FFF2-40B4-BE49-F238E27FC236}">
                <a16:creationId xmlns:a16="http://schemas.microsoft.com/office/drawing/2014/main" id="{07EEFBF9-9B59-68BB-0DE0-1CDE71882ACB}"/>
              </a:ext>
            </a:extLst>
          </p:cNvPr>
          <p:cNvSpPr>
            <a:spLocks noGrp="1"/>
          </p:cNvSpPr>
          <p:nvPr>
            <p:ph type="body" sz="half" idx="2"/>
          </p:nvPr>
        </p:nvSpPr>
        <p:spPr>
          <a:xfrm>
            <a:off x="298764" y="3135130"/>
            <a:ext cx="3859397" cy="3226826"/>
          </a:xfrm>
        </p:spPr>
        <p:txBody>
          <a:bodyPr>
            <a:normAutofit fontScale="92500" lnSpcReduction="20000"/>
          </a:bodyPr>
          <a:lstStyle/>
          <a:p>
            <a:pPr marL="342900" lvl="0" indent="-342900" algn="just">
              <a:buFont typeface="+mj-lt"/>
              <a:buAutoNum type="alphaUcParen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Box plot demonstrating correlation between Fistula risk score and risk of clinically relevant pancreatic leak (POPF).</a:t>
            </a:r>
            <a:endParaRPr lang="en-GB" sz="1800" dirty="0">
              <a:effectLst/>
              <a:latin typeface="Aptos" panose="020B000402020202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lphaUcParen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Box plot demonstrating similar fistula risk score in patient cohorts with bile that was sterile; bile containing bacteria sensitive to peri-operative antibiotics; and bile containing bacteria non-sensitive to peri-operative antibiotics.</a:t>
            </a:r>
            <a:endParaRPr lang="en-GB" dirty="0"/>
          </a:p>
        </p:txBody>
      </p:sp>
    </p:spTree>
    <p:extLst>
      <p:ext uri="{BB962C8B-B14F-4D97-AF65-F5344CB8AC3E}">
        <p14:creationId xmlns:p14="http://schemas.microsoft.com/office/powerpoint/2010/main" val="279158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3F27BC-7079-4FF7-8F7C-ABC82FA3C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2B5C7F-3DB6-6122-4A08-5F73F3DEDD82}"/>
              </a:ext>
            </a:extLst>
          </p:cNvPr>
          <p:cNvSpPr>
            <a:spLocks noGrp="1"/>
          </p:cNvSpPr>
          <p:nvPr>
            <p:ph type="title"/>
          </p:nvPr>
        </p:nvSpPr>
        <p:spPr>
          <a:xfrm>
            <a:off x="640080" y="1371600"/>
            <a:ext cx="3677920" cy="3919267"/>
          </a:xfrm>
        </p:spPr>
        <p:txBody>
          <a:bodyPr anchor="t">
            <a:normAutofit/>
          </a:bodyPr>
          <a:lstStyle/>
          <a:p>
            <a:r>
              <a:rPr lang="en-GB"/>
              <a:t>Untreated Bile is a risk factor for POPF</a:t>
            </a:r>
            <a:endParaRPr lang="en-GB" dirty="0"/>
          </a:p>
        </p:txBody>
      </p:sp>
      <p:cxnSp>
        <p:nvCxnSpPr>
          <p:cNvPr id="23" name="Straight Connector 22">
            <a:extLst>
              <a:ext uri="{FF2B5EF4-FFF2-40B4-BE49-F238E27FC236}">
                <a16:creationId xmlns:a16="http://schemas.microsoft.com/office/drawing/2014/main" id="{40BBF191-9CC8-4313-B1CA-8DF1A53AE4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0728A918-0E09-3E23-AEAB-2D7794373D4D}"/>
              </a:ext>
            </a:extLst>
          </p:cNvPr>
          <p:cNvGraphicFramePr>
            <a:graphicFrameLocks noGrp="1"/>
          </p:cNvGraphicFramePr>
          <p:nvPr>
            <p:ph idx="1"/>
            <p:extLst>
              <p:ext uri="{D42A27DB-BD31-4B8C-83A1-F6EECF244321}">
                <p14:modId xmlns:p14="http://schemas.microsoft.com/office/powerpoint/2010/main" val="2376760483"/>
              </p:ext>
            </p:extLst>
          </p:nvPr>
        </p:nvGraphicFramePr>
        <p:xfrm>
          <a:off x="5051651" y="2348438"/>
          <a:ext cx="6690694" cy="2972643"/>
        </p:xfrm>
        <a:graphic>
          <a:graphicData uri="http://schemas.openxmlformats.org/drawingml/2006/table">
            <a:tbl>
              <a:tblPr firstRow="1" firstCol="1" bandRow="1"/>
              <a:tblGrid>
                <a:gridCol w="1503996">
                  <a:extLst>
                    <a:ext uri="{9D8B030D-6E8A-4147-A177-3AD203B41FA5}">
                      <a16:colId xmlns:a16="http://schemas.microsoft.com/office/drawing/2014/main" val="2541066522"/>
                    </a:ext>
                  </a:extLst>
                </a:gridCol>
                <a:gridCol w="929593">
                  <a:extLst>
                    <a:ext uri="{9D8B030D-6E8A-4147-A177-3AD203B41FA5}">
                      <a16:colId xmlns:a16="http://schemas.microsoft.com/office/drawing/2014/main" val="3040687611"/>
                    </a:ext>
                  </a:extLst>
                </a:gridCol>
                <a:gridCol w="1432246">
                  <a:extLst>
                    <a:ext uri="{9D8B030D-6E8A-4147-A177-3AD203B41FA5}">
                      <a16:colId xmlns:a16="http://schemas.microsoft.com/office/drawing/2014/main" val="387775566"/>
                    </a:ext>
                  </a:extLst>
                </a:gridCol>
                <a:gridCol w="848790">
                  <a:extLst>
                    <a:ext uri="{9D8B030D-6E8A-4147-A177-3AD203B41FA5}">
                      <a16:colId xmlns:a16="http://schemas.microsoft.com/office/drawing/2014/main" val="1123572380"/>
                    </a:ext>
                  </a:extLst>
                </a:gridCol>
                <a:gridCol w="848790">
                  <a:extLst>
                    <a:ext uri="{9D8B030D-6E8A-4147-A177-3AD203B41FA5}">
                      <a16:colId xmlns:a16="http://schemas.microsoft.com/office/drawing/2014/main" val="2775388704"/>
                    </a:ext>
                  </a:extLst>
                </a:gridCol>
                <a:gridCol w="1127279">
                  <a:extLst>
                    <a:ext uri="{9D8B030D-6E8A-4147-A177-3AD203B41FA5}">
                      <a16:colId xmlns:a16="http://schemas.microsoft.com/office/drawing/2014/main" val="3716386324"/>
                    </a:ext>
                  </a:extLst>
                </a:gridCol>
              </a:tblGrid>
              <a:tr h="544300">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No POPF</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Biochemical </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Grade B</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Grade C</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 value</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737416163"/>
                  </a:ext>
                </a:extLst>
              </a:tr>
              <a:tr h="293155">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Sterile</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204(%)</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23(%)</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063993495"/>
                  </a:ext>
                </a:extLst>
              </a:tr>
              <a:tr h="795444">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Bacteriobilia sensitive to peri-op Abx</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27(%)</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0.33</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73522367"/>
                  </a:ext>
                </a:extLst>
              </a:tr>
              <a:tr h="795444">
                <a:tc>
                  <a:txBody>
                    <a:bodyPr/>
                    <a:lstStyle/>
                    <a:p>
                      <a:pPr algn="just" fontAlgn="t">
                        <a:buNone/>
                      </a:pPr>
                      <a:r>
                        <a:rPr lang="en-GB" sz="1600" b="1" i="0" u="none" strike="noStrike" kern="100" dirty="0" err="1">
                          <a:effectLst/>
                          <a:latin typeface="Calibri" panose="020F0502020204030204" pitchFamily="34" charset="0"/>
                          <a:ea typeface="Times New Roman" panose="02020603050405020304" pitchFamily="18" charset="0"/>
                          <a:cs typeface="Times New Roman" panose="02020603050405020304" pitchFamily="18" charset="0"/>
                        </a:rPr>
                        <a:t>Bacteriobilia</a:t>
                      </a:r>
                      <a:r>
                        <a:rPr lang="en-GB" sz="16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 not sensitive to peri-op Abx</a:t>
                      </a:r>
                      <a:endParaRPr lang="en-GB" sz="3000" b="0" i="0" u="none" strike="noStrike" dirty="0">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63(%)</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12(%)</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&lt; 0.0001</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230437280"/>
                  </a:ext>
                </a:extLst>
              </a:tr>
              <a:tr h="544300">
                <a:tc>
                  <a:txBody>
                    <a:bodyPr/>
                    <a:lstStyle/>
                    <a:p>
                      <a:pPr algn="just" fontAlgn="t">
                        <a:buNone/>
                      </a:pPr>
                      <a:r>
                        <a:rPr lang="en-GB" sz="16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All Bacteriobilia</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90(%)</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17(%)</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16(%)</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13(%)</a:t>
                      </a:r>
                      <a:endParaRPr lang="en-GB" sz="3000" b="0" i="0" u="none" strike="noStrike">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just" fontAlgn="t">
                        <a:buNone/>
                      </a:pPr>
                      <a:r>
                        <a:rPr lang="en-GB" sz="1600" b="0"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0.0015</a:t>
                      </a:r>
                      <a:endParaRPr lang="en-GB" sz="3000" b="0" i="0" u="none" strike="noStrike" dirty="0">
                        <a:effectLst/>
                        <a:latin typeface="Arial" panose="020B0604020202020204" pitchFamily="34" charset="0"/>
                      </a:endParaRPr>
                    </a:p>
                  </a:txBody>
                  <a:tcPr marL="113785" marR="113785" marT="1580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106902760"/>
                  </a:ext>
                </a:extLst>
              </a:tr>
            </a:tbl>
          </a:graphicData>
        </a:graphic>
      </p:graphicFrame>
      <p:sp>
        <p:nvSpPr>
          <p:cNvPr id="3" name="Rectangle 2">
            <a:extLst>
              <a:ext uri="{FF2B5EF4-FFF2-40B4-BE49-F238E27FC236}">
                <a16:creationId xmlns:a16="http://schemas.microsoft.com/office/drawing/2014/main" id="{3440A0A8-F669-7D78-4C91-452E1D55700E}"/>
              </a:ext>
            </a:extLst>
          </p:cNvPr>
          <p:cNvSpPr/>
          <p:nvPr/>
        </p:nvSpPr>
        <p:spPr>
          <a:xfrm>
            <a:off x="10664982" y="3920150"/>
            <a:ext cx="805759" cy="443620"/>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252EE2-744C-3ACC-3327-AF1235B49453}"/>
              </a:ext>
            </a:extLst>
          </p:cNvPr>
          <p:cNvSpPr/>
          <p:nvPr/>
        </p:nvSpPr>
        <p:spPr>
          <a:xfrm>
            <a:off x="10664982" y="4688609"/>
            <a:ext cx="805759" cy="443620"/>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5494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5F8A-78D5-4BE6-D6D0-310B650BE3A6}"/>
              </a:ext>
            </a:extLst>
          </p:cNvPr>
          <p:cNvSpPr>
            <a:spLocks noGrp="1"/>
          </p:cNvSpPr>
          <p:nvPr>
            <p:ph type="title"/>
          </p:nvPr>
        </p:nvSpPr>
        <p:spPr/>
        <p:txBody>
          <a:bodyPr/>
          <a:lstStyle/>
          <a:p>
            <a:r>
              <a:rPr lang="en-GB" dirty="0"/>
              <a:t>Length of Stay</a:t>
            </a:r>
          </a:p>
        </p:txBody>
      </p:sp>
      <p:pic>
        <p:nvPicPr>
          <p:cNvPr id="6" name="Content Placeholder 5">
            <a:extLst>
              <a:ext uri="{FF2B5EF4-FFF2-40B4-BE49-F238E27FC236}">
                <a16:creationId xmlns:a16="http://schemas.microsoft.com/office/drawing/2014/main" id="{5D4DF0B7-8F05-5077-6237-C48724A0EFF0}"/>
              </a:ext>
            </a:extLst>
          </p:cNvPr>
          <p:cNvPicPr>
            <a:picLocks noGrp="1" noChangeAspect="1"/>
          </p:cNvPicPr>
          <p:nvPr>
            <p:ph idx="1"/>
          </p:nvPr>
        </p:nvPicPr>
        <p:blipFill>
          <a:blip r:embed="rId2"/>
          <a:stretch>
            <a:fillRect/>
          </a:stretch>
        </p:blipFill>
        <p:spPr>
          <a:xfrm>
            <a:off x="4975787" y="1664326"/>
            <a:ext cx="6841051" cy="3840590"/>
          </a:xfrm>
        </p:spPr>
      </p:pic>
      <p:sp>
        <p:nvSpPr>
          <p:cNvPr id="4" name="Text Placeholder 3">
            <a:extLst>
              <a:ext uri="{FF2B5EF4-FFF2-40B4-BE49-F238E27FC236}">
                <a16:creationId xmlns:a16="http://schemas.microsoft.com/office/drawing/2014/main" id="{82BD9F8C-40CD-FE40-DB42-DD1FC6A3A3F2}"/>
              </a:ext>
            </a:extLst>
          </p:cNvPr>
          <p:cNvSpPr>
            <a:spLocks noGrp="1"/>
          </p:cNvSpPr>
          <p:nvPr>
            <p:ph type="body" sz="half" idx="2"/>
          </p:nvPr>
        </p:nvSpPr>
        <p:spPr>
          <a:xfrm>
            <a:off x="375162" y="2972168"/>
            <a:ext cx="4600625" cy="3226826"/>
          </a:xfrm>
        </p:spPr>
        <p:txBody>
          <a:bodyPr>
            <a:normAutofit/>
          </a:bodyPr>
          <a:lstStyle/>
          <a:p>
            <a:r>
              <a:rPr lang="en-GB" sz="1800" kern="0" dirty="0">
                <a:solidFill>
                  <a:srgbClr val="000000"/>
                </a:solidFill>
                <a:latin typeface="Calibri" panose="020F0502020204030204" pitchFamily="34" charset="0"/>
                <a:ea typeface="Times New Roman" panose="02020603050405020304" pitchFamily="18" charset="0"/>
              </a:rPr>
              <a:t>P</a:t>
            </a:r>
            <a:r>
              <a:rPr lang="en-GB" sz="1800" kern="0" dirty="0">
                <a:effectLst/>
                <a:latin typeface="Calibri" panose="020F0502020204030204" pitchFamily="34" charset="0"/>
                <a:ea typeface="Times New Roman" panose="02020603050405020304" pitchFamily="18" charset="0"/>
              </a:rPr>
              <a:t>atients with </a:t>
            </a:r>
            <a:r>
              <a:rPr lang="en-GB" sz="1800" kern="0" dirty="0" err="1">
                <a:effectLst/>
                <a:latin typeface="Calibri" panose="020F0502020204030204" pitchFamily="34" charset="0"/>
                <a:ea typeface="Times New Roman" panose="02020603050405020304" pitchFamily="18" charset="0"/>
              </a:rPr>
              <a:t>bacteriobilia</a:t>
            </a:r>
            <a:r>
              <a:rPr lang="en-GB" sz="1800" kern="0" dirty="0">
                <a:effectLst/>
                <a:latin typeface="Calibri" panose="020F0502020204030204" pitchFamily="34" charset="0"/>
                <a:ea typeface="Times New Roman" panose="02020603050405020304" pitchFamily="18" charset="0"/>
              </a:rPr>
              <a:t> experienced longer hospital stays than those with sterile bile (median of 11 days sterile vs. 18 days </a:t>
            </a:r>
            <a:r>
              <a:rPr lang="en-GB" sz="1800" kern="0" dirty="0" err="1">
                <a:effectLst/>
                <a:latin typeface="Calibri" panose="020F0502020204030204" pitchFamily="34" charset="0"/>
                <a:ea typeface="Times New Roman" panose="02020603050405020304" pitchFamily="18" charset="0"/>
              </a:rPr>
              <a:t>bacteriobilia</a:t>
            </a:r>
            <a:r>
              <a:rPr lang="en-GB" sz="1800" kern="0" dirty="0">
                <a:effectLst/>
                <a:latin typeface="Calibri" panose="020F0502020204030204" pitchFamily="34" charset="0"/>
                <a:ea typeface="Times New Roman" panose="02020603050405020304" pitchFamily="18" charset="0"/>
              </a:rPr>
              <a:t>; p &lt; 0.0001).</a:t>
            </a:r>
          </a:p>
          <a:p>
            <a:endParaRPr lang="en-GB" sz="1800" kern="0" dirty="0">
              <a:effectLst/>
              <a:latin typeface="Calibri" panose="020F0502020204030204" pitchFamily="34" charset="0"/>
              <a:ea typeface="Times New Roman" panose="02020603050405020304" pitchFamily="18" charset="0"/>
            </a:endParaRPr>
          </a:p>
          <a:p>
            <a:r>
              <a:rPr lang="en-GB" sz="1800" kern="0" dirty="0">
                <a:effectLst/>
                <a:latin typeface="Calibri" panose="020F0502020204030204" pitchFamily="34" charset="0"/>
                <a:ea typeface="Times New Roman" panose="02020603050405020304" pitchFamily="18" charset="0"/>
              </a:rPr>
              <a:t>Patients with </a:t>
            </a:r>
            <a:r>
              <a:rPr lang="en-GB" sz="1800" kern="0" dirty="0" err="1">
                <a:effectLst/>
                <a:latin typeface="Calibri" panose="020F0502020204030204" pitchFamily="34" charset="0"/>
                <a:ea typeface="Times New Roman" panose="02020603050405020304" pitchFamily="18" charset="0"/>
              </a:rPr>
              <a:t>bacteriobilia</a:t>
            </a:r>
            <a:r>
              <a:rPr lang="en-GB" sz="1800" kern="0" dirty="0">
                <a:effectLst/>
                <a:latin typeface="Calibri" panose="020F0502020204030204" pitchFamily="34" charset="0"/>
                <a:ea typeface="Times New Roman" panose="02020603050405020304" pitchFamily="18" charset="0"/>
              </a:rPr>
              <a:t> not sensitive to antibiotics experienced the longest in-patient stay (median of 15 days vs 20 days; p &lt; 0.0001) </a:t>
            </a:r>
            <a:endParaRPr lang="en-GB" dirty="0"/>
          </a:p>
        </p:txBody>
      </p:sp>
      <p:sp>
        <p:nvSpPr>
          <p:cNvPr id="3" name="Rectangle 2">
            <a:extLst>
              <a:ext uri="{FF2B5EF4-FFF2-40B4-BE49-F238E27FC236}">
                <a16:creationId xmlns:a16="http://schemas.microsoft.com/office/drawing/2014/main" id="{AFD372E0-BF3A-EF76-1BAD-41C80085C244}"/>
              </a:ext>
            </a:extLst>
          </p:cNvPr>
          <p:cNvSpPr/>
          <p:nvPr/>
        </p:nvSpPr>
        <p:spPr>
          <a:xfrm>
            <a:off x="1955547" y="3909355"/>
            <a:ext cx="805759" cy="443620"/>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A79FD05A-21A1-A897-2AE9-958B6A6AE56C}"/>
              </a:ext>
            </a:extLst>
          </p:cNvPr>
          <p:cNvSpPr/>
          <p:nvPr/>
        </p:nvSpPr>
        <p:spPr>
          <a:xfrm>
            <a:off x="3931873" y="5504916"/>
            <a:ext cx="805759" cy="443620"/>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5979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E0F3CA-6C2C-5314-AEA6-956B8D16C593}"/>
              </a:ext>
            </a:extLst>
          </p:cNvPr>
          <p:cNvSpPr>
            <a:spLocks noGrp="1"/>
          </p:cNvSpPr>
          <p:nvPr>
            <p:ph type="title"/>
          </p:nvPr>
        </p:nvSpPr>
        <p:spPr>
          <a:xfrm>
            <a:off x="640080" y="914399"/>
            <a:ext cx="3000587" cy="4160520"/>
          </a:xfrm>
        </p:spPr>
        <p:txBody>
          <a:bodyPr anchor="t">
            <a:normAutofit/>
          </a:bodyPr>
          <a:lstStyle/>
          <a:p>
            <a:r>
              <a:rPr lang="en-GB" sz="3600"/>
              <a:t>Conclusions</a:t>
            </a:r>
          </a:p>
        </p:txBody>
      </p:sp>
      <p:cxnSp>
        <p:nvCxnSpPr>
          <p:cNvPr id="27" name="Straight Connector 26">
            <a:extLst>
              <a:ext uri="{FF2B5EF4-FFF2-40B4-BE49-F238E27FC236}">
                <a16:creationId xmlns:a16="http://schemas.microsoft.com/office/drawing/2014/main" id="{05ADA91C-AD52-A530-A898-AD6E698745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2253" y="6272784"/>
            <a:ext cx="10847495"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17" name="Content Placeholder 2">
            <a:extLst>
              <a:ext uri="{FF2B5EF4-FFF2-40B4-BE49-F238E27FC236}">
                <a16:creationId xmlns:a16="http://schemas.microsoft.com/office/drawing/2014/main" id="{0816F019-A942-C343-BDF5-A5EA6DF313EF}"/>
              </a:ext>
            </a:extLst>
          </p:cNvPr>
          <p:cNvGraphicFramePr>
            <a:graphicFrameLocks noGrp="1"/>
          </p:cNvGraphicFramePr>
          <p:nvPr>
            <p:ph idx="1"/>
            <p:extLst>
              <p:ext uri="{D42A27DB-BD31-4B8C-83A1-F6EECF244321}">
                <p14:modId xmlns:p14="http://schemas.microsoft.com/office/powerpoint/2010/main" val="1668250365"/>
              </p:ext>
            </p:extLst>
          </p:nvPr>
        </p:nvGraphicFramePr>
        <p:xfrm>
          <a:off x="4303332" y="891606"/>
          <a:ext cx="7216416" cy="5111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038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3CD1-7F69-D294-7201-81388EC6B247}"/>
              </a:ext>
            </a:extLst>
          </p:cNvPr>
          <p:cNvSpPr>
            <a:spLocks noGrp="1"/>
          </p:cNvSpPr>
          <p:nvPr>
            <p:ph type="title"/>
          </p:nvPr>
        </p:nvSpPr>
        <p:spPr/>
        <p:txBody>
          <a:bodyPr/>
          <a:lstStyle/>
          <a:p>
            <a:r>
              <a:rPr lang="en-GB" dirty="0"/>
              <a:t>What Do We Know</a:t>
            </a:r>
          </a:p>
        </p:txBody>
      </p:sp>
      <p:graphicFrame>
        <p:nvGraphicFramePr>
          <p:cNvPr id="5" name="Content Placeholder 2">
            <a:extLst>
              <a:ext uri="{FF2B5EF4-FFF2-40B4-BE49-F238E27FC236}">
                <a16:creationId xmlns:a16="http://schemas.microsoft.com/office/drawing/2014/main" id="{D33F6D22-4FF0-4782-3DE7-9DCD5E590017}"/>
              </a:ext>
            </a:extLst>
          </p:cNvPr>
          <p:cNvGraphicFramePr>
            <a:graphicFrameLocks noGrp="1"/>
          </p:cNvGraphicFramePr>
          <p:nvPr>
            <p:ph idx="1"/>
            <p:extLst>
              <p:ext uri="{D42A27DB-BD31-4B8C-83A1-F6EECF244321}">
                <p14:modId xmlns:p14="http://schemas.microsoft.com/office/powerpoint/2010/main" val="1480777546"/>
              </p:ext>
            </p:extLst>
          </p:nvPr>
        </p:nvGraphicFramePr>
        <p:xfrm>
          <a:off x="640080" y="2633472"/>
          <a:ext cx="10890928"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654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9ACA7-279C-439F-F2DD-403EB71D48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E1E1D0-E976-DDDC-92C9-EBDF38B97B3C}"/>
              </a:ext>
            </a:extLst>
          </p:cNvPr>
          <p:cNvSpPr>
            <a:spLocks noGrp="1"/>
          </p:cNvSpPr>
          <p:nvPr>
            <p:ph type="title"/>
          </p:nvPr>
        </p:nvSpPr>
        <p:spPr/>
        <p:txBody>
          <a:bodyPr/>
          <a:lstStyle/>
          <a:p>
            <a:r>
              <a:rPr lang="en-GB" dirty="0"/>
              <a:t>What Have We Done?</a:t>
            </a:r>
          </a:p>
        </p:txBody>
      </p:sp>
      <p:graphicFrame>
        <p:nvGraphicFramePr>
          <p:cNvPr id="5" name="Content Placeholder 2">
            <a:extLst>
              <a:ext uri="{FF2B5EF4-FFF2-40B4-BE49-F238E27FC236}">
                <a16:creationId xmlns:a16="http://schemas.microsoft.com/office/drawing/2014/main" id="{D8CA4B9E-C48A-2B09-3AC3-85935F6F153D}"/>
              </a:ext>
            </a:extLst>
          </p:cNvPr>
          <p:cNvGraphicFramePr>
            <a:graphicFrameLocks noGrp="1"/>
          </p:cNvGraphicFramePr>
          <p:nvPr>
            <p:ph idx="1"/>
            <p:extLst>
              <p:ext uri="{D42A27DB-BD31-4B8C-83A1-F6EECF244321}">
                <p14:modId xmlns:p14="http://schemas.microsoft.com/office/powerpoint/2010/main" val="1513888895"/>
              </p:ext>
            </p:extLst>
          </p:nvPr>
        </p:nvGraphicFramePr>
        <p:xfrm>
          <a:off x="640080" y="2633472"/>
          <a:ext cx="10890928"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17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1C69525-1BE4-4BA0-A23C-3BB6C162E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52BEF6-D322-61F0-D70C-4ADB922EBBD1}"/>
              </a:ext>
            </a:extLst>
          </p:cNvPr>
          <p:cNvSpPr>
            <a:spLocks noGrp="1"/>
          </p:cNvSpPr>
          <p:nvPr>
            <p:ph type="title"/>
          </p:nvPr>
        </p:nvSpPr>
        <p:spPr>
          <a:xfrm>
            <a:off x="640079" y="1371601"/>
            <a:ext cx="10890929" cy="1097280"/>
          </a:xfrm>
        </p:spPr>
        <p:txBody>
          <a:bodyPr>
            <a:normAutofit/>
          </a:bodyPr>
          <a:lstStyle/>
          <a:p>
            <a:r>
              <a:rPr lang="en-GB" dirty="0"/>
              <a:t>Demographics</a:t>
            </a:r>
          </a:p>
        </p:txBody>
      </p:sp>
      <p:cxnSp>
        <p:nvCxnSpPr>
          <p:cNvPr id="11" name="Straight Connector 10">
            <a:extLst>
              <a:ext uri="{FF2B5EF4-FFF2-40B4-BE49-F238E27FC236}">
                <a16:creationId xmlns:a16="http://schemas.microsoft.com/office/drawing/2014/main" id="{B68AF875-C18B-4B48-AE4C-A63FD3CEFB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A3C0306A-FDD6-AA04-EBA8-5606410D6D64}"/>
              </a:ext>
            </a:extLst>
          </p:cNvPr>
          <p:cNvGraphicFramePr>
            <a:graphicFrameLocks noGrp="1"/>
          </p:cNvGraphicFramePr>
          <p:nvPr>
            <p:ph idx="1"/>
            <p:extLst>
              <p:ext uri="{D42A27DB-BD31-4B8C-83A1-F6EECF244321}">
                <p14:modId xmlns:p14="http://schemas.microsoft.com/office/powerpoint/2010/main" val="597248885"/>
              </p:ext>
            </p:extLst>
          </p:nvPr>
        </p:nvGraphicFramePr>
        <p:xfrm>
          <a:off x="887904" y="2559050"/>
          <a:ext cx="10395279" cy="3738873"/>
        </p:xfrm>
        <a:graphic>
          <a:graphicData uri="http://schemas.openxmlformats.org/drawingml/2006/table">
            <a:tbl>
              <a:tblPr firstRow="1" firstCol="1" bandRow="1"/>
              <a:tblGrid>
                <a:gridCol w="4290048">
                  <a:extLst>
                    <a:ext uri="{9D8B030D-6E8A-4147-A177-3AD203B41FA5}">
                      <a16:colId xmlns:a16="http://schemas.microsoft.com/office/drawing/2014/main" val="1394661682"/>
                    </a:ext>
                  </a:extLst>
                </a:gridCol>
                <a:gridCol w="2818080">
                  <a:extLst>
                    <a:ext uri="{9D8B030D-6E8A-4147-A177-3AD203B41FA5}">
                      <a16:colId xmlns:a16="http://schemas.microsoft.com/office/drawing/2014/main" val="411677746"/>
                    </a:ext>
                  </a:extLst>
                </a:gridCol>
                <a:gridCol w="3287151">
                  <a:extLst>
                    <a:ext uri="{9D8B030D-6E8A-4147-A177-3AD203B41FA5}">
                      <a16:colId xmlns:a16="http://schemas.microsoft.com/office/drawing/2014/main" val="370364864"/>
                    </a:ext>
                  </a:extLst>
                </a:gridCol>
              </a:tblGrid>
              <a:tr h="321923">
                <a:tc>
                  <a:txBody>
                    <a:bodyPr/>
                    <a:lstStyle/>
                    <a:p>
                      <a:pPr algn="l" fontAlgn="t">
                        <a:buNone/>
                      </a:pPr>
                      <a:r>
                        <a:rPr lang="en-GB" sz="1600" b="1"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Demographic</a:t>
                      </a:r>
                      <a:endParaRPr lang="en-GB" sz="2900" b="0" i="0" u="none" strike="noStrike" dirty="0">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16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Subgroup</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16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Number</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extLst>
                  <a:ext uri="{0D108BD9-81ED-4DB2-BD59-A6C34878D82A}">
                    <a16:rowId xmlns:a16="http://schemas.microsoft.com/office/drawing/2014/main" val="3319081372"/>
                  </a:ext>
                </a:extLst>
              </a:tr>
              <a:tr h="321923">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Sex</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258412224"/>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Male</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209(55%)</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261076473"/>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Female</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174(45%)</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579275827"/>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Age, years (IQR)</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 (59-73)</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363240247"/>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Body Mass Index (IQR)</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 (21.88-28.0)</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895816622"/>
                  </a:ext>
                </a:extLst>
              </a:tr>
              <a:tr h="321923">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ASA Grade</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944253306"/>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22(57.4%)</a:t>
                      </a:r>
                      <a:endParaRPr lang="en-GB" sz="2900" b="0" i="0" u="none" strike="noStrike" dirty="0">
                        <a:solidFill>
                          <a:schemeClr val="tx1"/>
                        </a:solidFill>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687453394"/>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242(63.2%)</a:t>
                      </a:r>
                      <a:endParaRPr lang="en-GB" sz="2900" b="0" i="0" u="none" strike="noStrike" dirty="0">
                        <a:solidFill>
                          <a:schemeClr val="tx1"/>
                        </a:solidFill>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503873393"/>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95(24.8%)</a:t>
                      </a:r>
                      <a:endParaRPr lang="en-GB" sz="2900" b="0" i="0" u="none" strike="noStrike" dirty="0">
                        <a:solidFill>
                          <a:schemeClr val="tx1"/>
                        </a:solidFill>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649159540"/>
                  </a:ext>
                </a:extLst>
              </a:tr>
              <a:tr h="346638">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6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GB" sz="2900" b="0" i="0" u="none" strike="noStrike">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GB" sz="2900" b="0" i="0" u="none" strike="noStrike" dirty="0">
                        <a:solidFill>
                          <a:schemeClr val="tx1"/>
                        </a:solidFill>
                        <a:effectLst/>
                        <a:latin typeface="Arial" panose="020B0604020202020204" pitchFamily="34" charset="0"/>
                      </a:endParaRPr>
                    </a:p>
                  </a:txBody>
                  <a:tcPr marL="111221" marR="111221" marT="15447"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003038695"/>
                  </a:ext>
                </a:extLst>
              </a:tr>
            </a:tbl>
          </a:graphicData>
        </a:graphic>
      </p:graphicFrame>
    </p:spTree>
    <p:extLst>
      <p:ext uri="{BB962C8B-B14F-4D97-AF65-F5344CB8AC3E}">
        <p14:creationId xmlns:p14="http://schemas.microsoft.com/office/powerpoint/2010/main" val="60720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1C69525-1BE4-4BA0-A23C-3BB6C162E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36125-64D9-75F2-94AE-7FEB4FAF7A3F}"/>
              </a:ext>
            </a:extLst>
          </p:cNvPr>
          <p:cNvSpPr>
            <a:spLocks noGrp="1"/>
          </p:cNvSpPr>
          <p:nvPr>
            <p:ph type="title"/>
          </p:nvPr>
        </p:nvSpPr>
        <p:spPr>
          <a:xfrm>
            <a:off x="640079" y="1371601"/>
            <a:ext cx="10890929" cy="1097280"/>
          </a:xfrm>
        </p:spPr>
        <p:txBody>
          <a:bodyPr>
            <a:normAutofit/>
          </a:bodyPr>
          <a:lstStyle/>
          <a:p>
            <a:r>
              <a:rPr lang="en-GB" dirty="0"/>
              <a:t>Biliary Intervention and Risk of POPF</a:t>
            </a:r>
          </a:p>
        </p:txBody>
      </p:sp>
      <p:cxnSp>
        <p:nvCxnSpPr>
          <p:cNvPr id="18" name="Straight Connector 17">
            <a:extLst>
              <a:ext uri="{FF2B5EF4-FFF2-40B4-BE49-F238E27FC236}">
                <a16:creationId xmlns:a16="http://schemas.microsoft.com/office/drawing/2014/main" id="{B68AF875-C18B-4B48-AE4C-A63FD3CEFB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7EDC79CB-406F-4514-0791-94270619F9E8}"/>
              </a:ext>
            </a:extLst>
          </p:cNvPr>
          <p:cNvGraphicFramePr>
            <a:graphicFrameLocks noGrp="1"/>
          </p:cNvGraphicFramePr>
          <p:nvPr>
            <p:ph idx="1"/>
            <p:extLst>
              <p:ext uri="{D42A27DB-BD31-4B8C-83A1-F6EECF244321}">
                <p14:modId xmlns:p14="http://schemas.microsoft.com/office/powerpoint/2010/main" val="2766624489"/>
              </p:ext>
            </p:extLst>
          </p:nvPr>
        </p:nvGraphicFramePr>
        <p:xfrm>
          <a:off x="1592283" y="2559050"/>
          <a:ext cx="8986522" cy="3738869"/>
        </p:xfrm>
        <a:graphic>
          <a:graphicData uri="http://schemas.openxmlformats.org/drawingml/2006/table">
            <a:tbl>
              <a:tblPr firstRow="1" firstCol="1" bandRow="1"/>
              <a:tblGrid>
                <a:gridCol w="3404983">
                  <a:extLst>
                    <a:ext uri="{9D8B030D-6E8A-4147-A177-3AD203B41FA5}">
                      <a16:colId xmlns:a16="http://schemas.microsoft.com/office/drawing/2014/main" val="476676652"/>
                    </a:ext>
                  </a:extLst>
                </a:gridCol>
                <a:gridCol w="3096546">
                  <a:extLst>
                    <a:ext uri="{9D8B030D-6E8A-4147-A177-3AD203B41FA5}">
                      <a16:colId xmlns:a16="http://schemas.microsoft.com/office/drawing/2014/main" val="781019361"/>
                    </a:ext>
                  </a:extLst>
                </a:gridCol>
                <a:gridCol w="2484993">
                  <a:extLst>
                    <a:ext uri="{9D8B030D-6E8A-4147-A177-3AD203B41FA5}">
                      <a16:colId xmlns:a16="http://schemas.microsoft.com/office/drawing/2014/main" val="3682218239"/>
                    </a:ext>
                  </a:extLst>
                </a:gridCol>
              </a:tblGrid>
              <a:tr h="350943">
                <a:tc>
                  <a:txBody>
                    <a:bodyPr/>
                    <a:lstStyle/>
                    <a:p>
                      <a:pPr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Pre-operative Biliary Intervention</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l" fontAlgn="t">
                        <a:buNone/>
                      </a:pPr>
                      <a:r>
                        <a:rPr lang="en-GB" sz="19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916623497"/>
                  </a:ext>
                </a:extLst>
              </a:tr>
              <a:tr h="350943">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180(47%) </a:t>
                      </a:r>
                      <a:endParaRPr lang="en-GB" sz="3100" b="0" i="0" u="none" strike="noStrike" dirty="0">
                        <a:solidFill>
                          <a:schemeClr val="tx1"/>
                        </a:solidFill>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755989766"/>
                  </a:ext>
                </a:extLst>
              </a:tr>
              <a:tr h="350943">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203(53%) </a:t>
                      </a:r>
                      <a:endParaRPr lang="en-GB" sz="3100" b="0" i="0" u="none" strike="noStrike" dirty="0">
                        <a:solidFill>
                          <a:schemeClr val="tx1"/>
                        </a:solidFill>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316538522"/>
                  </a:ext>
                </a:extLst>
              </a:tr>
              <a:tr h="580382">
                <a:tc>
                  <a:txBody>
                    <a:bodyPr/>
                    <a:lstStyle/>
                    <a:p>
                      <a:pPr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Post-operative Pancreatic Fistula Risk Score</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404520288"/>
                  </a:ext>
                </a:extLst>
              </a:tr>
              <a:tr h="350943">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Low (1-2 points)</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133(34.7%)</a:t>
                      </a:r>
                      <a:endParaRPr lang="en-GB" sz="3100" b="0" i="0" u="none" strike="noStrike" dirty="0">
                        <a:solidFill>
                          <a:schemeClr val="tx1"/>
                        </a:solidFill>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461530064"/>
                  </a:ext>
                </a:extLst>
              </a:tr>
              <a:tr h="350943">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Medium (3-6 points)</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173(45.2%) </a:t>
                      </a:r>
                      <a:endParaRPr lang="en-GB" sz="3100" b="0" i="0" u="none" strike="noStrike" dirty="0">
                        <a:solidFill>
                          <a:schemeClr val="tx1"/>
                        </a:solidFill>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091323554"/>
                  </a:ext>
                </a:extLst>
              </a:tr>
              <a:tr h="350943">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High (7-10 points)</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77(20.1%) </a:t>
                      </a:r>
                      <a:endParaRPr lang="en-GB" sz="3100" b="0" i="0" u="none" strike="noStrike" dirty="0">
                        <a:solidFill>
                          <a:schemeClr val="tx1"/>
                        </a:solidFill>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781585275"/>
                  </a:ext>
                </a:extLst>
              </a:tr>
              <a:tr h="350943">
                <a:tc>
                  <a:txBody>
                    <a:bodyPr/>
                    <a:lstStyle/>
                    <a:p>
                      <a:pPr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Positive Bile Culture</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79139153"/>
                  </a:ext>
                </a:extLst>
              </a:tr>
              <a:tr h="350943">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136(35.5%) </a:t>
                      </a:r>
                      <a:endParaRPr lang="en-GB" sz="3100" b="0" i="0" u="none" strike="noStrike" dirty="0">
                        <a:solidFill>
                          <a:schemeClr val="tx1"/>
                        </a:solidFill>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497470091"/>
                  </a:ext>
                </a:extLst>
              </a:tr>
              <a:tr h="350943">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GB" sz="3100" b="0" i="0" u="none" strike="noStrike">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9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247(64.5%) </a:t>
                      </a:r>
                      <a:endParaRPr lang="en-GB" sz="3100" b="0" i="0" u="none" strike="noStrike" dirty="0">
                        <a:solidFill>
                          <a:schemeClr val="tx1"/>
                        </a:solidFill>
                        <a:effectLst/>
                        <a:latin typeface="Arial" panose="020B0604020202020204" pitchFamily="34" charset="0"/>
                      </a:endParaRPr>
                    </a:p>
                  </a:txBody>
                  <a:tcPr marL="119652" marR="119652" marT="16619"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987823878"/>
                  </a:ext>
                </a:extLst>
              </a:tr>
            </a:tbl>
          </a:graphicData>
        </a:graphic>
      </p:graphicFrame>
    </p:spTree>
    <p:extLst>
      <p:ext uri="{BB962C8B-B14F-4D97-AF65-F5344CB8AC3E}">
        <p14:creationId xmlns:p14="http://schemas.microsoft.com/office/powerpoint/2010/main" val="320013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3D236B-A715-2C23-75A9-58E862CB5F3B}"/>
              </a:ext>
            </a:extLst>
          </p:cNvPr>
          <p:cNvSpPr>
            <a:spLocks noGrp="1"/>
          </p:cNvSpPr>
          <p:nvPr>
            <p:ph type="title"/>
          </p:nvPr>
        </p:nvSpPr>
        <p:spPr>
          <a:xfrm>
            <a:off x="643573" y="1371600"/>
            <a:ext cx="3250069" cy="2696866"/>
          </a:xfrm>
        </p:spPr>
        <p:txBody>
          <a:bodyPr vert="horz" lIns="91440" tIns="45720" rIns="91440" bIns="45720" rtlCol="0" anchor="t">
            <a:normAutofit/>
          </a:bodyPr>
          <a:lstStyle/>
          <a:p>
            <a:pPr>
              <a:lnSpc>
                <a:spcPct val="90000"/>
              </a:lnSpc>
            </a:pPr>
            <a:r>
              <a:rPr lang="en-US" sz="4400"/>
              <a:t>Peri-operative antibiotic usage</a:t>
            </a:r>
          </a:p>
        </p:txBody>
      </p:sp>
      <p:cxnSp>
        <p:nvCxnSpPr>
          <p:cNvPr id="31" name="Straight Connector 30">
            <a:extLst>
              <a:ext uri="{FF2B5EF4-FFF2-40B4-BE49-F238E27FC236}">
                <a16:creationId xmlns:a16="http://schemas.microsoft.com/office/drawing/2014/main" id="{8CED01B4-40F2-4CAE-8062-1D4CE8454C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2835"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A9DA58D5-0085-4BFE-3829-FFBD70C97707}"/>
              </a:ext>
            </a:extLst>
          </p:cNvPr>
          <p:cNvGraphicFramePr>
            <a:graphicFrameLocks noGrp="1"/>
          </p:cNvGraphicFramePr>
          <p:nvPr>
            <p:ph idx="1"/>
            <p:extLst>
              <p:ext uri="{D42A27DB-BD31-4B8C-83A1-F6EECF244321}">
                <p14:modId xmlns:p14="http://schemas.microsoft.com/office/powerpoint/2010/main" val="1503273427"/>
              </p:ext>
            </p:extLst>
          </p:nvPr>
        </p:nvGraphicFramePr>
        <p:xfrm>
          <a:off x="4444723" y="1247790"/>
          <a:ext cx="7086287" cy="4439832"/>
        </p:xfrm>
        <a:graphic>
          <a:graphicData uri="http://schemas.openxmlformats.org/drawingml/2006/table">
            <a:tbl>
              <a:tblPr firstRow="1" firstCol="1" bandRow="1">
                <a:noFill/>
                <a:tableStyleId>{5C22544A-7EE6-4342-B048-85BDC9FD1C3A}</a:tableStyleId>
              </a:tblPr>
              <a:tblGrid>
                <a:gridCol w="5151962">
                  <a:extLst>
                    <a:ext uri="{9D8B030D-6E8A-4147-A177-3AD203B41FA5}">
                      <a16:colId xmlns:a16="http://schemas.microsoft.com/office/drawing/2014/main" val="2946527115"/>
                    </a:ext>
                  </a:extLst>
                </a:gridCol>
                <a:gridCol w="1934325">
                  <a:extLst>
                    <a:ext uri="{9D8B030D-6E8A-4147-A177-3AD203B41FA5}">
                      <a16:colId xmlns:a16="http://schemas.microsoft.com/office/drawing/2014/main" val="1744257448"/>
                    </a:ext>
                  </a:extLst>
                </a:gridCol>
              </a:tblGrid>
              <a:tr h="720654">
                <a:tc>
                  <a:txBody>
                    <a:bodyPr/>
                    <a:lstStyle/>
                    <a:p>
                      <a:pPr algn="just"/>
                      <a:r>
                        <a:rPr lang="en-GB" sz="2600" b="1" kern="100" cap="none" spc="0">
                          <a:solidFill>
                            <a:schemeClr val="tx1"/>
                          </a:solidFill>
                          <a:effectLst/>
                        </a:rPr>
                        <a:t>Antibiotic</a:t>
                      </a:r>
                      <a:endParaRPr lang="en-GB" sz="26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nchor="b">
                    <a:lnL w="12700" cmpd="sng">
                      <a:noFill/>
                    </a:lnL>
                    <a:lnR w="12700" cmpd="sng">
                      <a:noFill/>
                    </a:lnR>
                    <a:lnT w="9525" cap="flat" cmpd="sng" algn="ctr">
                      <a:noFill/>
                      <a:prstDash val="solid"/>
                    </a:lnT>
                    <a:lnB w="38100" cmpd="sng">
                      <a:noFill/>
                    </a:lnB>
                    <a:noFill/>
                  </a:tcPr>
                </a:tc>
                <a:tc>
                  <a:txBody>
                    <a:bodyPr/>
                    <a:lstStyle/>
                    <a:p>
                      <a:pPr algn="just"/>
                      <a:r>
                        <a:rPr lang="en-GB" sz="2600" b="1" kern="100" cap="none" spc="0">
                          <a:solidFill>
                            <a:schemeClr val="tx1"/>
                          </a:solidFill>
                          <a:effectLst/>
                        </a:rPr>
                        <a:t>Number </a:t>
                      </a:r>
                      <a:endParaRPr lang="en-GB" sz="26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2171658617"/>
                  </a:ext>
                </a:extLst>
              </a:tr>
              <a:tr h="619863">
                <a:tc>
                  <a:txBody>
                    <a:bodyPr/>
                    <a:lstStyle/>
                    <a:p>
                      <a:pPr algn="just"/>
                      <a:r>
                        <a:rPr lang="en-GB" sz="2000" b="1" kern="100" cap="none" spc="0">
                          <a:solidFill>
                            <a:schemeClr val="tx1"/>
                          </a:solidFill>
                          <a:effectLst/>
                        </a:rPr>
                        <a:t>Co-Amoxiclav</a:t>
                      </a:r>
                      <a:endParaRPr lang="en-GB" sz="20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9525" cap="flat" cmpd="sng" algn="ctr">
                      <a:solidFill>
                        <a:schemeClr val="tx1"/>
                      </a:solidFill>
                      <a:prstDash val="solid"/>
                    </a:lnL>
                    <a:lnR w="12700" cmpd="sng">
                      <a:noFill/>
                      <a:prstDash val="solid"/>
                    </a:lnR>
                    <a:lnT w="38100" cmpd="sng">
                      <a:noFill/>
                    </a:lnT>
                    <a:lnB w="9525" cap="flat" cmpd="sng" algn="ctr">
                      <a:noFill/>
                      <a:prstDash val="solid"/>
                    </a:lnB>
                    <a:noFill/>
                  </a:tcPr>
                </a:tc>
                <a:tc>
                  <a:txBody>
                    <a:bodyPr/>
                    <a:lstStyle/>
                    <a:p>
                      <a:pPr algn="just"/>
                      <a:r>
                        <a:rPr lang="en-GB" sz="2000" kern="100" cap="none" spc="0">
                          <a:solidFill>
                            <a:schemeClr val="tx1"/>
                          </a:solidFill>
                          <a:effectLst/>
                        </a:rPr>
                        <a:t>131</a:t>
                      </a:r>
                      <a:endParaRPr lang="en-GB" sz="2000"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12700" cmpd="sng">
                      <a:noFill/>
                      <a:prstDash val="solid"/>
                    </a:lnL>
                    <a:lnR w="12700" cmpd="sng">
                      <a:noFill/>
                      <a:prstDash val="solid"/>
                    </a:lnR>
                    <a:lnT w="38100" cmpd="sng">
                      <a:noFill/>
                    </a:lnT>
                    <a:lnB w="9525" cap="flat" cmpd="sng" algn="ctr">
                      <a:noFill/>
                      <a:prstDash val="solid"/>
                    </a:lnB>
                    <a:noFill/>
                  </a:tcPr>
                </a:tc>
                <a:extLst>
                  <a:ext uri="{0D108BD9-81ED-4DB2-BD59-A6C34878D82A}">
                    <a16:rowId xmlns:a16="http://schemas.microsoft.com/office/drawing/2014/main" val="3895316926"/>
                  </a:ext>
                </a:extLst>
              </a:tr>
              <a:tr h="619863">
                <a:tc>
                  <a:txBody>
                    <a:bodyPr/>
                    <a:lstStyle/>
                    <a:p>
                      <a:pPr algn="just"/>
                      <a:r>
                        <a:rPr lang="en-GB" sz="2000" b="1" kern="100" cap="none" spc="0">
                          <a:solidFill>
                            <a:schemeClr val="tx1"/>
                          </a:solidFill>
                          <a:effectLst/>
                        </a:rPr>
                        <a:t>Amoxicillin/Metronidazole/Gentamicin</a:t>
                      </a:r>
                      <a:endParaRPr lang="en-GB" sz="20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just"/>
                      <a:r>
                        <a:rPr lang="en-GB" sz="2000" kern="100" cap="none" spc="0">
                          <a:solidFill>
                            <a:schemeClr val="tx1"/>
                          </a:solidFill>
                          <a:effectLst/>
                        </a:rPr>
                        <a:t>53</a:t>
                      </a:r>
                      <a:endParaRPr lang="en-GB" sz="2000"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4050043158"/>
                  </a:ext>
                </a:extLst>
              </a:tr>
              <a:tr h="619863">
                <a:tc>
                  <a:txBody>
                    <a:bodyPr/>
                    <a:lstStyle/>
                    <a:p>
                      <a:pPr algn="just"/>
                      <a:r>
                        <a:rPr lang="en-GB" sz="2000" b="1" kern="100" cap="none" spc="0">
                          <a:solidFill>
                            <a:schemeClr val="tx1"/>
                          </a:solidFill>
                          <a:effectLst/>
                        </a:rPr>
                        <a:t>Cefuroxime/Metronidazole</a:t>
                      </a:r>
                      <a:endParaRPr lang="en-GB" sz="20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gn="just"/>
                      <a:r>
                        <a:rPr lang="en-GB" sz="2000" kern="100" cap="none" spc="0">
                          <a:solidFill>
                            <a:schemeClr val="tx1"/>
                          </a:solidFill>
                          <a:effectLst/>
                        </a:rPr>
                        <a:t>128</a:t>
                      </a:r>
                      <a:endParaRPr lang="en-GB" sz="2000"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12729544"/>
                  </a:ext>
                </a:extLst>
              </a:tr>
              <a:tr h="619863">
                <a:tc>
                  <a:txBody>
                    <a:bodyPr/>
                    <a:lstStyle/>
                    <a:p>
                      <a:pPr algn="just"/>
                      <a:r>
                        <a:rPr lang="en-GB" sz="2000" b="1" kern="100" cap="none" spc="0">
                          <a:solidFill>
                            <a:schemeClr val="tx1"/>
                          </a:solidFill>
                          <a:effectLst/>
                        </a:rPr>
                        <a:t>Co-amoxiclav/Gentamicin</a:t>
                      </a:r>
                      <a:endParaRPr lang="en-GB" sz="20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just"/>
                      <a:r>
                        <a:rPr lang="en-GB" sz="2000" kern="100" cap="none" spc="0">
                          <a:solidFill>
                            <a:schemeClr val="tx1"/>
                          </a:solidFill>
                          <a:effectLst/>
                        </a:rPr>
                        <a:t>3</a:t>
                      </a:r>
                      <a:endParaRPr lang="en-GB" sz="2000"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622958649"/>
                  </a:ext>
                </a:extLst>
              </a:tr>
              <a:tr h="619863">
                <a:tc>
                  <a:txBody>
                    <a:bodyPr/>
                    <a:lstStyle/>
                    <a:p>
                      <a:pPr algn="just"/>
                      <a:r>
                        <a:rPr lang="en-GB" sz="2000" b="1" kern="100" cap="none" spc="0">
                          <a:solidFill>
                            <a:schemeClr val="tx1"/>
                          </a:solidFill>
                          <a:effectLst/>
                        </a:rPr>
                        <a:t>Teicoplanin/Metronidazole/Gentamicin</a:t>
                      </a:r>
                      <a:endParaRPr lang="en-GB" sz="20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gn="just"/>
                      <a:r>
                        <a:rPr lang="en-GB" sz="2000" kern="100" cap="none" spc="0">
                          <a:solidFill>
                            <a:schemeClr val="tx1"/>
                          </a:solidFill>
                          <a:effectLst/>
                        </a:rPr>
                        <a:t>23</a:t>
                      </a:r>
                      <a:endParaRPr lang="en-GB" sz="2000"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1554041421"/>
                  </a:ext>
                </a:extLst>
              </a:tr>
              <a:tr h="619863">
                <a:tc>
                  <a:txBody>
                    <a:bodyPr/>
                    <a:lstStyle/>
                    <a:p>
                      <a:pPr algn="just"/>
                      <a:r>
                        <a:rPr lang="en-GB" sz="2000" b="1" kern="100" cap="none" spc="0">
                          <a:solidFill>
                            <a:schemeClr val="tx1"/>
                          </a:solidFill>
                          <a:effectLst/>
                        </a:rPr>
                        <a:t>Not recorded</a:t>
                      </a:r>
                      <a:endParaRPr lang="en-GB" sz="2000" b="1"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just"/>
                      <a:r>
                        <a:rPr lang="en-GB" sz="2000" kern="100" cap="none" spc="0">
                          <a:solidFill>
                            <a:schemeClr val="tx1"/>
                          </a:solidFill>
                          <a:effectLst/>
                        </a:rPr>
                        <a:t>45</a:t>
                      </a:r>
                      <a:endParaRPr lang="en-GB" sz="2000" kern="100" cap="none" spc="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105830" marR="284611" marT="30237" marB="226779">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566305564"/>
                  </a:ext>
                </a:extLst>
              </a:tr>
            </a:tbl>
          </a:graphicData>
        </a:graphic>
      </p:graphicFrame>
    </p:spTree>
    <p:extLst>
      <p:ext uri="{BB962C8B-B14F-4D97-AF65-F5344CB8AC3E}">
        <p14:creationId xmlns:p14="http://schemas.microsoft.com/office/powerpoint/2010/main" val="366199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3F27BC-7079-4FF7-8F7C-ABC82FA3C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D576C6-A1F3-C1DC-C360-7FDDC726A4F2}"/>
              </a:ext>
            </a:extLst>
          </p:cNvPr>
          <p:cNvSpPr>
            <a:spLocks noGrp="1"/>
          </p:cNvSpPr>
          <p:nvPr>
            <p:ph type="title"/>
          </p:nvPr>
        </p:nvSpPr>
        <p:spPr>
          <a:xfrm>
            <a:off x="640080" y="1371600"/>
            <a:ext cx="3677920" cy="3919267"/>
          </a:xfrm>
        </p:spPr>
        <p:txBody>
          <a:bodyPr anchor="t">
            <a:normAutofit/>
          </a:bodyPr>
          <a:lstStyle/>
          <a:p>
            <a:r>
              <a:rPr lang="en-GB" dirty="0"/>
              <a:t>Bacterial Growth</a:t>
            </a:r>
          </a:p>
        </p:txBody>
      </p:sp>
      <p:cxnSp>
        <p:nvCxnSpPr>
          <p:cNvPr id="11" name="Straight Connector 10">
            <a:extLst>
              <a:ext uri="{FF2B5EF4-FFF2-40B4-BE49-F238E27FC236}">
                <a16:creationId xmlns:a16="http://schemas.microsoft.com/office/drawing/2014/main" id="{40BBF191-9CC8-4313-B1CA-8DF1A53AE4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63DB9FB3-4A14-97AE-8077-9737AB8CAAEB}"/>
              </a:ext>
            </a:extLst>
          </p:cNvPr>
          <p:cNvGraphicFramePr>
            <a:graphicFrameLocks noGrp="1"/>
          </p:cNvGraphicFramePr>
          <p:nvPr>
            <p:ph idx="1"/>
            <p:extLst>
              <p:ext uri="{D42A27DB-BD31-4B8C-83A1-F6EECF244321}">
                <p14:modId xmlns:p14="http://schemas.microsoft.com/office/powerpoint/2010/main" val="3918324780"/>
              </p:ext>
            </p:extLst>
          </p:nvPr>
        </p:nvGraphicFramePr>
        <p:xfrm>
          <a:off x="5051651" y="1411835"/>
          <a:ext cx="6479357" cy="4845853"/>
        </p:xfrm>
        <a:graphic>
          <a:graphicData uri="http://schemas.openxmlformats.org/drawingml/2006/table">
            <a:tbl>
              <a:tblPr firstRow="1" firstCol="1" bandRow="1"/>
              <a:tblGrid>
                <a:gridCol w="4590233">
                  <a:extLst>
                    <a:ext uri="{9D8B030D-6E8A-4147-A177-3AD203B41FA5}">
                      <a16:colId xmlns:a16="http://schemas.microsoft.com/office/drawing/2014/main" val="1001021939"/>
                    </a:ext>
                  </a:extLst>
                </a:gridCol>
                <a:gridCol w="1889124">
                  <a:extLst>
                    <a:ext uri="{9D8B030D-6E8A-4147-A177-3AD203B41FA5}">
                      <a16:colId xmlns:a16="http://schemas.microsoft.com/office/drawing/2014/main" val="4004465860"/>
                    </a:ext>
                  </a:extLst>
                </a:gridCol>
              </a:tblGrid>
              <a:tr h="329852">
                <a:tc>
                  <a:txBody>
                    <a:bodyPr/>
                    <a:lstStyle/>
                    <a:p>
                      <a:pPr algn="l" fontAlgn="t">
                        <a:buNone/>
                      </a:pPr>
                      <a:r>
                        <a:rPr lang="en-GB" sz="17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Bacteria</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17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pts</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extLst>
                  <a:ext uri="{0D108BD9-81ED-4DB2-BD59-A6C34878D82A}">
                    <a16:rowId xmlns:a16="http://schemas.microsoft.com/office/drawing/2014/main" val="2327474181"/>
                  </a:ext>
                </a:extLst>
              </a:tr>
              <a:tr h="355177">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Monomicrobial</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42</a:t>
                      </a:r>
                      <a:r>
                        <a:rPr lang="en-GB" sz="1800" b="0" i="0" u="none" strike="noStrike" kern="1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en-GB" sz="3000" b="0" i="0" u="none" strike="noStrike">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847449372"/>
                  </a:ext>
                </a:extLst>
              </a:tr>
              <a:tr h="355177">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Polymicrobial</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94</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(69%)</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640242758"/>
                  </a:ext>
                </a:extLst>
              </a:tr>
              <a:tr h="329852">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dirty="0">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953932481"/>
                  </a:ext>
                </a:extLst>
              </a:tr>
              <a:tr h="329852">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Gram Negative</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547217842"/>
                  </a:ext>
                </a:extLst>
              </a:tr>
              <a:tr h="355177">
                <a:tc>
                  <a:txBody>
                    <a:bodyPr/>
                    <a:lstStyle/>
                    <a:p>
                      <a:pPr marL="457200"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E.coli</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44</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(32.4%)</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473281873"/>
                  </a:ext>
                </a:extLst>
              </a:tr>
              <a:tr h="355177">
                <a:tc>
                  <a:txBody>
                    <a:bodyPr/>
                    <a:lstStyle/>
                    <a:p>
                      <a:pPr marL="457200"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Klebsiella</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37</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(27.2%)</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565791830"/>
                  </a:ext>
                </a:extLst>
              </a:tr>
              <a:tr h="355177">
                <a:tc>
                  <a:txBody>
                    <a:bodyPr/>
                    <a:lstStyle/>
                    <a:p>
                      <a:pPr marL="457200"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Enterobacter</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723586842"/>
                  </a:ext>
                </a:extLst>
              </a:tr>
              <a:tr h="355177">
                <a:tc>
                  <a:txBody>
                    <a:bodyPr/>
                    <a:lstStyle/>
                    <a:p>
                      <a:pPr marL="457200" algn="l" fontAlgn="t">
                        <a:buNone/>
                      </a:pPr>
                      <a:r>
                        <a:rPr lang="en-GB" sz="1700" b="0"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Coliform</a:t>
                      </a:r>
                      <a:endParaRPr lang="en-GB" sz="3000" b="0" i="0" u="none" strike="noStrike" dirty="0">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22</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(16.2%)</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714391915"/>
                  </a:ext>
                </a:extLst>
              </a:tr>
              <a:tr h="355177">
                <a:tc>
                  <a:txBody>
                    <a:bodyPr/>
                    <a:lstStyle/>
                    <a:p>
                      <a:pPr marL="457200"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Citrobacter </a:t>
                      </a:r>
                      <a:r>
                        <a:rPr lang="en-GB" sz="17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freundii</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10</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(7.3%)</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105787724"/>
                  </a:ext>
                </a:extLst>
              </a:tr>
              <a:tr h="329852">
                <a:tc>
                  <a:txBody>
                    <a:bodyPr/>
                    <a:lstStyle/>
                    <a:p>
                      <a:pPr marL="457200"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816874292"/>
                  </a:ext>
                </a:extLst>
              </a:tr>
              <a:tr h="329852">
                <a:tc>
                  <a:txBody>
                    <a:bodyPr/>
                    <a:lstStyle/>
                    <a:p>
                      <a:pPr algn="l" fontAlgn="t">
                        <a:buNone/>
                      </a:pPr>
                      <a:r>
                        <a:rPr lang="en-GB" sz="17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Gram Positive </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22975286"/>
                  </a:ext>
                </a:extLst>
              </a:tr>
              <a:tr h="355177">
                <a:tc>
                  <a:txBody>
                    <a:bodyPr/>
                    <a:lstStyle/>
                    <a:p>
                      <a:pPr marL="457200"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Enterococcus</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69</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(50.1%)</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126842975"/>
                  </a:ext>
                </a:extLst>
              </a:tr>
              <a:tr h="355177">
                <a:tc>
                  <a:txBody>
                    <a:bodyPr/>
                    <a:lstStyle/>
                    <a:p>
                      <a:pPr marL="457200" algn="l" fontAlgn="t">
                        <a:buNone/>
                      </a:pPr>
                      <a:r>
                        <a:rPr lang="en-GB" sz="1700" b="0"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Streptococcus</a:t>
                      </a:r>
                      <a:endParaRPr lang="en-GB" sz="3000" b="0" i="0" u="none" strike="noStrike">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7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14</a:t>
                      </a:r>
                      <a:r>
                        <a:rPr lang="en-GB" sz="1800" b="0" i="0" u="none" strike="noStrike" kern="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(10.3%)</a:t>
                      </a:r>
                      <a:endParaRPr lang="en-GB" sz="3000" b="0" i="0" u="none" strike="noStrike" dirty="0">
                        <a:solidFill>
                          <a:schemeClr val="tx1"/>
                        </a:solidFill>
                        <a:effectLst/>
                        <a:latin typeface="Arial" panose="020B0604020202020204" pitchFamily="34" charset="0"/>
                      </a:endParaRPr>
                    </a:p>
                  </a:txBody>
                  <a:tcPr marL="113960" marR="113960" marT="1582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298162110"/>
                  </a:ext>
                </a:extLst>
              </a:tr>
            </a:tbl>
          </a:graphicData>
        </a:graphic>
      </p:graphicFrame>
    </p:spTree>
    <p:extLst>
      <p:ext uri="{BB962C8B-B14F-4D97-AF65-F5344CB8AC3E}">
        <p14:creationId xmlns:p14="http://schemas.microsoft.com/office/powerpoint/2010/main" val="2504282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637580D-1176-4083-A9A1-BD8ED0899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5C1FC8-E2D6-D125-E815-B0B23E31FBFB}"/>
              </a:ext>
            </a:extLst>
          </p:cNvPr>
          <p:cNvSpPr>
            <a:spLocks noGrp="1"/>
          </p:cNvSpPr>
          <p:nvPr>
            <p:ph type="title"/>
          </p:nvPr>
        </p:nvSpPr>
        <p:spPr>
          <a:xfrm>
            <a:off x="640080" y="1371600"/>
            <a:ext cx="2652779" cy="4150811"/>
          </a:xfrm>
        </p:spPr>
        <p:txBody>
          <a:bodyPr vert="horz" lIns="91440" tIns="45720" rIns="91440" bIns="45720" rtlCol="0">
            <a:normAutofit/>
          </a:bodyPr>
          <a:lstStyle/>
          <a:p>
            <a:r>
              <a:rPr lang="en-US" sz="3400" dirty="0"/>
              <a:t>Antibiotic Sensitivities</a:t>
            </a:r>
          </a:p>
        </p:txBody>
      </p:sp>
      <p:cxnSp>
        <p:nvCxnSpPr>
          <p:cNvPr id="20" name="Straight Connector 19">
            <a:extLst>
              <a:ext uri="{FF2B5EF4-FFF2-40B4-BE49-F238E27FC236}">
                <a16:creationId xmlns:a16="http://schemas.microsoft.com/office/drawing/2014/main" id="{1A85A180-17F0-9F5F-51D9-6D242E7884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C030B801-63C8-A7C5-DE51-709CB35DA6AF}"/>
              </a:ext>
            </a:extLst>
          </p:cNvPr>
          <p:cNvGraphicFramePr>
            <a:graphicFrameLocks noGrp="1"/>
          </p:cNvGraphicFramePr>
          <p:nvPr>
            <p:ph idx="1"/>
            <p:extLst>
              <p:ext uri="{D42A27DB-BD31-4B8C-83A1-F6EECF244321}">
                <p14:modId xmlns:p14="http://schemas.microsoft.com/office/powerpoint/2010/main" val="681876511"/>
              </p:ext>
            </p:extLst>
          </p:nvPr>
        </p:nvGraphicFramePr>
        <p:xfrm>
          <a:off x="4045291" y="1738168"/>
          <a:ext cx="7485719" cy="4193190"/>
        </p:xfrm>
        <a:graphic>
          <a:graphicData uri="http://schemas.openxmlformats.org/drawingml/2006/table">
            <a:tbl>
              <a:tblPr firstRow="1" firstCol="1" bandRow="1"/>
              <a:tblGrid>
                <a:gridCol w="3395852">
                  <a:extLst>
                    <a:ext uri="{9D8B030D-6E8A-4147-A177-3AD203B41FA5}">
                      <a16:colId xmlns:a16="http://schemas.microsoft.com/office/drawing/2014/main" val="130419040"/>
                    </a:ext>
                  </a:extLst>
                </a:gridCol>
                <a:gridCol w="4089867">
                  <a:extLst>
                    <a:ext uri="{9D8B030D-6E8A-4147-A177-3AD203B41FA5}">
                      <a16:colId xmlns:a16="http://schemas.microsoft.com/office/drawing/2014/main" val="691784595"/>
                    </a:ext>
                  </a:extLst>
                </a:gridCol>
              </a:tblGrid>
              <a:tr h="790350">
                <a:tc>
                  <a:txBody>
                    <a:bodyPr/>
                    <a:lstStyle/>
                    <a:p>
                      <a:pPr algn="l" fontAlgn="t">
                        <a:buNone/>
                      </a:pPr>
                      <a:r>
                        <a:rPr lang="en-GB" sz="24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Antibiotic</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24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Number of bile samples containing sensitive bacteria</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extLst>
                  <a:ext uri="{0D108BD9-81ED-4DB2-BD59-A6C34878D82A}">
                    <a16:rowId xmlns:a16="http://schemas.microsoft.com/office/drawing/2014/main" val="3836022627"/>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Ciprofloxacin</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468987973"/>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Gentamicin</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574600121"/>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Co_Trimoxazole</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09153349"/>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Amoxicillin</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638419890"/>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Co_Amoxiclav</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560159402"/>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Piperacillin-Tazobactam</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047609510"/>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Cefuroxime</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186830477"/>
                  </a:ext>
                </a:extLst>
              </a:tr>
              <a:tr h="425355">
                <a:tc>
                  <a:txBody>
                    <a:bodyPr/>
                    <a:lstStyle/>
                    <a:p>
                      <a:pPr algn="l" fontAlgn="t">
                        <a:buNone/>
                      </a:pPr>
                      <a:r>
                        <a:rPr lang="en-GB" sz="2400" b="0"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Meropenem</a:t>
                      </a:r>
                      <a:endParaRPr lang="en-GB" sz="3900" b="0" i="0" u="none" strike="noStrike">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2400" b="0" i="0" u="none" strike="noStrike"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GB" sz="3900" b="0" i="0" u="none" strike="noStrike" dirty="0">
                        <a:effectLst/>
                        <a:latin typeface="Arial" panose="020B0604020202020204" pitchFamily="34" charset="0"/>
                      </a:endParaRPr>
                    </a:p>
                  </a:txBody>
                  <a:tcPr marL="147896" marR="147896" marT="2054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937950469"/>
                  </a:ext>
                </a:extLst>
              </a:tr>
            </a:tbl>
          </a:graphicData>
        </a:graphic>
      </p:graphicFrame>
    </p:spTree>
    <p:extLst>
      <p:ext uri="{BB962C8B-B14F-4D97-AF65-F5344CB8AC3E}">
        <p14:creationId xmlns:p14="http://schemas.microsoft.com/office/powerpoint/2010/main" val="48581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63F27BC-7079-4FF7-8F7C-ABC82FA3C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95E31-BC78-5B5A-C7B9-7F051E816D7E}"/>
              </a:ext>
            </a:extLst>
          </p:cNvPr>
          <p:cNvSpPr>
            <a:spLocks noGrp="1"/>
          </p:cNvSpPr>
          <p:nvPr>
            <p:ph type="title"/>
          </p:nvPr>
        </p:nvSpPr>
        <p:spPr>
          <a:xfrm>
            <a:off x="640080" y="1371600"/>
            <a:ext cx="3677920" cy="3919267"/>
          </a:xfrm>
        </p:spPr>
        <p:txBody>
          <a:bodyPr anchor="t">
            <a:normAutofit/>
          </a:bodyPr>
          <a:lstStyle/>
          <a:p>
            <a:r>
              <a:rPr lang="en-GB"/>
              <a:t>Post-operative Complications</a:t>
            </a:r>
            <a:endParaRPr lang="en-GB" dirty="0"/>
          </a:p>
        </p:txBody>
      </p:sp>
      <p:cxnSp>
        <p:nvCxnSpPr>
          <p:cNvPr id="26" name="Straight Connector 25">
            <a:extLst>
              <a:ext uri="{FF2B5EF4-FFF2-40B4-BE49-F238E27FC236}">
                <a16:creationId xmlns:a16="http://schemas.microsoft.com/office/drawing/2014/main" id="{40BBF191-9CC8-4313-B1CA-8DF1A53AE4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B76A0956-430D-90B1-36F0-53F4D473D695}"/>
              </a:ext>
            </a:extLst>
          </p:cNvPr>
          <p:cNvGraphicFramePr>
            <a:graphicFrameLocks noGrp="1"/>
          </p:cNvGraphicFramePr>
          <p:nvPr>
            <p:ph idx="1"/>
            <p:extLst>
              <p:ext uri="{D42A27DB-BD31-4B8C-83A1-F6EECF244321}">
                <p14:modId xmlns:p14="http://schemas.microsoft.com/office/powerpoint/2010/main" val="715878738"/>
              </p:ext>
            </p:extLst>
          </p:nvPr>
        </p:nvGraphicFramePr>
        <p:xfrm>
          <a:off x="4399983" y="814814"/>
          <a:ext cx="7297092" cy="5622195"/>
        </p:xfrm>
        <a:graphic>
          <a:graphicData uri="http://schemas.openxmlformats.org/drawingml/2006/table">
            <a:tbl>
              <a:tblPr firstRow="1" firstCol="1" bandRow="1"/>
              <a:tblGrid>
                <a:gridCol w="2185073">
                  <a:extLst>
                    <a:ext uri="{9D8B030D-6E8A-4147-A177-3AD203B41FA5}">
                      <a16:colId xmlns:a16="http://schemas.microsoft.com/office/drawing/2014/main" val="3614809479"/>
                    </a:ext>
                  </a:extLst>
                </a:gridCol>
                <a:gridCol w="923392">
                  <a:extLst>
                    <a:ext uri="{9D8B030D-6E8A-4147-A177-3AD203B41FA5}">
                      <a16:colId xmlns:a16="http://schemas.microsoft.com/office/drawing/2014/main" val="752454947"/>
                    </a:ext>
                  </a:extLst>
                </a:gridCol>
                <a:gridCol w="1076930">
                  <a:extLst>
                    <a:ext uri="{9D8B030D-6E8A-4147-A177-3AD203B41FA5}">
                      <a16:colId xmlns:a16="http://schemas.microsoft.com/office/drawing/2014/main" val="590960064"/>
                    </a:ext>
                  </a:extLst>
                </a:gridCol>
                <a:gridCol w="1381385">
                  <a:extLst>
                    <a:ext uri="{9D8B030D-6E8A-4147-A177-3AD203B41FA5}">
                      <a16:colId xmlns:a16="http://schemas.microsoft.com/office/drawing/2014/main" val="861818537"/>
                    </a:ext>
                  </a:extLst>
                </a:gridCol>
                <a:gridCol w="1730312">
                  <a:extLst>
                    <a:ext uri="{9D8B030D-6E8A-4147-A177-3AD203B41FA5}">
                      <a16:colId xmlns:a16="http://schemas.microsoft.com/office/drawing/2014/main" val="3829662248"/>
                    </a:ext>
                  </a:extLst>
                </a:gridCol>
              </a:tblGrid>
              <a:tr h="492280">
                <a:tc>
                  <a:txBody>
                    <a:bodyPr/>
                    <a:lstStyle/>
                    <a:p>
                      <a:pPr algn="l" fontAlgn="t">
                        <a:buNone/>
                      </a:pPr>
                      <a:r>
                        <a:rPr lang="en-GB" sz="10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Complication</a:t>
                      </a:r>
                      <a:endParaRPr lang="en-GB" sz="1900" b="0"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10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Sterile Bile n=244</a:t>
                      </a:r>
                      <a:endParaRPr lang="en-GB" sz="1900" b="0"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10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Sensitive bile n=36</a:t>
                      </a:r>
                      <a:endParaRPr lang="en-GB" sz="1900" b="0"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10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Non-Sensitive Bile n=100</a:t>
                      </a:r>
                      <a:endParaRPr lang="en-GB" sz="1900" b="0"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tc>
                  <a:txBody>
                    <a:bodyPr/>
                    <a:lstStyle/>
                    <a:p>
                      <a:pPr algn="l" fontAlgn="t">
                        <a:buNone/>
                      </a:pPr>
                      <a:r>
                        <a:rPr lang="en-GB" sz="1000" b="1" i="0" u="none" strike="noStrike"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 Value</a:t>
                      </a:r>
                      <a:endParaRPr lang="en-GB" sz="1900" b="0"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BFBFBF"/>
                    </a:solidFill>
                  </a:tcPr>
                </a:tc>
                <a:extLst>
                  <a:ext uri="{0D108BD9-81ED-4DB2-BD59-A6C34878D82A}">
                    <a16:rowId xmlns:a16="http://schemas.microsoft.com/office/drawing/2014/main" val="2033868165"/>
                  </a:ext>
                </a:extLst>
              </a:tr>
              <a:tr h="492280">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Length of stay</a:t>
                      </a:r>
                      <a:endParaRPr lang="en-GB" sz="1200" b="1" i="0" u="none" strike="noStrike">
                        <a:effectLst/>
                        <a:latin typeface="Arial" panose="020B0604020202020204" pitchFamily="34" charset="0"/>
                      </a:endParaRPr>
                    </a:p>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Days, median (IQR)</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11(8-19)</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15(11-22)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20(13-28)</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&lt; 0.0001</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4188430675"/>
                  </a:ext>
                </a:extLst>
              </a:tr>
              <a:tr h="276357">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Clavien-Dindo Score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0.0379</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518530808"/>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98 (40%)</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15 (42%)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25 (25%)</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931104091"/>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46 (19%)</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 (8%)</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17 (17%)</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915506952"/>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59 (24%)</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 (19%)</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25 (25%)</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761811631"/>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31 (13%)</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 (22%)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23 (23%)</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724292782"/>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 (3%)</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 (8%)</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7 (7%)</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468543908"/>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 (1%)</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 (0%)</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 (3%)</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044629971"/>
                  </a:ext>
                </a:extLst>
              </a:tr>
              <a:tr h="276357">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Surgical Site Infection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910123962"/>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Superficial</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25 (10%)</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8 (24%)</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34 (34%)</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&lt; 0.0001</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261727852"/>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Intra-abdominal</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33 (14%)</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 (12%)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21 (21%)</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0.1157</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569734294"/>
                  </a:ext>
                </a:extLst>
              </a:tr>
              <a:tr h="276357">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Roberts Fistula Risk Score (IQR)</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4(2-6)</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4(2-7.25)</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4(2-6)</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0.7967</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27208284"/>
                  </a:ext>
                </a:extLst>
              </a:tr>
              <a:tr h="492280">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Post-Operative Pancreatic Fistula (POPF)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&lt; 0.0007 (Fischer’s exact combined analysis)</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220159576"/>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No Fistula</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204 (83%)</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27 (80%)</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63 (63%)</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128781259"/>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Biochemical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23 (9%)</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 (15%)</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12 (12%)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867960514"/>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Grade B</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 (6%)</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 (6%)</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14 (2%)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1415874110"/>
                  </a:ext>
                </a:extLst>
              </a:tr>
              <a:tr h="276357">
                <a:tc>
                  <a:txBody>
                    <a:bodyPr/>
                    <a:lstStyle/>
                    <a:p>
                      <a:pPr marL="457200"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Grade C</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5 (2%)</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2(6%)</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a:effectLst/>
                          <a:latin typeface="Calibri" panose="020F0502020204030204" pitchFamily="34" charset="0"/>
                          <a:ea typeface="Times New Roman" panose="02020603050405020304" pitchFamily="18" charset="0"/>
                          <a:cs typeface="Times New Roman" panose="02020603050405020304" pitchFamily="18" charset="0"/>
                        </a:rPr>
                        <a:t>11 (11%)</a:t>
                      </a:r>
                      <a:endParaRPr lang="en-GB" sz="1200" b="1" i="0" u="none" strike="noStrike">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algn="l" fontAlgn="t">
                        <a:buNone/>
                      </a:pPr>
                      <a:r>
                        <a:rPr lang="en-GB" sz="1200" b="1" i="0" u="none" strike="noStrike"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1" i="0" u="none" strike="noStrike" dirty="0">
                        <a:effectLst/>
                        <a:latin typeface="Arial" panose="020B0604020202020204" pitchFamily="34" charset="0"/>
                      </a:endParaRPr>
                    </a:p>
                  </a:txBody>
                  <a:tcPr marL="70081" marR="70081" marT="9734"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extLst>
                  <a:ext uri="{0D108BD9-81ED-4DB2-BD59-A6C34878D82A}">
                    <a16:rowId xmlns:a16="http://schemas.microsoft.com/office/drawing/2014/main" val="3970126397"/>
                  </a:ext>
                </a:extLst>
              </a:tr>
            </a:tbl>
          </a:graphicData>
        </a:graphic>
      </p:graphicFrame>
      <p:sp>
        <p:nvSpPr>
          <p:cNvPr id="3" name="Rectangle 2">
            <a:extLst>
              <a:ext uri="{FF2B5EF4-FFF2-40B4-BE49-F238E27FC236}">
                <a16:creationId xmlns:a16="http://schemas.microsoft.com/office/drawing/2014/main" id="{BAD1C951-C096-393E-4EEB-E2D0DCAD15B9}"/>
              </a:ext>
            </a:extLst>
          </p:cNvPr>
          <p:cNvSpPr/>
          <p:nvPr/>
        </p:nvSpPr>
        <p:spPr>
          <a:xfrm>
            <a:off x="9985972" y="1213164"/>
            <a:ext cx="805759" cy="443620"/>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6DD3D6AE-06AC-4705-F277-DA36179C6198}"/>
              </a:ext>
            </a:extLst>
          </p:cNvPr>
          <p:cNvSpPr/>
          <p:nvPr/>
        </p:nvSpPr>
        <p:spPr>
          <a:xfrm>
            <a:off x="9988989" y="4836684"/>
            <a:ext cx="805759" cy="443620"/>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0C64DA2F-0E13-C673-3C48-2D67895538A8}"/>
              </a:ext>
            </a:extLst>
          </p:cNvPr>
          <p:cNvSpPr/>
          <p:nvPr/>
        </p:nvSpPr>
        <p:spPr>
          <a:xfrm>
            <a:off x="9985972" y="3898268"/>
            <a:ext cx="805759" cy="443620"/>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911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3F11C92-3049-4333-837B-634967DD4CA1}"/>
</file>

<file path=customXml/itemProps2.xml><?xml version="1.0" encoding="utf-8"?>
<ds:datastoreItem xmlns:ds="http://schemas.openxmlformats.org/officeDocument/2006/customXml" ds:itemID="{50BF6631-0293-4D88-A0A8-642808C119ED}"/>
</file>

<file path=customXml/itemProps3.xml><?xml version="1.0" encoding="utf-8"?>
<ds:datastoreItem xmlns:ds="http://schemas.openxmlformats.org/officeDocument/2006/customXml" ds:itemID="{2E3D9346-A8AC-42EF-BC54-1A64B8389E90}"/>
</file>

<file path=docProps/app.xml><?xml version="1.0" encoding="utf-8"?>
<Properties xmlns="http://schemas.openxmlformats.org/officeDocument/2006/extended-properties" xmlns:vt="http://schemas.openxmlformats.org/officeDocument/2006/docPropsVTypes">
  <TotalTime>2948</TotalTime>
  <Words>922</Words>
  <Application>Microsoft Office PowerPoint</Application>
  <PresentationFormat>Widescreen</PresentationFormat>
  <Paragraphs>279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Grandview Display</vt:lpstr>
      <vt:lpstr>Times New Roman</vt:lpstr>
      <vt:lpstr>DashVTI</vt:lpstr>
      <vt:lpstr>Association between bacteriobilia and post-operative complications following Whipple pancreaticoduodenectomy-  A multi-centre UK cohort study </vt:lpstr>
      <vt:lpstr>What Do We Know</vt:lpstr>
      <vt:lpstr>What Have We Done?</vt:lpstr>
      <vt:lpstr>Demographics</vt:lpstr>
      <vt:lpstr>Biliary Intervention and Risk of POPF</vt:lpstr>
      <vt:lpstr>Peri-operative antibiotic usage</vt:lpstr>
      <vt:lpstr>Bacterial Growth</vt:lpstr>
      <vt:lpstr>Antibiotic Sensitivities</vt:lpstr>
      <vt:lpstr>Post-operative Complications</vt:lpstr>
      <vt:lpstr>Controls Fistula risk vs POPF  Fistula risk vs Sterility</vt:lpstr>
      <vt:lpstr>Untreated Bile is a risk factor for POPF</vt:lpstr>
      <vt:lpstr>Length of Stay</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Helen Dunderdale</cp:lastModifiedBy>
  <cp:revision>8</cp:revision>
  <dcterms:created xsi:type="dcterms:W3CDTF">2025-03-10T20:54:45Z</dcterms:created>
  <dcterms:modified xsi:type="dcterms:W3CDTF">2025-03-21T12:50:55Z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ies>
</file>