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8" r:id="rId6"/>
    <p:sldId id="259" r:id="rId7"/>
    <p:sldId id="266" r:id="rId8"/>
    <p:sldId id="269" r:id="rId9"/>
    <p:sldId id="264" r:id="rId10"/>
    <p:sldId id="262" r:id="rId11"/>
    <p:sldId id="263" r:id="rId12"/>
    <p:sldId id="265" r:id="rId13"/>
    <p:sldId id="267" r:id="rId14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64A3E9B7-4AD0-42AC-83D8-A307B568B30D}"/>
    <pc:docChg chg="modShowInfo">
      <pc:chgData name="Helen Dunderdale" userId="18a57383-fa13-4764-88a8-9272bfc7f4aa" providerId="ADAL" clId="{64A3E9B7-4AD0-42AC-83D8-A307B568B30D}" dt="2025-03-21T12:49:25.907" v="0" actId="2744"/>
      <pc:docMkLst>
        <pc:docMk/>
      </pc:docMkLst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skl3\Dropbox\Personal\Documents\1.%20MEDICAL%20WORK\Bristol%20Stuff%202024\Book%20charts%20for%20SM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03937007874015"/>
          <c:y val="7.2523635561317731E-2"/>
          <c:w val="0.79275029659361795"/>
          <c:h val="0.820447347662412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DC-49FA-8E23-B631848F1D7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DC-49FA-8E23-B631848F1D7E}"/>
              </c:ext>
            </c:extLst>
          </c:dPt>
          <c:cat>
            <c:strRef>
              <c:f>Sheet1!$B$2:$B$3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DC-49FA-8E23-B631848F1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9664255"/>
        <c:axId val="1559689215"/>
      </c:barChart>
      <c:catAx>
        <c:axId val="1559664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689215"/>
        <c:crosses val="autoZero"/>
        <c:auto val="1"/>
        <c:lblAlgn val="ctr"/>
        <c:lblOffset val="100"/>
        <c:noMultiLvlLbl val="0"/>
      </c:catAx>
      <c:valAx>
        <c:axId val="1559689215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 b="1"/>
                  <a:t>Compliance (%)</a:t>
                </a:r>
              </a:p>
            </c:rich>
          </c:tx>
          <c:layout>
            <c:manualLayout>
              <c:xMode val="edge"/>
              <c:yMode val="edge"/>
              <c:x val="3.1238461058309425E-2"/>
              <c:y val="0.3414387551231054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664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Sheet1!$B$19:$B$22</c:f>
              <c:strCache>
                <c:ptCount val="4"/>
                <c:pt idx="0">
                  <c:v>Abutment/contact</c:v>
                </c:pt>
                <c:pt idx="1">
                  <c:v>Contact
distance</c:v>
                </c:pt>
                <c:pt idx="2">
                  <c:v>Degree of 
contact 
(0-90, 90-180 etc)</c:v>
                </c:pt>
                <c:pt idx="3">
                  <c:v>Narrowing/distortion
/deformity</c:v>
                </c:pt>
              </c:strCache>
            </c:strRef>
          </c:cat>
          <c:val>
            <c:numRef>
              <c:f>Sheet1!$D$19:$D$22</c:f>
              <c:numCache>
                <c:formatCode>0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65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8D-44F4-A1EA-7652D4946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39708495"/>
        <c:axId val="1839682575"/>
      </c:barChart>
      <c:catAx>
        <c:axId val="1839708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682575"/>
        <c:crosses val="autoZero"/>
        <c:auto val="1"/>
        <c:lblAlgn val="ctr"/>
        <c:lblOffset val="100"/>
        <c:noMultiLvlLbl val="0"/>
      </c:catAx>
      <c:valAx>
        <c:axId val="1839682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 b="1"/>
                  <a:t>Percentage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708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spPr>
            <a:solidFill>
              <a:schemeClr val="accent2">
                <a:lumMod val="75000"/>
              </a:schemeClr>
            </a:solidFill>
          </c:spPr>
          <c:explosion val="8"/>
          <c:dPt>
            <c:idx val="0"/>
            <c:bubble3D val="0"/>
            <c:explosion val="2"/>
            <c:extLst>
              <c:ext xmlns:c16="http://schemas.microsoft.com/office/drawing/2014/chart" uri="{C3380CC4-5D6E-409C-BE32-E72D297353CC}">
                <c16:uniqueId val="{00000001-49EB-4F9E-AB4D-AFFAEFFB1882}"/>
              </c:ext>
            </c:extLst>
          </c:dPt>
          <c:dPt>
            <c:idx val="1"/>
            <c:bubble3D val="0"/>
            <c:explosion val="2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9EB-4F9E-AB4D-AFFAEFFB1882}"/>
              </c:ext>
            </c:extLst>
          </c:dPt>
          <c:dPt>
            <c:idx val="2"/>
            <c:bubble3D val="0"/>
            <c:explosion val="1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49EB-4F9E-AB4D-AFFAEFFB1882}"/>
              </c:ext>
            </c:extLst>
          </c:dPt>
          <c:cat>
            <c:strRef>
              <c:f>Sheet1!$B$38:$B$40</c:f>
              <c:strCache>
                <c:ptCount val="3"/>
                <c:pt idx="0">
                  <c:v>Vein involved and reported</c:v>
                </c:pt>
                <c:pt idx="1">
                  <c:v>Vein involvement not reported</c:v>
                </c:pt>
                <c:pt idx="2">
                  <c:v>Vein reported, not involved</c:v>
                </c:pt>
              </c:strCache>
            </c:strRef>
          </c:cat>
          <c:val>
            <c:numRef>
              <c:f>Sheet1!$D$38:$D$40</c:f>
              <c:numCache>
                <c:formatCode>General</c:formatCode>
                <c:ptCount val="3"/>
                <c:pt idx="0">
                  <c:v>30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EB-4F9E-AB4D-AFFAEFFB1882}"/>
            </c:ext>
          </c:extLst>
        </c:ser>
        <c:ser>
          <c:idx val="0"/>
          <c:order val="1"/>
          <c:spPr>
            <a:solidFill>
              <a:schemeClr val="accent2">
                <a:lumMod val="75000"/>
              </a:schemeClr>
            </a:solidFill>
          </c:spPr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9EB-4F9E-AB4D-AFFAEFFB1882}"/>
              </c:ext>
            </c:extLst>
          </c:dPt>
          <c:dPt>
            <c:idx val="1"/>
            <c:bubble3D val="0"/>
            <c:explosion val="3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49EB-4F9E-AB4D-AFFAEFFB1882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49EB-4F9E-AB4D-AFFAEFFB1882}"/>
              </c:ext>
            </c:extLst>
          </c:dPt>
          <c:cat>
            <c:strRef>
              <c:f>Sheet1!$B$38:$B$40</c:f>
              <c:strCache>
                <c:ptCount val="3"/>
                <c:pt idx="0">
                  <c:v>Vein involved and reported</c:v>
                </c:pt>
                <c:pt idx="1">
                  <c:v>Vein involvement not reported</c:v>
                </c:pt>
                <c:pt idx="2">
                  <c:v>Vein reported, not involved</c:v>
                </c:pt>
              </c:strCache>
            </c:strRef>
          </c:cat>
          <c:val>
            <c:numRef>
              <c:f>Sheet1!$D$38:$D$40</c:f>
              <c:numCache>
                <c:formatCode>General</c:formatCode>
                <c:ptCount val="3"/>
                <c:pt idx="0">
                  <c:v>30</c:v>
                </c:pt>
                <c:pt idx="1">
                  <c:v>35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9EB-4F9E-AB4D-AFFAEFFB1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51"/>
      </c:pieChart>
    </c:plotArea>
    <c:legend>
      <c:legendPos val="l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21/03/2025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697" y="1357134"/>
            <a:ext cx="11434273" cy="2387600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C00000"/>
                </a:solidFill>
              </a:rPr>
              <a:t>Radiological, surgical and histopathological correlation 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n-GB" sz="3600" b="1" dirty="0">
                <a:solidFill>
                  <a:srgbClr val="C00000"/>
                </a:solidFill>
              </a:rPr>
              <a:t>in Pancreaticoduodenectomy with venous resection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4943" y="3934262"/>
            <a:ext cx="9144000" cy="23876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21</a:t>
            </a:r>
            <a:r>
              <a:rPr lang="en-GB" b="1" baseline="30000" dirty="0"/>
              <a:t>st</a:t>
            </a:r>
            <a:r>
              <a:rPr lang="en-GB" b="1" dirty="0"/>
              <a:t> March 2025</a:t>
            </a:r>
          </a:p>
          <a:p>
            <a:r>
              <a:rPr lang="en-GB" b="1" dirty="0"/>
              <a:t>HPB CAG</a:t>
            </a:r>
          </a:p>
          <a:p>
            <a:endParaRPr lang="en-GB" dirty="0"/>
          </a:p>
          <a:p>
            <a:r>
              <a:rPr lang="en-GB" dirty="0"/>
              <a:t>Daniel Liu</a:t>
            </a:r>
          </a:p>
          <a:p>
            <a:r>
              <a:rPr lang="en-GB" dirty="0"/>
              <a:t>Max Levy</a:t>
            </a:r>
          </a:p>
          <a:p>
            <a:r>
              <a:rPr lang="en-GB" dirty="0"/>
              <a:t>James Skipworth</a:t>
            </a:r>
          </a:p>
          <a:p>
            <a:r>
              <a:rPr lang="en-GB" dirty="0"/>
              <a:t>Dept of HPB Surgery, Bristol Royal Infirmary</a:t>
            </a:r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F1E742B7-6E70-B546-ABB2-94B951DB3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4A001-7455-61E9-3BFB-CC1B97609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6E1EA-8B85-FF3B-7CF2-2C5B4AC2C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638" y="16857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Histology/Radiology Correlation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ACDA18-FA06-A619-200A-F654CD5DB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999461"/>
              </p:ext>
            </p:extLst>
          </p:nvPr>
        </p:nvGraphicFramePr>
        <p:xfrm>
          <a:off x="915572" y="2225638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032440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39380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67830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934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dirty="0"/>
                        <a:t>Histology – Venous Involvement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7188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Radiology Reporting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involvement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251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Contact </a:t>
                      </a:r>
                      <a:r>
                        <a:rPr lang="en-GB" dirty="0"/>
                        <a:t>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0120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91309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6820AC-0B66-2E1B-52AB-F7758939EA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590520"/>
              </p:ext>
            </p:extLst>
          </p:nvPr>
        </p:nvGraphicFramePr>
        <p:xfrm>
          <a:off x="913743" y="3975539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032440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39380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2678308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934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dirty="0"/>
                        <a:t>Histology – Venous Involvement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97188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Radiology Reporting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Involvement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involvement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2513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Deformity</a:t>
                      </a:r>
                      <a:r>
                        <a:rPr lang="en-GB" dirty="0"/>
                        <a:t> or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50120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 deformity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09130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548E177-B907-ED4E-693B-2E4C75ACD830}"/>
              </a:ext>
            </a:extLst>
          </p:cNvPr>
          <p:cNvSpPr txBox="1"/>
          <p:nvPr/>
        </p:nvSpPr>
        <p:spPr>
          <a:xfrm>
            <a:off x="9378447" y="2839761"/>
            <a:ext cx="1898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Sensitivity = 80%</a:t>
            </a:r>
          </a:p>
          <a:p>
            <a:r>
              <a:rPr lang="en-GB" dirty="0"/>
              <a:t>Specificity = 33%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289A5B-E1CD-F55E-7773-1AE85F56840A}"/>
              </a:ext>
            </a:extLst>
          </p:cNvPr>
          <p:cNvSpPr txBox="1"/>
          <p:nvPr/>
        </p:nvSpPr>
        <p:spPr>
          <a:xfrm>
            <a:off x="9378447" y="4496656"/>
            <a:ext cx="20601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Sensitivity = 50% ↓</a:t>
            </a:r>
          </a:p>
          <a:p>
            <a:r>
              <a:rPr lang="en-GB" dirty="0"/>
              <a:t>Specificity = 79% ↑</a:t>
            </a:r>
          </a:p>
        </p:txBody>
      </p:sp>
      <p:pic>
        <p:nvPicPr>
          <p:cNvPr id="3" name="Picture 2" descr="University Hospitals Bristol and Weston ...">
            <a:extLst>
              <a:ext uri="{FF2B5EF4-FFF2-40B4-BE49-F238E27FC236}">
                <a16:creationId xmlns:a16="http://schemas.microsoft.com/office/drawing/2014/main" id="{A9FB4BF1-BACC-C785-2CF1-49A9ACD33C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84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77352-E3A6-6B63-3766-6478EB096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78" y="15031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AE381-65AA-D26C-6BA2-3CCC617C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Radiological reporting and interpretation can be complex</a:t>
            </a:r>
          </a:p>
          <a:p>
            <a:pPr lvl="1"/>
            <a:r>
              <a:rPr lang="en-GB" sz="1600" dirty="0"/>
              <a:t>PACT-UK template assists with standardisation of reporting</a:t>
            </a:r>
          </a:p>
          <a:p>
            <a:pPr marL="457200" lvl="1" indent="0">
              <a:buNone/>
            </a:pPr>
            <a:endParaRPr lang="en-GB" sz="1600" dirty="0"/>
          </a:p>
          <a:p>
            <a:r>
              <a:rPr lang="en-GB" sz="1600" dirty="0"/>
              <a:t>Histology reporting- No consistent reporting of venous resection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/>
              <a:t>There appears to be no clear correlation between radiological report of contact and/or deformity and histological reporting of venous involvement</a:t>
            </a:r>
          </a:p>
          <a:p>
            <a:endParaRPr lang="en-GB" sz="1600" dirty="0"/>
          </a:p>
          <a:p>
            <a:r>
              <a:rPr lang="en-GB" sz="1600" dirty="0"/>
              <a:t>Potential suggestions moving forwards:</a:t>
            </a:r>
          </a:p>
          <a:p>
            <a:pPr lvl="1"/>
            <a:r>
              <a:rPr lang="en-GB" sz="1600" dirty="0"/>
              <a:t>Radiology- More consistent use of PACT-UK template</a:t>
            </a:r>
          </a:p>
          <a:p>
            <a:pPr lvl="1"/>
            <a:r>
              <a:rPr lang="en-GB" sz="1600" dirty="0"/>
              <a:t>Surgery- Clarify vein resection by including on requests and marking the vein with sutures- particularly in complex resections</a:t>
            </a:r>
          </a:p>
          <a:p>
            <a:pPr lvl="1"/>
            <a:r>
              <a:rPr lang="en-GB" sz="1600" dirty="0"/>
              <a:t>Histology- Consistently report presence and involvement of veins</a:t>
            </a:r>
          </a:p>
          <a:p>
            <a:endParaRPr lang="en-GB" sz="20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A5635C34-0296-99E7-0D18-8CABAB7F8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83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6DC33-5D52-2121-4208-C3E674B61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04BD-ADD7-1BAA-2DE2-CA814A2E4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02" y="16857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3338F-ECE0-6B56-8BA5-2614C0C6F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Small numbers</a:t>
            </a:r>
          </a:p>
          <a:p>
            <a:endParaRPr lang="en-GB" sz="2400" dirty="0"/>
          </a:p>
          <a:p>
            <a:r>
              <a:rPr lang="en-GB" sz="2400" dirty="0"/>
              <a:t>No data from inoperable pts i.e. may have been reported as venous involvement but found to be locally advanced/inoperable</a:t>
            </a:r>
          </a:p>
          <a:p>
            <a:endParaRPr lang="en-GB" sz="2400" dirty="0"/>
          </a:p>
          <a:p>
            <a:r>
              <a:rPr lang="en-GB" sz="2400" dirty="0"/>
              <a:t>Retrospective use of prospectively-collected data</a:t>
            </a:r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17D8ED23-E34B-53D8-A58E-9D9E9EEF1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9334-C5D1-7BE6-EE2A-3BD73D88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4D8E7-CF54-DEBD-0170-0031019B6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Porembka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Matthew R., et al. "Radiologic and intraoperative detection of need for mesenteric vein resection in patients with adenocarcinoma of the head of the pancreas." </a:t>
            </a:r>
            <a:r>
              <a:rPr lang="en-US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HPB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13.9 (2011): 633-642.</a:t>
            </a:r>
          </a:p>
          <a:p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Gómez-Mateo, María Carmen, et al. "Pathology reporting of resected pancreatic/periampullary cancer specimen." </a:t>
            </a:r>
            <a:r>
              <a:rPr lang="en-US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Surgery for pancreatic and periampullary cancer: principles and practice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(2018): 247-280.</a:t>
            </a:r>
          </a:p>
          <a:p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Fukuda, Saburo, et al. "Significance of the depth of portal vein wall invasion after curative resection for pancreatic adenocarcinoma." Archives of surgery 142.2 (2007): 172-179.</a:t>
            </a:r>
          </a:p>
          <a:p>
            <a:r>
              <a:rPr lang="en-US" sz="1800" dirty="0">
                <a:solidFill>
                  <a:srgbClr val="222222"/>
                </a:solidFill>
                <a:latin typeface="Arial" panose="020B0604020202020204" pitchFamily="34" charset="0"/>
              </a:rPr>
              <a:t>RCPA protocol for pancreas resection -https://www.rcpa.edu.au/Manuals/Macroscopic-Cut-Up-Manual/Gastrointestinal/Pancreas/Pancreas-resection</a:t>
            </a:r>
          </a:p>
          <a:p>
            <a:endParaRPr lang="en-GB" dirty="0"/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077B6B9B-903F-E7F1-FA0F-69F070C5F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69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ACCC-C8D0-4879-61F5-B8080092F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57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04465-3972-F1EB-DA32-8ACF0232D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0646"/>
            <a:ext cx="10515600" cy="464631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400" dirty="0"/>
              <a:t>Venous involvement</a:t>
            </a:r>
          </a:p>
          <a:p>
            <a:pPr lvl="1"/>
            <a:r>
              <a:rPr lang="en-GB" dirty="0"/>
              <a:t>Function of tumour location vs. Indicator of aggressive tumour biology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GB" sz="2400" dirty="0"/>
              <a:t>Median survival similar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GB" sz="2400" dirty="0"/>
              <a:t>Venous invasion into the media or intima may be associated with poor prognosis</a:t>
            </a:r>
          </a:p>
          <a:p>
            <a:pPr>
              <a:buFont typeface="Courier New" panose="020B0604020202020204" pitchFamily="34" charset="0"/>
              <a:buChar char="o"/>
            </a:pPr>
            <a:endParaRPr lang="en-GB" sz="2400" dirty="0"/>
          </a:p>
          <a:p>
            <a:r>
              <a:rPr lang="en-GB" sz="2400" dirty="0"/>
              <a:t>R1 is important determinant of survival</a:t>
            </a:r>
          </a:p>
          <a:p>
            <a:pPr lvl="1"/>
            <a:r>
              <a:rPr lang="en-GB" dirty="0"/>
              <a:t>However, R1 dependent on histopathology</a:t>
            </a:r>
          </a:p>
          <a:p>
            <a:pPr lvl="1"/>
            <a:r>
              <a:rPr lang="en-GB" dirty="0"/>
              <a:t>R1 rates highly variable in studies (10-85%)</a:t>
            </a:r>
          </a:p>
          <a:p>
            <a:endParaRPr lang="en-GB" sz="2400" dirty="0"/>
          </a:p>
          <a:p>
            <a:r>
              <a:rPr lang="en-GB" sz="2400" dirty="0"/>
              <a:t>Determination of pre-op venous involvement</a:t>
            </a:r>
          </a:p>
          <a:p>
            <a:pPr lvl="1"/>
            <a:r>
              <a:rPr lang="en-GB" dirty="0"/>
              <a:t>Pre-op planning crucial to facilitate R0 resections in those with more advanced disease</a:t>
            </a:r>
          </a:p>
          <a:p>
            <a:endParaRPr lang="en-GB" sz="2400" dirty="0"/>
          </a:p>
          <a:p>
            <a:pPr lvl="1">
              <a:buFont typeface="Courier New" panose="020B0604020202020204" pitchFamily="34" charset="0"/>
              <a:buChar char="o"/>
            </a:pPr>
            <a:endParaRPr lang="en-GB" dirty="0"/>
          </a:p>
          <a:p>
            <a:pPr lvl="1">
              <a:buFont typeface="Courier New" panose="020B0604020202020204" pitchFamily="34" charset="0"/>
              <a:buChar char="o"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228600" lvl="1"/>
            <a:endParaRPr lang="en-GB" dirty="0"/>
          </a:p>
          <a:p>
            <a:pPr marL="914400" indent="-457200"/>
            <a:endParaRPr lang="en-GB" dirty="0"/>
          </a:p>
          <a:p>
            <a:pPr marL="685800">
              <a:buFont typeface="Courier New" panose="020B0604020202020204" pitchFamily="34" charset="0"/>
              <a:buChar char="o"/>
            </a:pPr>
            <a:endParaRPr lang="en-GB" dirty="0"/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CB061D83-754F-2EC3-2904-597E8E675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29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human body&#10;&#10;AI-generated content may be incorrect.">
            <a:extLst>
              <a:ext uri="{FF2B5EF4-FFF2-40B4-BE49-F238E27FC236}">
                <a16:creationId xmlns:a16="http://schemas.microsoft.com/office/drawing/2014/main" id="{27CDA0BD-3B8A-6664-FF3C-F718774A6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462" y="1953000"/>
            <a:ext cx="4630785" cy="295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CE6344-050C-B954-C798-A77C5B93639E}"/>
              </a:ext>
            </a:extLst>
          </p:cNvPr>
          <p:cNvSpPr txBox="1"/>
          <p:nvPr/>
        </p:nvSpPr>
        <p:spPr>
          <a:xfrm>
            <a:off x="6318102" y="4930937"/>
            <a:ext cx="5828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Posterior Figure showing histological margins </a:t>
            </a:r>
          </a:p>
          <a:p>
            <a:pPr algn="ctr"/>
            <a:r>
              <a:rPr lang="en-GB" dirty="0"/>
              <a:t>in a Whipple’s specimen (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orange SMA</a:t>
            </a:r>
            <a:r>
              <a:rPr lang="en-GB" dirty="0"/>
              <a:t>;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blue PV/SMV</a:t>
            </a:r>
            <a:r>
              <a:rPr lang="en-GB" dirty="0"/>
              <a:t>)</a:t>
            </a:r>
          </a:p>
        </p:txBody>
      </p:sp>
      <p:pic>
        <p:nvPicPr>
          <p:cNvPr id="1026" name="Picture 2" descr="RCPA - Pancreas resection">
            <a:extLst>
              <a:ext uri="{FF2B5EF4-FFF2-40B4-BE49-F238E27FC236}">
                <a16:creationId xmlns:a16="http://schemas.microsoft.com/office/drawing/2014/main" id="{0867E2B5-B758-7651-5280-FE6534FB1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7" y="1628165"/>
            <a:ext cx="5491527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281A0BA-A72B-7A2E-4121-5D2E97DAA892}"/>
              </a:ext>
            </a:extLst>
          </p:cNvPr>
          <p:cNvSpPr txBox="1"/>
          <p:nvPr/>
        </p:nvSpPr>
        <p:spPr>
          <a:xfrm>
            <a:off x="-228224" y="4905000"/>
            <a:ext cx="5972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Anterior Figure showing histological margins </a:t>
            </a:r>
          </a:p>
          <a:p>
            <a:pPr algn="ctr"/>
            <a:r>
              <a:rPr lang="en-GB" dirty="0"/>
              <a:t>in a Whipple’s specimen (</a:t>
            </a:r>
            <a:r>
              <a:rPr lang="en-GB" dirty="0">
                <a:solidFill>
                  <a:srgbClr val="FF0000"/>
                </a:solidFill>
              </a:rPr>
              <a:t>red SMA</a:t>
            </a:r>
            <a:r>
              <a:rPr lang="en-GB" dirty="0"/>
              <a:t>; </a:t>
            </a:r>
            <a:r>
              <a:rPr lang="en-GB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blue PV/SMV</a:t>
            </a:r>
            <a:r>
              <a:rPr lang="en-GB" dirty="0"/>
              <a:t>)</a:t>
            </a:r>
          </a:p>
        </p:txBody>
      </p:sp>
      <p:pic>
        <p:nvPicPr>
          <p:cNvPr id="7" name="Picture 2" descr="University Hospitals Bristol and Weston ...">
            <a:extLst>
              <a:ext uri="{FF2B5EF4-FFF2-40B4-BE49-F238E27FC236}">
                <a16:creationId xmlns:a16="http://schemas.microsoft.com/office/drawing/2014/main" id="{FC086304-F6D6-40C8-340E-7B37BDD6D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15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University Hospitals Bristol and Weston ...">
            <a:extLst>
              <a:ext uri="{FF2B5EF4-FFF2-40B4-BE49-F238E27FC236}">
                <a16:creationId xmlns:a16="http://schemas.microsoft.com/office/drawing/2014/main" id="{DCC5C439-C508-2FEA-0D73-E25418BAA8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5AEE49-EDBE-DD66-01F6-7E1D9FFA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C63F-2E11-F8F6-0E28-EAD66710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011" y="1825625"/>
            <a:ext cx="722309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Review of pts undergoing Whipple pancreaticoduodenectomy with venous resection</a:t>
            </a:r>
          </a:p>
          <a:p>
            <a:endParaRPr lang="en-GB" sz="2000" dirty="0"/>
          </a:p>
          <a:p>
            <a:r>
              <a:rPr lang="en-GB" sz="2000" dirty="0"/>
              <a:t>Correlation between radiology (immediate pre-op scan), surgery and histopathology</a:t>
            </a:r>
          </a:p>
          <a:p>
            <a:endParaRPr lang="en-GB" sz="2000" dirty="0"/>
          </a:p>
          <a:p>
            <a:r>
              <a:rPr lang="en-GB" sz="2000" dirty="0"/>
              <a:t>Data from prospective surgical databases</a:t>
            </a:r>
          </a:p>
          <a:p>
            <a:endParaRPr lang="en-GB" sz="2000" dirty="0"/>
          </a:p>
          <a:p>
            <a:r>
              <a:rPr lang="en-GB" sz="2000" dirty="0"/>
              <a:t>1st January 2020 to 31st December 2023 (4  years inclusive)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D54E903-8026-5333-382B-95ED063B48E4}"/>
              </a:ext>
            </a:extLst>
          </p:cNvPr>
          <p:cNvGrpSpPr/>
          <p:nvPr/>
        </p:nvGrpSpPr>
        <p:grpSpPr>
          <a:xfrm>
            <a:off x="7912362" y="1452805"/>
            <a:ext cx="3376246" cy="5096978"/>
            <a:chOff x="8243666" y="1319188"/>
            <a:chExt cx="3376246" cy="509697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578F0B4-4D70-9B86-EA33-E4D1CC60A47C}"/>
                </a:ext>
              </a:extLst>
            </p:cNvPr>
            <p:cNvSpPr/>
            <p:nvPr/>
          </p:nvSpPr>
          <p:spPr>
            <a:xfrm>
              <a:off x="8243668" y="1319188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Records identified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(n=259)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E35791A-414C-4FC1-3F2F-E9E4CAE1CC7A}"/>
                </a:ext>
              </a:extLst>
            </p:cNvPr>
            <p:cNvSpPr/>
            <p:nvPr/>
          </p:nvSpPr>
          <p:spPr>
            <a:xfrm>
              <a:off x="8243667" y="2680556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Screened for TP or PD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84474C9-A171-4F45-0F2F-EB3DA57B6B02}"/>
                </a:ext>
              </a:extLst>
            </p:cNvPr>
            <p:cNvSpPr/>
            <p:nvPr/>
          </p:nvSpPr>
          <p:spPr>
            <a:xfrm>
              <a:off x="8243666" y="4041924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Underwent Vein resection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6BEDA7-D883-376B-F60B-6F4D9F9633B1}"/>
                </a:ext>
              </a:extLst>
            </p:cNvPr>
            <p:cNvSpPr/>
            <p:nvPr/>
          </p:nvSpPr>
          <p:spPr>
            <a:xfrm>
              <a:off x="10142805" y="2680556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Excluded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(n=130)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EEF293-E7AF-DF8E-738A-BAEB5C51682B}"/>
                </a:ext>
              </a:extLst>
            </p:cNvPr>
            <p:cNvSpPr/>
            <p:nvPr/>
          </p:nvSpPr>
          <p:spPr>
            <a:xfrm>
              <a:off x="10142805" y="4041924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Excluded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(n=109)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E07D12B-8DCA-0137-753E-87FC5B47543E}"/>
                </a:ext>
              </a:extLst>
            </p:cNvPr>
            <p:cNvSpPr/>
            <p:nvPr/>
          </p:nvSpPr>
          <p:spPr>
            <a:xfrm>
              <a:off x="8243666" y="5403292"/>
              <a:ext cx="1477107" cy="10128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</a:rPr>
                <a:t>Patients included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(n=20)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1D5985-EBEB-2129-5DEE-6284F79AE0C9}"/>
                </a:ext>
              </a:extLst>
            </p:cNvPr>
            <p:cNvCxnSpPr>
              <a:stCxn id="4" idx="2"/>
              <a:endCxn id="5" idx="0"/>
            </p:cNvCxnSpPr>
            <p:nvPr/>
          </p:nvCxnSpPr>
          <p:spPr>
            <a:xfrm flipH="1">
              <a:off x="8982221" y="2332062"/>
              <a:ext cx="1" cy="3484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8343A2F-80FE-346F-7BCD-9D10F40C99A9}"/>
                </a:ext>
              </a:extLst>
            </p:cNvPr>
            <p:cNvCxnSpPr/>
            <p:nvPr/>
          </p:nvCxnSpPr>
          <p:spPr>
            <a:xfrm flipH="1">
              <a:off x="8982218" y="3703360"/>
              <a:ext cx="1" cy="3484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EE19CA5-339E-D248-0975-91ACA35B3555}"/>
                </a:ext>
              </a:extLst>
            </p:cNvPr>
            <p:cNvCxnSpPr>
              <a:stCxn id="6" idx="2"/>
              <a:endCxn id="9" idx="0"/>
            </p:cNvCxnSpPr>
            <p:nvPr/>
          </p:nvCxnSpPr>
          <p:spPr>
            <a:xfrm>
              <a:off x="8982220" y="5054798"/>
              <a:ext cx="0" cy="34849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1F61A4A-EABE-C32E-B0CA-A3BEE0296987}"/>
                </a:ext>
              </a:extLst>
            </p:cNvPr>
            <p:cNvCxnSpPr>
              <a:stCxn id="5" idx="3"/>
              <a:endCxn id="7" idx="1"/>
            </p:cNvCxnSpPr>
            <p:nvPr/>
          </p:nvCxnSpPr>
          <p:spPr>
            <a:xfrm>
              <a:off x="9720774" y="3186993"/>
              <a:ext cx="42203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15EA6AA0-2D97-AD59-01E0-187C5BC4EE9A}"/>
                </a:ext>
              </a:extLst>
            </p:cNvPr>
            <p:cNvCxnSpPr>
              <a:stCxn id="6" idx="3"/>
              <a:endCxn id="8" idx="1"/>
            </p:cNvCxnSpPr>
            <p:nvPr/>
          </p:nvCxnSpPr>
          <p:spPr>
            <a:xfrm>
              <a:off x="9720773" y="4548361"/>
              <a:ext cx="42203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92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DE255-0BC7-5CD7-047C-88FAAA779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 the 20 pts:</a:t>
            </a:r>
          </a:p>
          <a:p>
            <a:pPr lvl="1"/>
            <a:r>
              <a:rPr lang="en-GB" dirty="0"/>
              <a:t>6 patients had scans which showed no radiological venous involvement (but venous resection at surgery as considered involved)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7 patients underwent Neoadjuvant chemotherapy (FOLFIRINOX)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Median time interval scan to surgery– 40 days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4E1572-B804-8512-84A4-C9E69AB4F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268" y="248393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Radiology</a:t>
            </a:r>
          </a:p>
        </p:txBody>
      </p:sp>
      <p:pic>
        <p:nvPicPr>
          <p:cNvPr id="5" name="Picture 4" descr="University Hospitals Bristol and Weston ...">
            <a:extLst>
              <a:ext uri="{FF2B5EF4-FFF2-40B4-BE49-F238E27FC236}">
                <a16:creationId xmlns:a16="http://schemas.microsoft.com/office/drawing/2014/main" id="{0AE3C749-AD96-CF89-3CA3-D80AD878E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13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6306-A5D5-BF60-1D1B-81E6531E8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65" y="168571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Radiology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0B4AFCE-412D-AFF5-BA68-86E1A40F37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167470"/>
              </p:ext>
            </p:extLst>
          </p:nvPr>
        </p:nvGraphicFramePr>
        <p:xfrm>
          <a:off x="3025302" y="1530646"/>
          <a:ext cx="5879547" cy="430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BD08B3-1A92-903E-7D32-27C7DC10DED2}"/>
              </a:ext>
            </a:extLst>
          </p:cNvPr>
          <p:cNvSpPr txBox="1"/>
          <p:nvPr/>
        </p:nvSpPr>
        <p:spPr>
          <a:xfrm>
            <a:off x="1906546" y="5874604"/>
            <a:ext cx="811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PACT-UK template (n=20)</a:t>
            </a:r>
          </a:p>
        </p:txBody>
      </p:sp>
      <p:pic>
        <p:nvPicPr>
          <p:cNvPr id="3" name="Picture 2" descr="University Hospitals Bristol and Weston ...">
            <a:extLst>
              <a:ext uri="{FF2B5EF4-FFF2-40B4-BE49-F238E27FC236}">
                <a16:creationId xmlns:a16="http://schemas.microsoft.com/office/drawing/2014/main" id="{91BE411E-6859-EE9A-F23D-FC7BDE52F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83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728F41-6556-DEBF-9020-F8DBEE7E6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2B31-61FE-DCFD-3C73-B836F38E1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37" y="150314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Radiology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B2A56B-00E4-11ED-2498-18D1544FAB9E}"/>
              </a:ext>
            </a:extLst>
          </p:cNvPr>
          <p:cNvSpPr txBox="1"/>
          <p:nvPr/>
        </p:nvSpPr>
        <p:spPr>
          <a:xfrm>
            <a:off x="2377440" y="5880294"/>
            <a:ext cx="811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Terms to define vascular involvement (n=20)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C93E30-99C4-1CA7-C5F2-C394F595C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564538"/>
              </p:ext>
            </p:extLst>
          </p:nvPr>
        </p:nvGraphicFramePr>
        <p:xfrm>
          <a:off x="1257079" y="1802092"/>
          <a:ext cx="9237419" cy="384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16A04107-67D0-0C2A-75ED-F7052E2EA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0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EE44B-99F0-441C-D24E-6C9F84C34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All 20 pts- Vein felt subjectively to be involved at time of surgery</a:t>
            </a:r>
          </a:p>
          <a:p>
            <a:endParaRPr lang="en-GB" sz="2400" dirty="0"/>
          </a:p>
          <a:p>
            <a:r>
              <a:rPr lang="en-GB" sz="2400" dirty="0"/>
              <a:t>Vascular resection </a:t>
            </a:r>
            <a:r>
              <a:rPr lang="en-GB" sz="2400" dirty="0" err="1"/>
              <a:t>en</a:t>
            </a:r>
            <a:r>
              <a:rPr lang="en-GB" sz="2400" dirty="0"/>
              <a:t> bloc with specimen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27DBCBD-9421-FC44-8AF0-1F812F2BC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Surgery</a:t>
            </a:r>
          </a:p>
        </p:txBody>
      </p:sp>
      <p:pic>
        <p:nvPicPr>
          <p:cNvPr id="5" name="Picture 4" descr="University Hospitals Bristol and Weston ...">
            <a:extLst>
              <a:ext uri="{FF2B5EF4-FFF2-40B4-BE49-F238E27FC236}">
                <a16:creationId xmlns:a16="http://schemas.microsoft.com/office/drawing/2014/main" id="{ACAD0D8D-BCA9-0316-8AF7-116E14431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97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F4A65B-9369-F903-50EF-53C38B50A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C4E1B-965F-4006-E53A-40E92ECC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65" y="10033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C00000"/>
                </a:solidFill>
              </a:rPr>
              <a:t>Histology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7B5DB3-9EE2-31AA-5B21-E623E042F724}"/>
              </a:ext>
            </a:extLst>
          </p:cNvPr>
          <p:cNvSpPr txBox="1"/>
          <p:nvPr/>
        </p:nvSpPr>
        <p:spPr>
          <a:xfrm>
            <a:off x="1802460" y="5766913"/>
            <a:ext cx="8117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Venous involvement on Histology (n=20)</a:t>
            </a:r>
          </a:p>
        </p:txBody>
      </p:sp>
      <p:pic>
        <p:nvPicPr>
          <p:cNvPr id="4" name="Picture 2" descr="University Hospitals Bristol and Weston ...">
            <a:extLst>
              <a:ext uri="{FF2B5EF4-FFF2-40B4-BE49-F238E27FC236}">
                <a16:creationId xmlns:a16="http://schemas.microsoft.com/office/drawing/2014/main" id="{7A9A0E78-723B-1D0D-B31D-C34AB6517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217" y="132059"/>
            <a:ext cx="33337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E6C0078-556E-C543-DA37-7F1996DEB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3368025"/>
              </p:ext>
            </p:extLst>
          </p:nvPr>
        </p:nvGraphicFramePr>
        <p:xfrm>
          <a:off x="2624095" y="1730493"/>
          <a:ext cx="6579540" cy="380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01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6F9D07-EC0D-476A-8550-74C2959F89EE}"/>
</file>

<file path=customXml/itemProps2.xml><?xml version="1.0" encoding="utf-8"?>
<ds:datastoreItem xmlns:ds="http://schemas.openxmlformats.org/officeDocument/2006/customXml" ds:itemID="{69E3CC39-3245-4096-A33C-83A8C09A9758}"/>
</file>

<file path=customXml/itemProps3.xml><?xml version="1.0" encoding="utf-8"?>
<ds:datastoreItem xmlns:ds="http://schemas.openxmlformats.org/officeDocument/2006/customXml" ds:itemID="{5A513225-B92B-40E3-A595-A67FC6440DB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607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Courier New</vt:lpstr>
      <vt:lpstr>office theme</vt:lpstr>
      <vt:lpstr>Radiological, surgical and histopathological correlation  in Pancreaticoduodenectomy with venous resection</vt:lpstr>
      <vt:lpstr>Introduction</vt:lpstr>
      <vt:lpstr>PowerPoint Presentation</vt:lpstr>
      <vt:lpstr>Methods</vt:lpstr>
      <vt:lpstr>Radiology</vt:lpstr>
      <vt:lpstr>Radiology</vt:lpstr>
      <vt:lpstr>Radiology</vt:lpstr>
      <vt:lpstr>Surgery</vt:lpstr>
      <vt:lpstr>Histology</vt:lpstr>
      <vt:lpstr>Histology/Radiology Correlation</vt:lpstr>
      <vt:lpstr>Conclusions</vt:lpstr>
      <vt:lpstr>Limitations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Skipworth, James</dc:creator>
  <cp:lastModifiedBy>Helen Dunderdale</cp:lastModifiedBy>
  <cp:revision>101</cp:revision>
  <dcterms:created xsi:type="dcterms:W3CDTF">2025-03-19T08:33:20Z</dcterms:created>
  <dcterms:modified xsi:type="dcterms:W3CDTF">2025-03-21T12:49:27Z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</Properties>
</file>