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4"/>
    <p:sldMasterId id="2147483684"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2192000" cy="6858000"/>
  <p:notesSz cx="6858000" cy="9144000"/>
  <p:embeddedFontLst>
    <p:embeddedFont>
      <p:font typeface="Lato" panose="020F0502020204030203"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5B237B-176C-4F74-A2AC-D2F7C9B922C7}">
  <a:tblStyle styleId="{9A5B237B-176C-4F74-A2AC-D2F7C9B922C7}"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CF55D27-33EE-41F4-8BC4-A02D128C21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Dunderdale" userId="18a57383-fa13-4764-88a8-9272bfc7f4aa" providerId="ADAL" clId="{CEF9F0A0-AAAA-4EA7-8CD4-DB34B9887A29}"/>
    <pc:docChg chg="modShowInfo">
      <pc:chgData name="Helen Dunderdale" userId="18a57383-fa13-4764-88a8-9272bfc7f4aa" providerId="ADAL" clId="{CEF9F0A0-AAAA-4EA7-8CD4-DB34B9887A29}" dt="2025-03-14T06:47:18.257" v="0" actId="2744"/>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2c734de5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32c734de50f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22fd7ef6f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322fd7ef6f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28444c9394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28444c9394_0_2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g328444c9394_0_27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33f6082eda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33f6082edaf_0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33f6082edaf_0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3f6082eda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33f6082edaf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g33f6082edaf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2997977db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2997977dbc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5" name="Google Shape;435;g32997977dbc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2a4cd178512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2" name="Google Shape;442;g2a4cd178512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0" name="Google Shape;450;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a4cd178512_0_1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7" name="Google Shape;457;g2a4cd17851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4cd178512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a4cd178512_0_3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2a4cd178512_0_3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4" name="Google Shape;464;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9" name="Google Shape;469;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a4cd178512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4cd178512_0_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p:txBody>
      </p:sp>
      <p:sp>
        <p:nvSpPr>
          <p:cNvPr id="288" name="Google Shape;288;g2a4cd178512_0_3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a4cd178512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a4cd178512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a4cd178512_0_3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a4cd178512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a4cd178512_0_3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4cd178512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a4cd178512_0_3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4cd178512_0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a4cd178512_0_4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a4cd178512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a4cd178512_0_4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4cd178512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a4cd178512_0_4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30.xml"/><Relationship Id="rId5" Type="http://schemas.openxmlformats.org/officeDocument/2006/relationships/image" Target="../media/image41.png"/><Relationship Id="rId4" Type="http://schemas.openxmlformats.org/officeDocument/2006/relationships/hyperlink" Target="https://bepartofresearch.nihr.ac.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277" name="Google Shape;277;p38"/>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04/03/2025</a:t>
            </a:r>
            <a:endParaRPr sz="2100" b="0" i="0" u="none" strike="noStrike" cap="none">
              <a:solidFill>
                <a:srgbClr val="FFFFFF"/>
              </a:solidFill>
              <a:latin typeface="Lato"/>
              <a:ea typeface="Lato"/>
              <a:cs typeface="Lato"/>
              <a:sym typeface="Lato"/>
            </a:endParaRPr>
          </a:p>
        </p:txBody>
      </p:sp>
      <p:sp>
        <p:nvSpPr>
          <p:cNvPr id="278" name="Google Shape;278;p38"/>
          <p:cNvSpPr txBox="1">
            <a:spLocks noGrp="1"/>
          </p:cNvSpPr>
          <p:nvPr>
            <p:ph type="ctrTitle" idx="4294967295"/>
          </p:nvPr>
        </p:nvSpPr>
        <p:spPr>
          <a:xfrm>
            <a:off x="1524000" y="1122375"/>
            <a:ext cx="863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Breast  Cancer Clinical Advisory Group</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7"/>
          <p:cNvSpPr txBox="1">
            <a:spLocks noGrp="1"/>
          </p:cNvSpPr>
          <p:nvPr>
            <p:ph type="title"/>
          </p:nvPr>
        </p:nvSpPr>
        <p:spPr>
          <a:xfrm>
            <a:off x="284933" y="171633"/>
            <a:ext cx="54117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Specialty &amp; Settings Support SWC RRDN</a:t>
            </a:r>
            <a:endParaRPr/>
          </a:p>
        </p:txBody>
      </p:sp>
      <p:sp>
        <p:nvSpPr>
          <p:cNvPr id="387" name="Google Shape;387;p47"/>
          <p:cNvSpPr txBox="1">
            <a:spLocks noGrp="1"/>
          </p:cNvSpPr>
          <p:nvPr>
            <p:ph type="body" idx="1"/>
          </p:nvPr>
        </p:nvSpPr>
        <p:spPr>
          <a:xfrm>
            <a:off x="6249808" y="171633"/>
            <a:ext cx="5846700" cy="61200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2200" b="1"/>
              <a:t>Cancer Specialty Lead:</a:t>
            </a:r>
            <a:r>
              <a:rPr lang="en-GB" sz="2200"/>
              <a:t> Mark Beresford (RUH) </a:t>
            </a:r>
            <a:r>
              <a:rPr lang="en-GB" sz="2200">
                <a:solidFill>
                  <a:schemeClr val="dk1"/>
                </a:solidFill>
                <a:latin typeface="Lato"/>
                <a:ea typeface="Lato"/>
                <a:cs typeface="Lato"/>
                <a:sym typeface="Lato"/>
              </a:rPr>
              <a:t> </a:t>
            </a:r>
            <a:endParaRPr sz="2200">
              <a:solidFill>
                <a:schemeClr val="dk1"/>
              </a:solidFill>
            </a:endParaRPr>
          </a:p>
          <a:p>
            <a:pPr marL="0" lvl="0" indent="0" algn="l" rtl="0">
              <a:lnSpc>
                <a:spcPct val="100000"/>
              </a:lnSpc>
              <a:spcBef>
                <a:spcPts val="0"/>
              </a:spcBef>
              <a:spcAft>
                <a:spcPts val="0"/>
              </a:spcAft>
              <a:buNone/>
            </a:pPr>
            <a:endParaRPr sz="2200">
              <a:solidFill>
                <a:schemeClr val="dk1"/>
              </a:solidFill>
            </a:endParaRPr>
          </a:p>
          <a:p>
            <a:pPr marL="0" lvl="0" indent="0" algn="l" rtl="0">
              <a:lnSpc>
                <a:spcPct val="100000"/>
              </a:lnSpc>
              <a:spcBef>
                <a:spcPts val="0"/>
              </a:spcBef>
              <a:spcAft>
                <a:spcPts val="0"/>
              </a:spcAft>
              <a:buNone/>
            </a:pPr>
            <a:r>
              <a:rPr lang="en-GB" sz="2200" b="1"/>
              <a:t>Haematology Specialty Lead: </a:t>
            </a:r>
            <a:r>
              <a:rPr lang="en-GB" sz="2200"/>
              <a:t>Sally Moore (UHBW)</a:t>
            </a: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r>
              <a:rPr lang="en-GB" sz="2200" b="1"/>
              <a:t>Palliative Care Specialty Lead:</a:t>
            </a:r>
            <a:r>
              <a:rPr lang="en-GB" sz="2200"/>
              <a:t>  Vacant</a:t>
            </a:r>
            <a:endParaRPr sz="2200"/>
          </a:p>
          <a:p>
            <a:pPr marL="0" lvl="0" indent="0" algn="l" rtl="0">
              <a:lnSpc>
                <a:spcPct val="100000"/>
              </a:lnSpc>
              <a:spcBef>
                <a:spcPts val="0"/>
              </a:spcBef>
              <a:spcAft>
                <a:spcPts val="0"/>
              </a:spcAft>
              <a:buNone/>
            </a:pPr>
            <a:endParaRPr sz="2200"/>
          </a:p>
          <a:p>
            <a:pPr marL="0" lvl="0" indent="0" algn="l" rtl="0">
              <a:lnSpc>
                <a:spcPct val="100000"/>
              </a:lnSpc>
              <a:spcBef>
                <a:spcPts val="0"/>
              </a:spcBef>
              <a:spcAft>
                <a:spcPts val="0"/>
              </a:spcAft>
              <a:buNone/>
            </a:pPr>
            <a:r>
              <a:rPr lang="en-GB" sz="2200" b="1"/>
              <a:t>Imaging Specialty Lead:</a:t>
            </a:r>
            <a:r>
              <a:rPr lang="en-GB" sz="2200"/>
              <a:t> </a:t>
            </a:r>
            <a:r>
              <a:rPr lang="en-GB" sz="2200">
                <a:solidFill>
                  <a:srgbClr val="1A3E72"/>
                </a:solidFill>
              </a:rPr>
              <a:t>Hedvig Karteszi (UHBW)</a:t>
            </a:r>
            <a:endParaRPr sz="2200">
              <a:solidFill>
                <a:srgbClr val="1A3E72"/>
              </a:solidFill>
            </a:endParaRPr>
          </a:p>
          <a:p>
            <a:pPr marL="0" lvl="0" indent="0" algn="l" rtl="0">
              <a:lnSpc>
                <a:spcPct val="115000"/>
              </a:lnSpc>
              <a:spcBef>
                <a:spcPts val="0"/>
              </a:spcBef>
              <a:spcAft>
                <a:spcPts val="0"/>
              </a:spcAft>
              <a:buNone/>
            </a:pPr>
            <a:endParaRPr sz="2200">
              <a:solidFill>
                <a:srgbClr val="1A3E72"/>
              </a:solidFill>
            </a:endParaRPr>
          </a:p>
          <a:p>
            <a:pPr marL="0" lvl="0" indent="0" algn="l" rtl="0">
              <a:lnSpc>
                <a:spcPct val="100000"/>
              </a:lnSpc>
              <a:spcBef>
                <a:spcPts val="0"/>
              </a:spcBef>
              <a:spcAft>
                <a:spcPts val="0"/>
              </a:spcAft>
              <a:buNone/>
            </a:pPr>
            <a:r>
              <a:rPr lang="en-GB" sz="2200" b="1">
                <a:solidFill>
                  <a:srgbClr val="1A3E72"/>
                </a:solidFill>
              </a:rPr>
              <a:t>Hospital Settings Lead:</a:t>
            </a:r>
            <a:r>
              <a:rPr lang="en-GB" sz="2200">
                <a:solidFill>
                  <a:srgbClr val="1A3E72"/>
                </a:solidFill>
              </a:rPr>
              <a:t> Edward Carlton (UoB)</a:t>
            </a:r>
            <a:endParaRPr sz="2200">
              <a:solidFill>
                <a:srgbClr val="CC0000"/>
              </a:solidFill>
            </a:endParaRPr>
          </a:p>
          <a:p>
            <a:pPr marL="0" lvl="0" indent="0" algn="l" rtl="0">
              <a:lnSpc>
                <a:spcPct val="100000"/>
              </a:lnSpc>
              <a:spcBef>
                <a:spcPts val="0"/>
              </a:spcBef>
              <a:spcAft>
                <a:spcPts val="0"/>
              </a:spcAft>
              <a:buNone/>
            </a:pPr>
            <a:endParaRPr sz="2200">
              <a:solidFill>
                <a:srgbClr val="CC0000"/>
              </a:solidFill>
            </a:endParaRPr>
          </a:p>
          <a:p>
            <a:pPr marL="0" lvl="0" indent="0" algn="l" rtl="0">
              <a:lnSpc>
                <a:spcPct val="100000"/>
              </a:lnSpc>
              <a:spcBef>
                <a:spcPts val="0"/>
              </a:spcBef>
              <a:spcAft>
                <a:spcPts val="0"/>
              </a:spcAft>
              <a:buNone/>
            </a:pPr>
            <a:r>
              <a:rPr lang="en-GB" sz="2200" b="1">
                <a:solidFill>
                  <a:srgbClr val="193E72"/>
                </a:solidFill>
              </a:rPr>
              <a:t>National Cancer Specialty Leads: </a:t>
            </a:r>
            <a:r>
              <a:rPr lang="en-GB" sz="2200">
                <a:solidFill>
                  <a:srgbClr val="193E72"/>
                </a:solidFill>
              </a:rPr>
              <a:t>Jonathan Wadsley, Amarnath Challappalli, Lizzie Smyth </a:t>
            </a:r>
            <a:endParaRPr sz="2200">
              <a:solidFill>
                <a:srgbClr val="193E72"/>
              </a:solidFill>
            </a:endParaRPr>
          </a:p>
          <a:p>
            <a:pPr marL="0" lvl="0" indent="0" algn="l" rtl="0">
              <a:lnSpc>
                <a:spcPct val="100000"/>
              </a:lnSpc>
              <a:spcBef>
                <a:spcPts val="0"/>
              </a:spcBef>
              <a:spcAft>
                <a:spcPts val="0"/>
              </a:spcAft>
              <a:buClr>
                <a:schemeClr val="dk1"/>
              </a:buClr>
              <a:buSzPts val="1500"/>
              <a:buFont typeface="Arial"/>
              <a:buNone/>
            </a:pPr>
            <a:endParaRPr sz="2200" b="1">
              <a:solidFill>
                <a:srgbClr val="193E72"/>
              </a:solidFill>
            </a:endParaRPr>
          </a:p>
        </p:txBody>
      </p:sp>
      <p:pic>
        <p:nvPicPr>
          <p:cNvPr id="388" name="Google Shape;388;p47"/>
          <p:cNvPicPr preferRelativeResize="0"/>
          <p:nvPr/>
        </p:nvPicPr>
        <p:blipFill rotWithShape="1">
          <a:blip r:embed="rId3">
            <a:alphaModFix/>
          </a:blip>
          <a:srcRect l="6023" r="4475"/>
          <a:stretch/>
        </p:blipFill>
        <p:spPr>
          <a:xfrm>
            <a:off x="284933" y="1230733"/>
            <a:ext cx="5636700" cy="3022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8"/>
          <p:cNvSpPr txBox="1"/>
          <p:nvPr/>
        </p:nvSpPr>
        <p:spPr>
          <a:xfrm>
            <a:off x="1206300" y="1761125"/>
            <a:ext cx="9779400" cy="84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4800">
                <a:solidFill>
                  <a:schemeClr val="dk1"/>
                </a:solidFill>
              </a:rPr>
              <a:t>Breast Cancer Research Portfolio</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7"/>
        <p:cNvGrpSpPr/>
        <p:nvPr/>
      </p:nvGrpSpPr>
      <p:grpSpPr>
        <a:xfrm>
          <a:off x="0" y="0"/>
          <a:ext cx="0" cy="0"/>
          <a:chOff x="0" y="0"/>
          <a:chExt cx="0" cy="0"/>
        </a:xfrm>
      </p:grpSpPr>
      <p:sp>
        <p:nvSpPr>
          <p:cNvPr id="398" name="Google Shape;398;p4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10/03/2025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99" name="Google Shape;399;p49"/>
          <p:cNvSpPr txBox="1">
            <a:spLocks noGrp="1"/>
          </p:cNvSpPr>
          <p:nvPr>
            <p:ph type="title" idx="4294967295"/>
          </p:nvPr>
        </p:nvSpPr>
        <p:spPr>
          <a:xfrm>
            <a:off x="838200" y="99651"/>
            <a:ext cx="10515600" cy="470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500">
                <a:latin typeface="Lato"/>
                <a:ea typeface="Lato"/>
                <a:cs typeface="Lato"/>
                <a:sym typeface="Lato"/>
              </a:rPr>
              <a:t>National Breast Cancer Research Recruitment</a:t>
            </a:r>
            <a:endParaRPr sz="3500">
              <a:latin typeface="Lato"/>
              <a:ea typeface="Lato"/>
              <a:cs typeface="Lato"/>
              <a:sym typeface="Lato"/>
            </a:endParaRPr>
          </a:p>
        </p:txBody>
      </p:sp>
      <p:sp>
        <p:nvSpPr>
          <p:cNvPr id="400" name="Google Shape;400;p49"/>
          <p:cNvSpPr txBox="1"/>
          <p:nvPr/>
        </p:nvSpPr>
        <p:spPr>
          <a:xfrm>
            <a:off x="247075" y="1382450"/>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24 - Mar 25</a:t>
            </a:r>
            <a:endParaRPr sz="1800">
              <a:latin typeface="Lato"/>
              <a:ea typeface="Lato"/>
              <a:cs typeface="Lato"/>
              <a:sym typeface="Lato"/>
            </a:endParaRPr>
          </a:p>
        </p:txBody>
      </p:sp>
      <p:sp>
        <p:nvSpPr>
          <p:cNvPr id="401" name="Google Shape;401;p49"/>
          <p:cNvSpPr txBox="1"/>
          <p:nvPr/>
        </p:nvSpPr>
        <p:spPr>
          <a:xfrm>
            <a:off x="247075" y="4293825"/>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23 - Mar 24</a:t>
            </a:r>
            <a:endParaRPr sz="1800">
              <a:latin typeface="Lato"/>
              <a:ea typeface="Lato"/>
              <a:cs typeface="Lato"/>
              <a:sym typeface="Lato"/>
            </a:endParaRPr>
          </a:p>
        </p:txBody>
      </p:sp>
      <p:pic>
        <p:nvPicPr>
          <p:cNvPr id="402" name="Google Shape;402;p49"/>
          <p:cNvPicPr preferRelativeResize="0"/>
          <p:nvPr/>
        </p:nvPicPr>
        <p:blipFill>
          <a:blip r:embed="rId3">
            <a:alphaModFix/>
          </a:blip>
          <a:stretch>
            <a:fillRect/>
          </a:stretch>
        </p:blipFill>
        <p:spPr>
          <a:xfrm>
            <a:off x="1264675" y="3429001"/>
            <a:ext cx="9247178" cy="2609799"/>
          </a:xfrm>
          <a:prstGeom prst="rect">
            <a:avLst/>
          </a:prstGeom>
          <a:noFill/>
          <a:ln>
            <a:noFill/>
          </a:ln>
        </p:spPr>
      </p:pic>
      <p:pic>
        <p:nvPicPr>
          <p:cNvPr id="403" name="Google Shape;403;p49"/>
          <p:cNvPicPr preferRelativeResize="0"/>
          <p:nvPr/>
        </p:nvPicPr>
        <p:blipFill>
          <a:blip r:embed="rId4">
            <a:alphaModFix/>
          </a:blip>
          <a:stretch>
            <a:fillRect/>
          </a:stretch>
        </p:blipFill>
        <p:spPr>
          <a:xfrm>
            <a:off x="1417075" y="722451"/>
            <a:ext cx="9054818" cy="2554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8"/>
        <p:cNvGrpSpPr/>
        <p:nvPr/>
      </p:nvGrpSpPr>
      <p:grpSpPr>
        <a:xfrm>
          <a:off x="0" y="0"/>
          <a:ext cx="0" cy="0"/>
          <a:chOff x="0" y="0"/>
          <a:chExt cx="0" cy="0"/>
        </a:xfrm>
      </p:grpSpPr>
      <p:sp>
        <p:nvSpPr>
          <p:cNvPr id="409" name="Google Shape;409;p5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05/02/2025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410" name="Google Shape;410;p50"/>
          <p:cNvPicPr preferRelativeResize="0"/>
          <p:nvPr/>
        </p:nvPicPr>
        <p:blipFill>
          <a:blip r:embed="rId3">
            <a:alphaModFix/>
          </a:blip>
          <a:stretch>
            <a:fillRect/>
          </a:stretch>
        </p:blipFill>
        <p:spPr>
          <a:xfrm>
            <a:off x="152400" y="152400"/>
            <a:ext cx="7216525" cy="5373849"/>
          </a:xfrm>
          <a:prstGeom prst="rect">
            <a:avLst/>
          </a:prstGeom>
          <a:noFill/>
          <a:ln>
            <a:noFill/>
          </a:ln>
        </p:spPr>
      </p:pic>
      <p:pic>
        <p:nvPicPr>
          <p:cNvPr id="411" name="Google Shape;411;p50"/>
          <p:cNvPicPr preferRelativeResize="0"/>
          <p:nvPr/>
        </p:nvPicPr>
        <p:blipFill>
          <a:blip r:embed="rId4">
            <a:alphaModFix/>
          </a:blip>
          <a:stretch>
            <a:fillRect/>
          </a:stretch>
        </p:blipFill>
        <p:spPr>
          <a:xfrm>
            <a:off x="7368927" y="384550"/>
            <a:ext cx="4585225" cy="3668591"/>
          </a:xfrm>
          <a:prstGeom prst="rect">
            <a:avLst/>
          </a:prstGeom>
          <a:noFill/>
          <a:ln>
            <a:noFill/>
          </a:ln>
        </p:spPr>
      </p:pic>
      <p:cxnSp>
        <p:nvCxnSpPr>
          <p:cNvPr id="412" name="Google Shape;412;p50"/>
          <p:cNvCxnSpPr/>
          <p:nvPr/>
        </p:nvCxnSpPr>
        <p:spPr>
          <a:xfrm rot="10800000" flipH="1">
            <a:off x="7508150" y="3208775"/>
            <a:ext cx="4446000" cy="10500"/>
          </a:xfrm>
          <a:prstGeom prst="straightConnector1">
            <a:avLst/>
          </a:prstGeom>
          <a:noFill/>
          <a:ln w="9525" cap="flat" cmpd="sng">
            <a:solidFill>
              <a:schemeClr val="dk2"/>
            </a:solidFill>
            <a:prstDash val="solid"/>
            <a:round/>
            <a:headEnd type="none" w="med" len="med"/>
            <a:tailEnd type="none" w="med" len="med"/>
          </a:ln>
        </p:spPr>
      </p:cxnSp>
      <p:sp>
        <p:nvSpPr>
          <p:cNvPr id="413" name="Google Shape;413;p50"/>
          <p:cNvSpPr txBox="1"/>
          <p:nvPr/>
        </p:nvSpPr>
        <p:spPr>
          <a:xfrm>
            <a:off x="7749325" y="4519575"/>
            <a:ext cx="4467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solidFill>
                  <a:schemeClr val="dk1"/>
                </a:solidFill>
              </a:rPr>
              <a:t>Southmead has a high recruiting study - PROSPECTS</a:t>
            </a:r>
            <a:endParaRPr sz="12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51"/>
          <p:cNvSpPr txBox="1"/>
          <p:nvPr/>
        </p:nvSpPr>
        <p:spPr>
          <a:xfrm>
            <a:off x="2753675" y="58275"/>
            <a:ext cx="6216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a:solidFill>
                  <a:schemeClr val="dk1"/>
                </a:solidFill>
              </a:rPr>
              <a:t>Open studies in SWAG Region</a:t>
            </a:r>
            <a:endParaRPr sz="2000">
              <a:solidFill>
                <a:schemeClr val="dk1"/>
              </a:solidFill>
            </a:endParaRPr>
          </a:p>
        </p:txBody>
      </p:sp>
      <p:graphicFrame>
        <p:nvGraphicFramePr>
          <p:cNvPr id="420" name="Google Shape;420;p51"/>
          <p:cNvGraphicFramePr/>
          <p:nvPr/>
        </p:nvGraphicFramePr>
        <p:xfrm>
          <a:off x="278250" y="729150"/>
          <a:ext cx="3000000" cy="3000000"/>
        </p:xfrm>
        <a:graphic>
          <a:graphicData uri="http://schemas.openxmlformats.org/drawingml/2006/table">
            <a:tbl>
              <a:tblPr>
                <a:noFill/>
                <a:tableStyleId>{ACF55D27-33EE-41F4-8BC4-A02D128C21C1}</a:tableStyleId>
              </a:tblPr>
              <a:tblGrid>
                <a:gridCol w="34203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Gloucestershire Hospitals NHS FT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4</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ATNEC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CESAR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FAST MRI: DYAMOND (site in setup)</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200"/>
                        <a:t>MX39897: Registry in patients profiled with NGS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200"/>
                        <a:t>PEAR-TNBC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200"/>
                        <a:t>PHOENIX</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421" name="Google Shape;421;p51"/>
          <p:cNvGraphicFramePr/>
          <p:nvPr/>
        </p:nvGraphicFramePr>
        <p:xfrm>
          <a:off x="4312975" y="729150"/>
          <a:ext cx="3000000" cy="3000000"/>
        </p:xfrm>
        <a:graphic>
          <a:graphicData uri="http://schemas.openxmlformats.org/drawingml/2006/table">
            <a:tbl>
              <a:tblPr>
                <a:noFill/>
                <a:tableStyleId>{ACF55D27-33EE-41F4-8BC4-A02D128C21C1}</a:tableStyleId>
              </a:tblPr>
              <a:tblGrid>
                <a:gridCol w="3409875">
                  <a:extLst>
                    <a:ext uri="{9D8B030D-6E8A-4147-A177-3AD203B41FA5}">
                      <a16:colId xmlns:a16="http://schemas.microsoft.com/office/drawing/2014/main" val="20000"/>
                    </a:ext>
                  </a:extLst>
                </a:gridCol>
                <a:gridCol w="4288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Great Western Hospitals NHS FT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44</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BC-CDK4-Ph3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FAST MRI: DYAMOND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Molecular analysis of the Sloane Project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44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200"/>
                        <a:t>The ROSETA Optimisation Trial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graphicFrame>
        <p:nvGraphicFramePr>
          <p:cNvPr id="422" name="Google Shape;422;p51"/>
          <p:cNvGraphicFramePr/>
          <p:nvPr/>
        </p:nvGraphicFramePr>
        <p:xfrm>
          <a:off x="8426025" y="729150"/>
          <a:ext cx="3000000" cy="3000000"/>
        </p:xfrm>
        <a:graphic>
          <a:graphicData uri="http://schemas.openxmlformats.org/drawingml/2006/table">
            <a:tbl>
              <a:tblPr>
                <a:noFill/>
                <a:tableStyleId>{ACF55D27-33EE-41F4-8BC4-A02D128C21C1}</a:tableStyleId>
              </a:tblPr>
              <a:tblGrid>
                <a:gridCol w="2875075">
                  <a:extLst>
                    <a:ext uri="{9D8B030D-6E8A-4147-A177-3AD203B41FA5}">
                      <a16:colId xmlns:a16="http://schemas.microsoft.com/office/drawing/2014/main" val="20000"/>
                    </a:ext>
                  </a:extLst>
                </a:gridCol>
                <a:gridCol w="575675">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North Bristol NHS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9484</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3-Pillars (sub-site)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ATNEC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EndoNET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200"/>
                        <a:t>FAST MRI: DYAMOND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200"/>
                        <a:t>NIHR BioResource - Rare Diseases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200"/>
                        <a:t>PROSPECTS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9443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sz="1200"/>
                        <a:t>SIMBAR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sz="1200"/>
                        <a:t>SWEET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4</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200"/>
                        <a:t>The MyoScreen Study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423" name="Google Shape;423;p51"/>
          <p:cNvGraphicFramePr/>
          <p:nvPr/>
        </p:nvGraphicFramePr>
        <p:xfrm>
          <a:off x="4354888" y="2983700"/>
          <a:ext cx="3000000" cy="3000000"/>
        </p:xfrm>
        <a:graphic>
          <a:graphicData uri="http://schemas.openxmlformats.org/drawingml/2006/table">
            <a:tbl>
              <a:tblPr>
                <a:noFill/>
                <a:tableStyleId>{ACF55D27-33EE-41F4-8BC4-A02D128C21C1}</a:tableStyleId>
              </a:tblPr>
              <a:tblGrid>
                <a:gridCol w="3367950">
                  <a:extLst>
                    <a:ext uri="{9D8B030D-6E8A-4147-A177-3AD203B41FA5}">
                      <a16:colId xmlns:a16="http://schemas.microsoft.com/office/drawing/2014/main" val="20000"/>
                    </a:ext>
                  </a:extLst>
                </a:gridCol>
                <a:gridCol w="4708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Royal United Hospitals Bath NHS FT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48</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CELC-G-301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DYNASTY-Breast02 (site in setup)</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LION</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200"/>
                        <a:t>NIHR BioResource - Rare Diseases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41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200"/>
                        <a:t>SWEET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200"/>
                        <a:t>The MyoScreen Study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GB" sz="1200"/>
                        <a:t>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graphicFrame>
        <p:nvGraphicFramePr>
          <p:cNvPr id="424" name="Google Shape;424;p51"/>
          <p:cNvGraphicFramePr/>
          <p:nvPr/>
        </p:nvGraphicFramePr>
        <p:xfrm>
          <a:off x="278250" y="3948425"/>
          <a:ext cx="3000000" cy="3000000"/>
        </p:xfrm>
        <a:graphic>
          <a:graphicData uri="http://schemas.openxmlformats.org/drawingml/2006/table">
            <a:tbl>
              <a:tblPr>
                <a:noFill/>
                <a:tableStyleId>{ACF55D27-33EE-41F4-8BC4-A02D128C21C1}</a:tableStyleId>
              </a:tblPr>
              <a:tblGrid>
                <a:gridCol w="34203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Salisbury NHS Foundation Trust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67</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heredERA</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Intention CDKi study</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NIHR BioResource - Rare Diseases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65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graphicFrame>
        <p:nvGraphicFramePr>
          <p:cNvPr id="430" name="Google Shape;430;p52"/>
          <p:cNvGraphicFramePr/>
          <p:nvPr/>
        </p:nvGraphicFramePr>
        <p:xfrm>
          <a:off x="180975" y="0"/>
          <a:ext cx="3000000" cy="3000000"/>
        </p:xfrm>
        <a:graphic>
          <a:graphicData uri="http://schemas.openxmlformats.org/drawingml/2006/table">
            <a:tbl>
              <a:tblPr>
                <a:noFill/>
                <a:tableStyleId>{ACF55D27-33EE-41F4-8BC4-A02D128C21C1}</a:tableStyleId>
              </a:tblPr>
              <a:tblGrid>
                <a:gridCol w="5077175">
                  <a:extLst>
                    <a:ext uri="{9D8B030D-6E8A-4147-A177-3AD203B41FA5}">
                      <a16:colId xmlns:a16="http://schemas.microsoft.com/office/drawing/2014/main" val="20000"/>
                    </a:ext>
                  </a:extLst>
                </a:gridCol>
                <a:gridCol w="83785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000" b="1"/>
                        <a:t>Somerset NHS Foundation Trust</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000" b="1"/>
                        <a:t>93</a:t>
                      </a:r>
                      <a:endParaRPr sz="10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000"/>
                        <a:t>ATNEC</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36</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000"/>
                        <a:t>CAMBRIA-2</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8</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000"/>
                        <a:t>CANFit: home-based exercise programme for patients with cancer</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000"/>
                        <a:t>CAPI 292</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7</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000"/>
                        <a:t>CELC-G-301</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0</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000"/>
                        <a:t>E²-RADIatE (EORTC 1811)</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8</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sz="1000"/>
                        <a:t>Elacestrant and Abemaciclib in brain metastases from breast cancer</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0</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sz="1000"/>
                        <a:t>ELEVATE</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0</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000"/>
                        <a:t>EMBRACE</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0</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sz="1000"/>
                        <a:t>EndoNET</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9</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sz="1000"/>
                        <a:t>HER2-RADiCAL</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3</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0">
                <a:tc>
                  <a:txBody>
                    <a:bodyPr/>
                    <a:lstStyle/>
                    <a:p>
                      <a:pPr marL="0" lvl="0" indent="0" algn="l" rtl="0">
                        <a:spcBef>
                          <a:spcPts val="0"/>
                        </a:spcBef>
                        <a:spcAft>
                          <a:spcPts val="0"/>
                        </a:spcAft>
                        <a:buNone/>
                      </a:pPr>
                      <a:r>
                        <a:rPr lang="en-GB" sz="1000"/>
                        <a:t>MX39897: Registry in patients profiled with NGS</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1</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0">
                <a:tc>
                  <a:txBody>
                    <a:bodyPr/>
                    <a:lstStyle/>
                    <a:p>
                      <a:pPr marL="0" lvl="0" indent="0" algn="l" rtl="0">
                        <a:spcBef>
                          <a:spcPts val="0"/>
                        </a:spcBef>
                        <a:spcAft>
                          <a:spcPts val="0"/>
                        </a:spcAft>
                        <a:buNone/>
                      </a:pPr>
                      <a:r>
                        <a:rPr lang="en-GB" sz="1000"/>
                        <a:t>NIHR BioResource - Rare Diseases</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0</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0">
                <a:tc>
                  <a:txBody>
                    <a:bodyPr/>
                    <a:lstStyle/>
                    <a:p>
                      <a:pPr marL="0" lvl="0" indent="0" algn="l" rtl="0">
                        <a:spcBef>
                          <a:spcPts val="0"/>
                        </a:spcBef>
                        <a:spcAft>
                          <a:spcPts val="0"/>
                        </a:spcAft>
                        <a:buNone/>
                      </a:pPr>
                      <a:r>
                        <a:rPr lang="en-GB" sz="1000"/>
                        <a:t>SWEET</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0</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0">
                <a:tc>
                  <a:txBody>
                    <a:bodyPr/>
                    <a:lstStyle/>
                    <a:p>
                      <a:pPr marL="0" lvl="0" indent="0" algn="l" rtl="0">
                        <a:spcBef>
                          <a:spcPts val="0"/>
                        </a:spcBef>
                        <a:spcAft>
                          <a:spcPts val="0"/>
                        </a:spcAft>
                        <a:buNone/>
                      </a:pPr>
                      <a:r>
                        <a:rPr lang="en-GB" sz="1000"/>
                        <a:t>SWITCH</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0</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0">
                <a:tc>
                  <a:txBody>
                    <a:bodyPr/>
                    <a:lstStyle/>
                    <a:p>
                      <a:pPr marL="0" lvl="0" indent="0" algn="l" rtl="0">
                        <a:spcBef>
                          <a:spcPts val="0"/>
                        </a:spcBef>
                        <a:spcAft>
                          <a:spcPts val="0"/>
                        </a:spcAft>
                        <a:buNone/>
                      </a:pPr>
                      <a:r>
                        <a:rPr lang="en-GB" sz="1000"/>
                        <a:t>TRAK-ER</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1</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r h="0">
                <a:tc>
                  <a:txBody>
                    <a:bodyPr/>
                    <a:lstStyle/>
                    <a:p>
                      <a:pPr marL="0" lvl="0" indent="0" algn="l" rtl="0">
                        <a:spcBef>
                          <a:spcPts val="0"/>
                        </a:spcBef>
                        <a:spcAft>
                          <a:spcPts val="0"/>
                        </a:spcAft>
                        <a:buNone/>
                      </a:pPr>
                      <a:r>
                        <a:rPr lang="en-GB" sz="1000"/>
                        <a:t>TROPION-05</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0</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7"/>
                  </a:ext>
                </a:extLst>
              </a:tr>
              <a:tr h="0">
                <a:tc>
                  <a:txBody>
                    <a:bodyPr/>
                    <a:lstStyle/>
                    <a:p>
                      <a:pPr marL="0" lvl="0" indent="0" algn="l" rtl="0">
                        <a:spcBef>
                          <a:spcPts val="0"/>
                        </a:spcBef>
                        <a:spcAft>
                          <a:spcPts val="0"/>
                        </a:spcAft>
                        <a:buNone/>
                      </a:pPr>
                      <a:r>
                        <a:rPr lang="en-GB" sz="1000"/>
                        <a:t>TROPION-Breast04</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000"/>
                        <a:t>2</a:t>
                      </a:r>
                      <a:endParaRPr sz="10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8"/>
                  </a:ext>
                </a:extLst>
              </a:tr>
            </a:tbl>
          </a:graphicData>
        </a:graphic>
      </p:graphicFrame>
      <p:graphicFrame>
        <p:nvGraphicFramePr>
          <p:cNvPr id="431" name="Google Shape;431;p52"/>
          <p:cNvGraphicFramePr/>
          <p:nvPr/>
        </p:nvGraphicFramePr>
        <p:xfrm>
          <a:off x="6234450" y="152400"/>
          <a:ext cx="3000000" cy="3000000"/>
        </p:xfrm>
        <a:graphic>
          <a:graphicData uri="http://schemas.openxmlformats.org/drawingml/2006/table">
            <a:tbl>
              <a:tblPr>
                <a:noFill/>
                <a:tableStyleId>{ACF55D27-33EE-41F4-8BC4-A02D128C21C1}</a:tableStyleId>
              </a:tblPr>
              <a:tblGrid>
                <a:gridCol w="4657725">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tblGrid>
              <a:tr h="0">
                <a:tc>
                  <a:txBody>
                    <a:bodyPr/>
                    <a:lstStyle/>
                    <a:p>
                      <a:pPr marL="0" lvl="0" indent="0" algn="l" rtl="0">
                        <a:spcBef>
                          <a:spcPts val="0"/>
                        </a:spcBef>
                        <a:spcAft>
                          <a:spcPts val="0"/>
                        </a:spcAft>
                        <a:buNone/>
                      </a:pPr>
                      <a:r>
                        <a:rPr lang="en-GB" sz="1200" b="1"/>
                        <a:t>University Hospitals Bristol And Weston NHS FT</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r" rtl="0">
                        <a:lnSpc>
                          <a:spcPct val="115000"/>
                        </a:lnSpc>
                        <a:spcBef>
                          <a:spcPts val="0"/>
                        </a:spcBef>
                        <a:spcAft>
                          <a:spcPts val="0"/>
                        </a:spcAft>
                        <a:buNone/>
                      </a:pPr>
                      <a:r>
                        <a:rPr lang="en-GB" sz="1200" b="1"/>
                        <a:t>1113</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sz="1200"/>
                        <a:t>3-Pillars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sz="1200"/>
                        <a:t>ATNEC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sz="1200"/>
                        <a:t>CELC-G-301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sz="1200"/>
                        <a:t>EMBRACE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370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None/>
                      </a:pPr>
                      <a:r>
                        <a:rPr lang="en-GB" sz="1200"/>
                        <a:t>FORECEE: Case control study of inherited women's cancer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88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sz="1200"/>
                        <a:t>HER2-RADiCAL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sz="1200"/>
                        <a:t>MK2870-012</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sz="1200"/>
                        <a:t>MX39897: Registry in patients profiled with NGS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30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sz="1200"/>
                        <a:t>NIHR BioResource - Rare Diseases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589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None/>
                      </a:pPr>
                      <a:r>
                        <a:rPr lang="en-GB" sz="1200"/>
                        <a:t>PHOENIX</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sz="1200"/>
                        <a:t>Real-World Patient-Reported Outcomes in ER+/HER2- aBC/mBC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0">
                <a:tc>
                  <a:txBody>
                    <a:bodyPr/>
                    <a:lstStyle/>
                    <a:p>
                      <a:pPr marL="0" lvl="0" indent="0" algn="l" rtl="0">
                        <a:spcBef>
                          <a:spcPts val="0"/>
                        </a:spcBef>
                        <a:spcAft>
                          <a:spcPts val="0"/>
                        </a:spcAft>
                        <a:buNone/>
                      </a:pPr>
                      <a:r>
                        <a:rPr lang="en-GB" sz="1200"/>
                        <a:t>SWEET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18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0">
                <a:tc>
                  <a:txBody>
                    <a:bodyPr/>
                    <a:lstStyle/>
                    <a:p>
                      <a:pPr marL="0" lvl="0" indent="0" algn="l" rtl="0">
                        <a:spcBef>
                          <a:spcPts val="0"/>
                        </a:spcBef>
                        <a:spcAft>
                          <a:spcPts val="0"/>
                        </a:spcAft>
                        <a:buNone/>
                      </a:pPr>
                      <a:r>
                        <a:rPr lang="en-GB" sz="1200"/>
                        <a:t>TARGET NATIONAL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0">
                <a:tc>
                  <a:txBody>
                    <a:bodyPr/>
                    <a:lstStyle/>
                    <a:p>
                      <a:pPr marL="0" lvl="0" indent="0" algn="l" rtl="0">
                        <a:spcBef>
                          <a:spcPts val="0"/>
                        </a:spcBef>
                        <a:spcAft>
                          <a:spcPts val="0"/>
                        </a:spcAft>
                        <a:buNone/>
                      </a:pPr>
                      <a:r>
                        <a:rPr lang="en-GB" sz="1200"/>
                        <a:t>TRAK-ER</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200"/>
                        <a:t>11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p53"/>
          <p:cNvSpPr txBox="1"/>
          <p:nvPr/>
        </p:nvSpPr>
        <p:spPr>
          <a:xfrm>
            <a:off x="2076457" y="327150"/>
            <a:ext cx="8039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200">
                <a:solidFill>
                  <a:schemeClr val="dk1"/>
                </a:solidFill>
              </a:rPr>
              <a:t>In set-up studies in SWAG Region</a:t>
            </a:r>
            <a:endParaRPr sz="3200">
              <a:solidFill>
                <a:schemeClr val="dk1"/>
              </a:solidFill>
            </a:endParaRPr>
          </a:p>
        </p:txBody>
      </p:sp>
      <p:sp>
        <p:nvSpPr>
          <p:cNvPr id="438" name="Google Shape;438;p5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05/02/2025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439" name="Google Shape;439;p53"/>
          <p:cNvGraphicFramePr/>
          <p:nvPr/>
        </p:nvGraphicFramePr>
        <p:xfrm>
          <a:off x="78975" y="1138100"/>
          <a:ext cx="3000000" cy="3000000"/>
        </p:xfrm>
        <a:graphic>
          <a:graphicData uri="http://schemas.openxmlformats.org/drawingml/2006/table">
            <a:tbl>
              <a:tblPr>
                <a:noFill/>
                <a:tableStyleId>{ACF55D27-33EE-41F4-8BC4-A02D128C21C1}</a:tableStyleId>
              </a:tblPr>
              <a:tblGrid>
                <a:gridCol w="668225">
                  <a:extLst>
                    <a:ext uri="{9D8B030D-6E8A-4147-A177-3AD203B41FA5}">
                      <a16:colId xmlns:a16="http://schemas.microsoft.com/office/drawing/2014/main" val="20000"/>
                    </a:ext>
                  </a:extLst>
                </a:gridCol>
                <a:gridCol w="3437900">
                  <a:extLst>
                    <a:ext uri="{9D8B030D-6E8A-4147-A177-3AD203B41FA5}">
                      <a16:colId xmlns:a16="http://schemas.microsoft.com/office/drawing/2014/main" val="20001"/>
                    </a:ext>
                  </a:extLst>
                </a:gridCol>
                <a:gridCol w="1969825">
                  <a:extLst>
                    <a:ext uri="{9D8B030D-6E8A-4147-A177-3AD203B41FA5}">
                      <a16:colId xmlns:a16="http://schemas.microsoft.com/office/drawing/2014/main" val="20002"/>
                    </a:ext>
                  </a:extLst>
                </a:gridCol>
                <a:gridCol w="1385250">
                  <a:extLst>
                    <a:ext uri="{9D8B030D-6E8A-4147-A177-3AD203B41FA5}">
                      <a16:colId xmlns:a16="http://schemas.microsoft.com/office/drawing/2014/main" val="20003"/>
                    </a:ext>
                  </a:extLst>
                </a:gridCol>
                <a:gridCol w="1088375">
                  <a:extLst>
                    <a:ext uri="{9D8B030D-6E8A-4147-A177-3AD203B41FA5}">
                      <a16:colId xmlns:a16="http://schemas.microsoft.com/office/drawing/2014/main" val="20004"/>
                    </a:ext>
                  </a:extLst>
                </a:gridCol>
                <a:gridCol w="843800">
                  <a:extLst>
                    <a:ext uri="{9D8B030D-6E8A-4147-A177-3AD203B41FA5}">
                      <a16:colId xmlns:a16="http://schemas.microsoft.com/office/drawing/2014/main" val="20005"/>
                    </a:ext>
                  </a:extLst>
                </a:gridCol>
                <a:gridCol w="2473775">
                  <a:extLst>
                    <a:ext uri="{9D8B030D-6E8A-4147-A177-3AD203B41FA5}">
                      <a16:colId xmlns:a16="http://schemas.microsoft.com/office/drawing/2014/main" val="20006"/>
                    </a:ext>
                  </a:extLst>
                </a:gridCol>
              </a:tblGrid>
              <a:tr h="590550">
                <a:tc>
                  <a:txBody>
                    <a:bodyPr/>
                    <a:lstStyle/>
                    <a:p>
                      <a:pPr marL="0" lvl="0" indent="0" algn="l" rtl="0">
                        <a:spcBef>
                          <a:spcPts val="0"/>
                        </a:spcBef>
                        <a:spcAft>
                          <a:spcPts val="0"/>
                        </a:spcAft>
                        <a:buNone/>
                      </a:pPr>
                      <a:r>
                        <a:rPr lang="en-GB" sz="1200" b="1"/>
                        <a:t>CPMS ID</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00" b="1"/>
                        <a:t>Short Name</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00" b="1"/>
                        <a:t>Sites</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00" b="1"/>
                        <a:t>Planned Opening</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00" b="1"/>
                        <a:t>Planned Closure</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00" b="1"/>
                        <a:t>Sample Size UK</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00" b="1"/>
                        <a:t>Sponsor</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387475">
                <a:tc>
                  <a:txBody>
                    <a:bodyPr/>
                    <a:lstStyle/>
                    <a:p>
                      <a:pPr marL="0" lvl="0" indent="0" algn="l" rtl="0">
                        <a:spcBef>
                          <a:spcPts val="0"/>
                        </a:spcBef>
                        <a:spcAft>
                          <a:spcPts val="0"/>
                        </a:spcAft>
                        <a:buNone/>
                      </a:pPr>
                      <a:r>
                        <a:rPr lang="en-GB" sz="1200"/>
                        <a:t>65493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MK2870-011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Musgrove</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24/05/2025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23/07/2027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MERCK SHARP &amp; DOHME CORP.</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9225">
                <a:tc>
                  <a:txBody>
                    <a:bodyPr/>
                    <a:lstStyle/>
                    <a:p>
                      <a:pPr marL="0" lvl="0" indent="0" algn="l" rtl="0">
                        <a:spcBef>
                          <a:spcPts val="0"/>
                        </a:spcBef>
                        <a:spcAft>
                          <a:spcPts val="0"/>
                        </a:spcAft>
                        <a:buNone/>
                      </a:pPr>
                      <a:r>
                        <a:rPr lang="en-GB" sz="1200"/>
                        <a:t>64947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INAVO123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BHOC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31/01/2025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31/01/2027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F. Hoffmann-La Roche Ltd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93225">
                <a:tc>
                  <a:txBody>
                    <a:bodyPr/>
                    <a:lstStyle/>
                    <a:p>
                      <a:pPr marL="0" lvl="0" indent="0" algn="l" rtl="0">
                        <a:spcBef>
                          <a:spcPts val="0"/>
                        </a:spcBef>
                        <a:spcAft>
                          <a:spcPts val="0"/>
                        </a:spcAft>
                        <a:buNone/>
                      </a:pPr>
                      <a:r>
                        <a:rPr lang="en-GB" sz="1200"/>
                        <a:t>64696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ELEGANT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Musgrove, Cheltenham</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05/05/2025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09/04/2027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97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Stemline Therapeutics, Inc.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16300">
                <a:tc>
                  <a:txBody>
                    <a:bodyPr/>
                    <a:lstStyle/>
                    <a:p>
                      <a:pPr marL="0" lvl="0" indent="0" algn="l" rtl="0">
                        <a:spcBef>
                          <a:spcPts val="0"/>
                        </a:spcBef>
                        <a:spcAft>
                          <a:spcPts val="0"/>
                        </a:spcAft>
                        <a:buNone/>
                      </a:pPr>
                      <a:r>
                        <a:rPr lang="en-GB" sz="1200"/>
                        <a:t>63708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FOURLIGHT-3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Musgrove, GWH</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11/02/2025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11/11/2026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Pfizer Inc.</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43200">
                <a:tc>
                  <a:txBody>
                    <a:bodyPr/>
                    <a:lstStyle/>
                    <a:p>
                      <a:pPr marL="0" lvl="0" indent="0" algn="l" rtl="0">
                        <a:spcBef>
                          <a:spcPts val="0"/>
                        </a:spcBef>
                        <a:spcAft>
                          <a:spcPts val="0"/>
                        </a:spcAft>
                        <a:buNone/>
                      </a:pPr>
                      <a:r>
                        <a:rPr lang="en-GB" sz="1200"/>
                        <a:t>63445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Phase 1 study of GSK5733584 in advanced Solid Tumours</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BHOC, GWH, Southmead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31/01/2025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31/03/2026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Glaxosmithkline Research &amp; Development Limited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83800">
                <a:tc>
                  <a:txBody>
                    <a:bodyPr/>
                    <a:lstStyle/>
                    <a:p>
                      <a:pPr marL="0" lvl="0" indent="0" algn="l" rtl="0">
                        <a:spcBef>
                          <a:spcPts val="0"/>
                        </a:spcBef>
                        <a:spcAft>
                          <a:spcPts val="0"/>
                        </a:spcAft>
                        <a:buNone/>
                      </a:pPr>
                      <a:r>
                        <a:rPr lang="en-GB" sz="1200"/>
                        <a:t>62375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EvoPAR-Breast01</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Musgrove, Yeovil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28/02/2025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31/07/2028</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15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AstraZeneca UK Limited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83700">
                <a:tc>
                  <a:txBody>
                    <a:bodyPr/>
                    <a:lstStyle/>
                    <a:p>
                      <a:pPr marL="0" lvl="0" indent="0" algn="l" rtl="0">
                        <a:spcBef>
                          <a:spcPts val="0"/>
                        </a:spcBef>
                        <a:spcAft>
                          <a:spcPts val="0"/>
                        </a:spcAft>
                        <a:buNone/>
                      </a:pPr>
                      <a:r>
                        <a:rPr lang="en-GB" sz="1200"/>
                        <a:t>60209</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2693-CL-1303 - Astellas Pharma Global Development, Inc. - Breast cancer- 0798/0787</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Musgrove, BHOC, Salisbury, Cheltenhan, Southmead</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26/02/2025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24/07/2026</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55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Astellas Pharma Europe BV</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75425">
                <a:tc>
                  <a:txBody>
                    <a:bodyPr/>
                    <a:lstStyle/>
                    <a:p>
                      <a:pPr marL="0" lvl="0" indent="0" algn="l" rtl="0">
                        <a:spcBef>
                          <a:spcPts val="0"/>
                        </a:spcBef>
                        <a:spcAft>
                          <a:spcPts val="0"/>
                        </a:spcAft>
                        <a:buNone/>
                      </a:pPr>
                      <a:r>
                        <a:rPr lang="en-GB" sz="1200"/>
                        <a:t>57885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FAST-Forward Boost</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Musgrove, Yeovil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01/04/2025</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01/10/2033</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4830</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t>Institute of Cancer Research: Royal Cancer Hospital</a:t>
                      </a:r>
                      <a:endParaRPr sz="12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4"/>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445" name="Google Shape;445;p54"/>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446" name="Google Shape;446;p54"/>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447" name="Google Shape;447;p54"/>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55"/>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453" name="Google Shape;453;p55"/>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454" name="Google Shape;454;p55"/>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56"/>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460" name="Google Shape;460;p56"/>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4 applications open at the end of March 2025</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461" name="Google Shape;461;p56"/>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283"/>
        <p:cNvGrpSpPr/>
        <p:nvPr/>
      </p:nvGrpSpPr>
      <p:grpSpPr>
        <a:xfrm>
          <a:off x="0" y="0"/>
          <a:ext cx="0" cy="0"/>
          <a:chOff x="0" y="0"/>
          <a:chExt cx="0" cy="0"/>
        </a:xfrm>
      </p:grpSpPr>
      <p:sp>
        <p:nvSpPr>
          <p:cNvPr id="284" name="Google Shape;284;p39"/>
          <p:cNvSpPr txBox="1"/>
          <p:nvPr/>
        </p:nvSpPr>
        <p:spPr>
          <a:xfrm>
            <a:off x="1159733" y="2673600"/>
            <a:ext cx="9548100" cy="161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4800" b="1">
                <a:solidFill>
                  <a:srgbClr val="193E72"/>
                </a:solidFill>
                <a:latin typeface="Lato"/>
                <a:ea typeface="Lato"/>
                <a:cs typeface="Lato"/>
                <a:sym typeface="Lato"/>
              </a:rPr>
              <a:t>Research Delivery Network</a:t>
            </a:r>
            <a:br>
              <a:rPr lang="en-GB" sz="4800" b="1">
                <a:solidFill>
                  <a:srgbClr val="193E72"/>
                </a:solidFill>
                <a:latin typeface="Lato"/>
                <a:ea typeface="Lato"/>
                <a:cs typeface="Lato"/>
                <a:sym typeface="Lato"/>
              </a:rPr>
            </a:br>
            <a:r>
              <a:rPr lang="en-GB" sz="4800" b="1">
                <a:solidFill>
                  <a:srgbClr val="193E72"/>
                </a:solidFill>
                <a:latin typeface="Lato"/>
                <a:ea typeface="Lato"/>
                <a:cs typeface="Lato"/>
                <a:sym typeface="Lato"/>
              </a:rPr>
              <a:t>vision, mission and purpose</a:t>
            </a:r>
            <a:endParaRPr sz="4800" b="1">
              <a:solidFill>
                <a:srgbClr val="193E72"/>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7"/>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58"/>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472" name="Google Shape;472;p58"/>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mark.beresford@nhs.net</a:t>
            </a:r>
            <a:endParaRPr>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792000" y="365127"/>
            <a:ext cx="10515600" cy="86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a:buNone/>
            </a:pPr>
            <a:r>
              <a:rPr lang="en-GB"/>
              <a:t>Research Delivery Network</a:t>
            </a:r>
            <a:endParaRPr/>
          </a:p>
        </p:txBody>
      </p:sp>
      <p:sp>
        <p:nvSpPr>
          <p:cNvPr id="291" name="Google Shape;291;p40"/>
          <p:cNvSpPr txBox="1">
            <a:spLocks noGrp="1"/>
          </p:cNvSpPr>
          <p:nvPr>
            <p:ph type="body" idx="1"/>
          </p:nvPr>
        </p:nvSpPr>
        <p:spPr>
          <a:xfrm>
            <a:off x="6060700" y="1395633"/>
            <a:ext cx="5433900" cy="425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3200" b="1">
                <a:solidFill>
                  <a:srgbClr val="A0E4E8"/>
                </a:solidFill>
              </a:rPr>
              <a:t>Mission</a:t>
            </a:r>
            <a:endParaRPr sz="1900"/>
          </a:p>
          <a:p>
            <a:pPr marL="21590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GB"/>
              <a:t>Enabling the health and care system to attract, optimise and deliver research across England.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We do this as part of the NIHR’s overall mission to improve the health and wealth of the nation through research.</a:t>
            </a:r>
            <a:endParaRPr>
              <a:latin typeface="Calibri"/>
              <a:ea typeface="Calibri"/>
              <a:cs typeface="Calibri"/>
              <a:sym typeface="Calibri"/>
            </a:endParaRPr>
          </a:p>
          <a:p>
            <a:pPr marL="0" lvl="0" indent="0" algn="l" rtl="0">
              <a:lnSpc>
                <a:spcPct val="100000"/>
              </a:lnSpc>
              <a:spcBef>
                <a:spcPts val="0"/>
              </a:spcBef>
              <a:spcAft>
                <a:spcPts val="0"/>
              </a:spcAft>
              <a:buNone/>
            </a:pPr>
            <a:endParaRPr b="1"/>
          </a:p>
        </p:txBody>
      </p:sp>
      <p:sp>
        <p:nvSpPr>
          <p:cNvPr id="292" name="Google Shape;292;p40"/>
          <p:cNvSpPr/>
          <p:nvPr/>
        </p:nvSpPr>
        <p:spPr>
          <a:xfrm>
            <a:off x="790275" y="5097964"/>
            <a:ext cx="638100" cy="638100"/>
          </a:xfrm>
          <a:prstGeom prst="ellipse">
            <a:avLst/>
          </a:prstGeom>
          <a:solidFill>
            <a:schemeClr val="accent2"/>
          </a:solidFill>
          <a:ln w="139700" cap="flat" cmpd="sng">
            <a:solidFill>
              <a:srgbClr val="D1D9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293" name="Google Shape;293;p40"/>
          <p:cNvSpPr/>
          <p:nvPr/>
        </p:nvSpPr>
        <p:spPr>
          <a:xfrm>
            <a:off x="10440308" y="1034773"/>
            <a:ext cx="638100" cy="638100"/>
          </a:xfrm>
          <a:prstGeom prst="ellipse">
            <a:avLst/>
          </a:prstGeom>
          <a:solidFill>
            <a:srgbClr val="D1D9E2"/>
          </a:solidFill>
          <a:ln w="139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294" name="Google Shape;294;p40"/>
          <p:cNvSpPr/>
          <p:nvPr/>
        </p:nvSpPr>
        <p:spPr>
          <a:xfrm>
            <a:off x="790267" y="1396800"/>
            <a:ext cx="4560900" cy="3099600"/>
          </a:xfrm>
          <a:prstGeom prst="rect">
            <a:avLst/>
          </a:prstGeom>
          <a:noFill/>
          <a:ln>
            <a:noFill/>
          </a:ln>
        </p:spPr>
        <p:txBody>
          <a:bodyPr spcFirstLastPara="1" wrap="square" lIns="91425" tIns="91425" rIns="0" bIns="91425" anchor="ctr" anchorCtr="0">
            <a:noAutofit/>
          </a:bodyPr>
          <a:lstStyle/>
          <a:p>
            <a:pPr marL="0" marR="0" lvl="0" indent="0" algn="l" rtl="0">
              <a:spcBef>
                <a:spcPts val="0"/>
              </a:spcBef>
              <a:spcAft>
                <a:spcPts val="0"/>
              </a:spcAft>
              <a:buNone/>
            </a:pPr>
            <a:r>
              <a:rPr lang="en-GB" sz="3200" b="1">
                <a:solidFill>
                  <a:srgbClr val="A0E4E8"/>
                </a:solidFill>
                <a:latin typeface="Lato"/>
                <a:ea typeface="Lato"/>
                <a:cs typeface="Lato"/>
                <a:sym typeface="Lato"/>
              </a:rPr>
              <a:t>Vision</a:t>
            </a:r>
            <a:endParaRPr sz="3200" b="1">
              <a:solidFill>
                <a:srgbClr val="A0E4E8"/>
              </a:solidFill>
              <a:latin typeface="Lato"/>
              <a:ea typeface="Lato"/>
              <a:cs typeface="Lato"/>
              <a:sym typeface="Lato"/>
            </a:endParaRPr>
          </a:p>
          <a:p>
            <a:pPr marL="0" marR="0" lvl="0" indent="0" algn="ctr" rtl="0">
              <a:spcBef>
                <a:spcPts val="0"/>
              </a:spcBef>
              <a:spcAft>
                <a:spcPts val="0"/>
              </a:spcAft>
              <a:buNone/>
            </a:pPr>
            <a:endParaRPr sz="2800" b="1">
              <a:solidFill>
                <a:srgbClr val="A0E4E8"/>
              </a:solidFill>
              <a:latin typeface="Lato"/>
              <a:ea typeface="Lato"/>
              <a:cs typeface="Lato"/>
              <a:sym typeface="Lato"/>
            </a:endParaRPr>
          </a:p>
          <a:p>
            <a:pPr marL="0" marR="0" lvl="0" indent="0" algn="l" rtl="0">
              <a:spcBef>
                <a:spcPts val="0"/>
              </a:spcBef>
              <a:spcAft>
                <a:spcPts val="0"/>
              </a:spcAft>
              <a:buNone/>
            </a:pPr>
            <a:r>
              <a:rPr lang="en-GB" sz="2400">
                <a:solidFill>
                  <a:schemeClr val="lt1"/>
                </a:solidFill>
                <a:latin typeface="Lato"/>
                <a:ea typeface="Lato"/>
                <a:cs typeface="Lato"/>
                <a:sym typeface="Lato"/>
              </a:rPr>
              <a:t>The UK is a global leader in the delivery of high quality, commercial and non commercial research that is inclusive, accessible and improves health and care.</a:t>
            </a:r>
            <a:endParaRPr sz="3600" b="1">
              <a:solidFill>
                <a:srgbClr val="A0E4E8"/>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p:nvPr/>
        </p:nvSpPr>
        <p:spPr>
          <a:xfrm>
            <a:off x="410067" y="1237533"/>
            <a:ext cx="11450700" cy="1886700"/>
          </a:xfrm>
          <a:prstGeom prst="roundRect">
            <a:avLst>
              <a:gd name="adj" fmla="val 16667"/>
            </a:avLst>
          </a:prstGeom>
          <a:solidFill>
            <a:srgbClr val="EEEEEE"/>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ato"/>
              <a:ea typeface="Lato"/>
              <a:cs typeface="Lato"/>
              <a:sym typeface="Lato"/>
            </a:endParaRPr>
          </a:p>
        </p:txBody>
      </p:sp>
      <p:sp>
        <p:nvSpPr>
          <p:cNvPr id="301" name="Google Shape;301;p41"/>
          <p:cNvSpPr txBox="1">
            <a:spLocks noGrp="1"/>
          </p:cNvSpPr>
          <p:nvPr>
            <p:ph type="body" idx="1"/>
          </p:nvPr>
        </p:nvSpPr>
        <p:spPr>
          <a:xfrm>
            <a:off x="1190000" y="1272483"/>
            <a:ext cx="10834800" cy="1886700"/>
          </a:xfrm>
          <a:prstGeom prst="rect">
            <a:avLst/>
          </a:prstGeom>
          <a:noFill/>
          <a:ln>
            <a:noFill/>
          </a:ln>
        </p:spPr>
        <p:txBody>
          <a:bodyPr spcFirstLastPara="1" wrap="square" lIns="91425" tIns="45700" rIns="91425" bIns="45700" anchor="ctr" anchorCtr="0">
            <a:noAutofit/>
          </a:bodyPr>
          <a:lstStyle/>
          <a:p>
            <a:pPr marL="0" lvl="0" indent="0" algn="l" rtl="0">
              <a:lnSpc>
                <a:spcPct val="105000"/>
              </a:lnSpc>
              <a:spcBef>
                <a:spcPts val="0"/>
              </a:spcBef>
              <a:spcAft>
                <a:spcPts val="0"/>
              </a:spcAft>
              <a:buNone/>
            </a:pPr>
            <a:r>
              <a:rPr lang="en-GB" sz="2200"/>
              <a:t>Support the successful delivery of high quality research, as an active partner in the research system. </a:t>
            </a:r>
            <a:br>
              <a:rPr lang="en-GB" sz="2200"/>
            </a:br>
            <a:endParaRPr sz="2200"/>
          </a:p>
          <a:p>
            <a:pPr marL="0" lvl="0" indent="0" algn="l" rtl="0">
              <a:lnSpc>
                <a:spcPct val="105000"/>
              </a:lnSpc>
              <a:spcBef>
                <a:spcPts val="0"/>
              </a:spcBef>
              <a:spcAft>
                <a:spcPts val="0"/>
              </a:spcAft>
              <a:buNone/>
            </a:pPr>
            <a:r>
              <a:rPr lang="en-GB" sz="2200"/>
              <a:t>Increase capacity and capability of the research delivery infrastructure for the future.</a:t>
            </a:r>
            <a:endParaRPr sz="1600">
              <a:solidFill>
                <a:schemeClr val="dk2"/>
              </a:solidFill>
            </a:endParaRPr>
          </a:p>
        </p:txBody>
      </p:sp>
      <p:sp>
        <p:nvSpPr>
          <p:cNvPr id="302" name="Google Shape;302;p41"/>
          <p:cNvSpPr/>
          <p:nvPr/>
        </p:nvSpPr>
        <p:spPr>
          <a:xfrm>
            <a:off x="9337833" y="3331867"/>
            <a:ext cx="925200" cy="807900"/>
          </a:xfrm>
          <a:prstGeom prst="hexagon">
            <a:avLst>
              <a:gd name="adj" fmla="val 23418"/>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nvGrpSpPr>
          <p:cNvPr id="303" name="Google Shape;303;p41"/>
          <p:cNvGrpSpPr/>
          <p:nvPr/>
        </p:nvGrpSpPr>
        <p:grpSpPr>
          <a:xfrm>
            <a:off x="10672352" y="5183101"/>
            <a:ext cx="925042" cy="807853"/>
            <a:chOff x="8938671" y="1286136"/>
            <a:chExt cx="434700" cy="374700"/>
          </a:xfrm>
        </p:grpSpPr>
        <p:sp>
          <p:nvSpPr>
            <p:cNvPr id="304" name="Google Shape;304;p41"/>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05" name="Google Shape;305;p41"/>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
        <p:nvSpPr>
          <p:cNvPr id="306" name="Google Shape;306;p41"/>
          <p:cNvSpPr txBox="1"/>
          <p:nvPr/>
        </p:nvSpPr>
        <p:spPr>
          <a:xfrm>
            <a:off x="408000" y="364800"/>
            <a:ext cx="11090400" cy="720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Research Delivery Network (RDN) purpose</a:t>
            </a:r>
            <a:endParaRPr sz="3200" b="1">
              <a:solidFill>
                <a:srgbClr val="193E72"/>
              </a:solidFill>
              <a:latin typeface="Lato"/>
              <a:ea typeface="Lato"/>
              <a:cs typeface="Lato"/>
              <a:sym typeface="Lato"/>
            </a:endParaRPr>
          </a:p>
        </p:txBody>
      </p:sp>
      <p:sp>
        <p:nvSpPr>
          <p:cNvPr id="307" name="Google Shape;307;p41"/>
          <p:cNvSpPr txBox="1"/>
          <p:nvPr/>
        </p:nvSpPr>
        <p:spPr>
          <a:xfrm>
            <a:off x="2641067" y="3549500"/>
            <a:ext cx="8831100" cy="1983600"/>
          </a:xfrm>
          <a:prstGeom prst="rect">
            <a:avLst/>
          </a:prstGeom>
          <a:noFill/>
          <a:ln>
            <a:noFill/>
          </a:ln>
        </p:spPr>
        <p:txBody>
          <a:bodyPr spcFirstLastPara="1" wrap="square" lIns="121900" tIns="121900" rIns="121900" bIns="121900" anchor="t" anchorCtr="0">
            <a:noAutofit/>
          </a:bodyPr>
          <a:lstStyle/>
          <a:p>
            <a:pPr marL="609600" lvl="0" indent="-438150" algn="l" rtl="0">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Reach more people</a:t>
            </a:r>
            <a:endParaRPr sz="2100">
              <a:solidFill>
                <a:srgbClr val="193E72"/>
              </a:solidFill>
              <a:latin typeface="Lato"/>
              <a:ea typeface="Lato"/>
              <a:cs typeface="Lato"/>
              <a:sym typeface="Lato"/>
            </a:endParaRPr>
          </a:p>
          <a:p>
            <a:pPr marL="609600" lvl="0" indent="-438150" algn="l" rtl="0">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Address  changing population needs</a:t>
            </a:r>
            <a:endParaRPr sz="2100">
              <a:solidFill>
                <a:srgbClr val="193E72"/>
              </a:solidFill>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Support the successful delivery of high quality research </a:t>
            </a:r>
            <a:endParaRPr sz="2100">
              <a:solidFill>
                <a:srgbClr val="193E72"/>
              </a:solidFill>
              <a:highlight>
                <a:schemeClr val="lt1"/>
              </a:highlight>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Increase capacity and capability of the research delivery infrastructure for the future</a:t>
            </a:r>
            <a:endParaRPr sz="2100">
              <a:solidFill>
                <a:srgbClr val="193E72"/>
              </a:solidFill>
              <a:latin typeface="Lato"/>
              <a:ea typeface="Lato"/>
              <a:cs typeface="Lato"/>
              <a:sym typeface="Lato"/>
            </a:endParaRPr>
          </a:p>
        </p:txBody>
      </p:sp>
      <p:grpSp>
        <p:nvGrpSpPr>
          <p:cNvPr id="308" name="Google Shape;308;p41"/>
          <p:cNvGrpSpPr/>
          <p:nvPr/>
        </p:nvGrpSpPr>
        <p:grpSpPr>
          <a:xfrm>
            <a:off x="748344" y="1653646"/>
            <a:ext cx="359131" cy="331266"/>
            <a:chOff x="7034386" y="2897265"/>
            <a:chExt cx="887400" cy="887400"/>
          </a:xfrm>
        </p:grpSpPr>
        <p:sp>
          <p:nvSpPr>
            <p:cNvPr id="309" name="Google Shape;309;p41"/>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10" name="Google Shape;310;p41"/>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
        <p:nvSpPr>
          <p:cNvPr id="311" name="Google Shape;311;p41"/>
          <p:cNvSpPr txBox="1"/>
          <p:nvPr/>
        </p:nvSpPr>
        <p:spPr>
          <a:xfrm>
            <a:off x="408000" y="3538646"/>
            <a:ext cx="1951200" cy="928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100">
                <a:solidFill>
                  <a:srgbClr val="193E72"/>
                </a:solidFill>
                <a:latin typeface="Lato"/>
                <a:ea typeface="Lato"/>
                <a:cs typeface="Lato"/>
                <a:sym typeface="Lato"/>
              </a:rPr>
              <a:t>This means research can: </a:t>
            </a:r>
            <a:endParaRPr sz="2100">
              <a:solidFill>
                <a:srgbClr val="193E72"/>
              </a:solidFill>
              <a:latin typeface="Lato"/>
              <a:ea typeface="Lato"/>
              <a:cs typeface="Lato"/>
              <a:sym typeface="Lato"/>
            </a:endParaRPr>
          </a:p>
        </p:txBody>
      </p:sp>
      <p:grpSp>
        <p:nvGrpSpPr>
          <p:cNvPr id="312" name="Google Shape;312;p41"/>
          <p:cNvGrpSpPr/>
          <p:nvPr/>
        </p:nvGrpSpPr>
        <p:grpSpPr>
          <a:xfrm>
            <a:off x="748344" y="2568046"/>
            <a:ext cx="359131" cy="331266"/>
            <a:chOff x="7034386" y="2897265"/>
            <a:chExt cx="887400" cy="887400"/>
          </a:xfrm>
        </p:grpSpPr>
        <p:sp>
          <p:nvSpPr>
            <p:cNvPr id="313" name="Google Shape;313;p41"/>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14" name="Google Shape;314;p41"/>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315" name="Google Shape;315;p41"/>
          <p:cNvGrpSpPr/>
          <p:nvPr/>
        </p:nvGrpSpPr>
        <p:grpSpPr>
          <a:xfrm>
            <a:off x="11472551" y="1118435"/>
            <a:ext cx="489950" cy="436600"/>
            <a:chOff x="8938671" y="1286136"/>
            <a:chExt cx="434700" cy="374700"/>
          </a:xfrm>
        </p:grpSpPr>
        <p:sp>
          <p:nvSpPr>
            <p:cNvPr id="316" name="Google Shape;316;p41"/>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17" name="Google Shape;317;p41"/>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321"/>
        <p:cNvGrpSpPr/>
        <p:nvPr/>
      </p:nvGrpSpPr>
      <p:grpSpPr>
        <a:xfrm>
          <a:off x="0" y="0"/>
          <a:ext cx="0" cy="0"/>
          <a:chOff x="0" y="0"/>
          <a:chExt cx="0" cy="0"/>
        </a:xfrm>
      </p:grpSpPr>
      <p:sp>
        <p:nvSpPr>
          <p:cNvPr id="322" name="Google Shape;322;p42"/>
          <p:cNvSpPr txBox="1">
            <a:spLocks noGrp="1"/>
          </p:cNvSpPr>
          <p:nvPr>
            <p:ph type="title"/>
          </p:nvPr>
        </p:nvSpPr>
        <p:spPr>
          <a:xfrm>
            <a:off x="449000" y="364800"/>
            <a:ext cx="10803300" cy="97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a:latin typeface="Lato"/>
                <a:ea typeface="Lato"/>
                <a:cs typeface="Lato"/>
                <a:sym typeface="Lato"/>
              </a:rPr>
              <a:t>RDN change statements </a:t>
            </a:r>
            <a:endParaRPr b="1">
              <a:latin typeface="Lato"/>
              <a:ea typeface="Lato"/>
              <a:cs typeface="Lato"/>
              <a:sym typeface="Lato"/>
            </a:endParaRPr>
          </a:p>
        </p:txBody>
      </p:sp>
      <p:sp>
        <p:nvSpPr>
          <p:cNvPr id="323" name="Google Shape;323;p42"/>
          <p:cNvSpPr txBox="1">
            <a:spLocks noGrp="1"/>
          </p:cNvSpPr>
          <p:nvPr>
            <p:ph type="body" idx="1"/>
          </p:nvPr>
        </p:nvSpPr>
        <p:spPr>
          <a:xfrm>
            <a:off x="451200" y="2556200"/>
            <a:ext cx="10634100" cy="2733300"/>
          </a:xfrm>
          <a:prstGeom prst="rect">
            <a:avLst/>
          </a:prstGeom>
          <a:solidFill>
            <a:srgbClr val="D1D9E2"/>
          </a:solidFill>
        </p:spPr>
        <p:txBody>
          <a:bodyPr spcFirstLastPara="1" wrap="square" lIns="91425" tIns="45700" rIns="91425" bIns="45700" anchor="t" anchorCtr="0">
            <a:noAutofit/>
          </a:bodyPr>
          <a:lstStyle/>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A single organisation with greater consistency of experience for customers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Collective responsibility and joint leadership of the organisation</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A collegiate and a customer-focused partner </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Stronger focus on strategic development of research capacity and capability, nationally and regionally, with partners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Emphasis on continuous improvement, learning and value for money in every part of RDN</a:t>
            </a:r>
            <a:endParaRPr sz="2100">
              <a:latin typeface="Lato"/>
              <a:ea typeface="Lato"/>
              <a:cs typeface="Lato"/>
              <a:sym typeface="Lato"/>
            </a:endParaRPr>
          </a:p>
        </p:txBody>
      </p:sp>
      <p:sp>
        <p:nvSpPr>
          <p:cNvPr id="324" name="Google Shape;324;p42"/>
          <p:cNvSpPr txBox="1"/>
          <p:nvPr/>
        </p:nvSpPr>
        <p:spPr>
          <a:xfrm>
            <a:off x="449000" y="1396800"/>
            <a:ext cx="11690400" cy="1021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100">
                <a:solidFill>
                  <a:srgbClr val="193E72"/>
                </a:solidFill>
                <a:latin typeface="Lato"/>
                <a:ea typeface="Lato"/>
                <a:cs typeface="Lato"/>
                <a:sym typeface="Lato"/>
              </a:rPr>
              <a:t>A new organisation building on the successes of the Clinical Research Network (CRN). </a:t>
            </a:r>
            <a:br>
              <a:rPr lang="en-GB" sz="2100">
                <a:solidFill>
                  <a:srgbClr val="193E72"/>
                </a:solidFill>
                <a:latin typeface="Lato"/>
                <a:ea typeface="Lato"/>
                <a:cs typeface="Lato"/>
                <a:sym typeface="Lato"/>
              </a:rPr>
            </a:br>
            <a:r>
              <a:rPr lang="en-GB" sz="2100">
                <a:solidFill>
                  <a:srgbClr val="193E72"/>
                </a:solidFill>
                <a:latin typeface="Lato"/>
                <a:ea typeface="Lato"/>
                <a:cs typeface="Lato"/>
                <a:sym typeface="Lato"/>
              </a:rPr>
              <a:t>The Research Delivery Network (RDN) differs from the CRN in the following ways:</a:t>
            </a:r>
            <a:endParaRPr sz="2100">
              <a:solidFill>
                <a:srgbClr val="193E72"/>
              </a:solidFill>
              <a:latin typeface="Lato"/>
              <a:ea typeface="Lato"/>
              <a:cs typeface="Lato"/>
              <a:sym typeface="Lato"/>
            </a:endParaRPr>
          </a:p>
        </p:txBody>
      </p:sp>
      <p:grpSp>
        <p:nvGrpSpPr>
          <p:cNvPr id="325" name="Google Shape;325;p42"/>
          <p:cNvGrpSpPr/>
          <p:nvPr/>
        </p:nvGrpSpPr>
        <p:grpSpPr>
          <a:xfrm>
            <a:off x="448648" y="5138890"/>
            <a:ext cx="645913" cy="561192"/>
            <a:chOff x="10141141" y="1885266"/>
            <a:chExt cx="388800" cy="335100"/>
          </a:xfrm>
        </p:grpSpPr>
        <p:sp>
          <p:nvSpPr>
            <p:cNvPr id="326" name="Google Shape;326;p42"/>
            <p:cNvSpPr/>
            <p:nvPr/>
          </p:nvSpPr>
          <p:spPr>
            <a:xfrm rot="10800000">
              <a:off x="10141141" y="1885266"/>
              <a:ext cx="388800" cy="335100"/>
            </a:xfrm>
            <a:prstGeom prst="hexagon">
              <a:avLst>
                <a:gd name="adj" fmla="val 25000"/>
                <a:gd name="vf" fmla="val 115470"/>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27" name="Google Shape;327;p4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328" name="Google Shape;328;p42"/>
          <p:cNvGrpSpPr/>
          <p:nvPr/>
        </p:nvGrpSpPr>
        <p:grpSpPr>
          <a:xfrm>
            <a:off x="10986839" y="2416855"/>
            <a:ext cx="645875" cy="561192"/>
            <a:chOff x="10141141" y="1885266"/>
            <a:chExt cx="388800" cy="335100"/>
          </a:xfrm>
        </p:grpSpPr>
        <p:sp>
          <p:nvSpPr>
            <p:cNvPr id="329" name="Google Shape;329;p42"/>
            <p:cNvSpPr/>
            <p:nvPr/>
          </p:nvSpPr>
          <p:spPr>
            <a:xfrm rot="10800000">
              <a:off x="10141141" y="1885266"/>
              <a:ext cx="388800" cy="335100"/>
            </a:xfrm>
            <a:prstGeom prst="hexagon">
              <a:avLst>
                <a:gd name="adj" fmla="val 25000"/>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30" name="Google Shape;330;p4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latin typeface="Lato"/>
                <a:ea typeface="Lato"/>
                <a:cs typeface="Lato"/>
                <a:sym typeface="Lato"/>
              </a:rPr>
              <a:t>Delivering on RDN’s purpose </a:t>
            </a:r>
            <a:endParaRPr b="1">
              <a:latin typeface="Lato"/>
              <a:ea typeface="Lato"/>
              <a:cs typeface="Lato"/>
              <a:sym typeface="Lato"/>
            </a:endParaRPr>
          </a:p>
        </p:txBody>
      </p:sp>
      <p:sp>
        <p:nvSpPr>
          <p:cNvPr id="336" name="Google Shape;336;p43"/>
          <p:cNvSpPr txBox="1">
            <a:spLocks noGrp="1"/>
          </p:cNvSpPr>
          <p:nvPr>
            <p:ph type="body" idx="1"/>
          </p:nvPr>
        </p:nvSpPr>
        <p:spPr>
          <a:xfrm>
            <a:off x="838200" y="1535067"/>
            <a:ext cx="10515600" cy="4872900"/>
          </a:xfrm>
          <a:prstGeom prst="rect">
            <a:avLst/>
          </a:prstGeom>
        </p:spPr>
        <p:txBody>
          <a:bodyPr spcFirstLastPara="1" wrap="square" lIns="91425" tIns="45700" rIns="91425" bIns="45700" anchor="t" anchorCtr="0">
            <a:normAutofit fontScale="77500" lnSpcReduction="20000"/>
          </a:bodyPr>
          <a:lstStyle/>
          <a:p>
            <a:pPr marL="609600" lvl="0" indent="-457358" algn="l" rtl="0">
              <a:lnSpc>
                <a:spcPct val="115000"/>
              </a:lnSpc>
              <a:spcBef>
                <a:spcPts val="0"/>
              </a:spcBef>
              <a:spcAft>
                <a:spcPts val="0"/>
              </a:spcAft>
              <a:buSzPct val="100000"/>
              <a:buFont typeface="Lato"/>
              <a:buChar char="●"/>
            </a:pPr>
            <a:r>
              <a:rPr lang="en-GB" sz="3100">
                <a:highlight>
                  <a:schemeClr val="lt1"/>
                </a:highlight>
                <a:latin typeface="Lato"/>
                <a:ea typeface="Lato"/>
                <a:cs typeface="Lato"/>
                <a:sym typeface="Lato"/>
              </a:rPr>
              <a:t>RDN focuses on strategic support for the whole portfolio, rather than day-to-day involvement in individual studies, except on request</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rPr>
              <a:t>S</a:t>
            </a:r>
            <a:r>
              <a:rPr lang="en-GB" sz="3100">
                <a:highlight>
                  <a:schemeClr val="lt1"/>
                </a:highlight>
                <a:latin typeface="Lato"/>
                <a:ea typeface="Lato"/>
                <a:cs typeface="Lato"/>
                <a:sym typeface="Lato"/>
              </a:rPr>
              <a:t>ites </a:t>
            </a:r>
            <a:r>
              <a:rPr lang="en-GB" sz="3100">
                <a:highlight>
                  <a:schemeClr val="lt1"/>
                </a:highlight>
              </a:rPr>
              <a:t>are</a:t>
            </a:r>
            <a:r>
              <a:rPr lang="en-GB" sz="3100">
                <a:highlight>
                  <a:schemeClr val="lt1"/>
                </a:highlight>
                <a:latin typeface="Lato"/>
                <a:ea typeface="Lato"/>
                <a:cs typeface="Lato"/>
                <a:sym typeface="Lato"/>
              </a:rPr>
              <a:t> supported to monitor their own performance of individual studies,  build study-level capacity and consider research delivery in research applications</a:t>
            </a:r>
            <a:endParaRPr sz="3100">
              <a:highlight>
                <a:schemeClr val="lt1"/>
              </a:highlight>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RDN increases understanding of and supports work to address strategic issues that cut across sites, regions or settings. This might be through a strategic project we lead, by supporting projects led by partners, or by providing the intelligence and evidence to enable others to make change</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Agile Delivery Teams provide additional targeted support for individual studies and help us to build capacity and capability where it is needed. </a:t>
            </a:r>
            <a:endParaRPr sz="2100">
              <a:highlight>
                <a:schemeClr val="lt1"/>
              </a:highlight>
              <a:latin typeface="Lato"/>
              <a:ea typeface="Lato"/>
              <a:cs typeface="Lato"/>
              <a:sym typeface="Lato"/>
            </a:endParaRPr>
          </a:p>
          <a:p>
            <a:pPr marL="0" lvl="0" indent="0" algn="l" rtl="0">
              <a:spcBef>
                <a:spcPts val="1300"/>
              </a:spcBef>
              <a:spcAft>
                <a:spcPts val="0"/>
              </a:spcAft>
              <a:buNone/>
            </a:pPr>
            <a:endParaRPr sz="2100">
              <a:latin typeface="Lato"/>
              <a:ea typeface="Lato"/>
              <a:cs typeface="Lato"/>
              <a:sym typeface="Lato"/>
            </a:endParaRPr>
          </a:p>
        </p:txBody>
      </p:sp>
      <p:grpSp>
        <p:nvGrpSpPr>
          <p:cNvPr id="337" name="Google Shape;337;p43"/>
          <p:cNvGrpSpPr/>
          <p:nvPr/>
        </p:nvGrpSpPr>
        <p:grpSpPr>
          <a:xfrm>
            <a:off x="10428752" y="394001"/>
            <a:ext cx="925042" cy="807853"/>
            <a:chOff x="8938671" y="1286136"/>
            <a:chExt cx="434700" cy="374700"/>
          </a:xfrm>
        </p:grpSpPr>
        <p:sp>
          <p:nvSpPr>
            <p:cNvPr id="338" name="Google Shape;338;p43"/>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39" name="Google Shape;339;p4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grpSp>
        <p:nvGrpSpPr>
          <p:cNvPr id="340" name="Google Shape;340;p43"/>
          <p:cNvGrpSpPr/>
          <p:nvPr/>
        </p:nvGrpSpPr>
        <p:grpSpPr>
          <a:xfrm>
            <a:off x="525001" y="5352535"/>
            <a:ext cx="489950" cy="436600"/>
            <a:chOff x="8938671" y="1286136"/>
            <a:chExt cx="434700" cy="374700"/>
          </a:xfrm>
        </p:grpSpPr>
        <p:sp>
          <p:nvSpPr>
            <p:cNvPr id="341" name="Google Shape;341;p43"/>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42" name="Google Shape;342;p4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a:latin typeface="Lato"/>
                <a:ea typeface="Lato"/>
                <a:cs typeface="Lato"/>
                <a:sym typeface="Lato"/>
              </a:rPr>
              <a:t>Development of RDN’s strategy and services </a:t>
            </a:r>
            <a:endParaRPr b="1">
              <a:latin typeface="Lato"/>
              <a:ea typeface="Lato"/>
              <a:cs typeface="Lato"/>
              <a:sym typeface="Lato"/>
            </a:endParaRPr>
          </a:p>
        </p:txBody>
      </p:sp>
      <p:sp>
        <p:nvSpPr>
          <p:cNvPr id="348" name="Google Shape;348;p44"/>
          <p:cNvSpPr txBox="1">
            <a:spLocks noGrp="1"/>
          </p:cNvSpPr>
          <p:nvPr>
            <p:ph type="body" idx="1"/>
          </p:nvPr>
        </p:nvSpPr>
        <p:spPr>
          <a:xfrm>
            <a:off x="838208"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Study Support Service</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AcoRD / NCVR</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Agile Research Delivery Team</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Support for out of hospital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Life Sciences Partnership &amp; Growth (includes key accounts and customer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Workforce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Finance (includes funding model and financial management)</a:t>
            </a:r>
            <a:endParaRPr sz="2100">
              <a:solidFill>
                <a:srgbClr val="173E71"/>
              </a:solidFill>
              <a:latin typeface="Lato"/>
              <a:ea typeface="Lato"/>
              <a:cs typeface="Lato"/>
              <a:sym typeface="Lato"/>
            </a:endParaRPr>
          </a:p>
          <a:p>
            <a:pPr marL="0" lvl="0" indent="0" algn="l" rtl="0">
              <a:lnSpc>
                <a:spcPct val="115000"/>
              </a:lnSpc>
              <a:spcBef>
                <a:spcPts val="400"/>
              </a:spcBef>
              <a:spcAft>
                <a:spcPts val="400"/>
              </a:spcAft>
              <a:buNone/>
            </a:pPr>
            <a:endParaRPr>
              <a:solidFill>
                <a:srgbClr val="173E71"/>
              </a:solidFill>
            </a:endParaRPr>
          </a:p>
        </p:txBody>
      </p:sp>
      <p:sp>
        <p:nvSpPr>
          <p:cNvPr id="349" name="Google Shape;349;p44"/>
          <p:cNvSpPr txBox="1">
            <a:spLocks noGrp="1"/>
          </p:cNvSpPr>
          <p:nvPr>
            <p:ph type="body" idx="1"/>
          </p:nvPr>
        </p:nvSpPr>
        <p:spPr>
          <a:xfrm>
            <a:off x="6406233"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Data &amp; Analytics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Planning</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Contractual Management including performance framework</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Public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Specialities and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Strategic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Study Participation Inclusion</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Communications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Stakeholder engagement </a:t>
            </a:r>
            <a:endParaRPr sz="2100">
              <a:solidFill>
                <a:srgbClr val="173E71"/>
              </a:solidFill>
              <a:latin typeface="Lato"/>
              <a:ea typeface="Lato"/>
              <a:cs typeface="Lato"/>
              <a:sym typeface="Lato"/>
            </a:endParaRPr>
          </a:p>
          <a:p>
            <a:pPr marL="0" lvl="0" indent="0" algn="l" rtl="0">
              <a:lnSpc>
                <a:spcPct val="115000"/>
              </a:lnSpc>
              <a:spcBef>
                <a:spcPts val="400"/>
              </a:spcBef>
              <a:spcAft>
                <a:spcPts val="0"/>
              </a:spcAft>
              <a:buNone/>
            </a:pPr>
            <a:endParaRPr sz="2100">
              <a:solidFill>
                <a:srgbClr val="173E71"/>
              </a:solidFill>
              <a:latin typeface="Lato"/>
              <a:ea typeface="Lato"/>
              <a:cs typeface="Lato"/>
              <a:sym typeface="Lato"/>
            </a:endParaRPr>
          </a:p>
          <a:p>
            <a:pPr marL="0" lvl="0" indent="0" algn="l" rtl="0">
              <a:lnSpc>
                <a:spcPct val="115000"/>
              </a:lnSpc>
              <a:spcBef>
                <a:spcPts val="0"/>
              </a:spcBef>
              <a:spcAft>
                <a:spcPts val="0"/>
              </a:spcAft>
              <a:buNone/>
            </a:pPr>
            <a:endParaRPr sz="1500">
              <a:solidFill>
                <a:srgbClr val="173E71"/>
              </a:solidFill>
            </a:endParaRPr>
          </a:p>
          <a:p>
            <a:pPr marL="0" lvl="0" indent="0" algn="l" rtl="0">
              <a:lnSpc>
                <a:spcPct val="115000"/>
              </a:lnSpc>
              <a:spcBef>
                <a:spcPts val="0"/>
              </a:spcBef>
              <a:spcAft>
                <a:spcPts val="0"/>
              </a:spcAft>
              <a:buNone/>
            </a:pPr>
            <a:endParaRPr sz="1500">
              <a:solidFill>
                <a:srgbClr val="173E71"/>
              </a:solidFill>
            </a:endParaRPr>
          </a:p>
          <a:p>
            <a:pPr marL="0" lvl="0" indent="0" algn="l" rtl="0">
              <a:spcBef>
                <a:spcPts val="1100"/>
              </a:spcBef>
              <a:spcAft>
                <a:spcPts val="0"/>
              </a:spcAft>
              <a:buNone/>
            </a:pPr>
            <a:endParaRPr>
              <a:solidFill>
                <a:srgbClr val="173E71"/>
              </a:solidFill>
            </a:endParaRPr>
          </a:p>
        </p:txBody>
      </p:sp>
      <p:sp>
        <p:nvSpPr>
          <p:cNvPr id="350" name="Google Shape;350;p44"/>
          <p:cNvSpPr txBox="1"/>
          <p:nvPr/>
        </p:nvSpPr>
        <p:spPr>
          <a:xfrm>
            <a:off x="818233" y="1230733"/>
            <a:ext cx="10434000" cy="58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GB" sz="2100" b="1">
                <a:solidFill>
                  <a:srgbClr val="173E71"/>
                </a:solidFill>
                <a:latin typeface="Lato"/>
                <a:ea typeface="Lato"/>
                <a:cs typeface="Lato"/>
                <a:sym typeface="Lato"/>
              </a:rPr>
              <a:t>RDN-wide strategy based around settings and organisational vision and purpose </a:t>
            </a:r>
            <a:endParaRPr sz="1900" b="1">
              <a:solidFill>
                <a:srgbClr val="173E7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p:nvPr/>
        </p:nvSpPr>
        <p:spPr>
          <a:xfrm>
            <a:off x="192467" y="101600"/>
            <a:ext cx="73317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Combined Regional (Network) map</a:t>
            </a:r>
            <a:endParaRPr sz="3200">
              <a:solidFill>
                <a:srgbClr val="193E72"/>
              </a:solidFill>
              <a:latin typeface="Lato"/>
              <a:ea typeface="Lato"/>
              <a:cs typeface="Lato"/>
              <a:sym typeface="Lato"/>
            </a:endParaRPr>
          </a:p>
        </p:txBody>
      </p:sp>
      <p:grpSp>
        <p:nvGrpSpPr>
          <p:cNvPr id="356" name="Google Shape;356;p45"/>
          <p:cNvGrpSpPr/>
          <p:nvPr/>
        </p:nvGrpSpPr>
        <p:grpSpPr>
          <a:xfrm>
            <a:off x="6895104" y="234623"/>
            <a:ext cx="5113539" cy="6003883"/>
            <a:chOff x="4875650" y="321875"/>
            <a:chExt cx="3835250" cy="4503025"/>
          </a:xfrm>
        </p:grpSpPr>
        <p:pic>
          <p:nvPicPr>
            <p:cNvPr id="357" name="Google Shape;357;p45"/>
            <p:cNvPicPr preferRelativeResize="0"/>
            <p:nvPr/>
          </p:nvPicPr>
          <p:blipFill rotWithShape="1">
            <a:blip r:embed="rId3">
              <a:alphaModFix/>
            </a:blip>
            <a:srcRect l="5106" t="16095" r="3711" b="15265"/>
            <a:stretch/>
          </p:blipFill>
          <p:spPr>
            <a:xfrm>
              <a:off x="4875650" y="321875"/>
              <a:ext cx="3835250" cy="4503025"/>
            </a:xfrm>
            <a:prstGeom prst="rect">
              <a:avLst/>
            </a:prstGeom>
            <a:noFill/>
            <a:ln>
              <a:noFill/>
            </a:ln>
          </p:spPr>
        </p:pic>
        <p:sp>
          <p:nvSpPr>
            <p:cNvPr id="358" name="Google Shape;358;p45"/>
            <p:cNvSpPr txBox="1"/>
            <p:nvPr/>
          </p:nvSpPr>
          <p:spPr>
            <a:xfrm>
              <a:off x="6716574" y="1028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A</a:t>
              </a:r>
              <a:endParaRPr sz="1100" b="1">
                <a:solidFill>
                  <a:srgbClr val="FFFFFF"/>
                </a:solidFill>
              </a:endParaRPr>
            </a:p>
          </p:txBody>
        </p:sp>
        <p:sp>
          <p:nvSpPr>
            <p:cNvPr id="359" name="Google Shape;359;p45"/>
            <p:cNvSpPr txBox="1"/>
            <p:nvPr/>
          </p:nvSpPr>
          <p:spPr>
            <a:xfrm>
              <a:off x="7137799" y="1631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B</a:t>
              </a:r>
              <a:endParaRPr sz="1100" b="1">
                <a:solidFill>
                  <a:srgbClr val="FFFFFF"/>
                </a:solidFill>
              </a:endParaRPr>
            </a:p>
          </p:txBody>
        </p:sp>
        <p:sp>
          <p:nvSpPr>
            <p:cNvPr id="360" name="Google Shape;360;p45"/>
            <p:cNvSpPr txBox="1"/>
            <p:nvPr/>
          </p:nvSpPr>
          <p:spPr>
            <a:xfrm>
              <a:off x="6601024" y="1896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C</a:t>
              </a:r>
              <a:endParaRPr sz="1100" b="1">
                <a:solidFill>
                  <a:srgbClr val="FFFFFF"/>
                </a:solidFill>
              </a:endParaRPr>
            </a:p>
          </p:txBody>
        </p:sp>
        <p:sp>
          <p:nvSpPr>
            <p:cNvPr id="361" name="Google Shape;361;p45"/>
            <p:cNvSpPr txBox="1"/>
            <p:nvPr/>
          </p:nvSpPr>
          <p:spPr>
            <a:xfrm>
              <a:off x="7312024" y="241785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D</a:t>
              </a:r>
              <a:endParaRPr sz="1100" b="1">
                <a:solidFill>
                  <a:srgbClr val="FFFFFF"/>
                </a:solidFill>
              </a:endParaRPr>
            </a:p>
          </p:txBody>
        </p:sp>
        <p:sp>
          <p:nvSpPr>
            <p:cNvPr id="362" name="Google Shape;362;p45"/>
            <p:cNvSpPr txBox="1"/>
            <p:nvPr/>
          </p:nvSpPr>
          <p:spPr>
            <a:xfrm>
              <a:off x="6687974" y="27168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E</a:t>
              </a:r>
              <a:endParaRPr sz="1100" b="1">
                <a:solidFill>
                  <a:srgbClr val="FFFFFF"/>
                </a:solidFill>
              </a:endParaRPr>
            </a:p>
          </p:txBody>
        </p:sp>
        <p:sp>
          <p:nvSpPr>
            <p:cNvPr id="363" name="Google Shape;363;p45"/>
            <p:cNvSpPr txBox="1"/>
            <p:nvPr/>
          </p:nvSpPr>
          <p:spPr>
            <a:xfrm>
              <a:off x="7870724" y="28042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F</a:t>
              </a:r>
              <a:endParaRPr sz="1100" b="1">
                <a:solidFill>
                  <a:srgbClr val="FFFFFF"/>
                </a:solidFill>
              </a:endParaRPr>
            </a:p>
          </p:txBody>
        </p:sp>
        <p:sp>
          <p:nvSpPr>
            <p:cNvPr id="364" name="Google Shape;364;p45"/>
            <p:cNvSpPr txBox="1"/>
            <p:nvPr/>
          </p:nvSpPr>
          <p:spPr>
            <a:xfrm>
              <a:off x="7624099" y="34712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H</a:t>
              </a:r>
              <a:endParaRPr sz="1100" b="1">
                <a:solidFill>
                  <a:srgbClr val="FFFFFF"/>
                </a:solidFill>
              </a:endParaRPr>
            </a:p>
          </p:txBody>
        </p:sp>
        <p:sp>
          <p:nvSpPr>
            <p:cNvPr id="365" name="Google Shape;365;p45"/>
            <p:cNvSpPr txBox="1"/>
            <p:nvPr/>
          </p:nvSpPr>
          <p:spPr>
            <a:xfrm>
              <a:off x="7225249" y="34295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I</a:t>
              </a:r>
              <a:endParaRPr sz="1100" b="1">
                <a:solidFill>
                  <a:srgbClr val="FFFFFF"/>
                </a:solidFill>
              </a:endParaRPr>
            </a:p>
          </p:txBody>
        </p:sp>
        <p:sp>
          <p:nvSpPr>
            <p:cNvPr id="366" name="Google Shape;366;p45"/>
            <p:cNvSpPr txBox="1"/>
            <p:nvPr/>
          </p:nvSpPr>
          <p:spPr>
            <a:xfrm>
              <a:off x="7778149" y="36481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J</a:t>
              </a:r>
              <a:endParaRPr sz="1100" b="1">
                <a:solidFill>
                  <a:srgbClr val="FFFFFF"/>
                </a:solidFill>
              </a:endParaRPr>
            </a:p>
          </p:txBody>
        </p:sp>
        <p:sp>
          <p:nvSpPr>
            <p:cNvPr id="367" name="Google Shape;367;p45"/>
            <p:cNvSpPr txBox="1"/>
            <p:nvPr/>
          </p:nvSpPr>
          <p:spPr>
            <a:xfrm>
              <a:off x="6780624" y="34403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K</a:t>
              </a:r>
              <a:endParaRPr sz="1100" b="1">
                <a:solidFill>
                  <a:srgbClr val="FFFFFF"/>
                </a:solidFill>
              </a:endParaRPr>
            </a:p>
          </p:txBody>
        </p:sp>
        <p:sp>
          <p:nvSpPr>
            <p:cNvPr id="368" name="Google Shape;368;p45"/>
            <p:cNvSpPr txBox="1"/>
            <p:nvPr/>
          </p:nvSpPr>
          <p:spPr>
            <a:xfrm>
              <a:off x="6052424" y="38191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L</a:t>
              </a:r>
              <a:endParaRPr sz="1100" b="1">
                <a:solidFill>
                  <a:srgbClr val="FFFFFF"/>
                </a:solidFill>
              </a:endParaRPr>
            </a:p>
          </p:txBody>
        </p:sp>
        <p:sp>
          <p:nvSpPr>
            <p:cNvPr id="369" name="Google Shape;369;p45"/>
            <p:cNvSpPr txBox="1"/>
            <p:nvPr/>
          </p:nvSpPr>
          <p:spPr>
            <a:xfrm>
              <a:off x="7559099" y="3309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G</a:t>
              </a:r>
              <a:endParaRPr sz="1100" b="1">
                <a:solidFill>
                  <a:srgbClr val="FFFFFF"/>
                </a:solidFill>
              </a:endParaRPr>
            </a:p>
          </p:txBody>
        </p:sp>
      </p:grpSp>
      <p:graphicFrame>
        <p:nvGraphicFramePr>
          <p:cNvPr id="370" name="Google Shape;370;p45"/>
          <p:cNvGraphicFramePr/>
          <p:nvPr/>
        </p:nvGraphicFramePr>
        <p:xfrm>
          <a:off x="525150" y="992850"/>
          <a:ext cx="3000000" cy="3000000"/>
        </p:xfrm>
        <a:graphic>
          <a:graphicData uri="http://schemas.openxmlformats.org/drawingml/2006/table">
            <a:tbl>
              <a:tblPr bandRow="1">
                <a:noFill/>
                <a:tableStyleId>{9A5B237B-176C-4F74-A2AC-D2F7C9B922C7}</a:tableStyleId>
              </a:tblPr>
              <a:tblGrid>
                <a:gridCol w="1684475">
                  <a:extLst>
                    <a:ext uri="{9D8B030D-6E8A-4147-A177-3AD203B41FA5}">
                      <a16:colId xmlns:a16="http://schemas.microsoft.com/office/drawing/2014/main" val="20000"/>
                    </a:ext>
                  </a:extLst>
                </a:gridCol>
                <a:gridCol w="436000">
                  <a:extLst>
                    <a:ext uri="{9D8B030D-6E8A-4147-A177-3AD203B41FA5}">
                      <a16:colId xmlns:a16="http://schemas.microsoft.com/office/drawing/2014/main" val="20001"/>
                    </a:ext>
                  </a:extLst>
                </a:gridCol>
                <a:gridCol w="1363375">
                  <a:extLst>
                    <a:ext uri="{9D8B030D-6E8A-4147-A177-3AD203B41FA5}">
                      <a16:colId xmlns:a16="http://schemas.microsoft.com/office/drawing/2014/main" val="20002"/>
                    </a:ext>
                  </a:extLst>
                </a:gridCol>
                <a:gridCol w="3182400">
                  <a:extLst>
                    <a:ext uri="{9D8B030D-6E8A-4147-A177-3AD203B41FA5}">
                      <a16:colId xmlns:a16="http://schemas.microsoft.com/office/drawing/2014/main" val="20003"/>
                    </a:ext>
                  </a:extLst>
                </a:gridCol>
              </a:tblGrid>
              <a:tr h="683000">
                <a:tc>
                  <a:txBody>
                    <a:bodyPr/>
                    <a:lstStyle/>
                    <a:p>
                      <a:pPr marL="0" lvl="0" indent="0" algn="l" rtl="0">
                        <a:spcBef>
                          <a:spcPts val="0"/>
                        </a:spcBef>
                        <a:spcAft>
                          <a:spcPts val="0"/>
                        </a:spcAft>
                        <a:buNone/>
                      </a:pPr>
                      <a:r>
                        <a:rPr lang="en-GB" sz="1200" b="1">
                          <a:solidFill>
                            <a:srgbClr val="222222"/>
                          </a:solidFill>
                          <a:latin typeface="Lato"/>
                          <a:ea typeface="Lato"/>
                          <a:cs typeface="Lato"/>
                          <a:sym typeface="Lato"/>
                        </a:rPr>
                        <a:t>NHS England 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gridSpan="2">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Regional Research Delivery Network (RRDN)</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hMerge="1">
                  <a:txBody>
                    <a:bodyPr/>
                    <a:lstStyle/>
                    <a:p>
                      <a:endParaRPr lang="en-US"/>
                    </a:p>
                  </a:txBody>
                  <a:tcPr/>
                </a:tc>
                <a:tc>
                  <a:txBody>
                    <a:bodyPr/>
                    <a:lstStyle/>
                    <a:p>
                      <a:pPr marL="0" lvl="0" indent="-12700" algn="l" rtl="0">
                        <a:spcBef>
                          <a:spcPts val="0"/>
                        </a:spcBef>
                        <a:spcAft>
                          <a:spcPts val="0"/>
                        </a:spcAft>
                        <a:buClr>
                          <a:schemeClr val="dk1"/>
                        </a:buClr>
                        <a:buSzPts val="1500"/>
                        <a:buFont typeface="Arial"/>
                        <a:buNone/>
                      </a:pPr>
                      <a:r>
                        <a:rPr lang="en-GB" sz="1200" b="1">
                          <a:solidFill>
                            <a:srgbClr val="222222"/>
                          </a:solidFill>
                          <a:latin typeface="Lato"/>
                          <a:ea typeface="Lato"/>
                          <a:cs typeface="Lato"/>
                          <a:sym typeface="Lato"/>
                        </a:rPr>
                        <a:t>RRDN Hosts</a:t>
                      </a:r>
                      <a:endParaRPr sz="1200" b="1">
                        <a:solidFill>
                          <a:srgbClr val="222222"/>
                        </a:solidFill>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36125">
                <a:tc rowSpan="2">
                  <a:txBody>
                    <a:bodyPr/>
                    <a:lstStyle/>
                    <a:p>
                      <a:pPr marL="0" lvl="0" indent="0" algn="l" rtl="0">
                        <a:spcBef>
                          <a:spcPts val="0"/>
                        </a:spcBef>
                        <a:spcAft>
                          <a:spcPts val="0"/>
                        </a:spcAft>
                        <a:buNone/>
                      </a:pPr>
                      <a:r>
                        <a:rPr lang="en-GB" sz="900">
                          <a:latin typeface="Lato"/>
                          <a:ea typeface="Lato"/>
                          <a:cs typeface="Lato"/>
                          <a:sym typeface="Lato"/>
                        </a:rPr>
                        <a:t>North East and Yorkshire</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East and North Cumbria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Newcastle upon Tyne Hospitals NHS Foundation Trust </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B</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Yorkshire and Humber</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Leeds Teaching Hospitals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8700">
                <a:tc>
                  <a:txBody>
                    <a:bodyPr/>
                    <a:lstStyle/>
                    <a:p>
                      <a:pPr marL="0" lvl="0" indent="0" algn="l" rtl="0">
                        <a:spcBef>
                          <a:spcPts val="0"/>
                        </a:spcBef>
                        <a:spcAft>
                          <a:spcPts val="0"/>
                        </a:spcAft>
                        <a:buNone/>
                      </a:pPr>
                      <a:r>
                        <a:rPr lang="en-GB" sz="900">
                          <a:latin typeface="Lato"/>
                          <a:ea typeface="Lato"/>
                          <a:cs typeface="Lato"/>
                          <a:sym typeface="Lato"/>
                        </a:rPr>
                        <a:t>North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solidFill>
                            <a:srgbClr val="222222"/>
                          </a:solidFill>
                          <a:latin typeface="Lato"/>
                          <a:ea typeface="Lato"/>
                          <a:cs typeface="Lato"/>
                          <a:sym typeface="Lato"/>
                        </a:rPr>
                        <a:t>C</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West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Manchester University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Midlands</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latin typeface="Lato"/>
                          <a:ea typeface="Lato"/>
                          <a:cs typeface="Lato"/>
                          <a:sym typeface="Lato"/>
                        </a:rPr>
                        <a:t>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East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Of Leicester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E</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West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Royal Wolverhampton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38700">
                <a:tc>
                  <a:txBody>
                    <a:bodyPr/>
                    <a:lstStyle/>
                    <a:p>
                      <a:pPr marL="0" lvl="0" indent="0" algn="l" rtl="0">
                        <a:spcBef>
                          <a:spcPts val="0"/>
                        </a:spcBef>
                        <a:spcAft>
                          <a:spcPts val="0"/>
                        </a:spcAft>
                        <a:buNone/>
                      </a:pPr>
                      <a:r>
                        <a:rPr lang="en-GB" sz="900">
                          <a:latin typeface="Lato"/>
                          <a:ea typeface="Lato"/>
                          <a:cs typeface="Lato"/>
                          <a:sym typeface="Lato"/>
                        </a:rPr>
                        <a:t>East of England</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solidFill>
                            <a:srgbClr val="222222"/>
                          </a:solidFill>
                          <a:latin typeface="Lato"/>
                          <a:ea typeface="Lato"/>
                          <a:cs typeface="Lato"/>
                          <a:sym typeface="Lato"/>
                        </a:rPr>
                        <a:t>F</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East of England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Norfolk and Norwich University NHS Foundation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London</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G</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Barts Health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H</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Guy’s &amp; St Thomas’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South East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I</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South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 Southampton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latin typeface="Lato"/>
                          <a:ea typeface="Lato"/>
                          <a:cs typeface="Lato"/>
                          <a:sym typeface="Lato"/>
                        </a:rPr>
                        <a:t>J</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East</a:t>
                      </a:r>
                      <a:endParaRPr sz="900" strike="sngStrike">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Surrey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6125">
                <a:tc rowSpan="2">
                  <a:txBody>
                    <a:bodyPr/>
                    <a:lstStyle/>
                    <a:p>
                      <a:pPr marL="0" lvl="0" indent="0" algn="l" rtl="0">
                        <a:spcBef>
                          <a:spcPts val="0"/>
                        </a:spcBef>
                        <a:spcAft>
                          <a:spcPts val="0"/>
                        </a:spcAft>
                        <a:buNone/>
                      </a:pPr>
                      <a:r>
                        <a:rPr lang="en-GB" sz="900">
                          <a:latin typeface="Lato"/>
                          <a:ea typeface="Lato"/>
                          <a:cs typeface="Lato"/>
                          <a:sym typeface="Lato"/>
                        </a:rPr>
                        <a:t>South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K</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South West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Bristol and Weston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latin typeface="Lato"/>
                          <a:ea typeface="Lato"/>
                          <a:cs typeface="Lato"/>
                          <a:sym typeface="Lato"/>
                        </a:rPr>
                        <a:t>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West Peninsula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Devon University Healthcare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p:nvPr/>
        </p:nvSpPr>
        <p:spPr>
          <a:xfrm>
            <a:off x="323533" y="933367"/>
            <a:ext cx="8648400" cy="1169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2000" b="1">
                <a:solidFill>
                  <a:srgbClr val="666666"/>
                </a:solidFill>
                <a:latin typeface="Lato"/>
                <a:ea typeface="Lato"/>
                <a:cs typeface="Lato"/>
                <a:sym typeface="Lato"/>
              </a:rPr>
              <a:t>Networks K and L -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GB" sz="2000" b="1">
                <a:solidFill>
                  <a:srgbClr val="666666"/>
                </a:solidFill>
                <a:latin typeface="Lato"/>
                <a:ea typeface="Lato"/>
                <a:cs typeface="Lato"/>
                <a:sym typeface="Lato"/>
              </a:rPr>
              <a:t> ‘South West Central’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GB" sz="2000" b="1">
                <a:solidFill>
                  <a:srgbClr val="666666"/>
                </a:solidFill>
                <a:latin typeface="Lato"/>
                <a:ea typeface="Lato"/>
                <a:cs typeface="Lato"/>
                <a:sym typeface="Lato"/>
              </a:rPr>
              <a:t>and ‘South West Peninsula’</a:t>
            </a:r>
            <a:endParaRPr sz="2000" b="1">
              <a:solidFill>
                <a:srgbClr val="666666"/>
              </a:solidFill>
              <a:latin typeface="Lato"/>
              <a:ea typeface="Lato"/>
              <a:cs typeface="Lato"/>
              <a:sym typeface="Lato"/>
            </a:endParaRPr>
          </a:p>
        </p:txBody>
      </p:sp>
      <p:sp>
        <p:nvSpPr>
          <p:cNvPr id="376" name="Google Shape;376;p46"/>
          <p:cNvSpPr txBox="1"/>
          <p:nvPr/>
        </p:nvSpPr>
        <p:spPr>
          <a:xfrm>
            <a:off x="323533" y="194567"/>
            <a:ext cx="69519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South West</a:t>
            </a:r>
            <a:endParaRPr sz="3200">
              <a:solidFill>
                <a:srgbClr val="193E72"/>
              </a:solidFill>
              <a:latin typeface="Lato"/>
              <a:ea typeface="Lato"/>
              <a:cs typeface="Lato"/>
              <a:sym typeface="Lato"/>
            </a:endParaRPr>
          </a:p>
        </p:txBody>
      </p:sp>
      <p:grpSp>
        <p:nvGrpSpPr>
          <p:cNvPr id="377" name="Google Shape;377;p46"/>
          <p:cNvGrpSpPr/>
          <p:nvPr/>
        </p:nvGrpSpPr>
        <p:grpSpPr>
          <a:xfrm>
            <a:off x="-16700" y="2137547"/>
            <a:ext cx="4018467" cy="3286453"/>
            <a:chOff x="-12525" y="1603200"/>
            <a:chExt cx="3013926" cy="2464901"/>
          </a:xfrm>
        </p:grpSpPr>
        <p:pic>
          <p:nvPicPr>
            <p:cNvPr id="378" name="Google Shape;378;p46"/>
            <p:cNvPicPr preferRelativeResize="0"/>
            <p:nvPr/>
          </p:nvPicPr>
          <p:blipFill rotWithShape="1">
            <a:blip r:embed="rId3">
              <a:alphaModFix/>
            </a:blip>
            <a:srcRect t="27594" b="22748"/>
            <a:stretch/>
          </p:blipFill>
          <p:spPr>
            <a:xfrm>
              <a:off x="-12525" y="1603200"/>
              <a:ext cx="3013926" cy="2464901"/>
            </a:xfrm>
            <a:prstGeom prst="rect">
              <a:avLst/>
            </a:prstGeom>
            <a:noFill/>
            <a:ln>
              <a:noFill/>
            </a:ln>
          </p:spPr>
        </p:pic>
        <p:sp>
          <p:nvSpPr>
            <p:cNvPr id="379" name="Google Shape;379;p46"/>
            <p:cNvSpPr txBox="1"/>
            <p:nvPr/>
          </p:nvSpPr>
          <p:spPr>
            <a:xfrm>
              <a:off x="2376826" y="2268006"/>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chemeClr val="lt1"/>
                  </a:solidFill>
                </a:rPr>
                <a:t>K</a:t>
              </a:r>
              <a:endParaRPr sz="1100" b="1">
                <a:solidFill>
                  <a:schemeClr val="lt1"/>
                </a:solidFill>
              </a:endParaRPr>
            </a:p>
          </p:txBody>
        </p:sp>
        <p:sp>
          <p:nvSpPr>
            <p:cNvPr id="380" name="Google Shape;380;p46"/>
            <p:cNvSpPr txBox="1"/>
            <p:nvPr/>
          </p:nvSpPr>
          <p:spPr>
            <a:xfrm>
              <a:off x="1368992" y="2771013"/>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chemeClr val="lt1"/>
                  </a:solidFill>
                </a:rPr>
                <a:t>L</a:t>
              </a:r>
              <a:endParaRPr sz="1100" b="1">
                <a:solidFill>
                  <a:schemeClr val="lt1"/>
                </a:solidFill>
              </a:endParaRPr>
            </a:p>
          </p:txBody>
        </p:sp>
      </p:grpSp>
      <p:graphicFrame>
        <p:nvGraphicFramePr>
          <p:cNvPr id="381" name="Google Shape;381;p46"/>
          <p:cNvGraphicFramePr/>
          <p:nvPr/>
        </p:nvGraphicFramePr>
        <p:xfrm>
          <a:off x="4001775" y="801767"/>
          <a:ext cx="3000000" cy="3000000"/>
        </p:xfrm>
        <a:graphic>
          <a:graphicData uri="http://schemas.openxmlformats.org/drawingml/2006/table">
            <a:tbl>
              <a:tblPr bandRow="1">
                <a:noFill/>
                <a:tableStyleId>{9A5B237B-176C-4F74-A2AC-D2F7C9B922C7}</a:tableStyleId>
              </a:tblPr>
              <a:tblGrid>
                <a:gridCol w="676825">
                  <a:extLst>
                    <a:ext uri="{9D8B030D-6E8A-4147-A177-3AD203B41FA5}">
                      <a16:colId xmlns:a16="http://schemas.microsoft.com/office/drawing/2014/main" val="20000"/>
                    </a:ext>
                  </a:extLst>
                </a:gridCol>
                <a:gridCol w="369350">
                  <a:extLst>
                    <a:ext uri="{9D8B030D-6E8A-4147-A177-3AD203B41FA5}">
                      <a16:colId xmlns:a16="http://schemas.microsoft.com/office/drawing/2014/main" val="20001"/>
                    </a:ext>
                  </a:extLst>
                </a:gridCol>
                <a:gridCol w="1048050">
                  <a:extLst>
                    <a:ext uri="{9D8B030D-6E8A-4147-A177-3AD203B41FA5}">
                      <a16:colId xmlns:a16="http://schemas.microsoft.com/office/drawing/2014/main" val="20002"/>
                    </a:ext>
                  </a:extLst>
                </a:gridCol>
                <a:gridCol w="2038175">
                  <a:extLst>
                    <a:ext uri="{9D8B030D-6E8A-4147-A177-3AD203B41FA5}">
                      <a16:colId xmlns:a16="http://schemas.microsoft.com/office/drawing/2014/main" val="20003"/>
                    </a:ext>
                  </a:extLst>
                </a:gridCol>
                <a:gridCol w="1794050">
                  <a:extLst>
                    <a:ext uri="{9D8B030D-6E8A-4147-A177-3AD203B41FA5}">
                      <a16:colId xmlns:a16="http://schemas.microsoft.com/office/drawing/2014/main" val="20004"/>
                    </a:ext>
                  </a:extLst>
                </a:gridCol>
                <a:gridCol w="2189100">
                  <a:extLst>
                    <a:ext uri="{9D8B030D-6E8A-4147-A177-3AD203B41FA5}">
                      <a16:colId xmlns:a16="http://schemas.microsoft.com/office/drawing/2014/main" val="20005"/>
                    </a:ext>
                  </a:extLst>
                </a:gridCol>
              </a:tblGrid>
              <a:tr h="338675">
                <a:tc>
                  <a:txBody>
                    <a:bodyPr/>
                    <a:lstStyle/>
                    <a:p>
                      <a:pPr marL="0" lvl="0" indent="0" algn="l" rtl="0">
                        <a:spcBef>
                          <a:spcPts val="0"/>
                        </a:spcBef>
                        <a:spcAft>
                          <a:spcPts val="0"/>
                        </a:spcAft>
                        <a:buNone/>
                      </a:pPr>
                      <a:r>
                        <a:rPr lang="en-GB" sz="1200" b="1">
                          <a:solidFill>
                            <a:srgbClr val="222222"/>
                          </a:solidFill>
                          <a:latin typeface="Lato"/>
                          <a:ea typeface="Lato"/>
                          <a:cs typeface="Lato"/>
                          <a:sym typeface="Lato"/>
                        </a:rPr>
                        <a:t>NHSE</a:t>
                      </a:r>
                      <a:endParaRPr sz="1200" b="1">
                        <a:solidFill>
                          <a:srgbClr val="222222"/>
                        </a:solidFill>
                        <a:latin typeface="Lato"/>
                        <a:ea typeface="Lato"/>
                        <a:cs typeface="Lato"/>
                        <a:sym typeface="Lato"/>
                      </a:endParaRPr>
                    </a:p>
                    <a:p>
                      <a:pPr marL="0" lvl="0" indent="0" algn="l" rtl="0">
                        <a:spcBef>
                          <a:spcPts val="0"/>
                        </a:spcBef>
                        <a:spcAft>
                          <a:spcPts val="0"/>
                        </a:spcAft>
                        <a:buNone/>
                      </a:pPr>
                      <a:r>
                        <a:rPr lang="en-GB" sz="1200" b="1">
                          <a:solidFill>
                            <a:srgbClr val="222222"/>
                          </a:solidFill>
                          <a:latin typeface="Lato"/>
                          <a:ea typeface="Lato"/>
                          <a:cs typeface="Lato"/>
                          <a:sym typeface="Lato"/>
                        </a:rPr>
                        <a:t>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gridSpan="2">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Regional Research Delivery Network</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ICS Areas</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NHS Trusts</a:t>
                      </a:r>
                      <a:endParaRPr sz="1200" b="1">
                        <a:solidFill>
                          <a:srgbClr val="222222"/>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Additional information</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825500">
                <a:tc rowSpan="2">
                  <a:txBody>
                    <a:bodyPr/>
                    <a:lstStyle/>
                    <a:p>
                      <a:pPr marL="0" lvl="0" indent="0" algn="l" rtl="0">
                        <a:spcBef>
                          <a:spcPts val="0"/>
                        </a:spcBef>
                        <a:spcAft>
                          <a:spcPts val="0"/>
                        </a:spcAft>
                        <a:buNone/>
                      </a:pPr>
                      <a:r>
                        <a:rPr lang="en-GB" sz="1200">
                          <a:latin typeface="Lato"/>
                          <a:ea typeface="Lato"/>
                          <a:cs typeface="Lato"/>
                          <a:sym typeface="Lato"/>
                        </a:rPr>
                        <a:t>South West</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GB" sz="1200">
                          <a:solidFill>
                            <a:srgbClr val="222222"/>
                          </a:solidFill>
                          <a:latin typeface="Lato"/>
                          <a:ea typeface="Lato"/>
                          <a:cs typeface="Lato"/>
                          <a:sym typeface="Lato"/>
                        </a:rPr>
                        <a:t>K</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Lato"/>
                          <a:ea typeface="Lato"/>
                          <a:cs typeface="Lato"/>
                          <a:sym typeface="Lato"/>
                        </a:rPr>
                        <a:t>South West Central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12700" algn="l" rtl="0">
                        <a:spcBef>
                          <a:spcPts val="0"/>
                        </a:spcBef>
                        <a:spcAft>
                          <a:spcPts val="0"/>
                        </a:spcAft>
                        <a:buNone/>
                      </a:pPr>
                      <a:r>
                        <a:rPr lang="en-GB" sz="1200">
                          <a:latin typeface="Lato"/>
                          <a:ea typeface="Lato"/>
                          <a:cs typeface="Lato"/>
                          <a:sym typeface="Lato"/>
                        </a:rPr>
                        <a:t>Bath &amp; North East Somerset, Swindon &amp; Wiltshire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GB" sz="1200">
                          <a:latin typeface="Lato"/>
                          <a:ea typeface="Lato"/>
                          <a:cs typeface="Lato"/>
                          <a:sym typeface="Lato"/>
                        </a:rPr>
                        <a:t>Bristol, North Somerset &amp; South Gloucestershire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GB" sz="1200">
                          <a:highlight>
                            <a:srgbClr val="F6B26B"/>
                          </a:highlight>
                          <a:latin typeface="Lato"/>
                          <a:ea typeface="Lato"/>
                          <a:cs typeface="Lato"/>
                          <a:sym typeface="Lato"/>
                        </a:rPr>
                        <a:t>Dorset</a:t>
                      </a:r>
                      <a:r>
                        <a:rPr lang="en-GB" sz="1200">
                          <a:latin typeface="Lato"/>
                          <a:ea typeface="Lato"/>
                          <a:cs typeface="Lato"/>
                          <a:sym typeface="Lato"/>
                        </a:rPr>
                        <a:t>         	</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Gloucestershire</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200">
                          <a:latin typeface="Lato"/>
                          <a:ea typeface="Lato"/>
                          <a:cs typeface="Lato"/>
                          <a:sym typeface="Lato"/>
                        </a:rPr>
                        <a:t>GWH FT​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RUHB FT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Salisbury NHS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AWP  NHS Trust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NBristol NHS Trust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UHBW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Dorset County H FT</a:t>
                      </a:r>
                      <a:endParaRPr sz="1200">
                        <a:highlight>
                          <a:srgbClr val="F6B26B"/>
                        </a:highlight>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Dorset Healthcare U FT</a:t>
                      </a:r>
                      <a:endParaRPr sz="1200">
                        <a:highlight>
                          <a:srgbClr val="F6B26B"/>
                        </a:highlight>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SWAS FT</a:t>
                      </a:r>
                      <a:endParaRPr sz="1200">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UHD FT</a:t>
                      </a:r>
                      <a:endParaRPr sz="1200">
                        <a:highlight>
                          <a:srgbClr val="F6B26B"/>
                        </a:highlight>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50">
                          <a:latin typeface="Roboto"/>
                          <a:ea typeface="Roboto"/>
                          <a:cs typeface="Roboto"/>
                          <a:sym typeface="Roboto"/>
                        </a:rPr>
                        <a:t>GHC FT</a:t>
                      </a:r>
                      <a:endParaRPr sz="1250">
                        <a:latin typeface="Roboto"/>
                        <a:ea typeface="Roboto"/>
                        <a:cs typeface="Roboto"/>
                        <a:sym typeface="Roboto"/>
                      </a:endParaRPr>
                    </a:p>
                    <a:p>
                      <a:pPr marL="0" lvl="0" indent="0" algn="l" rtl="0">
                        <a:spcBef>
                          <a:spcPts val="0"/>
                        </a:spcBef>
                        <a:spcAft>
                          <a:spcPts val="0"/>
                        </a:spcAft>
                        <a:buNone/>
                      </a:pPr>
                      <a:r>
                        <a:rPr lang="en-GB" sz="1250">
                          <a:latin typeface="Roboto"/>
                          <a:ea typeface="Roboto"/>
                          <a:cs typeface="Roboto"/>
                          <a:sym typeface="Roboto"/>
                        </a:rPr>
                        <a:t>GH FT</a:t>
                      </a:r>
                      <a:endParaRPr sz="1250">
                        <a:latin typeface="Roboto"/>
                        <a:ea typeface="Roboto"/>
                        <a:cs typeface="Roboto"/>
                        <a:sym typeface="Robo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200">
                          <a:latin typeface="Lato"/>
                          <a:ea typeface="Lato"/>
                          <a:cs typeface="Lato"/>
                          <a:sym typeface="Lato"/>
                        </a:rPr>
                        <a:t>Population: 3.3m</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NHS Trusts: 11</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Studies: 1,496</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Participants: 109,964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723900">
                <a:tc vMerge="1">
                  <a:txBody>
                    <a:bodyPr/>
                    <a:lstStyle/>
                    <a:p>
                      <a:endParaRPr lang="en-US"/>
                    </a:p>
                  </a:txBody>
                  <a:tcPr/>
                </a:tc>
                <a:tc>
                  <a:txBody>
                    <a:bodyPr/>
                    <a:lstStyle/>
                    <a:p>
                      <a:pPr marL="0" lvl="0" indent="-12700" algn="l" rtl="0">
                        <a:spcBef>
                          <a:spcPts val="0"/>
                        </a:spcBef>
                        <a:spcAft>
                          <a:spcPts val="0"/>
                        </a:spcAft>
                        <a:buNone/>
                      </a:pPr>
                      <a:r>
                        <a:rPr lang="en-GB" sz="1200">
                          <a:latin typeface="Lato"/>
                          <a:ea typeface="Lato"/>
                          <a:cs typeface="Lato"/>
                          <a:sym typeface="Lato"/>
                        </a:rPr>
                        <a:t>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GB" sz="1200">
                          <a:latin typeface="Lato"/>
                          <a:ea typeface="Lato"/>
                          <a:cs typeface="Lato"/>
                          <a:sym typeface="Lato"/>
                        </a:rPr>
                        <a:t>South West Peninsula</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Cornwall and The Isles of Scilly</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Devon</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Somerset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[4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Somerset FT</a:t>
                      </a:r>
                      <a:endParaRPr sz="1200">
                        <a:highlight>
                          <a:srgbClr val="FFF2CC"/>
                        </a:highlight>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Yeovil DH  FT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Population: 2.3m</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NHS Trusts: 10</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Studies: 1,409</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Participants: 67,604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ef6a93dc4e53927f1a3963e6a422272d">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f59c9dddaa3906bb48f9f6423261f6a4"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EB849F-8BF3-4887-8D87-F672733727EE}">
  <ds:schemaRefs>
    <ds:schemaRef ds:uri="http://schemas.microsoft.com/office/2006/metadata/properties"/>
    <ds:schemaRef ds:uri="http://schemas.microsoft.com/office/infopath/2007/PartnerControls"/>
    <ds:schemaRef ds:uri="d77f7b61-7249-402e-9088-bb30bc752eb7"/>
    <ds:schemaRef ds:uri="28f492b9-0e1d-4676-9635-78fd8c5ab9d8"/>
  </ds:schemaRefs>
</ds:datastoreItem>
</file>

<file path=customXml/itemProps2.xml><?xml version="1.0" encoding="utf-8"?>
<ds:datastoreItem xmlns:ds="http://schemas.openxmlformats.org/officeDocument/2006/customXml" ds:itemID="{87374271-4749-4FDA-A474-9ACEF30FCAE0}">
  <ds:schemaRefs>
    <ds:schemaRef ds:uri="http://schemas.microsoft.com/sharepoint/v3/contenttype/forms"/>
  </ds:schemaRefs>
</ds:datastoreItem>
</file>

<file path=customXml/itemProps3.xml><?xml version="1.0" encoding="utf-8"?>
<ds:datastoreItem xmlns:ds="http://schemas.openxmlformats.org/officeDocument/2006/customXml" ds:itemID="{C5704C28-5107-4A4E-B1B3-1A7F2035D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492b9-0e1d-4676-9635-78fd8c5ab9d8"/>
    <ds:schemaRef ds:uri="d77f7b61-7249-402e-9088-bb30bc752e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1660</Words>
  <Application>Microsoft Office PowerPoint</Application>
  <PresentationFormat>Widescreen</PresentationFormat>
  <Paragraphs>450</Paragraphs>
  <Slides>21</Slides>
  <Notes>21</Notes>
  <HiddenSlides>4</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Calibri</vt:lpstr>
      <vt:lpstr>Roboto</vt:lpstr>
      <vt:lpstr>Lato</vt:lpstr>
      <vt:lpstr>Arial</vt:lpstr>
      <vt:lpstr>Custom Design</vt:lpstr>
      <vt:lpstr>Custom Design</vt:lpstr>
      <vt:lpstr> SWAG Network Breast  Cancer Clinical Advisory Group </vt:lpstr>
      <vt:lpstr>PowerPoint Presentation</vt:lpstr>
      <vt:lpstr>Research Delivery Network</vt:lpstr>
      <vt:lpstr>PowerPoint Presentation</vt:lpstr>
      <vt:lpstr>RDN change statements </vt:lpstr>
      <vt:lpstr>Delivering on RDN’s purpose </vt:lpstr>
      <vt:lpstr>Development of RDN’s strategy and services </vt:lpstr>
      <vt:lpstr>PowerPoint Presentation</vt:lpstr>
      <vt:lpstr>PowerPoint Presentation</vt:lpstr>
      <vt:lpstr>Specialty &amp; Settings Support SWC RRDN</vt:lpstr>
      <vt:lpstr>PowerPoint Presentation</vt:lpstr>
      <vt:lpstr>National Breast Cancer Research Recruitment</vt:lpstr>
      <vt:lpstr>PowerPoint Presentation</vt:lpstr>
      <vt:lpstr>PowerPoint Presentation</vt:lpstr>
      <vt:lpstr>PowerPoint Presentation</vt:lpstr>
      <vt:lpstr>PowerPoint Presentation</vt:lpstr>
      <vt:lpstr>PowerPoint Presentation</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Helen Dunderdale</cp:lastModifiedBy>
  <cp:revision>1</cp:revision>
  <dcterms:modified xsi:type="dcterms:W3CDTF">2025-03-14T06:47:23Z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y fmtid="{D5CDD505-2E9C-101B-9397-08002B2CF9AE}" pid="3" name="MediaServiceImageTags">
    <vt:lpwstr/>
  </property>
</Properties>
</file>