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7" r:id="rId5"/>
    <p:sldId id="261" r:id="rId6"/>
    <p:sldId id="262" r:id="rId7"/>
    <p:sldId id="263" r:id="rId8"/>
    <p:sldId id="264" r:id="rId9"/>
  </p:sldIdLst>
  <p:sldSz cx="18288000" cy="10287000"/>
  <p:notesSz cx="6858000" cy="9144000"/>
  <p:embeddedFontLst>
    <p:embeddedFont>
      <p:font typeface="Frutiger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3" d="100"/>
          <a:sy n="53" d="100"/>
        </p:scale>
        <p:origin x="8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1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Dunderdale" userId="18a57383-fa13-4764-88a8-9272bfc7f4aa" providerId="ADAL" clId="{84CBCC20-FE89-4D99-88EF-5831C288AD58}"/>
    <pc:docChg chg="modShowInfo">
      <pc:chgData name="Helen Dunderdale" userId="18a57383-fa13-4764-88a8-9272bfc7f4aa" providerId="ADAL" clId="{84CBCC20-FE89-4D99-88EF-5831C288AD58}" dt="2025-03-21T12:13:59.880" v="0" actId="2744"/>
      <pc:docMkLst>
        <pc:docMk/>
      </pc:docMkLst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hyperlink" Target="mailto:amelia.randle@nhs.net" TargetMode="External"/><Relationship Id="rId1" Type="http://schemas.openxmlformats.org/officeDocument/2006/relationships/hyperlink" Target="mailto:leah.pearson@nbt.nhs.uk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hyperlink" Target="mailto:amelia.randle@nhs.net" TargetMode="External"/><Relationship Id="rId1" Type="http://schemas.openxmlformats.org/officeDocument/2006/relationships/hyperlink" Target="mailto:leah.pearson@nbt.nhs.uk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D07F3-A80C-4BA7-8B62-6E851B15FD2D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0AC34-BC1C-4095-85D7-26AD9C6162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Having weekly task and finish groups to ensure all PCNs are ready for launch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90AD4-CB1E-4947-AD80-E495E663AF92}" type="parTrans" cxnId="{320FC160-D6FA-4C55-9021-610F70EB57EC}">
      <dgm:prSet/>
      <dgm:spPr/>
      <dgm:t>
        <a:bodyPr/>
        <a:lstStyle/>
        <a:p>
          <a:endParaRPr lang="en-US"/>
        </a:p>
      </dgm:t>
    </dgm:pt>
    <dgm:pt modelId="{00EF8007-3E69-416D-A0EB-BE50DF8B01EB}" type="sibTrans" cxnId="{320FC160-D6FA-4C55-9021-610F70EB57EC}">
      <dgm:prSet/>
      <dgm:spPr/>
      <dgm:t>
        <a:bodyPr/>
        <a:lstStyle/>
        <a:p>
          <a:endParaRPr lang="en-US"/>
        </a:p>
      </dgm:t>
    </dgm:pt>
    <dgm:pt modelId="{FA569DA5-FC9A-4E93-BDB6-A041591001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We have 5 confirmed PCNs taking part </a:t>
          </a:r>
          <a:r>
            <a:rPr lang="en-GB" sz="2400" b="1" i="1" dirty="0">
              <a:latin typeface="Arial" panose="020B0604020202020204" pitchFamily="34" charset="0"/>
              <a:cs typeface="Arial" panose="020B0604020202020204" pitchFamily="34" charset="0"/>
            </a:rPr>
            <a:t>Frome, Mendip, Southeast Somerset, Three Valleys Health &amp; Devizes </a:t>
          </a:r>
          <a:r>
            <a:rPr lang="en-GB" sz="2400" b="0" i="0" dirty="0">
              <a:latin typeface="Arial" panose="020B0604020202020204" pitchFamily="34" charset="0"/>
              <a:cs typeface="Arial" panose="020B0604020202020204" pitchFamily="34" charset="0"/>
            </a:rPr>
            <a:t>and a further 2 are being considered by the national team (North &amp; South Gloucester and SWIFT)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  <a:defRPr cap="all"/>
          </a:pP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88BB9-C741-42F1-8928-A269826555F1}" type="parTrans" cxnId="{57243AFE-3214-4275-ACAB-2B8FE69B14BF}">
      <dgm:prSet/>
      <dgm:spPr/>
      <dgm:t>
        <a:bodyPr/>
        <a:lstStyle/>
        <a:p>
          <a:endParaRPr lang="en-US"/>
        </a:p>
      </dgm:t>
    </dgm:pt>
    <dgm:pt modelId="{3A48A73E-3488-4451-AF99-D761BC201648}" type="sibTrans" cxnId="{57243AFE-3214-4275-ACAB-2B8FE69B14BF}">
      <dgm:prSet/>
      <dgm:spPr/>
      <dgm:t>
        <a:bodyPr/>
        <a:lstStyle/>
        <a:p>
          <a:endParaRPr lang="en-US"/>
        </a:p>
      </dgm:t>
    </dgm:pt>
    <dgm:pt modelId="{DD0ADF92-5FD0-44FD-BDB8-D44BA686BFF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Ardens have created a report for each PCN to use to find the patients – onboarding and training is starting now to ensure everything is in place to run the first search in June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4739FC-544B-4B38-8C23-85F1AFCB7028}" type="parTrans" cxnId="{F1AC037D-5E95-482A-9D1B-B6AE6E34DA74}">
      <dgm:prSet/>
      <dgm:spPr/>
      <dgm:t>
        <a:bodyPr/>
        <a:lstStyle/>
        <a:p>
          <a:endParaRPr lang="en-US"/>
        </a:p>
      </dgm:t>
    </dgm:pt>
    <dgm:pt modelId="{61DA1FA9-C58F-4CEF-B1F9-58DA10BF1DFE}" type="sibTrans" cxnId="{F1AC037D-5E95-482A-9D1B-B6AE6E34DA74}">
      <dgm:prSet/>
      <dgm:spPr/>
      <dgm:t>
        <a:bodyPr/>
        <a:lstStyle/>
        <a:p>
          <a:endParaRPr lang="en-US"/>
        </a:p>
      </dgm:t>
    </dgm:pt>
    <dgm:pt modelId="{F0A677B3-059C-4B32-AE37-36050FFC690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We will be utilising our NSS pathways to conduct the CT scan for eligible patients</a:t>
          </a:r>
        </a:p>
      </dgm:t>
    </dgm:pt>
    <dgm:pt modelId="{8606A483-3AF5-4CBF-ACA2-9312975AE2C5}" type="parTrans" cxnId="{C04B1422-9A1F-43B0-B8C0-D9D8A3086CDC}">
      <dgm:prSet/>
      <dgm:spPr/>
      <dgm:t>
        <a:bodyPr/>
        <a:lstStyle/>
        <a:p>
          <a:endParaRPr lang="en-GB"/>
        </a:p>
      </dgm:t>
    </dgm:pt>
    <dgm:pt modelId="{F6033158-776C-4E15-9409-72C0F70C0D44}" type="sibTrans" cxnId="{C04B1422-9A1F-43B0-B8C0-D9D8A3086CDC}">
      <dgm:prSet/>
      <dgm:spPr/>
      <dgm:t>
        <a:bodyPr/>
        <a:lstStyle/>
        <a:p>
          <a:endParaRPr lang="en-GB"/>
        </a:p>
      </dgm:t>
    </dgm:pt>
    <dgm:pt modelId="{1310F738-1C28-4603-8C6C-2BC89ADCFC5A}" type="pres">
      <dgm:prSet presAssocID="{60FD07F3-A80C-4BA7-8B62-6E851B15FD2D}" presName="root" presStyleCnt="0">
        <dgm:presLayoutVars>
          <dgm:dir/>
          <dgm:resizeHandles val="exact"/>
        </dgm:presLayoutVars>
      </dgm:prSet>
      <dgm:spPr/>
    </dgm:pt>
    <dgm:pt modelId="{3103E2EC-2A18-4D0B-894D-04042C829944}" type="pres">
      <dgm:prSet presAssocID="{AC00AC34-BC1C-4095-85D7-26AD9C6162F5}" presName="compNode" presStyleCnt="0"/>
      <dgm:spPr/>
    </dgm:pt>
    <dgm:pt modelId="{6095E9AB-0D5E-4425-BB24-433BD375434A}" type="pres">
      <dgm:prSet presAssocID="{AC00AC34-BC1C-4095-85D7-26AD9C6162F5}" presName="bgRect" presStyleLbl="bgShp" presStyleIdx="0" presStyleCnt="4"/>
      <dgm:spPr/>
    </dgm:pt>
    <dgm:pt modelId="{A45E73D0-BB4B-4F83-A4F6-7BC9FA1E37DE}" type="pres">
      <dgm:prSet presAssocID="{AC00AC34-BC1C-4095-85D7-26AD9C6162F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52BF1CD-46DF-4109-80A6-6FB3EC92A814}" type="pres">
      <dgm:prSet presAssocID="{AC00AC34-BC1C-4095-85D7-26AD9C6162F5}" presName="spaceRect" presStyleCnt="0"/>
      <dgm:spPr/>
    </dgm:pt>
    <dgm:pt modelId="{88F873F6-6EB1-4998-8EBB-887F10F4364C}" type="pres">
      <dgm:prSet presAssocID="{AC00AC34-BC1C-4095-85D7-26AD9C6162F5}" presName="parTx" presStyleLbl="revTx" presStyleIdx="0" presStyleCnt="4">
        <dgm:presLayoutVars>
          <dgm:chMax val="0"/>
          <dgm:chPref val="0"/>
        </dgm:presLayoutVars>
      </dgm:prSet>
      <dgm:spPr/>
    </dgm:pt>
    <dgm:pt modelId="{F3602177-8B91-4656-B833-2A326FA555AB}" type="pres">
      <dgm:prSet presAssocID="{00EF8007-3E69-416D-A0EB-BE50DF8B01EB}" presName="sibTrans" presStyleCnt="0"/>
      <dgm:spPr/>
    </dgm:pt>
    <dgm:pt modelId="{426885B8-6717-4CA9-A5F1-CB7BC9CF2457}" type="pres">
      <dgm:prSet presAssocID="{FA569DA5-FC9A-4E93-BDB6-A04159100166}" presName="compNode" presStyleCnt="0"/>
      <dgm:spPr/>
    </dgm:pt>
    <dgm:pt modelId="{97AD767B-25F4-4AEA-93B1-4BE5DAA49089}" type="pres">
      <dgm:prSet presAssocID="{FA569DA5-FC9A-4E93-BDB6-A04159100166}" presName="bgRect" presStyleLbl="bgShp" presStyleIdx="1" presStyleCnt="4"/>
      <dgm:spPr/>
    </dgm:pt>
    <dgm:pt modelId="{49A1A6E8-F7F1-4E04-8C5D-560211953F6B}" type="pres">
      <dgm:prSet presAssocID="{FA569DA5-FC9A-4E93-BDB6-A0415910016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865A8B49-25C2-441E-AB49-963370072A91}" type="pres">
      <dgm:prSet presAssocID="{FA569DA5-FC9A-4E93-BDB6-A04159100166}" presName="spaceRect" presStyleCnt="0"/>
      <dgm:spPr/>
    </dgm:pt>
    <dgm:pt modelId="{BEC0CE8A-0D2A-4DDA-946F-6946A5B6FF3D}" type="pres">
      <dgm:prSet presAssocID="{FA569DA5-FC9A-4E93-BDB6-A04159100166}" presName="parTx" presStyleLbl="revTx" presStyleIdx="1" presStyleCnt="4">
        <dgm:presLayoutVars>
          <dgm:chMax val="0"/>
          <dgm:chPref val="0"/>
        </dgm:presLayoutVars>
      </dgm:prSet>
      <dgm:spPr/>
    </dgm:pt>
    <dgm:pt modelId="{064C7CFE-5E34-45CF-BCFD-BDCBD92036AF}" type="pres">
      <dgm:prSet presAssocID="{3A48A73E-3488-4451-AF99-D761BC201648}" presName="sibTrans" presStyleCnt="0"/>
      <dgm:spPr/>
    </dgm:pt>
    <dgm:pt modelId="{CCA48073-EA72-423D-8054-D8923B9C2749}" type="pres">
      <dgm:prSet presAssocID="{DD0ADF92-5FD0-44FD-BDB8-D44BA686BFFB}" presName="compNode" presStyleCnt="0"/>
      <dgm:spPr/>
    </dgm:pt>
    <dgm:pt modelId="{68823C3E-31F8-4C40-B08A-92A94F97BEA4}" type="pres">
      <dgm:prSet presAssocID="{DD0ADF92-5FD0-44FD-BDB8-D44BA686BFFB}" presName="bgRect" presStyleLbl="bgShp" presStyleIdx="2" presStyleCnt="4"/>
      <dgm:spPr/>
    </dgm:pt>
    <dgm:pt modelId="{3AF02350-750B-4A4A-95F2-21DC452229ED}" type="pres">
      <dgm:prSet presAssocID="{DD0ADF92-5FD0-44FD-BDB8-D44BA686BFFB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4605115-2838-4A89-B127-8D4AE6A6DD07}" type="pres">
      <dgm:prSet presAssocID="{DD0ADF92-5FD0-44FD-BDB8-D44BA686BFFB}" presName="spaceRect" presStyleCnt="0"/>
      <dgm:spPr/>
    </dgm:pt>
    <dgm:pt modelId="{ED537B62-4448-40B5-A6C0-69A6798A3F09}" type="pres">
      <dgm:prSet presAssocID="{DD0ADF92-5FD0-44FD-BDB8-D44BA686BFFB}" presName="parTx" presStyleLbl="revTx" presStyleIdx="2" presStyleCnt="4">
        <dgm:presLayoutVars>
          <dgm:chMax val="0"/>
          <dgm:chPref val="0"/>
        </dgm:presLayoutVars>
      </dgm:prSet>
      <dgm:spPr/>
    </dgm:pt>
    <dgm:pt modelId="{DAF76139-5777-4717-9F10-6BE3A2BE2DF1}" type="pres">
      <dgm:prSet presAssocID="{61DA1FA9-C58F-4CEF-B1F9-58DA10BF1DFE}" presName="sibTrans" presStyleCnt="0"/>
      <dgm:spPr/>
    </dgm:pt>
    <dgm:pt modelId="{898BFCCC-F1F8-48A6-A19D-849FC1D7D249}" type="pres">
      <dgm:prSet presAssocID="{F0A677B3-059C-4B32-AE37-36050FFC6902}" presName="compNode" presStyleCnt="0"/>
      <dgm:spPr/>
    </dgm:pt>
    <dgm:pt modelId="{2E56A60C-8516-4D3C-9B5B-3EE76594F575}" type="pres">
      <dgm:prSet presAssocID="{F0A677B3-059C-4B32-AE37-36050FFC6902}" presName="bgRect" presStyleLbl="bgShp" presStyleIdx="3" presStyleCnt="4"/>
      <dgm:spPr/>
    </dgm:pt>
    <dgm:pt modelId="{4D5D2023-F9F9-4A6B-9B9D-59C9A0BC9108}" type="pres">
      <dgm:prSet presAssocID="{F0A677B3-059C-4B32-AE37-36050FFC690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laybook with solid fill"/>
        </a:ext>
      </dgm:extLst>
    </dgm:pt>
    <dgm:pt modelId="{D1714BDC-FBAA-45B9-B22D-5DFBBCD415D0}" type="pres">
      <dgm:prSet presAssocID="{F0A677B3-059C-4B32-AE37-36050FFC6902}" presName="spaceRect" presStyleCnt="0"/>
      <dgm:spPr/>
    </dgm:pt>
    <dgm:pt modelId="{177BF7D7-E116-4EB6-950F-8BDE0B506E70}" type="pres">
      <dgm:prSet presAssocID="{F0A677B3-059C-4B32-AE37-36050FFC690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420F151A-2A06-4535-9C07-9E5C90A8B844}" type="presOf" srcId="{AC00AC34-BC1C-4095-85D7-26AD9C6162F5}" destId="{88F873F6-6EB1-4998-8EBB-887F10F4364C}" srcOrd="0" destOrd="0" presId="urn:microsoft.com/office/officeart/2018/2/layout/IconVerticalSolidList"/>
    <dgm:cxn modelId="{C04B1422-9A1F-43B0-B8C0-D9D8A3086CDC}" srcId="{60FD07F3-A80C-4BA7-8B62-6E851B15FD2D}" destId="{F0A677B3-059C-4B32-AE37-36050FFC6902}" srcOrd="3" destOrd="0" parTransId="{8606A483-3AF5-4CBF-ACA2-9312975AE2C5}" sibTransId="{F6033158-776C-4E15-9409-72C0F70C0D44}"/>
    <dgm:cxn modelId="{320FC160-D6FA-4C55-9021-610F70EB57EC}" srcId="{60FD07F3-A80C-4BA7-8B62-6E851B15FD2D}" destId="{AC00AC34-BC1C-4095-85D7-26AD9C6162F5}" srcOrd="0" destOrd="0" parTransId="{76C90AD4-CB1E-4947-AD80-E495E663AF92}" sibTransId="{00EF8007-3E69-416D-A0EB-BE50DF8B01EB}"/>
    <dgm:cxn modelId="{09C3DF51-E1DA-41C4-938B-D011482694C9}" type="presOf" srcId="{DD0ADF92-5FD0-44FD-BDB8-D44BA686BFFB}" destId="{ED537B62-4448-40B5-A6C0-69A6798A3F09}" srcOrd="0" destOrd="0" presId="urn:microsoft.com/office/officeart/2018/2/layout/IconVerticalSolidList"/>
    <dgm:cxn modelId="{F1AC037D-5E95-482A-9D1B-B6AE6E34DA74}" srcId="{60FD07F3-A80C-4BA7-8B62-6E851B15FD2D}" destId="{DD0ADF92-5FD0-44FD-BDB8-D44BA686BFFB}" srcOrd="2" destOrd="0" parTransId="{FE4739FC-544B-4B38-8C23-85F1AFCB7028}" sibTransId="{61DA1FA9-C58F-4CEF-B1F9-58DA10BF1DFE}"/>
    <dgm:cxn modelId="{4FA550BE-02B7-4434-84B3-DD7E2F6814C7}" type="presOf" srcId="{FA569DA5-FC9A-4E93-BDB6-A04159100166}" destId="{BEC0CE8A-0D2A-4DDA-946F-6946A5B6FF3D}" srcOrd="0" destOrd="0" presId="urn:microsoft.com/office/officeart/2018/2/layout/IconVerticalSolidList"/>
    <dgm:cxn modelId="{10B829D4-6682-47F1-968F-350F7F75A539}" type="presOf" srcId="{F0A677B3-059C-4B32-AE37-36050FFC6902}" destId="{177BF7D7-E116-4EB6-950F-8BDE0B506E70}" srcOrd="0" destOrd="0" presId="urn:microsoft.com/office/officeart/2018/2/layout/IconVerticalSolidList"/>
    <dgm:cxn modelId="{5A1D9AE1-DC8B-4282-A910-104DF30070C8}" type="presOf" srcId="{60FD07F3-A80C-4BA7-8B62-6E851B15FD2D}" destId="{1310F738-1C28-4603-8C6C-2BC89ADCFC5A}" srcOrd="0" destOrd="0" presId="urn:microsoft.com/office/officeart/2018/2/layout/IconVerticalSolidList"/>
    <dgm:cxn modelId="{57243AFE-3214-4275-ACAB-2B8FE69B14BF}" srcId="{60FD07F3-A80C-4BA7-8B62-6E851B15FD2D}" destId="{FA569DA5-FC9A-4E93-BDB6-A04159100166}" srcOrd="1" destOrd="0" parTransId="{12288BB9-C741-42F1-8928-A269826555F1}" sibTransId="{3A48A73E-3488-4451-AF99-D761BC201648}"/>
    <dgm:cxn modelId="{BC605320-B8F1-4FA6-93A4-7E966B970718}" type="presParOf" srcId="{1310F738-1C28-4603-8C6C-2BC89ADCFC5A}" destId="{3103E2EC-2A18-4D0B-894D-04042C829944}" srcOrd="0" destOrd="0" presId="urn:microsoft.com/office/officeart/2018/2/layout/IconVerticalSolidList"/>
    <dgm:cxn modelId="{5DEAFAEB-9C47-44F0-8D80-3BB1BBD3D381}" type="presParOf" srcId="{3103E2EC-2A18-4D0B-894D-04042C829944}" destId="{6095E9AB-0D5E-4425-BB24-433BD375434A}" srcOrd="0" destOrd="0" presId="urn:microsoft.com/office/officeart/2018/2/layout/IconVerticalSolidList"/>
    <dgm:cxn modelId="{9871759D-F62C-4F4E-A1BC-F867A94D605E}" type="presParOf" srcId="{3103E2EC-2A18-4D0B-894D-04042C829944}" destId="{A45E73D0-BB4B-4F83-A4F6-7BC9FA1E37DE}" srcOrd="1" destOrd="0" presId="urn:microsoft.com/office/officeart/2018/2/layout/IconVerticalSolidList"/>
    <dgm:cxn modelId="{E337A8A6-CB96-4181-9C03-C8DB798C4B56}" type="presParOf" srcId="{3103E2EC-2A18-4D0B-894D-04042C829944}" destId="{C52BF1CD-46DF-4109-80A6-6FB3EC92A814}" srcOrd="2" destOrd="0" presId="urn:microsoft.com/office/officeart/2018/2/layout/IconVerticalSolidList"/>
    <dgm:cxn modelId="{5730A41B-0EE4-4889-BEA3-3669F33BBE41}" type="presParOf" srcId="{3103E2EC-2A18-4D0B-894D-04042C829944}" destId="{88F873F6-6EB1-4998-8EBB-887F10F4364C}" srcOrd="3" destOrd="0" presId="urn:microsoft.com/office/officeart/2018/2/layout/IconVerticalSolidList"/>
    <dgm:cxn modelId="{176C5E57-7D1C-4D24-9B5F-4EB937228999}" type="presParOf" srcId="{1310F738-1C28-4603-8C6C-2BC89ADCFC5A}" destId="{F3602177-8B91-4656-B833-2A326FA555AB}" srcOrd="1" destOrd="0" presId="urn:microsoft.com/office/officeart/2018/2/layout/IconVerticalSolidList"/>
    <dgm:cxn modelId="{7DBF9699-E9AD-4167-BE52-FD1DA0D12BA5}" type="presParOf" srcId="{1310F738-1C28-4603-8C6C-2BC89ADCFC5A}" destId="{426885B8-6717-4CA9-A5F1-CB7BC9CF2457}" srcOrd="2" destOrd="0" presId="urn:microsoft.com/office/officeart/2018/2/layout/IconVerticalSolidList"/>
    <dgm:cxn modelId="{2306B114-6269-49A3-B2CD-5B49D1BAE289}" type="presParOf" srcId="{426885B8-6717-4CA9-A5F1-CB7BC9CF2457}" destId="{97AD767B-25F4-4AEA-93B1-4BE5DAA49089}" srcOrd="0" destOrd="0" presId="urn:microsoft.com/office/officeart/2018/2/layout/IconVerticalSolidList"/>
    <dgm:cxn modelId="{4223C102-9C30-410B-A4DC-460F445B70F9}" type="presParOf" srcId="{426885B8-6717-4CA9-A5F1-CB7BC9CF2457}" destId="{49A1A6E8-F7F1-4E04-8C5D-560211953F6B}" srcOrd="1" destOrd="0" presId="urn:microsoft.com/office/officeart/2018/2/layout/IconVerticalSolidList"/>
    <dgm:cxn modelId="{5C3496AA-352D-46B4-BCE1-CC0A62475F85}" type="presParOf" srcId="{426885B8-6717-4CA9-A5F1-CB7BC9CF2457}" destId="{865A8B49-25C2-441E-AB49-963370072A91}" srcOrd="2" destOrd="0" presId="urn:microsoft.com/office/officeart/2018/2/layout/IconVerticalSolidList"/>
    <dgm:cxn modelId="{F029A058-248C-46C6-AD2D-4FDB2668C9E9}" type="presParOf" srcId="{426885B8-6717-4CA9-A5F1-CB7BC9CF2457}" destId="{BEC0CE8A-0D2A-4DDA-946F-6946A5B6FF3D}" srcOrd="3" destOrd="0" presId="urn:microsoft.com/office/officeart/2018/2/layout/IconVerticalSolidList"/>
    <dgm:cxn modelId="{6C9F8156-CC4D-4EAD-8DA8-FD3FDB9860BB}" type="presParOf" srcId="{1310F738-1C28-4603-8C6C-2BC89ADCFC5A}" destId="{064C7CFE-5E34-45CF-BCFD-BDCBD92036AF}" srcOrd="3" destOrd="0" presId="urn:microsoft.com/office/officeart/2018/2/layout/IconVerticalSolidList"/>
    <dgm:cxn modelId="{00ED8ED0-0E46-44A2-8531-7A794FFB03BA}" type="presParOf" srcId="{1310F738-1C28-4603-8C6C-2BC89ADCFC5A}" destId="{CCA48073-EA72-423D-8054-D8923B9C2749}" srcOrd="4" destOrd="0" presId="urn:microsoft.com/office/officeart/2018/2/layout/IconVerticalSolidList"/>
    <dgm:cxn modelId="{338861B9-9A0A-436F-B9BD-B9C7C0463AF7}" type="presParOf" srcId="{CCA48073-EA72-423D-8054-D8923B9C2749}" destId="{68823C3E-31F8-4C40-B08A-92A94F97BEA4}" srcOrd="0" destOrd="0" presId="urn:microsoft.com/office/officeart/2018/2/layout/IconVerticalSolidList"/>
    <dgm:cxn modelId="{27380A5D-2B28-49DB-85DF-C23BB205C1C0}" type="presParOf" srcId="{CCA48073-EA72-423D-8054-D8923B9C2749}" destId="{3AF02350-750B-4A4A-95F2-21DC452229ED}" srcOrd="1" destOrd="0" presId="urn:microsoft.com/office/officeart/2018/2/layout/IconVerticalSolidList"/>
    <dgm:cxn modelId="{B525B5F5-E8FF-4D61-8CA6-95CB8AC10C40}" type="presParOf" srcId="{CCA48073-EA72-423D-8054-D8923B9C2749}" destId="{94605115-2838-4A89-B127-8D4AE6A6DD07}" srcOrd="2" destOrd="0" presId="urn:microsoft.com/office/officeart/2018/2/layout/IconVerticalSolidList"/>
    <dgm:cxn modelId="{5E67189E-9599-4F28-A8AF-1AD54CC3E59B}" type="presParOf" srcId="{CCA48073-EA72-423D-8054-D8923B9C2749}" destId="{ED537B62-4448-40B5-A6C0-69A6798A3F09}" srcOrd="3" destOrd="0" presId="urn:microsoft.com/office/officeart/2018/2/layout/IconVerticalSolidList"/>
    <dgm:cxn modelId="{305163DA-DB9C-4609-A61D-93E029388092}" type="presParOf" srcId="{1310F738-1C28-4603-8C6C-2BC89ADCFC5A}" destId="{DAF76139-5777-4717-9F10-6BE3A2BE2DF1}" srcOrd="5" destOrd="0" presId="urn:microsoft.com/office/officeart/2018/2/layout/IconVerticalSolidList"/>
    <dgm:cxn modelId="{377A7155-6141-45FF-9203-533E826AE3DF}" type="presParOf" srcId="{1310F738-1C28-4603-8C6C-2BC89ADCFC5A}" destId="{898BFCCC-F1F8-48A6-A19D-849FC1D7D249}" srcOrd="6" destOrd="0" presId="urn:microsoft.com/office/officeart/2018/2/layout/IconVerticalSolidList"/>
    <dgm:cxn modelId="{DC52A9C7-CBB8-445C-A676-5A661A82F391}" type="presParOf" srcId="{898BFCCC-F1F8-48A6-A19D-849FC1D7D249}" destId="{2E56A60C-8516-4D3C-9B5B-3EE76594F575}" srcOrd="0" destOrd="0" presId="urn:microsoft.com/office/officeart/2018/2/layout/IconVerticalSolidList"/>
    <dgm:cxn modelId="{D7D3EBFB-7FD2-47F8-8E1B-25176D34574F}" type="presParOf" srcId="{898BFCCC-F1F8-48A6-A19D-849FC1D7D249}" destId="{4D5D2023-F9F9-4A6B-9B9D-59C9A0BC9108}" srcOrd="1" destOrd="0" presId="urn:microsoft.com/office/officeart/2018/2/layout/IconVerticalSolidList"/>
    <dgm:cxn modelId="{91976E61-C113-46EF-A0E4-24C5AE06734F}" type="presParOf" srcId="{898BFCCC-F1F8-48A6-A19D-849FC1D7D249}" destId="{D1714BDC-FBAA-45B9-B22D-5DFBBCD415D0}" srcOrd="2" destOrd="0" presId="urn:microsoft.com/office/officeart/2018/2/layout/IconVerticalSolidList"/>
    <dgm:cxn modelId="{E0F9F646-3EA0-4862-BF05-6E9A2E36832E}" type="presParOf" srcId="{898BFCCC-F1F8-48A6-A19D-849FC1D7D249}" destId="{177BF7D7-E116-4EB6-950F-8BDE0B506E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D07F3-A80C-4BA7-8B62-6E851B15FD2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0AC34-BC1C-4095-85D7-26AD9C6162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T&amp;F groups hosted every Tuesday between  12-1</a:t>
          </a:r>
        </a:p>
        <a:p>
          <a:pPr>
            <a:lnSpc>
              <a:spcPct val="100000"/>
            </a:lnSpc>
          </a:pP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First search will be run in June 2025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90AD4-CB1E-4947-AD80-E495E663AF92}" type="parTrans" cxnId="{320FC160-D6FA-4C55-9021-610F70EB57EC}">
      <dgm:prSet/>
      <dgm:spPr/>
      <dgm:t>
        <a:bodyPr/>
        <a:lstStyle/>
        <a:p>
          <a:endParaRPr lang="en-US"/>
        </a:p>
      </dgm:t>
    </dgm:pt>
    <dgm:pt modelId="{00EF8007-3E69-416D-A0EB-BE50DF8B01EB}" type="sibTrans" cxnId="{320FC160-D6FA-4C55-9021-610F70EB57EC}">
      <dgm:prSet/>
      <dgm:spPr/>
      <dgm:t>
        <a:bodyPr/>
        <a:lstStyle/>
        <a:p>
          <a:endParaRPr lang="en-US"/>
        </a:p>
      </dgm:t>
    </dgm:pt>
    <dgm:pt modelId="{FA569DA5-FC9A-4E93-BDB6-A041591001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Any questions, please contact 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leah.pearson@nbt.nhs.uk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 or 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amelia.randle@nhs.net</a:t>
          </a:r>
          <a:r>
            <a:rPr lang="en-GB" sz="2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00000"/>
            </a:lnSpc>
            <a:defRPr cap="all"/>
          </a:pP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288BB9-C741-42F1-8928-A269826555F1}" type="parTrans" cxnId="{57243AFE-3214-4275-ACAB-2B8FE69B14BF}">
      <dgm:prSet/>
      <dgm:spPr/>
      <dgm:t>
        <a:bodyPr/>
        <a:lstStyle/>
        <a:p>
          <a:endParaRPr lang="en-US"/>
        </a:p>
      </dgm:t>
    </dgm:pt>
    <dgm:pt modelId="{3A48A73E-3488-4451-AF99-D761BC201648}" type="sibTrans" cxnId="{57243AFE-3214-4275-ACAB-2B8FE69B14BF}">
      <dgm:prSet/>
      <dgm:spPr/>
      <dgm:t>
        <a:bodyPr/>
        <a:lstStyle/>
        <a:p>
          <a:endParaRPr lang="en-US"/>
        </a:p>
      </dgm:t>
    </dgm:pt>
    <dgm:pt modelId="{5DEBE107-F2D9-4258-8307-B34C24BD9BB6}" type="pres">
      <dgm:prSet presAssocID="{60FD07F3-A80C-4BA7-8B62-6E851B15FD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65C7DA4-5496-4D01-946D-43C7899C5452}" type="pres">
      <dgm:prSet presAssocID="{AC00AC34-BC1C-4095-85D7-26AD9C6162F5}" presName="hierRoot1" presStyleCnt="0"/>
      <dgm:spPr/>
    </dgm:pt>
    <dgm:pt modelId="{21B589A9-F225-4642-9FC4-D0062FAB4FA7}" type="pres">
      <dgm:prSet presAssocID="{AC00AC34-BC1C-4095-85D7-26AD9C6162F5}" presName="composite" presStyleCnt="0"/>
      <dgm:spPr/>
    </dgm:pt>
    <dgm:pt modelId="{2A0A8EA5-8C2E-48EC-BCC1-F0E2B736E50B}" type="pres">
      <dgm:prSet presAssocID="{AC00AC34-BC1C-4095-85D7-26AD9C6162F5}" presName="background" presStyleLbl="node0" presStyleIdx="0" presStyleCnt="2"/>
      <dgm:spPr/>
    </dgm:pt>
    <dgm:pt modelId="{5360202C-8F25-450F-81EA-6E8CD8C8D1B5}" type="pres">
      <dgm:prSet presAssocID="{AC00AC34-BC1C-4095-85D7-26AD9C6162F5}" presName="text" presStyleLbl="fgAcc0" presStyleIdx="0" presStyleCnt="2">
        <dgm:presLayoutVars>
          <dgm:chPref val="3"/>
        </dgm:presLayoutVars>
      </dgm:prSet>
      <dgm:spPr/>
    </dgm:pt>
    <dgm:pt modelId="{654E01D2-1414-4B8D-B592-4AB0296C2F6C}" type="pres">
      <dgm:prSet presAssocID="{AC00AC34-BC1C-4095-85D7-26AD9C6162F5}" presName="hierChild2" presStyleCnt="0"/>
      <dgm:spPr/>
    </dgm:pt>
    <dgm:pt modelId="{2AA298B0-601A-43AF-99BC-79F08634297D}" type="pres">
      <dgm:prSet presAssocID="{FA569DA5-FC9A-4E93-BDB6-A04159100166}" presName="hierRoot1" presStyleCnt="0"/>
      <dgm:spPr/>
    </dgm:pt>
    <dgm:pt modelId="{E5ACAB30-62DC-4209-9E96-EA6335D9EB50}" type="pres">
      <dgm:prSet presAssocID="{FA569DA5-FC9A-4E93-BDB6-A04159100166}" presName="composite" presStyleCnt="0"/>
      <dgm:spPr/>
    </dgm:pt>
    <dgm:pt modelId="{A5C3948F-BC5D-465D-AD75-F244E57B7C11}" type="pres">
      <dgm:prSet presAssocID="{FA569DA5-FC9A-4E93-BDB6-A04159100166}" presName="background" presStyleLbl="node0" presStyleIdx="1" presStyleCnt="2"/>
      <dgm:spPr/>
    </dgm:pt>
    <dgm:pt modelId="{AF3A8A44-7E46-4A7F-A2BB-550037E8CBDF}" type="pres">
      <dgm:prSet presAssocID="{FA569DA5-FC9A-4E93-BDB6-A04159100166}" presName="text" presStyleLbl="fgAcc0" presStyleIdx="1" presStyleCnt="2">
        <dgm:presLayoutVars>
          <dgm:chPref val="3"/>
        </dgm:presLayoutVars>
      </dgm:prSet>
      <dgm:spPr/>
    </dgm:pt>
    <dgm:pt modelId="{4A8CFC85-5B18-4410-9BD2-AF9134FF6F63}" type="pres">
      <dgm:prSet presAssocID="{FA569DA5-FC9A-4E93-BDB6-A04159100166}" presName="hierChild2" presStyleCnt="0"/>
      <dgm:spPr/>
    </dgm:pt>
  </dgm:ptLst>
  <dgm:cxnLst>
    <dgm:cxn modelId="{A8F18D0C-03C0-448E-B540-D488C8A06D96}" type="presOf" srcId="{AC00AC34-BC1C-4095-85D7-26AD9C6162F5}" destId="{5360202C-8F25-450F-81EA-6E8CD8C8D1B5}" srcOrd="0" destOrd="0" presId="urn:microsoft.com/office/officeart/2005/8/layout/hierarchy1"/>
    <dgm:cxn modelId="{14961C0E-743C-4DD8-9525-22DF6EF8E2FA}" type="presOf" srcId="{FA569DA5-FC9A-4E93-BDB6-A04159100166}" destId="{AF3A8A44-7E46-4A7F-A2BB-550037E8CBDF}" srcOrd="0" destOrd="0" presId="urn:microsoft.com/office/officeart/2005/8/layout/hierarchy1"/>
    <dgm:cxn modelId="{9DC7DD26-0CBB-4CDE-9F71-AD9DB8903065}" type="presOf" srcId="{60FD07F3-A80C-4BA7-8B62-6E851B15FD2D}" destId="{5DEBE107-F2D9-4258-8307-B34C24BD9BB6}" srcOrd="0" destOrd="0" presId="urn:microsoft.com/office/officeart/2005/8/layout/hierarchy1"/>
    <dgm:cxn modelId="{320FC160-D6FA-4C55-9021-610F70EB57EC}" srcId="{60FD07F3-A80C-4BA7-8B62-6E851B15FD2D}" destId="{AC00AC34-BC1C-4095-85D7-26AD9C6162F5}" srcOrd="0" destOrd="0" parTransId="{76C90AD4-CB1E-4947-AD80-E495E663AF92}" sibTransId="{00EF8007-3E69-416D-A0EB-BE50DF8B01EB}"/>
    <dgm:cxn modelId="{57243AFE-3214-4275-ACAB-2B8FE69B14BF}" srcId="{60FD07F3-A80C-4BA7-8B62-6E851B15FD2D}" destId="{FA569DA5-FC9A-4E93-BDB6-A04159100166}" srcOrd="1" destOrd="0" parTransId="{12288BB9-C741-42F1-8928-A269826555F1}" sibTransId="{3A48A73E-3488-4451-AF99-D761BC201648}"/>
    <dgm:cxn modelId="{5AD9D23A-4CD7-414B-9448-0CB8B9D6D749}" type="presParOf" srcId="{5DEBE107-F2D9-4258-8307-B34C24BD9BB6}" destId="{B65C7DA4-5496-4D01-946D-43C7899C5452}" srcOrd="0" destOrd="0" presId="urn:microsoft.com/office/officeart/2005/8/layout/hierarchy1"/>
    <dgm:cxn modelId="{3A8505BC-D653-4808-8D91-B3129666C132}" type="presParOf" srcId="{B65C7DA4-5496-4D01-946D-43C7899C5452}" destId="{21B589A9-F225-4642-9FC4-D0062FAB4FA7}" srcOrd="0" destOrd="0" presId="urn:microsoft.com/office/officeart/2005/8/layout/hierarchy1"/>
    <dgm:cxn modelId="{02BB5CAB-792F-4914-9CA2-752B5CE74149}" type="presParOf" srcId="{21B589A9-F225-4642-9FC4-D0062FAB4FA7}" destId="{2A0A8EA5-8C2E-48EC-BCC1-F0E2B736E50B}" srcOrd="0" destOrd="0" presId="urn:microsoft.com/office/officeart/2005/8/layout/hierarchy1"/>
    <dgm:cxn modelId="{6F41F5E3-CE2C-4AEF-8C18-EDCC544ECE1F}" type="presParOf" srcId="{21B589A9-F225-4642-9FC4-D0062FAB4FA7}" destId="{5360202C-8F25-450F-81EA-6E8CD8C8D1B5}" srcOrd="1" destOrd="0" presId="urn:microsoft.com/office/officeart/2005/8/layout/hierarchy1"/>
    <dgm:cxn modelId="{892ABE2F-B585-49AF-8BFD-AD8DD50DBA70}" type="presParOf" srcId="{B65C7DA4-5496-4D01-946D-43C7899C5452}" destId="{654E01D2-1414-4B8D-B592-4AB0296C2F6C}" srcOrd="1" destOrd="0" presId="urn:microsoft.com/office/officeart/2005/8/layout/hierarchy1"/>
    <dgm:cxn modelId="{81CC6FA1-8EBF-42A6-B28B-EAC830C6CBAD}" type="presParOf" srcId="{5DEBE107-F2D9-4258-8307-B34C24BD9BB6}" destId="{2AA298B0-601A-43AF-99BC-79F08634297D}" srcOrd="1" destOrd="0" presId="urn:microsoft.com/office/officeart/2005/8/layout/hierarchy1"/>
    <dgm:cxn modelId="{621A51C6-9999-4C7A-B91B-123437DBC0FD}" type="presParOf" srcId="{2AA298B0-601A-43AF-99BC-79F08634297D}" destId="{E5ACAB30-62DC-4209-9E96-EA6335D9EB50}" srcOrd="0" destOrd="0" presId="urn:microsoft.com/office/officeart/2005/8/layout/hierarchy1"/>
    <dgm:cxn modelId="{FCE6E03C-11DC-4B82-A369-B79F6364626B}" type="presParOf" srcId="{E5ACAB30-62DC-4209-9E96-EA6335D9EB50}" destId="{A5C3948F-BC5D-465D-AD75-F244E57B7C11}" srcOrd="0" destOrd="0" presId="urn:microsoft.com/office/officeart/2005/8/layout/hierarchy1"/>
    <dgm:cxn modelId="{072A1D79-F5B1-4B0C-AE66-CE479E2EC379}" type="presParOf" srcId="{E5ACAB30-62DC-4209-9E96-EA6335D9EB50}" destId="{AF3A8A44-7E46-4A7F-A2BB-550037E8CBDF}" srcOrd="1" destOrd="0" presId="urn:microsoft.com/office/officeart/2005/8/layout/hierarchy1"/>
    <dgm:cxn modelId="{2DE0A29A-2F5A-41A7-AB34-31DAA66F5C92}" type="presParOf" srcId="{2AA298B0-601A-43AF-99BC-79F08634297D}" destId="{4A8CFC85-5B18-4410-9BD2-AF9134FF6F6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95E9AB-0D5E-4425-BB24-433BD375434A}">
      <dsp:nvSpPr>
        <dsp:cNvPr id="0" name=""/>
        <dsp:cNvSpPr/>
      </dsp:nvSpPr>
      <dsp:spPr>
        <a:xfrm>
          <a:off x="0" y="6713"/>
          <a:ext cx="16154400" cy="13513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5E73D0-BB4B-4F83-A4F6-7BC9FA1E37DE}">
      <dsp:nvSpPr>
        <dsp:cNvPr id="0" name=""/>
        <dsp:cNvSpPr/>
      </dsp:nvSpPr>
      <dsp:spPr>
        <a:xfrm>
          <a:off x="408774" y="310760"/>
          <a:ext cx="743953" cy="7432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873F6-6EB1-4998-8EBB-887F10F4364C}">
      <dsp:nvSpPr>
        <dsp:cNvPr id="0" name=""/>
        <dsp:cNvSpPr/>
      </dsp:nvSpPr>
      <dsp:spPr>
        <a:xfrm>
          <a:off x="1561502" y="6713"/>
          <a:ext cx="14475855" cy="1562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61" tIns="165361" rIns="165361" bIns="1653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Having weekly task and finish groups to ensure all PCNs are ready for launch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502" y="6713"/>
        <a:ext cx="14475855" cy="1562465"/>
      </dsp:txXfrm>
    </dsp:sp>
    <dsp:sp modelId="{97AD767B-25F4-4AEA-93B1-4BE5DAA49089}">
      <dsp:nvSpPr>
        <dsp:cNvPr id="0" name=""/>
        <dsp:cNvSpPr/>
      </dsp:nvSpPr>
      <dsp:spPr>
        <a:xfrm>
          <a:off x="0" y="1959795"/>
          <a:ext cx="16154400" cy="13513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1A6E8-F7F1-4E04-8C5D-560211953F6B}">
      <dsp:nvSpPr>
        <dsp:cNvPr id="0" name=""/>
        <dsp:cNvSpPr/>
      </dsp:nvSpPr>
      <dsp:spPr>
        <a:xfrm>
          <a:off x="408774" y="2263842"/>
          <a:ext cx="743953" cy="7432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0CE8A-0D2A-4DDA-946F-6946A5B6FF3D}">
      <dsp:nvSpPr>
        <dsp:cNvPr id="0" name=""/>
        <dsp:cNvSpPr/>
      </dsp:nvSpPr>
      <dsp:spPr>
        <a:xfrm>
          <a:off x="1561502" y="1959795"/>
          <a:ext cx="14475855" cy="1562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61" tIns="165361" rIns="165361" bIns="1653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We have 5 confirmed PCNs taking part </a:t>
          </a:r>
          <a:r>
            <a:rPr lang="en-GB" sz="2400" b="1" i="1" kern="1200" dirty="0">
              <a:latin typeface="Arial" panose="020B0604020202020204" pitchFamily="34" charset="0"/>
              <a:cs typeface="Arial" panose="020B0604020202020204" pitchFamily="34" charset="0"/>
            </a:rPr>
            <a:t>Frome, Mendip, Southeast Somerset, Three Valleys Health &amp; Devizes </a:t>
          </a:r>
          <a:r>
            <a:rPr lang="en-GB" sz="2400" b="0" i="0" kern="1200" dirty="0">
              <a:latin typeface="Arial" panose="020B0604020202020204" pitchFamily="34" charset="0"/>
              <a:cs typeface="Arial" panose="020B0604020202020204" pitchFamily="34" charset="0"/>
            </a:rPr>
            <a:t>and a further 2 are being considered by the national team (North &amp; South Gloucester and SWIFT)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502" y="1959795"/>
        <a:ext cx="14475855" cy="1562465"/>
      </dsp:txXfrm>
    </dsp:sp>
    <dsp:sp modelId="{68823C3E-31F8-4C40-B08A-92A94F97BEA4}">
      <dsp:nvSpPr>
        <dsp:cNvPr id="0" name=""/>
        <dsp:cNvSpPr/>
      </dsp:nvSpPr>
      <dsp:spPr>
        <a:xfrm>
          <a:off x="0" y="3912877"/>
          <a:ext cx="16154400" cy="13513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02350-750B-4A4A-95F2-21DC452229ED}">
      <dsp:nvSpPr>
        <dsp:cNvPr id="0" name=""/>
        <dsp:cNvSpPr/>
      </dsp:nvSpPr>
      <dsp:spPr>
        <a:xfrm>
          <a:off x="408774" y="4216924"/>
          <a:ext cx="743953" cy="7432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537B62-4448-40B5-A6C0-69A6798A3F09}">
      <dsp:nvSpPr>
        <dsp:cNvPr id="0" name=""/>
        <dsp:cNvSpPr/>
      </dsp:nvSpPr>
      <dsp:spPr>
        <a:xfrm>
          <a:off x="1561502" y="3912877"/>
          <a:ext cx="14475855" cy="1562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61" tIns="165361" rIns="165361" bIns="1653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Ardens have created a report for each PCN to use to find the patients – onboarding and training is starting now to ensure everything is in place to run the first search in June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61502" y="3912877"/>
        <a:ext cx="14475855" cy="1562465"/>
      </dsp:txXfrm>
    </dsp:sp>
    <dsp:sp modelId="{2E56A60C-8516-4D3C-9B5B-3EE76594F575}">
      <dsp:nvSpPr>
        <dsp:cNvPr id="0" name=""/>
        <dsp:cNvSpPr/>
      </dsp:nvSpPr>
      <dsp:spPr>
        <a:xfrm>
          <a:off x="0" y="5865959"/>
          <a:ext cx="16154400" cy="13513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5D2023-F9F9-4A6B-9B9D-59C9A0BC9108}">
      <dsp:nvSpPr>
        <dsp:cNvPr id="0" name=""/>
        <dsp:cNvSpPr/>
      </dsp:nvSpPr>
      <dsp:spPr>
        <a:xfrm>
          <a:off x="408774" y="6170006"/>
          <a:ext cx="743953" cy="7432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7BF7D7-E116-4EB6-950F-8BDE0B506E70}">
      <dsp:nvSpPr>
        <dsp:cNvPr id="0" name=""/>
        <dsp:cNvSpPr/>
      </dsp:nvSpPr>
      <dsp:spPr>
        <a:xfrm>
          <a:off x="1561502" y="5865959"/>
          <a:ext cx="14475855" cy="1562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61" tIns="165361" rIns="165361" bIns="165361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We will be utilising our NSS pathways to conduct the CT scan for eligible patients</a:t>
          </a:r>
        </a:p>
      </dsp:txBody>
      <dsp:txXfrm>
        <a:off x="1561502" y="5865959"/>
        <a:ext cx="14475855" cy="1562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0A8EA5-8C2E-48EC-BCC1-F0E2B736E50B}">
      <dsp:nvSpPr>
        <dsp:cNvPr id="0" name=""/>
        <dsp:cNvSpPr/>
      </dsp:nvSpPr>
      <dsp:spPr>
        <a:xfrm>
          <a:off x="1971" y="484064"/>
          <a:ext cx="6921624" cy="439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60202C-8F25-450F-81EA-6E8CD8C8D1B5}">
      <dsp:nvSpPr>
        <dsp:cNvPr id="0" name=""/>
        <dsp:cNvSpPr/>
      </dsp:nvSpPr>
      <dsp:spPr>
        <a:xfrm>
          <a:off x="771041" y="1214680"/>
          <a:ext cx="6921624" cy="4395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T&amp;F groups hosted every Tuesday between  12-1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First search will be run in June 2025</a:t>
          </a:r>
          <a:endParaRPr lang="en-US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9773" y="1343412"/>
        <a:ext cx="6664160" cy="4137767"/>
      </dsp:txXfrm>
    </dsp:sp>
    <dsp:sp modelId="{A5C3948F-BC5D-465D-AD75-F244E57B7C11}">
      <dsp:nvSpPr>
        <dsp:cNvPr id="0" name=""/>
        <dsp:cNvSpPr/>
      </dsp:nvSpPr>
      <dsp:spPr>
        <a:xfrm>
          <a:off x="8461734" y="484064"/>
          <a:ext cx="6921624" cy="4395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3A8A44-7E46-4A7F-A2BB-550037E8CBDF}">
      <dsp:nvSpPr>
        <dsp:cNvPr id="0" name=""/>
        <dsp:cNvSpPr/>
      </dsp:nvSpPr>
      <dsp:spPr>
        <a:xfrm>
          <a:off x="9230804" y="1214680"/>
          <a:ext cx="6921624" cy="43952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Any questions, please contact 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1"/>
            </a:rPr>
            <a:t>leah.pearson@nbt.nhs.uk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 or 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  <a:hlinkClick xmlns:r="http://schemas.openxmlformats.org/officeDocument/2006/relationships" r:id="rId2"/>
            </a:rPr>
            <a:t>amelia.randle@nhs.net</a:t>
          </a:r>
          <a:r>
            <a:rPr lang="en-GB" sz="2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59536" y="1343412"/>
        <a:ext cx="6664160" cy="4137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6.png"/><Relationship Id="rId10" Type="http://schemas.microsoft.com/office/2007/relationships/diagramDrawing" Target="../diagrams/drawing2.xml"/><Relationship Id="rId4" Type="http://schemas.openxmlformats.org/officeDocument/2006/relationships/image" Target="../media/image18.png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 flipH="1">
            <a:off x="7285101" y="-2767779"/>
            <a:ext cx="14225193" cy="11374227"/>
          </a:xfrm>
          <a:custGeom>
            <a:avLst/>
            <a:gdLst/>
            <a:ahLst/>
            <a:cxnLst/>
            <a:rect l="l" t="t" r="r" b="b"/>
            <a:pathLst>
              <a:path w="14225193" h="11374227">
                <a:moveTo>
                  <a:pt x="14225193" y="0"/>
                </a:moveTo>
                <a:lnTo>
                  <a:pt x="0" y="0"/>
                </a:lnTo>
                <a:lnTo>
                  <a:pt x="0" y="11374227"/>
                </a:lnTo>
                <a:lnTo>
                  <a:pt x="14225193" y="11374227"/>
                </a:lnTo>
                <a:lnTo>
                  <a:pt x="14225193" y="0"/>
                </a:lnTo>
                <a:close/>
              </a:path>
            </a:pathLst>
          </a:custGeom>
          <a:blipFill>
            <a:blip r:embed="rId2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>
            <a:off x="13838083" y="208976"/>
            <a:ext cx="4258834" cy="1639447"/>
          </a:xfrm>
          <a:custGeom>
            <a:avLst/>
            <a:gdLst/>
            <a:ahLst/>
            <a:cxnLst/>
            <a:rect l="l" t="t" r="r" b="b"/>
            <a:pathLst>
              <a:path w="4258834" h="1639447">
                <a:moveTo>
                  <a:pt x="0" y="0"/>
                </a:moveTo>
                <a:lnTo>
                  <a:pt x="4258834" y="0"/>
                </a:lnTo>
                <a:lnTo>
                  <a:pt x="4258834" y="1639448"/>
                </a:lnTo>
                <a:lnTo>
                  <a:pt x="0" y="16394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1858" b="-1185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5400000">
            <a:off x="-1449169" y="1687166"/>
            <a:ext cx="10991648" cy="10534117"/>
          </a:xfrm>
          <a:custGeom>
            <a:avLst/>
            <a:gdLst/>
            <a:ahLst/>
            <a:cxnLst/>
            <a:rect l="l" t="t" r="r" b="b"/>
            <a:pathLst>
              <a:path w="10991648" h="10534117">
                <a:moveTo>
                  <a:pt x="0" y="0"/>
                </a:moveTo>
                <a:lnTo>
                  <a:pt x="10991649" y="0"/>
                </a:lnTo>
                <a:lnTo>
                  <a:pt x="10991649" y="10534117"/>
                </a:lnTo>
                <a:lnTo>
                  <a:pt x="0" y="1053411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2304541" y="2919335"/>
            <a:ext cx="14050262" cy="2546423"/>
          </a:xfrm>
          <a:custGeom>
            <a:avLst/>
            <a:gdLst/>
            <a:ahLst/>
            <a:cxnLst/>
            <a:rect l="l" t="t" r="r" b="b"/>
            <a:pathLst>
              <a:path w="14050262" h="2546423">
                <a:moveTo>
                  <a:pt x="0" y="0"/>
                </a:moveTo>
                <a:lnTo>
                  <a:pt x="14050262" y="0"/>
                </a:lnTo>
                <a:lnTo>
                  <a:pt x="14050262" y="2546422"/>
                </a:lnTo>
                <a:lnTo>
                  <a:pt x="0" y="254642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4871642" y="4961082"/>
            <a:ext cx="8576633" cy="1554400"/>
          </a:xfrm>
          <a:custGeom>
            <a:avLst/>
            <a:gdLst/>
            <a:ahLst/>
            <a:cxnLst/>
            <a:rect l="l" t="t" r="r" b="b"/>
            <a:pathLst>
              <a:path w="8576633" h="1554400">
                <a:moveTo>
                  <a:pt x="0" y="0"/>
                </a:moveTo>
                <a:lnTo>
                  <a:pt x="8576633" y="0"/>
                </a:lnTo>
                <a:lnTo>
                  <a:pt x="8576633" y="1554401"/>
                </a:lnTo>
                <a:lnTo>
                  <a:pt x="0" y="155440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Freeform 9"/>
          <p:cNvSpPr/>
          <p:nvPr/>
        </p:nvSpPr>
        <p:spPr>
          <a:xfrm>
            <a:off x="-250222" y="-236675"/>
            <a:ext cx="2107423" cy="2085098"/>
          </a:xfrm>
          <a:custGeom>
            <a:avLst/>
            <a:gdLst/>
            <a:ahLst/>
            <a:cxnLst/>
            <a:rect l="l" t="t" r="r" b="b"/>
            <a:pathLst>
              <a:path w="2107423" h="2085098">
                <a:moveTo>
                  <a:pt x="0" y="0"/>
                </a:moveTo>
                <a:lnTo>
                  <a:pt x="2107422" y="0"/>
                </a:lnTo>
                <a:lnTo>
                  <a:pt x="2107422" y="2085099"/>
                </a:lnTo>
                <a:lnTo>
                  <a:pt x="0" y="2085099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10" name="TextBox 5">
            <a:extLst>
              <a:ext uri="{FF2B5EF4-FFF2-40B4-BE49-F238E27FC236}">
                <a16:creationId xmlns:a16="http://schemas.microsoft.com/office/drawing/2014/main" id="{0A786E68-8758-EA65-7380-BD077C2137AF}"/>
              </a:ext>
            </a:extLst>
          </p:cNvPr>
          <p:cNvSpPr txBox="1"/>
          <p:nvPr/>
        </p:nvSpPr>
        <p:spPr>
          <a:xfrm>
            <a:off x="3886200" y="3314700"/>
            <a:ext cx="10248519" cy="12156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1019"/>
              </a:lnSpc>
            </a:pPr>
            <a:r>
              <a:rPr lang="en-US" sz="5400" b="1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Pancreatic Case Finding Pilot</a:t>
            </a: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22AD5EAF-DA59-DA00-67EA-7E27CFE4A599}"/>
              </a:ext>
            </a:extLst>
          </p:cNvPr>
          <p:cNvSpPr txBox="1"/>
          <p:nvPr/>
        </p:nvSpPr>
        <p:spPr>
          <a:xfrm>
            <a:off x="6998916" y="5249667"/>
            <a:ext cx="4023086" cy="6759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8"/>
              </a:lnSpc>
            </a:pPr>
            <a:r>
              <a:rPr lang="en-US" sz="24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HPB CAG – 21</a:t>
            </a:r>
            <a:r>
              <a:rPr lang="en-US" sz="2400" baseline="300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 sz="24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March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838083" y="208976"/>
            <a:ext cx="4258834" cy="1639447"/>
          </a:xfrm>
          <a:custGeom>
            <a:avLst/>
            <a:gdLst/>
            <a:ahLst/>
            <a:cxnLst/>
            <a:rect l="l" t="t" r="r" b="b"/>
            <a:pathLst>
              <a:path w="4258834" h="1639447">
                <a:moveTo>
                  <a:pt x="0" y="0"/>
                </a:moveTo>
                <a:lnTo>
                  <a:pt x="4258834" y="0"/>
                </a:lnTo>
                <a:lnTo>
                  <a:pt x="4258834" y="1639448"/>
                </a:lnTo>
                <a:lnTo>
                  <a:pt x="0" y="16394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1858" b="-1185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flipH="1" flipV="1">
            <a:off x="-3369839" y="-6203054"/>
            <a:ext cx="15648932" cy="14997539"/>
          </a:xfrm>
          <a:custGeom>
            <a:avLst/>
            <a:gdLst/>
            <a:ahLst/>
            <a:cxnLst/>
            <a:rect l="l" t="t" r="r" b="b"/>
            <a:pathLst>
              <a:path w="15648932" h="14997539">
                <a:moveTo>
                  <a:pt x="15648932" y="14997539"/>
                </a:moveTo>
                <a:lnTo>
                  <a:pt x="0" y="14997539"/>
                </a:lnTo>
                <a:lnTo>
                  <a:pt x="0" y="0"/>
                </a:lnTo>
                <a:lnTo>
                  <a:pt x="15648932" y="0"/>
                </a:lnTo>
                <a:lnTo>
                  <a:pt x="15648932" y="14997539"/>
                </a:lnTo>
                <a:close/>
              </a:path>
            </a:pathLst>
          </a:custGeom>
          <a:blipFill>
            <a:blip r:embed="rId3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>
            <a:off x="1606966" y="810140"/>
            <a:ext cx="7856626" cy="1423909"/>
          </a:xfrm>
          <a:custGeom>
            <a:avLst/>
            <a:gdLst/>
            <a:ahLst/>
            <a:cxnLst/>
            <a:rect l="l" t="t" r="r" b="b"/>
            <a:pathLst>
              <a:path w="7856626" h="1423909">
                <a:moveTo>
                  <a:pt x="0" y="0"/>
                </a:moveTo>
                <a:lnTo>
                  <a:pt x="7856626" y="0"/>
                </a:lnTo>
                <a:lnTo>
                  <a:pt x="7856626" y="1423909"/>
                </a:lnTo>
                <a:lnTo>
                  <a:pt x="0" y="142390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TextBox 5"/>
          <p:cNvSpPr txBox="1"/>
          <p:nvPr/>
        </p:nvSpPr>
        <p:spPr>
          <a:xfrm>
            <a:off x="2038175" y="914400"/>
            <a:ext cx="5505625" cy="10935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196"/>
              </a:lnSpc>
            </a:pPr>
            <a:r>
              <a:rPr lang="en-US" sz="6569" dirty="0">
                <a:solidFill>
                  <a:srgbClr val="FFFFFF"/>
                </a:solidFill>
                <a:latin typeface="Frutiger"/>
                <a:ea typeface="Frutiger"/>
                <a:cs typeface="Frutiger"/>
                <a:sym typeface="Frutiger"/>
              </a:rPr>
              <a:t>Overview</a:t>
            </a:r>
          </a:p>
        </p:txBody>
      </p:sp>
      <p:sp>
        <p:nvSpPr>
          <p:cNvPr id="6" name="Freeform 6"/>
          <p:cNvSpPr/>
          <p:nvPr/>
        </p:nvSpPr>
        <p:spPr>
          <a:xfrm>
            <a:off x="-250222" y="-236675"/>
            <a:ext cx="2107423" cy="2085098"/>
          </a:xfrm>
          <a:custGeom>
            <a:avLst/>
            <a:gdLst/>
            <a:ahLst/>
            <a:cxnLst/>
            <a:rect l="l" t="t" r="r" b="b"/>
            <a:pathLst>
              <a:path w="2107423" h="2085098">
                <a:moveTo>
                  <a:pt x="0" y="0"/>
                </a:moveTo>
                <a:lnTo>
                  <a:pt x="2107422" y="0"/>
                </a:lnTo>
                <a:lnTo>
                  <a:pt x="2107422" y="2085099"/>
                </a:lnTo>
                <a:lnTo>
                  <a:pt x="0" y="208509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E25FDCF-2B05-4678-1D88-D1D007B8BFF5}"/>
              </a:ext>
            </a:extLst>
          </p:cNvPr>
          <p:cNvSpPr txBox="1"/>
          <p:nvPr/>
        </p:nvSpPr>
        <p:spPr>
          <a:xfrm>
            <a:off x="450274" y="2534495"/>
            <a:ext cx="17639716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testing if a targeted intervention in primary care, improves the number of referrals for people aged 60+, with new onset diabetes (NOD) and weight loss (NG12).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Protocol: </a:t>
            </a:r>
          </a:p>
          <a:p>
            <a:pPr marL="1114425" lvl="1" indent="-428625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(1) regular searches of patient GP records to identify people aged 60+ with NOD</a:t>
            </a:r>
          </a:p>
          <a:p>
            <a:pPr marL="1114425" lvl="1" indent="-428625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(2) GP appointment to check for weight loss</a:t>
            </a:r>
          </a:p>
          <a:p>
            <a:pPr marL="1114425" lvl="1" indent="-428625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(3) Liver function test, creatinine and full blood count (and CA19-9) done in primary care </a:t>
            </a:r>
          </a:p>
          <a:p>
            <a:pPr marL="1114425" lvl="1" indent="-428625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(4) eligible people referred directly for CT scan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will be small</a:t>
            </a:r>
            <a:r>
              <a:rPr lang="en-GB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early modelling suggests approx. 30 people aged 60+ per GP practice, per year, have NOD; and research shows between 0.8 - 1% of people with NOD have pancreatic cancer.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Funding: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fixed funding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provided for set-up, conducting data-searches and project management and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variable funding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provided to primary care per appointment and secondary care per referral.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Roll-out: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we are rolling out in two phases.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Phase one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launch in April and include 10 PCNs (50 GP practices) and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Phase two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will launch in September. Pilot sites will run for two years. </a:t>
            </a:r>
          </a:p>
          <a:p>
            <a:pPr marL="428625" indent="-428625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8625" indent="-428625">
              <a:buFont typeface="Arial" panose="020B0604020202020204" pitchFamily="34" charset="0"/>
              <a:buChar char="•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SWAG CA have been successful and will be starting the pilot in Phase one alongside East Midlands &amp; North Central London.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838083" y="208976"/>
            <a:ext cx="4258834" cy="1639447"/>
          </a:xfrm>
          <a:custGeom>
            <a:avLst/>
            <a:gdLst/>
            <a:ahLst/>
            <a:cxnLst/>
            <a:rect l="l" t="t" r="r" b="b"/>
            <a:pathLst>
              <a:path w="4258834" h="1639447">
                <a:moveTo>
                  <a:pt x="0" y="0"/>
                </a:moveTo>
                <a:lnTo>
                  <a:pt x="4258834" y="0"/>
                </a:lnTo>
                <a:lnTo>
                  <a:pt x="4258834" y="1639448"/>
                </a:lnTo>
                <a:lnTo>
                  <a:pt x="0" y="16394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1858" b="-1185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5400000" flipV="1">
            <a:off x="4974773" y="4021012"/>
            <a:ext cx="15914405" cy="11137444"/>
          </a:xfrm>
          <a:custGeom>
            <a:avLst/>
            <a:gdLst/>
            <a:ahLst/>
            <a:cxnLst/>
            <a:rect l="l" t="t" r="r" b="b"/>
            <a:pathLst>
              <a:path w="15914405" h="11137444">
                <a:moveTo>
                  <a:pt x="0" y="11137444"/>
                </a:moveTo>
                <a:lnTo>
                  <a:pt x="15914405" y="11137444"/>
                </a:lnTo>
                <a:lnTo>
                  <a:pt x="15914405" y="0"/>
                </a:lnTo>
                <a:lnTo>
                  <a:pt x="0" y="0"/>
                </a:lnTo>
                <a:lnTo>
                  <a:pt x="0" y="11137444"/>
                </a:lnTo>
                <a:close/>
              </a:path>
            </a:pathLst>
          </a:custGeom>
          <a:blipFill>
            <a:blip r:embed="rId3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-250222" y="-236675"/>
            <a:ext cx="2107423" cy="2085098"/>
          </a:xfrm>
          <a:custGeom>
            <a:avLst/>
            <a:gdLst/>
            <a:ahLst/>
            <a:cxnLst/>
            <a:rect l="l" t="t" r="r" b="b"/>
            <a:pathLst>
              <a:path w="2107423" h="2085098">
                <a:moveTo>
                  <a:pt x="0" y="0"/>
                </a:moveTo>
                <a:lnTo>
                  <a:pt x="2107422" y="0"/>
                </a:lnTo>
                <a:lnTo>
                  <a:pt x="2107422" y="2085099"/>
                </a:lnTo>
                <a:lnTo>
                  <a:pt x="0" y="208509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FA6D7B-ACDC-1D74-65A4-6C0E96B9AE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1805859"/>
            <a:ext cx="16526230" cy="82721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400000">
            <a:off x="6149463" y="-4965864"/>
            <a:ext cx="13250803" cy="15197525"/>
          </a:xfrm>
          <a:custGeom>
            <a:avLst/>
            <a:gdLst/>
            <a:ahLst/>
            <a:cxnLst/>
            <a:rect l="l" t="t" r="r" b="b"/>
            <a:pathLst>
              <a:path w="13250803" h="15197525">
                <a:moveTo>
                  <a:pt x="0" y="0"/>
                </a:moveTo>
                <a:lnTo>
                  <a:pt x="13250803" y="0"/>
                </a:lnTo>
                <a:lnTo>
                  <a:pt x="13250803" y="15197525"/>
                </a:lnTo>
                <a:lnTo>
                  <a:pt x="0" y="1519752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>
            <a:off x="13838083" y="208976"/>
            <a:ext cx="4258834" cy="1639447"/>
          </a:xfrm>
          <a:custGeom>
            <a:avLst/>
            <a:gdLst/>
            <a:ahLst/>
            <a:cxnLst/>
            <a:rect l="l" t="t" r="r" b="b"/>
            <a:pathLst>
              <a:path w="4258834" h="1639447">
                <a:moveTo>
                  <a:pt x="0" y="0"/>
                </a:moveTo>
                <a:lnTo>
                  <a:pt x="4258834" y="0"/>
                </a:lnTo>
                <a:lnTo>
                  <a:pt x="4258834" y="1639448"/>
                </a:lnTo>
                <a:lnTo>
                  <a:pt x="0" y="163944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11858" b="-1185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>
            <a:off x="1772554" y="1028700"/>
            <a:ext cx="7914371" cy="1434374"/>
          </a:xfrm>
          <a:custGeom>
            <a:avLst/>
            <a:gdLst/>
            <a:ahLst/>
            <a:cxnLst/>
            <a:rect l="l" t="t" r="r" b="b"/>
            <a:pathLst>
              <a:path w="7914371" h="1434374">
                <a:moveTo>
                  <a:pt x="0" y="0"/>
                </a:moveTo>
                <a:lnTo>
                  <a:pt x="7914371" y="0"/>
                </a:lnTo>
                <a:lnTo>
                  <a:pt x="7914371" y="1434374"/>
                </a:lnTo>
                <a:lnTo>
                  <a:pt x="0" y="143437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TextBox 5"/>
          <p:cNvSpPr txBox="1"/>
          <p:nvPr/>
        </p:nvSpPr>
        <p:spPr>
          <a:xfrm>
            <a:off x="2242189" y="1138193"/>
            <a:ext cx="6901811" cy="10935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196"/>
              </a:lnSpc>
            </a:pPr>
            <a:r>
              <a:rPr lang="en-US" sz="6569" dirty="0">
                <a:solidFill>
                  <a:srgbClr val="FFFFFF"/>
                </a:solidFill>
                <a:latin typeface="Frutiger"/>
                <a:ea typeface="Frutiger"/>
                <a:cs typeface="Frutiger"/>
                <a:sym typeface="Frutiger"/>
              </a:rPr>
              <a:t>Local Approach</a:t>
            </a:r>
          </a:p>
        </p:txBody>
      </p:sp>
      <p:sp>
        <p:nvSpPr>
          <p:cNvPr id="6" name="Freeform 6"/>
          <p:cNvSpPr/>
          <p:nvPr/>
        </p:nvSpPr>
        <p:spPr>
          <a:xfrm>
            <a:off x="-250222" y="-236675"/>
            <a:ext cx="2107423" cy="2085098"/>
          </a:xfrm>
          <a:custGeom>
            <a:avLst/>
            <a:gdLst/>
            <a:ahLst/>
            <a:cxnLst/>
            <a:rect l="l" t="t" r="r" b="b"/>
            <a:pathLst>
              <a:path w="2107423" h="2085098">
                <a:moveTo>
                  <a:pt x="0" y="0"/>
                </a:moveTo>
                <a:lnTo>
                  <a:pt x="2107422" y="0"/>
                </a:lnTo>
                <a:lnTo>
                  <a:pt x="2107422" y="2085099"/>
                </a:lnTo>
                <a:lnTo>
                  <a:pt x="0" y="208509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graphicFrame>
        <p:nvGraphicFramePr>
          <p:cNvPr id="7" name="TextBox 5">
            <a:extLst>
              <a:ext uri="{FF2B5EF4-FFF2-40B4-BE49-F238E27FC236}">
                <a16:creationId xmlns:a16="http://schemas.microsoft.com/office/drawing/2014/main" id="{A4C9B9DD-1143-D04F-2752-677C46EB3B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02708"/>
              </p:ext>
            </p:extLst>
          </p:nvPr>
        </p:nvGraphicFramePr>
        <p:xfrm>
          <a:off x="1066800" y="2680986"/>
          <a:ext cx="16154400" cy="7435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838083" y="208976"/>
            <a:ext cx="4258834" cy="1639447"/>
          </a:xfrm>
          <a:custGeom>
            <a:avLst/>
            <a:gdLst/>
            <a:ahLst/>
            <a:cxnLst/>
            <a:rect l="l" t="t" r="r" b="b"/>
            <a:pathLst>
              <a:path w="4258834" h="1639447">
                <a:moveTo>
                  <a:pt x="0" y="0"/>
                </a:moveTo>
                <a:lnTo>
                  <a:pt x="4258834" y="0"/>
                </a:lnTo>
                <a:lnTo>
                  <a:pt x="4258834" y="1639448"/>
                </a:lnTo>
                <a:lnTo>
                  <a:pt x="0" y="163944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11858" b="-11858"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-10800000">
            <a:off x="-3060525" y="1938168"/>
            <a:ext cx="15729095" cy="12583276"/>
          </a:xfrm>
          <a:custGeom>
            <a:avLst/>
            <a:gdLst/>
            <a:ahLst/>
            <a:cxnLst/>
            <a:rect l="l" t="t" r="r" b="b"/>
            <a:pathLst>
              <a:path w="15729095" h="12583276">
                <a:moveTo>
                  <a:pt x="0" y="0"/>
                </a:moveTo>
                <a:lnTo>
                  <a:pt x="15729094" y="0"/>
                </a:lnTo>
                <a:lnTo>
                  <a:pt x="15729094" y="12583275"/>
                </a:lnTo>
                <a:lnTo>
                  <a:pt x="0" y="1258327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30000"/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>
            <a:off x="1460660" y="1279904"/>
            <a:ext cx="7264132" cy="1316527"/>
          </a:xfrm>
          <a:custGeom>
            <a:avLst/>
            <a:gdLst/>
            <a:ahLst/>
            <a:cxnLst/>
            <a:rect l="l" t="t" r="r" b="b"/>
            <a:pathLst>
              <a:path w="7264132" h="1316527">
                <a:moveTo>
                  <a:pt x="0" y="0"/>
                </a:moveTo>
                <a:lnTo>
                  <a:pt x="7264132" y="0"/>
                </a:lnTo>
                <a:lnTo>
                  <a:pt x="7264132" y="1316527"/>
                </a:lnTo>
                <a:lnTo>
                  <a:pt x="0" y="1316527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>
            <a:off x="-250222" y="-236675"/>
            <a:ext cx="2107423" cy="2085098"/>
          </a:xfrm>
          <a:custGeom>
            <a:avLst/>
            <a:gdLst/>
            <a:ahLst/>
            <a:cxnLst/>
            <a:rect l="l" t="t" r="r" b="b"/>
            <a:pathLst>
              <a:path w="2107423" h="2085098">
                <a:moveTo>
                  <a:pt x="0" y="0"/>
                </a:moveTo>
                <a:lnTo>
                  <a:pt x="2107422" y="0"/>
                </a:lnTo>
                <a:lnTo>
                  <a:pt x="2107422" y="2085099"/>
                </a:lnTo>
                <a:lnTo>
                  <a:pt x="0" y="208509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TextBox 6"/>
          <p:cNvSpPr txBox="1"/>
          <p:nvPr/>
        </p:nvSpPr>
        <p:spPr>
          <a:xfrm>
            <a:off x="1770440" y="1307404"/>
            <a:ext cx="3290757" cy="11010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196"/>
              </a:lnSpc>
            </a:pPr>
            <a:r>
              <a:rPr lang="en-US" sz="6569">
                <a:solidFill>
                  <a:srgbClr val="FFFFFF"/>
                </a:solidFill>
                <a:latin typeface="Frutiger"/>
                <a:ea typeface="Frutiger"/>
                <a:cs typeface="Frutiger"/>
                <a:sym typeface="Frutiger"/>
              </a:rPr>
              <a:t>Heading</a:t>
            </a:r>
          </a:p>
        </p:txBody>
      </p:sp>
      <p:graphicFrame>
        <p:nvGraphicFramePr>
          <p:cNvPr id="7" name="TextBox 5">
            <a:extLst>
              <a:ext uri="{FF2B5EF4-FFF2-40B4-BE49-F238E27FC236}">
                <a16:creationId xmlns:a16="http://schemas.microsoft.com/office/drawing/2014/main" id="{175E96B2-B6C8-CFEF-DB65-872FFD94BD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3913690"/>
              </p:ext>
            </p:extLst>
          </p:nvPr>
        </p:nvGraphicFramePr>
        <p:xfrm>
          <a:off x="1066800" y="3254694"/>
          <a:ext cx="16154400" cy="609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7f7b61-7249-402e-9088-bb30bc752eb7" xsi:nil="true"/>
    <lcf76f155ced4ddcb4097134ff3c332f xmlns="28f492b9-0e1d-4676-9635-78fd8c5ab9d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58BEBCE60E1C4C87B869C7C38C0B3D" ma:contentTypeVersion="11" ma:contentTypeDescription="Create a new document." ma:contentTypeScope="" ma:versionID="ef6a93dc4e53927f1a3963e6a422272d">
  <xsd:schema xmlns:xsd="http://www.w3.org/2001/XMLSchema" xmlns:xs="http://www.w3.org/2001/XMLSchema" xmlns:p="http://schemas.microsoft.com/office/2006/metadata/properties" xmlns:ns2="28f492b9-0e1d-4676-9635-78fd8c5ab9d8" xmlns:ns3="d77f7b61-7249-402e-9088-bb30bc752eb7" targetNamespace="http://schemas.microsoft.com/office/2006/metadata/properties" ma:root="true" ma:fieldsID="f59c9dddaa3906bb48f9f6423261f6a4" ns2:_="" ns3:_="">
    <xsd:import namespace="28f492b9-0e1d-4676-9635-78fd8c5ab9d8"/>
    <xsd:import namespace="d77f7b61-7249-402e-9088-bb30bc752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f492b9-0e1d-4676-9635-78fd8c5ab9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f7b61-7249-402e-9088-bb30bc752eb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c4ca98-7b55-4fcc-b8e5-81239fe53638}" ma:internalName="TaxCatchAll" ma:showField="CatchAllData" ma:web="d77f7b61-7249-402e-9088-bb30bc752e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3C84AD-5903-4142-B330-1E3609D31A29}">
  <ds:schemaRefs>
    <ds:schemaRef ds:uri="http://schemas.microsoft.com/office/2006/metadata/properties"/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e2187767-90b3-4883-b7e5-3532ba822f20"/>
    <ds:schemaRef ds:uri="http://schemas.microsoft.com/office/infopath/2007/PartnerControls"/>
    <ds:schemaRef ds:uri="http://schemas.openxmlformats.org/package/2006/metadata/core-properties"/>
    <ds:schemaRef ds:uri="83bf93d6-90ef-4c40-b432-3688ee462b88"/>
    <ds:schemaRef ds:uri="http://www.w3.org/XML/1998/namespace"/>
    <ds:schemaRef ds:uri="d77f7b61-7249-402e-9088-bb30bc752eb7"/>
    <ds:schemaRef ds:uri="28f492b9-0e1d-4676-9635-78fd8c5ab9d8"/>
  </ds:schemaRefs>
</ds:datastoreItem>
</file>

<file path=customXml/itemProps2.xml><?xml version="1.0" encoding="utf-8"?>
<ds:datastoreItem xmlns:ds="http://schemas.openxmlformats.org/officeDocument/2006/customXml" ds:itemID="{E02CE284-9A99-48FE-B747-2AF06F342B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f492b9-0e1d-4676-9635-78fd8c5ab9d8"/>
    <ds:schemaRef ds:uri="d77f7b61-7249-402e-9088-bb30bc752e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32FD9E-DA7F-47AE-AC77-6A32D859C6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383</Words>
  <Application>Microsoft Office PowerPoint</Application>
  <PresentationFormat>Custom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Frutiger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SWAG pp templates</dc:title>
  <dc:creator>Leah Pearson</dc:creator>
  <cp:lastModifiedBy>Helen Dunderdale</cp:lastModifiedBy>
  <cp:revision>3</cp:revision>
  <dcterms:created xsi:type="dcterms:W3CDTF">2006-08-16T00:00:00Z</dcterms:created>
  <dcterms:modified xsi:type="dcterms:W3CDTF">2025-03-21T12:14:02Z</dcterms:modified>
  <dc:identifier>DAGLHforbZA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0x0101004758BEBCE60E1C4C87B869C7C38C0B3D</vt:lpwstr>
  </property>
  <property fmtid="{D5CDD505-2E9C-101B-9397-08002B2CF9AE}" pid="3" name="MediaServiceImageTags">
    <vt:lpwstr/>
  </property>
</Properties>
</file>