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2"/>
  </p:notesMasterIdLst>
  <p:handoutMasterIdLst>
    <p:handoutMasterId r:id="rId13"/>
  </p:handoutMasterIdLst>
  <p:sldIdLst>
    <p:sldId id="263" r:id="rId5"/>
    <p:sldId id="269" r:id="rId6"/>
    <p:sldId id="271" r:id="rId7"/>
    <p:sldId id="272" r:id="rId8"/>
    <p:sldId id="266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79" d="100"/>
          <a:sy n="79" d="100"/>
        </p:scale>
        <p:origin x="82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F670EB11-154E-4733-9FBC-ED8F37957279}"/>
    <pc:docChg chg="modShowInfo">
      <pc:chgData name="Helen Dunderdale" userId="18a57383-fa13-4764-88a8-9272bfc7f4aa" providerId="ADAL" clId="{F670EB11-154E-4733-9FBC-ED8F37957279}" dt="2025-03-14T06:46:21.855" v="0" actId="2744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BADS Breast: Day case and outpatient % of total procedures (inpatient, day case and outpatient) (3mths to period end)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VariationChartData!$C$12</c:f>
              <c:strCache>
                <c:ptCount val="1"/>
                <c:pt idx="0">
                  <c:v>OrganisationValue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VariationChartData!$B$13:$B$18</c:f>
              <c:strCache>
                <c:ptCount val="6"/>
                <c:pt idx="0">
                  <c:v>Royal United Hospitals Bath NHS Foundation Trust</c:v>
                </c:pt>
                <c:pt idx="1">
                  <c:v>Salisbury NHS Foundation Trust</c:v>
                </c:pt>
                <c:pt idx="2">
                  <c:v>Somerset NHS Foundation Trust</c:v>
                </c:pt>
                <c:pt idx="3">
                  <c:v>North Bristol NHS Trust</c:v>
                </c:pt>
                <c:pt idx="4">
                  <c:v>Gloucestershire Hospitals NHS Foundation Trust</c:v>
                </c:pt>
                <c:pt idx="5">
                  <c:v>University Hospitals Bristol and Weston NHS Foundation Trust</c:v>
                </c:pt>
              </c:strCache>
            </c:strRef>
          </c:cat>
          <c:val>
            <c:numRef>
              <c:f>VariationChartData!$C$13:$C$18</c:f>
              <c:numCache>
                <c:formatCode>0.00%</c:formatCode>
                <c:ptCount val="6"/>
                <c:pt idx="0">
                  <c:v>0.77100000000000002</c:v>
                </c:pt>
                <c:pt idx="1">
                  <c:v>0.77500000000000002</c:v>
                </c:pt>
                <c:pt idx="2">
                  <c:v>0.90200000000000002</c:v>
                </c:pt>
                <c:pt idx="3">
                  <c:v>0.93200000000000005</c:v>
                </c:pt>
                <c:pt idx="4">
                  <c:v>0.95099999999999996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0-450F-8520-0BCEA309C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2417487"/>
        <c:axId val="1432395407"/>
      </c:barChart>
      <c:catAx>
        <c:axId val="143241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395407"/>
        <c:crosses val="autoZero"/>
        <c:auto val="1"/>
        <c:lblAlgn val="ctr"/>
        <c:lblOffset val="100"/>
        <c:noMultiLvlLbl val="0"/>
      </c:catAx>
      <c:valAx>
        <c:axId val="1432395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417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 of patients with reoperation (re-excision or mastectomy) on same breast within 1 year following breast excision for cancer (12mths to qtr end) Q2 2023/24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VariationChartData!$F$1</c:f>
              <c:strCache>
                <c:ptCount val="1"/>
                <c:pt idx="0">
                  <c:v>OrganisationValue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VariationChartData!$B$2:$E$6</c:f>
              <c:strCache>
                <c:ptCount val="10"/>
                <c:pt idx="0">
                  <c:v>Royal United Hospitals Bath NHS Foundation Trust</c:v>
                </c:pt>
                <c:pt idx="1">
                  <c:v>North Bristol NHS Trust</c:v>
                </c:pt>
                <c:pt idx="2">
                  <c:v>Somerset NHS Foundation Trust</c:v>
                </c:pt>
                <c:pt idx="3">
                  <c:v>Gloucestershire Hospitals NHS Foundation Trust</c:v>
                </c:pt>
                <c:pt idx="4">
                  <c:v>Salisbury NHS Foundation Trust</c:v>
                </c:pt>
                <c:pt idx="5">
                  <c:v>Q2 2023/24</c:v>
                </c:pt>
                <c:pt idx="6">
                  <c:v>Q2 2023/24</c:v>
                </c:pt>
                <c:pt idx="7">
                  <c:v>Q2 2023/24</c:v>
                </c:pt>
                <c:pt idx="8">
                  <c:v>Q2 2023/24</c:v>
                </c:pt>
                <c:pt idx="9">
                  <c:v>Q2 2023/24</c:v>
                </c:pt>
              </c:strCache>
            </c:strRef>
          </c:cat>
          <c:val>
            <c:numRef>
              <c:f>VariationChartData!$F$2:$F$6</c:f>
              <c:numCache>
                <c:formatCode>0.00%</c:formatCode>
                <c:ptCount val="5"/>
                <c:pt idx="0">
                  <c:v>0.106</c:v>
                </c:pt>
                <c:pt idx="1">
                  <c:v>0.11</c:v>
                </c:pt>
                <c:pt idx="2">
                  <c:v>0.17499999999999999</c:v>
                </c:pt>
                <c:pt idx="3">
                  <c:v>0.184</c:v>
                </c:pt>
                <c:pt idx="4">
                  <c:v>0.224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2-4F97-9029-95C82505E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0863535"/>
        <c:axId val="1530862095"/>
      </c:barChart>
      <c:catAx>
        <c:axId val="1530863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862095"/>
        <c:crosses val="autoZero"/>
        <c:auto val="1"/>
        <c:lblAlgn val="ctr"/>
        <c:lblOffset val="100"/>
        <c:noMultiLvlLbl val="0"/>
      </c:catAx>
      <c:valAx>
        <c:axId val="153086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863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 of mastectomies that are immediate reconstruction after reallocating mastectomy to referring provider (12mths to qtr end) Q2 2024/25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VariationChartData!$F$1</c:f>
              <c:strCache>
                <c:ptCount val="1"/>
                <c:pt idx="0">
                  <c:v>OrganisationValue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VariationChartData!$B$2:$E$7</c:f>
              <c:strCache>
                <c:ptCount val="12"/>
                <c:pt idx="0">
                  <c:v>University Hospitals Bristol and Weston NHS Foundation Trust</c:v>
                </c:pt>
                <c:pt idx="1">
                  <c:v>Salisbury NHS Foundation Trust</c:v>
                </c:pt>
                <c:pt idx="2">
                  <c:v>Gloucestershire Hospitals NHS Foundation Trust</c:v>
                </c:pt>
                <c:pt idx="3">
                  <c:v>Somerset NHS Foundation Trust</c:v>
                </c:pt>
                <c:pt idx="4">
                  <c:v>North Bristol NHS Trust</c:v>
                </c:pt>
                <c:pt idx="5">
                  <c:v>Royal United Hospitals Bath NHS Foundation Trust</c:v>
                </c:pt>
                <c:pt idx="6">
                  <c:v>Q2 2024/25</c:v>
                </c:pt>
                <c:pt idx="7">
                  <c:v>Q2 2024/25</c:v>
                </c:pt>
                <c:pt idx="8">
                  <c:v>Q2 2024/25</c:v>
                </c:pt>
                <c:pt idx="9">
                  <c:v>Q2 2024/25</c:v>
                </c:pt>
                <c:pt idx="10">
                  <c:v>Q2 2024/25</c:v>
                </c:pt>
                <c:pt idx="11">
                  <c:v>Q2 2024/25</c:v>
                </c:pt>
              </c:strCache>
            </c:strRef>
          </c:cat>
          <c:val>
            <c:numRef>
              <c:f>VariationChartData!$F$2:$F$7</c:f>
              <c:numCache>
                <c:formatCode>0.00%</c:formatCode>
                <c:ptCount val="6"/>
                <c:pt idx="0">
                  <c:v>6.7000000000000004E-2</c:v>
                </c:pt>
                <c:pt idx="1">
                  <c:v>0.151</c:v>
                </c:pt>
                <c:pt idx="2">
                  <c:v>0.17899999999999999</c:v>
                </c:pt>
                <c:pt idx="3">
                  <c:v>0.18099999999999999</c:v>
                </c:pt>
                <c:pt idx="4">
                  <c:v>0.22</c:v>
                </c:pt>
                <c:pt idx="5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F-4DF6-B728-887D9E8FA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8706543"/>
        <c:axId val="1518707503"/>
      </c:barChart>
      <c:catAx>
        <c:axId val="151870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707503"/>
        <c:crosses val="autoZero"/>
        <c:auto val="1"/>
        <c:lblAlgn val="ctr"/>
        <c:lblOffset val="100"/>
        <c:noMultiLvlLbl val="0"/>
      </c:catAx>
      <c:valAx>
        <c:axId val="1518707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70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? Range of reoperation rates at trusts – error bars</a:t>
            </a:r>
          </a:p>
        </p:txBody>
      </p:sp>
    </p:spTree>
    <p:extLst>
      <p:ext uri="{BB962C8B-B14F-4D97-AF65-F5344CB8AC3E}">
        <p14:creationId xmlns:p14="http://schemas.microsoft.com/office/powerpoint/2010/main" val="89839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955" y="1633900"/>
            <a:ext cx="7886700" cy="1795100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Breast Surgery Clinical Gateway Review</a:t>
            </a:r>
            <a:br>
              <a:rPr lang="en-GB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52587"/>
            <a:ext cx="6858000" cy="766465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Somerset Wiltshire, Avon &amp; Gloucestershire (SWAG)  </a:t>
            </a:r>
          </a:p>
          <a:p>
            <a:pPr lvl="1"/>
            <a:endParaRPr lang="en-GB" b="1" dirty="0">
              <a:solidFill>
                <a:schemeClr val="tx1"/>
              </a:solidFill>
            </a:endParaRPr>
          </a:p>
          <a:p>
            <a:pPr lvl="1"/>
            <a:r>
              <a:rPr lang="en-GB" b="1" dirty="0">
                <a:solidFill>
                  <a:schemeClr val="tx1"/>
                </a:solidFill>
              </a:rPr>
              <a:t>North Bristol NHS Trust</a:t>
            </a:r>
          </a:p>
          <a:p>
            <a:pPr lvl="1"/>
            <a:r>
              <a:rPr lang="en-GB" b="1" dirty="0">
                <a:solidFill>
                  <a:schemeClr val="tx1"/>
                </a:solidFill>
              </a:rPr>
              <a:t>Gloucestershire Hospitals Foundation Trust</a:t>
            </a:r>
          </a:p>
          <a:p>
            <a:pPr lvl="1"/>
            <a:r>
              <a:rPr lang="en-GB" b="1" dirty="0">
                <a:solidFill>
                  <a:schemeClr val="tx1"/>
                </a:solidFill>
              </a:rPr>
              <a:t>Somerset Foundation Trust</a:t>
            </a:r>
          </a:p>
          <a:p>
            <a:pPr lvl="1"/>
            <a:r>
              <a:rPr lang="en-GB" b="1" dirty="0">
                <a:solidFill>
                  <a:schemeClr val="tx1"/>
                </a:solidFill>
              </a:rPr>
              <a:t>Royal United Hospitals Bath NHS Foundation Trust</a:t>
            </a:r>
          </a:p>
          <a:p>
            <a:pPr lvl="1"/>
            <a:r>
              <a:rPr lang="en-GB" b="1" dirty="0">
                <a:solidFill>
                  <a:schemeClr val="tx1"/>
                </a:solidFill>
              </a:rPr>
              <a:t>Salisbury District Hospital Foundation Trust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1C23B83-1D02-4072-BFF7-7216075F1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1" y="245747"/>
            <a:ext cx="2076483" cy="66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69A1B0-4B15-7B28-FFB2-ABD143641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252" y="4947070"/>
            <a:ext cx="2524505" cy="20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D186-5EB4-45D7-BD40-6F8C2748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814" y="245747"/>
            <a:ext cx="10641498" cy="611649"/>
          </a:xfrm>
        </p:spPr>
        <p:txBody>
          <a:bodyPr/>
          <a:lstStyle/>
          <a:p>
            <a:r>
              <a:rPr lang="en-GB" dirty="0"/>
              <a:t>Areas of excellence to share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BDDCA7-DE41-43BE-94F6-808CA75B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1" y="245747"/>
            <a:ext cx="2076483" cy="66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274BA6-9DA2-39D8-1CDC-F6EB11900FFC}"/>
              </a:ext>
            </a:extLst>
          </p:cNvPr>
          <p:cNvSpPr txBox="1"/>
          <p:nvPr/>
        </p:nvSpPr>
        <p:spPr>
          <a:xfrm>
            <a:off x="0" y="1068098"/>
            <a:ext cx="1219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High functioning MDTs with broad adoption of MDT streamlining and participation in National MDT streamlining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Consistent reduction in breast reconstruction rates each Quarter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Clinical trials nurse representation at MDTs, excellent trials support and recruitment, commitment to associate PI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Day case rates above 75% with GHFT and NBT with very high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SWAG 2024/5 to date 87.4% FDS, 96.3% 31-day, performing above both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Multidisciplinary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Triple assessment at all SWAG providers for all USC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Dedicated secondary breast care nurse specialist​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Multi-site Pilot of Breast MDT: Functional 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Mainstream genetic testing with R208 CNS network, receiving genomic education and training from SW GMSA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Dedicated Breast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 inclusion 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Breast pain pathways in ABS ASPIRE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Workforce and primary care training programmes</a:t>
            </a:r>
            <a:endParaRPr lang="en-GB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specific: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GHFT; LICAP Flap access, community-based imaging,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SDHFT: improved LOS and enhanced links to therapy team, BRA events and secondary cancer support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SFT: County wide vacuum biopsy service, Breast 111 service, YDH Breast pain service and modular day case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NBT: Local flap service, academic surgeon attached to the University of Bristol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F36B98-9C9F-D07D-58E6-7CDE9CD87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186" y="7355"/>
            <a:ext cx="1229517" cy="9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4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78EFF9E-53EC-5664-D7B4-C4E21164F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44" y="244600"/>
            <a:ext cx="5009943" cy="26850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1EB89E-9DA6-59D7-15F7-0B60268CA5FF}"/>
              </a:ext>
            </a:extLst>
          </p:cNvPr>
          <p:cNvSpPr txBox="1"/>
          <p:nvPr/>
        </p:nvSpPr>
        <p:spPr>
          <a:xfrm>
            <a:off x="133144" y="21929"/>
            <a:ext cx="414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SWAG Breast FDS Performance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97CC5C6-D8AF-DA85-782D-0E559231D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381" y="4649347"/>
            <a:ext cx="5683880" cy="220865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387A99D-B9CB-4B45-B31F-81739DD1B65F}"/>
              </a:ext>
            </a:extLst>
          </p:cNvPr>
          <p:cNvSpPr txBox="1"/>
          <p:nvPr/>
        </p:nvSpPr>
        <p:spPr>
          <a:xfrm>
            <a:off x="5685182" y="68095"/>
            <a:ext cx="4144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SWAG Breast 31d Performance April-December 2024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B88F55-9AD1-CAD1-1785-F6B4F640A958}"/>
              </a:ext>
            </a:extLst>
          </p:cNvPr>
          <p:cNvSpPr txBox="1"/>
          <p:nvPr/>
        </p:nvSpPr>
        <p:spPr>
          <a:xfrm>
            <a:off x="5685181" y="2560299"/>
            <a:ext cx="414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SWAG Breast 62d Performance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10231F5-ADC6-9072-50B6-A1D254FA6B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541" y="2882339"/>
            <a:ext cx="5815720" cy="193198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EF0BAE6-6E94-6A07-B278-0F1393C139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8541" y="716549"/>
            <a:ext cx="3205661" cy="193198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456E61D-EE0C-E618-2634-BC8AF7DE4D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10125" y="396556"/>
            <a:ext cx="2605354" cy="208487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D3795B8-7276-519E-5A20-0445E48943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077195"/>
            <a:ext cx="5143087" cy="2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2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3818172-DFA3-1755-91F0-20622E4C1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463273"/>
              </p:ext>
            </p:extLst>
          </p:nvPr>
        </p:nvGraphicFramePr>
        <p:xfrm>
          <a:off x="7371360" y="36319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8C9F04E-B9C4-824D-556B-19DD7DAD6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521784"/>
              </p:ext>
            </p:extLst>
          </p:nvPr>
        </p:nvGraphicFramePr>
        <p:xfrm>
          <a:off x="847879" y="8887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15A4B9-7514-98D4-4527-584B9E4DC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904608"/>
              </p:ext>
            </p:extLst>
          </p:nvPr>
        </p:nvGraphicFramePr>
        <p:xfrm>
          <a:off x="6548460" y="8887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8A56366-C5EB-2C7F-D4A7-17513B6E88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741" y="3687416"/>
            <a:ext cx="6962775" cy="3152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5BF884-BE41-6E6F-A233-54F363C16A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66" y="-52926"/>
            <a:ext cx="1571226" cy="10485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6CD45E-DE6A-E187-A83E-5BD93E814881}"/>
              </a:ext>
            </a:extLst>
          </p:cNvPr>
          <p:cNvSpPr txBox="1"/>
          <p:nvPr/>
        </p:nvSpPr>
        <p:spPr>
          <a:xfrm>
            <a:off x="1842052" y="248575"/>
            <a:ext cx="5682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Key metrics reviewed in 2024</a:t>
            </a:r>
          </a:p>
        </p:txBody>
      </p:sp>
    </p:spTree>
    <p:extLst>
      <p:ext uri="{BB962C8B-B14F-4D97-AF65-F5344CB8AC3E}">
        <p14:creationId xmlns:p14="http://schemas.microsoft.com/office/powerpoint/2010/main" val="413962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D186-5EB4-45D7-BD40-6F8C2748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1" y="914400"/>
            <a:ext cx="10641498" cy="611649"/>
          </a:xfrm>
        </p:spPr>
        <p:txBody>
          <a:bodyPr>
            <a:normAutofit/>
          </a:bodyPr>
          <a:lstStyle/>
          <a:p>
            <a:r>
              <a:rPr lang="en-GB" dirty="0"/>
              <a:t>Current challenges and opportunities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BDDCA7-DE41-43BE-94F6-808CA75B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1" y="245747"/>
            <a:ext cx="2076483" cy="66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5FFF69-69BE-A2A7-C4C3-6DAEC8A26950}"/>
              </a:ext>
            </a:extLst>
          </p:cNvPr>
          <p:cNvSpPr txBox="1"/>
          <p:nvPr/>
        </p:nvSpPr>
        <p:spPr>
          <a:xfrm>
            <a:off x="132522" y="1526049"/>
            <a:ext cx="7063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Increased rates of benign disease and referral rates combined with reduced rates of physical examination prior to referral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National Radiologist / radiographer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Equipment and Estates constraints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Workforce sickness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Wait times for Reconstruction, DIEP flaps worsened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Older operating theatres without laminar 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Pathology resource constraints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Increasingly complex patient 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Reliance on insourcing for sufficient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Oncology: Clinical capacity constraints, pre-assessment capacity and Increasing length and complexity of oncology treatments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B6BB2-FF2A-93CF-A19A-405A4481468E}"/>
              </a:ext>
            </a:extLst>
          </p:cNvPr>
          <p:cNvSpPr txBox="1"/>
          <p:nvPr/>
        </p:nvSpPr>
        <p:spPr>
          <a:xfrm>
            <a:off x="7195930" y="1526049"/>
            <a:ext cx="48635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Newer estates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Upgrades to PACS and USS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Screening mobile unit renewal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Digital pathology maturity and reporting uptake increase opportunity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Breast pain pathways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Southmead new Bristol Elective Care Centre backfill reduce limitations on breast reconstruction in main theatres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Non-medical workforce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Workforce succession pipeline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D8ABAC-9F24-4DEE-D46C-2ADF71AD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734" y="246229"/>
            <a:ext cx="2434293" cy="194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B132-7EA7-4B58-B54E-D7A90FFD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1" y="913454"/>
            <a:ext cx="10641498" cy="1083631"/>
          </a:xfrm>
        </p:spPr>
        <p:txBody>
          <a:bodyPr>
            <a:normAutofit/>
          </a:bodyPr>
          <a:lstStyle/>
          <a:p>
            <a:r>
              <a:rPr lang="en-GB" dirty="0"/>
              <a:t>Future vision for </a:t>
            </a:r>
            <a:r>
              <a:rPr lang="en-GB" b="1" dirty="0">
                <a:solidFill>
                  <a:schemeClr val="tx1"/>
                </a:solidFill>
              </a:rPr>
              <a:t>breast </a:t>
            </a:r>
            <a:r>
              <a:rPr lang="en-GB" dirty="0"/>
              <a:t>services across SWAG CA</a:t>
            </a:r>
            <a:r>
              <a:rPr lang="en-GB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3E20A-536E-4C28-AE1F-284F772CCE5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75251" y="1996139"/>
            <a:ext cx="10641498" cy="3078684"/>
          </a:xfrm>
        </p:spPr>
        <p:txBody>
          <a:bodyPr>
            <a:noAutofit/>
          </a:bodyPr>
          <a:lstStyle/>
          <a:p>
            <a:r>
              <a:rPr lang="en-GB" sz="2000" dirty="0"/>
              <a:t>Equipment and estates upgrades to </a:t>
            </a:r>
          </a:p>
          <a:p>
            <a:r>
              <a:rPr lang="en-GB" sz="2000" dirty="0"/>
              <a:t>Breast pain pathways implemented, evaluated and adapted to meet ABS guidelines (tbc)</a:t>
            </a:r>
          </a:p>
          <a:p>
            <a:r>
              <a:rPr lang="en-GB" sz="2000" dirty="0"/>
              <a:t>Risk stratified demand appropriate resourcing to reduce reliance on insourcing and outsourcing</a:t>
            </a:r>
          </a:p>
          <a:p>
            <a:r>
              <a:rPr lang="en-GB" sz="2000" dirty="0"/>
              <a:t>Fully optimise non-medical workforce</a:t>
            </a:r>
          </a:p>
          <a:p>
            <a:r>
              <a:rPr lang="en-GB" sz="2000" dirty="0"/>
              <a:t>Achieve the 62-day breast cancer wait times target</a:t>
            </a:r>
          </a:p>
          <a:p>
            <a:r>
              <a:rPr lang="en-GB" sz="2000" dirty="0"/>
              <a:t>Optimise already excellent day case rates, streamlined MDTs, genomics and trials activities</a:t>
            </a:r>
          </a:p>
          <a:p>
            <a:r>
              <a:rPr lang="en-GB" sz="2000" dirty="0"/>
              <a:t>Review and implement, where supported by robust impact evidence, new technologies such as Ai supported by Health Innovation Network</a:t>
            </a:r>
          </a:p>
          <a:p>
            <a:r>
              <a:rPr lang="en-GB" sz="2000" dirty="0"/>
              <a:t>Improved access to breast reconstruction with Bristol Elective Centre opening in 2025</a:t>
            </a:r>
          </a:p>
          <a:p>
            <a:r>
              <a:rPr lang="en-GB" sz="2000" dirty="0"/>
              <a:t>Improve equitable access to complex oncological treatments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90162D-8647-47FA-9B26-401716733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1" y="245747"/>
            <a:ext cx="2076483" cy="66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953D67-3473-982F-AB88-CC0E687A5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027" y="0"/>
            <a:ext cx="1751029" cy="140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5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D186-5EB4-45D7-BD40-6F8C2748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1" y="904857"/>
            <a:ext cx="10641498" cy="611649"/>
          </a:xfrm>
        </p:spPr>
        <p:txBody>
          <a:bodyPr/>
          <a:lstStyle/>
          <a:p>
            <a:r>
              <a:rPr lang="en-GB" dirty="0"/>
              <a:t>Anything else you wish to highlight for GIRFT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BDDCA7-DE41-43BE-94F6-808CA75B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1" y="245747"/>
            <a:ext cx="2076483" cy="66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286755-DCF8-D3D6-D6E1-EE12F37C2526}"/>
              </a:ext>
            </a:extLst>
          </p:cNvPr>
          <p:cNvSpPr txBox="1"/>
          <p:nvPr/>
        </p:nvSpPr>
        <p:spPr>
          <a:xfrm>
            <a:off x="317581" y="1408273"/>
            <a:ext cx="114900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Cancer Patient experience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/ communication to and about patient was above 80% for all associated KLOEs with main point of contact and ease of contact also above 80%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Enough privacy was always given to the patient when receiving diagnostic test results 96%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Care team patient centred planning KLOE’s above 90%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about treatments and response to ..(Surgery, chemotherapy and Radiotherapy) &gt;79%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Opportunity to improve information regarding hormones and immunotherapy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Opportunity to improve experience post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2024 Performance and activity levels require additional to baseline BAU triple assessment and surgical activity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Opportunity to realise theatre productivity improvement if remove theatre staffing gaps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Importance of maintaining staff wellbeing to prevent burnout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Develop advanced practice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Reducing HER2 delays could prevent interim planning and multiple MDTs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9BC2F7-3F0F-C2A7-92BE-0AA82DFEC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860" y="-284562"/>
            <a:ext cx="1868523" cy="149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735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9FD49-C1C5-400A-B04D-90A236984D1F}">
  <ds:schemaRefs>
    <ds:schemaRef ds:uri="83bf93d6-90ef-4c40-b432-3688ee462b88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e2187767-90b3-4883-b7e5-3532ba822f20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d77f7b61-7249-402e-9088-bb30bc752eb7"/>
    <ds:schemaRef ds:uri="28f492b9-0e1d-4676-9635-78fd8c5ab9d8"/>
  </ds:schemaRefs>
</ds:datastoreItem>
</file>

<file path=customXml/itemProps3.xml><?xml version="1.0" encoding="utf-8"?>
<ds:datastoreItem xmlns:ds="http://schemas.openxmlformats.org/officeDocument/2006/customXml" ds:itemID="{85A88978-CF48-4185-A2A4-1604A6CE5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492b9-0e1d-4676-9635-78fd8c5ab9d8"/>
    <ds:schemaRef ds:uri="d77f7b61-7249-402e-9088-bb30bc752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4738</TotalTime>
  <Words>721</Words>
  <Application>Microsoft Office PowerPoint</Application>
  <PresentationFormat>Widescreen</PresentationFormat>
  <Paragraphs>84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Breast Surgery Clinical Gateway Review </vt:lpstr>
      <vt:lpstr>Areas of excellence to share </vt:lpstr>
      <vt:lpstr>PowerPoint Presentation</vt:lpstr>
      <vt:lpstr>PowerPoint Presentation</vt:lpstr>
      <vt:lpstr>Current challenges and opportunities</vt:lpstr>
      <vt:lpstr>Future vision for breast services across SWAG CA  </vt:lpstr>
      <vt:lpstr>Anything else you wish to highlight for GIRFT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Helen Dunderdale</cp:lastModifiedBy>
  <cp:revision>10</cp:revision>
  <dcterms:created xsi:type="dcterms:W3CDTF">2017-05-03T08:06:17Z</dcterms:created>
  <dcterms:modified xsi:type="dcterms:W3CDTF">2025-03-14T06:46:22Z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MediaServiceImageTags">
    <vt:lpwstr/>
  </property>
</Properties>
</file>