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2" r:id="rId5"/>
    <p:sldId id="304" r:id="rId6"/>
    <p:sldId id="292" r:id="rId7"/>
    <p:sldId id="297" r:id="rId8"/>
    <p:sldId id="309" r:id="rId9"/>
    <p:sldId id="298" r:id="rId10"/>
    <p:sldId id="311" r:id="rId11"/>
    <p:sldId id="293" r:id="rId12"/>
    <p:sldId id="310" r:id="rId13"/>
    <p:sldId id="299" r:id="rId14"/>
    <p:sldId id="308" r:id="rId15"/>
    <p:sldId id="303" r:id="rId16"/>
    <p:sldId id="302" r:id="rId17"/>
    <p:sldId id="305" r:id="rId18"/>
    <p:sldId id="283" r:id="rId19"/>
    <p:sldId id="291" r:id="rId20"/>
    <p:sldId id="306" r:id="rId21"/>
    <p:sldId id="296" r:id="rId2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31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e Adamson" userId="9608b6dd-664b-41aa-afc0-de90b7ec0910" providerId="ADAL" clId="{15480258-E678-4689-B11E-6EB3CBB80983}"/>
    <pc:docChg chg="undo redo custSel addSld delSld modSld sldOrd">
      <pc:chgData name="Robbie Adamson" userId="9608b6dd-664b-41aa-afc0-de90b7ec0910" providerId="ADAL" clId="{15480258-E678-4689-B11E-6EB3CBB80983}" dt="2025-03-19T16:31:51.195" v="1531" actId="478"/>
      <pc:docMkLst>
        <pc:docMk/>
      </pc:docMkLst>
      <pc:sldChg chg="modSp mod ord">
        <pc:chgData name="Robbie Adamson" userId="9608b6dd-664b-41aa-afc0-de90b7ec0910" providerId="ADAL" clId="{15480258-E678-4689-B11E-6EB3CBB80983}" dt="2025-03-19T16:08:04.250" v="893" actId="20577"/>
        <pc:sldMkLst>
          <pc:docMk/>
          <pc:sldMk cId="1481272499" sldId="302"/>
        </pc:sldMkLst>
        <pc:spChg chg="mod">
          <ac:chgData name="Robbie Adamson" userId="9608b6dd-664b-41aa-afc0-de90b7ec0910" providerId="ADAL" clId="{15480258-E678-4689-B11E-6EB3CBB80983}" dt="2025-03-19T16:08:04.250" v="893" actId="20577"/>
          <ac:spMkLst>
            <pc:docMk/>
            <pc:sldMk cId="1481272499" sldId="302"/>
            <ac:spMk id="4" creationId="{6E8E3BD2-E550-568A-63FF-54029C535FA0}"/>
          </ac:spMkLst>
        </pc:spChg>
      </pc:sldChg>
      <pc:sldChg chg="modSp mod">
        <pc:chgData name="Robbie Adamson" userId="9608b6dd-664b-41aa-afc0-de90b7ec0910" providerId="ADAL" clId="{15480258-E678-4689-B11E-6EB3CBB80983}" dt="2025-03-19T15:52:51.679" v="542" actId="20577"/>
        <pc:sldMkLst>
          <pc:docMk/>
          <pc:sldMk cId="2052983158" sldId="303"/>
        </pc:sldMkLst>
        <pc:spChg chg="mod">
          <ac:chgData name="Robbie Adamson" userId="9608b6dd-664b-41aa-afc0-de90b7ec0910" providerId="ADAL" clId="{15480258-E678-4689-B11E-6EB3CBB80983}" dt="2025-03-19T15:52:51.679" v="542" actId="20577"/>
          <ac:spMkLst>
            <pc:docMk/>
            <pc:sldMk cId="2052983158" sldId="303"/>
            <ac:spMk id="5" creationId="{1EA05B4A-5C81-2C51-8551-756680515D31}"/>
          </ac:spMkLst>
        </pc:spChg>
      </pc:sldChg>
      <pc:sldChg chg="new del">
        <pc:chgData name="Robbie Adamson" userId="9608b6dd-664b-41aa-afc0-de90b7ec0910" providerId="ADAL" clId="{15480258-E678-4689-B11E-6EB3CBB80983}" dt="2025-03-19T15:17:54.917" v="3" actId="47"/>
        <pc:sldMkLst>
          <pc:docMk/>
          <pc:sldMk cId="202197070" sldId="307"/>
        </pc:sldMkLst>
      </pc:sldChg>
      <pc:sldChg chg="addSp delSp modSp add mod">
        <pc:chgData name="Robbie Adamson" userId="9608b6dd-664b-41aa-afc0-de90b7ec0910" providerId="ADAL" clId="{15480258-E678-4689-B11E-6EB3CBB80983}" dt="2025-03-19T16:02:29.436" v="890" actId="20577"/>
        <pc:sldMkLst>
          <pc:docMk/>
          <pc:sldMk cId="3700495544" sldId="308"/>
        </pc:sldMkLst>
        <pc:spChg chg="mod">
          <ac:chgData name="Robbie Adamson" userId="9608b6dd-664b-41aa-afc0-de90b7ec0910" providerId="ADAL" clId="{15480258-E678-4689-B11E-6EB3CBB80983}" dt="2025-03-19T15:41:29.274" v="528" actId="20577"/>
          <ac:spMkLst>
            <pc:docMk/>
            <pc:sldMk cId="3700495544" sldId="308"/>
            <ac:spMk id="4" creationId="{A808899E-E62D-01DA-C085-22D69076CD23}"/>
          </ac:spMkLst>
        </pc:spChg>
        <pc:spChg chg="mod">
          <ac:chgData name="Robbie Adamson" userId="9608b6dd-664b-41aa-afc0-de90b7ec0910" providerId="ADAL" clId="{15480258-E678-4689-B11E-6EB3CBB80983}" dt="2025-03-19T16:02:29.436" v="890" actId="20577"/>
          <ac:spMkLst>
            <pc:docMk/>
            <pc:sldMk cId="3700495544" sldId="308"/>
            <ac:spMk id="5" creationId="{8010B535-D493-422F-CD67-32C157D0DCD4}"/>
          </ac:spMkLst>
        </pc:spChg>
        <pc:picChg chg="add mod">
          <ac:chgData name="Robbie Adamson" userId="9608b6dd-664b-41aa-afc0-de90b7ec0910" providerId="ADAL" clId="{15480258-E678-4689-B11E-6EB3CBB80983}" dt="2025-03-19T15:18:33.357" v="8" actId="1076"/>
          <ac:picMkLst>
            <pc:docMk/>
            <pc:sldMk cId="3700495544" sldId="308"/>
            <ac:picMk id="9" creationId="{EABE9E33-3EE3-1B60-EC81-06A66B26E519}"/>
          </ac:picMkLst>
        </pc:picChg>
      </pc:sldChg>
      <pc:sldChg chg="addSp delSp modSp add mod">
        <pc:chgData name="Robbie Adamson" userId="9608b6dd-664b-41aa-afc0-de90b7ec0910" providerId="ADAL" clId="{15480258-E678-4689-B11E-6EB3CBB80983}" dt="2025-03-19T16:14:57.520" v="956" actId="478"/>
        <pc:sldMkLst>
          <pc:docMk/>
          <pc:sldMk cId="842865207" sldId="309"/>
        </pc:sldMkLst>
        <pc:spChg chg="mod">
          <ac:chgData name="Robbie Adamson" userId="9608b6dd-664b-41aa-afc0-de90b7ec0910" providerId="ADAL" clId="{15480258-E678-4689-B11E-6EB3CBB80983}" dt="2025-03-19T15:30:57.487" v="137" actId="20577"/>
          <ac:spMkLst>
            <pc:docMk/>
            <pc:sldMk cId="842865207" sldId="309"/>
            <ac:spMk id="2" creationId="{C7C4B28D-BE79-0F1A-97A4-33DF18AD8C60}"/>
          </ac:spMkLst>
        </pc:spChg>
        <pc:spChg chg="mod">
          <ac:chgData name="Robbie Adamson" userId="9608b6dd-664b-41aa-afc0-de90b7ec0910" providerId="ADAL" clId="{15480258-E678-4689-B11E-6EB3CBB80983}" dt="2025-03-19T15:31:10.127" v="145" actId="20577"/>
          <ac:spMkLst>
            <pc:docMk/>
            <pc:sldMk cId="842865207" sldId="309"/>
            <ac:spMk id="4" creationId="{47FD17A9-3881-2C59-DE78-F145D4313CC2}"/>
          </ac:spMkLst>
        </pc:spChg>
        <pc:spChg chg="mod">
          <ac:chgData name="Robbie Adamson" userId="9608b6dd-664b-41aa-afc0-de90b7ec0910" providerId="ADAL" clId="{15480258-E678-4689-B11E-6EB3CBB80983}" dt="2025-03-19T15:34:37.538" v="422" actId="5793"/>
          <ac:spMkLst>
            <pc:docMk/>
            <pc:sldMk cId="842865207" sldId="309"/>
            <ac:spMk id="5" creationId="{7E37A9DA-DE98-BD08-FB90-CEC7143E0C09}"/>
          </ac:spMkLst>
        </pc:spChg>
        <pc:spChg chg="mod">
          <ac:chgData name="Robbie Adamson" userId="9608b6dd-664b-41aa-afc0-de90b7ec0910" providerId="ADAL" clId="{15480258-E678-4689-B11E-6EB3CBB80983}" dt="2025-03-19T15:31:24.170" v="154" actId="20577"/>
          <ac:spMkLst>
            <pc:docMk/>
            <pc:sldMk cId="842865207" sldId="309"/>
            <ac:spMk id="6" creationId="{6F0F954E-A1CF-5BBA-818D-137803AC25EA}"/>
          </ac:spMkLst>
        </pc:spChg>
        <pc:spChg chg="mod">
          <ac:chgData name="Robbie Adamson" userId="9608b6dd-664b-41aa-afc0-de90b7ec0910" providerId="ADAL" clId="{15480258-E678-4689-B11E-6EB3CBB80983}" dt="2025-03-19T15:34:03.998" v="395" actId="313"/>
          <ac:spMkLst>
            <pc:docMk/>
            <pc:sldMk cId="842865207" sldId="309"/>
            <ac:spMk id="7" creationId="{A836765F-2C6F-569C-3BB8-541A7EABD885}"/>
          </ac:spMkLst>
        </pc:spChg>
        <pc:spChg chg="add mod">
          <ac:chgData name="Robbie Adamson" userId="9608b6dd-664b-41aa-afc0-de90b7ec0910" providerId="ADAL" clId="{15480258-E678-4689-B11E-6EB3CBB80983}" dt="2025-03-19T15:36:14.596" v="456" actId="20577"/>
          <ac:spMkLst>
            <pc:docMk/>
            <pc:sldMk cId="842865207" sldId="309"/>
            <ac:spMk id="11" creationId="{4D5EFDE2-F61C-929F-8FFC-3A150ED61781}"/>
          </ac:spMkLst>
        </pc:spChg>
      </pc:sldChg>
      <pc:sldChg chg="delSp add del mod">
        <pc:chgData name="Robbie Adamson" userId="9608b6dd-664b-41aa-afc0-de90b7ec0910" providerId="ADAL" clId="{15480258-E678-4689-B11E-6EB3CBB80983}" dt="2025-03-19T15:30:21.391" v="100" actId="2696"/>
        <pc:sldMkLst>
          <pc:docMk/>
          <pc:sldMk cId="1772255631" sldId="309"/>
        </pc:sldMkLst>
      </pc:sldChg>
      <pc:sldChg chg="addSp delSp modSp add mod">
        <pc:chgData name="Robbie Adamson" userId="9608b6dd-664b-41aa-afc0-de90b7ec0910" providerId="ADAL" clId="{15480258-E678-4689-B11E-6EB3CBB80983}" dt="2025-03-19T16:31:51.195" v="1531" actId="478"/>
        <pc:sldMkLst>
          <pc:docMk/>
          <pc:sldMk cId="1614457935" sldId="310"/>
        </pc:sldMkLst>
        <pc:spChg chg="add mod">
          <ac:chgData name="Robbie Adamson" userId="9608b6dd-664b-41aa-afc0-de90b7ec0910" providerId="ADAL" clId="{15480258-E678-4689-B11E-6EB3CBB80983}" dt="2025-03-19T16:13:16.271" v="932" actId="1076"/>
          <ac:spMkLst>
            <pc:docMk/>
            <pc:sldMk cId="1614457935" sldId="310"/>
            <ac:spMk id="21" creationId="{995F9ADD-E34D-E7FE-7958-CA11FC109D78}"/>
          </ac:spMkLst>
        </pc:spChg>
        <pc:picChg chg="add mod">
          <ac:chgData name="Robbie Adamson" userId="9608b6dd-664b-41aa-afc0-de90b7ec0910" providerId="ADAL" clId="{15480258-E678-4689-B11E-6EB3CBB80983}" dt="2025-03-19T16:10:34.385" v="906" actId="14100"/>
          <ac:picMkLst>
            <pc:docMk/>
            <pc:sldMk cId="1614457935" sldId="310"/>
            <ac:picMk id="20" creationId="{F6964285-1AF8-F93E-B902-F1E372E66B1E}"/>
          </ac:picMkLst>
        </pc:picChg>
      </pc:sldChg>
      <pc:sldChg chg="addSp delSp modSp add mod">
        <pc:chgData name="Robbie Adamson" userId="9608b6dd-664b-41aa-afc0-de90b7ec0910" providerId="ADAL" clId="{15480258-E678-4689-B11E-6EB3CBB80983}" dt="2025-03-19T16:27:50.371" v="1529" actId="20577"/>
        <pc:sldMkLst>
          <pc:docMk/>
          <pc:sldMk cId="1117257096" sldId="311"/>
        </pc:sldMkLst>
        <pc:spChg chg="mod">
          <ac:chgData name="Robbie Adamson" userId="9608b6dd-664b-41aa-afc0-de90b7ec0910" providerId="ADAL" clId="{15480258-E678-4689-B11E-6EB3CBB80983}" dt="2025-03-19T16:22:37.654" v="963" actId="20577"/>
          <ac:spMkLst>
            <pc:docMk/>
            <pc:sldMk cId="1117257096" sldId="311"/>
            <ac:spMk id="2" creationId="{732908BD-42B0-3720-3F6C-411439526E02}"/>
          </ac:spMkLst>
        </pc:spChg>
        <pc:spChg chg="mod">
          <ac:chgData name="Robbie Adamson" userId="9608b6dd-664b-41aa-afc0-de90b7ec0910" providerId="ADAL" clId="{15480258-E678-4689-B11E-6EB3CBB80983}" dt="2025-03-19T16:27:50.371" v="1529" actId="20577"/>
          <ac:spMkLst>
            <pc:docMk/>
            <pc:sldMk cId="1117257096" sldId="311"/>
            <ac:spMk id="5" creationId="{16360C53-0406-32B7-F519-A13D2DE24056}"/>
          </ac:spMkLst>
        </pc:spChg>
      </pc:sldChg>
    </pc:docChg>
  </pc:docChgLst>
  <pc:docChgLst>
    <pc:chgData name="Helen Dunderdale" userId="18a57383-fa13-4764-88a8-9272bfc7f4aa" providerId="ADAL" clId="{2DFC1A3C-A0EA-435D-88CF-AB1B9709EDDE}"/>
    <pc:docChg chg="modShowInfo">
      <pc:chgData name="Helen Dunderdale" userId="18a57383-fa13-4764-88a8-9272bfc7f4aa" providerId="ADAL" clId="{2DFC1A3C-A0EA-435D-88CF-AB1B9709EDDE}" dt="2025-03-21T12:13:15.359" v="0" actId="2744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Indication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FC-42AC-A31D-06E71F2E97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FC-42AC-A31D-06E71F2E97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FC-42AC-A31D-06E71F2E97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FC-42AC-A31D-06E71F2E97B7}"/>
              </c:ext>
            </c:extLst>
          </c:dPt>
          <c:cat>
            <c:strRef>
              <c:f>Sheet1!$A$2:$A$5</c:f>
              <c:strCache>
                <c:ptCount val="4"/>
                <c:pt idx="0">
                  <c:v>Cholangiocarcinoma</c:v>
                </c:pt>
                <c:pt idx="1">
                  <c:v>Chronic pancreatitis</c:v>
                </c:pt>
                <c:pt idx="2">
                  <c:v>Gastric cancer </c:v>
                </c:pt>
                <c:pt idx="3">
                  <c:v>Pancreatic cancer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18</c:v>
                </c:pt>
                <c:pt idx="2">
                  <c:v>1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8-4AF3-88C5-FBBD3F75D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5FAA28-D333-4D57-AF0E-BDF53B4498B2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03277C-3F5C-4673-8D79-1738A329ED93}" type="datetime1">
              <a:rPr lang="en-GB" noProof="0" smtClean="0"/>
              <a:t>21/03/2025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6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1F0A1-A025-F276-2D3C-ACA20CB3D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54C95-900D-49E6-921F-E4A4FF5E0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32B37-5B8B-7AD9-7558-33518C8AB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EF85F-07D6-E47E-122D-7F76C92E9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4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13CC3-EC48-7908-7986-F9A51F9CB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E561CC-BD09-E412-ADC2-293D30D1C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C4903-AD24-6827-C911-698E4D190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99694-4932-82DE-20A2-B14FBF34B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8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11F4C-CA54-CC08-169B-430B62B0E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0C8B82-B566-B746-8B2D-896449B11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8593B-175D-B32F-5A87-4854D10CF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42204-AE17-84DC-87BE-2C9ED5105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33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1FEC-588C-E9CB-6E99-8BA9098A5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1FB36-1A64-DDB5-AC6F-2F184B510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7FDA6-3EFD-068C-D275-F3251203F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AFC8A-DFC6-E0FA-7F1C-244F29DDD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5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C98E4-C8AA-F03E-944A-37F55D302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6C80D-360D-3E60-F6A4-B913DA60C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DF8A0-A212-696F-D044-9D8E19741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CC95F-BACA-6DC7-7426-9802BC7B2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68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6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70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6DBBA-30FB-379A-294D-527A0FC13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7C28E-63C8-9C71-FED3-43EA8A69C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E1BF5-F89C-DF4D-CB53-A756044C0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D7745-20F3-88A3-F4A2-994B2CD35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77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4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B0698-B94C-0F02-911F-2DE5659B5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35593-DC63-62B9-EB19-538F75A00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6CDE1-14E8-7122-EC22-21D0E2F34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4617B-4555-64A5-48A3-56C1512F4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0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1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6A2B-8423-36F4-AD0B-BDD2455F0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3A536D-691F-2490-7092-73C022028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77EDD-7ADC-7EF9-A769-7AA0EDF79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F95BC-1302-55C9-17F6-0EB1EA426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4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9DBA5-3246-6ED1-EBF9-6FAAEE111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80402-5B64-D8E6-578D-FFD07BD9B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670D3-4A99-494F-0601-DC10FC5DB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C08AC-E0C0-390F-5A7D-E168DFD0F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3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6472C-37CF-6511-3F08-D76EFA865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E54BE-2282-4FB5-A4C5-717907C8C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72C8F-B328-1B9A-ED16-9C7929F64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F6D3C-5901-9006-3101-2098A7618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0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B94C-507E-E1EE-E52D-7C0C4D2C1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FEC87-EAB8-33EB-CFEA-65A9F402B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6F749-C014-ACCA-B693-497EFAE9E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58B34-D9CE-7953-FF27-B9C5AC67B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8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884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2AE0-6304-FDBA-D90C-A80A2A58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B420C-64D3-2F75-3007-AFD02BAB4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875C6-06AA-C558-1EE9-858D394E3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BB391-3AEA-4B40-06DF-6B57A5806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2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 rtlCol="0"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9198000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46376"/>
            <a:ext cx="4435831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4169" y="1046376"/>
            <a:ext cx="4435831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1" y="2096752"/>
            <a:ext cx="4434840" cy="409291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5160" y="2096752"/>
            <a:ext cx="4434840" cy="409291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0722" y="457201"/>
            <a:ext cx="6023727" cy="572678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en-GB" sz="1600" b="1" spc="-100" noProof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GB" sz="1600" b="1" spc="-100" noProof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GB" sz="1600" b="1" spc="-100" noProof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od piece cut through the middle">
            <a:extLst>
              <a:ext uri="{FF2B5EF4-FFF2-40B4-BE49-F238E27FC236}">
                <a16:creationId xmlns:a16="http://schemas.microsoft.com/office/drawing/2014/main" id="{C0BA96B3-F713-41B0-A2E3-15E9039E4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476" y="0"/>
            <a:ext cx="2211524" cy="6858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5205663" y="3941638"/>
            <a:ext cx="1879577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en-GB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Robbie Adamson</a:t>
            </a:r>
            <a:br>
              <a:rPr lang="en-GB" sz="1600" b="1" spc="-100" dirty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en-GB" sz="1600" b="1" spc="-100" dirty="0">
                <a:latin typeface="Corbel" panose="020B0503020204020204" pitchFamily="34" charset="0"/>
              </a:rPr>
              <a:t>HPB endoscopy fellow</a:t>
            </a:r>
            <a:endParaRPr lang="en-GB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/>
              <a:t>C</a:t>
            </a:r>
            <a:r>
              <a:rPr lang="en-GB" dirty="0" err="1"/>
              <a:t>oeliac</a:t>
            </a:r>
            <a:r>
              <a:rPr lang="en-GB" dirty="0"/>
              <a:t> plexus block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/>
              <a:t>Bristol Royal Infirmary </a:t>
            </a:r>
            <a:endParaRPr lang="en-GB" dirty="0"/>
          </a:p>
        </p:txBody>
      </p:sp>
      <p:pic>
        <p:nvPicPr>
          <p:cNvPr id="2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636B864-39BB-7352-B0B0-E4EE1E98C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34" t="46111" r="14146"/>
          <a:stretch/>
        </p:blipFill>
        <p:spPr>
          <a:xfrm>
            <a:off x="286990" y="287410"/>
            <a:ext cx="2407224" cy="13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7E9AE-8E35-2F1B-1FEC-17A212010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105C7-D0BF-9BC9-44BF-BFB2CDD1F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899" y="2422933"/>
            <a:ext cx="3736800" cy="3933645"/>
          </a:xfrm>
        </p:spPr>
        <p:txBody>
          <a:bodyPr rtlCol="0"/>
          <a:lstStyle/>
          <a:p>
            <a:pPr rtl="0"/>
            <a:r>
              <a:rPr lang="en-GB" dirty="0"/>
              <a:t>1145 patients</a:t>
            </a:r>
          </a:p>
          <a:p>
            <a:pPr rtl="0"/>
            <a:r>
              <a:rPr lang="en-GB" dirty="0"/>
              <a:t>67% pancreatic, 37% non-pancreatic </a:t>
            </a:r>
          </a:p>
          <a:p>
            <a:pPr rtl="0"/>
            <a:r>
              <a:rPr lang="en-GB" dirty="0"/>
              <a:t>Bilateral posterior approach most common by far</a:t>
            </a:r>
          </a:p>
          <a:p>
            <a:pPr rtl="0"/>
            <a:r>
              <a:rPr lang="en-GB" dirty="0"/>
              <a:t>Non-radiologically guided 32%, CT guided 28%, radiograph 34%, fluoroscopy 5%, ultrasound &lt;1%</a:t>
            </a:r>
          </a:p>
          <a:p>
            <a:pPr rtl="0"/>
            <a:r>
              <a:rPr lang="en-GB" dirty="0"/>
              <a:t>Inclusion of single arm trials and RCTs</a:t>
            </a:r>
          </a:p>
          <a:p>
            <a:pPr rt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45F6E-CAFC-C980-3661-AC5B3611A20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10</a:t>
            </a:fld>
            <a:endParaRPr lang="en-GB"/>
          </a:p>
        </p:txBody>
      </p:sp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4DCCAFF4-E590-B1DA-C4DF-0FBDBD97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206" t="17887" r="31428" b="42758"/>
          <a:stretch/>
        </p:blipFill>
        <p:spPr>
          <a:xfrm>
            <a:off x="369899" y="208679"/>
            <a:ext cx="6384473" cy="204107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0D8645-985D-3EF0-4DD5-0B2A901241CF}"/>
              </a:ext>
            </a:extLst>
          </p:cNvPr>
          <p:cNvSpPr txBox="1">
            <a:spLocks/>
          </p:cNvSpPr>
          <p:nvPr/>
        </p:nvSpPr>
        <p:spPr>
          <a:xfrm>
            <a:off x="4555456" y="2422932"/>
            <a:ext cx="3736800" cy="3933645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</a:rPr>
              <a:t>Good to excellent pain relief was reported in (89%) of patients during the first 2 weeks</a:t>
            </a:r>
          </a:p>
          <a:p>
            <a:r>
              <a:rPr lang="en-GB" dirty="0">
                <a:solidFill>
                  <a:schemeClr val="bg2"/>
                </a:solidFill>
              </a:rPr>
              <a:t>Partial to complete pain relief continued in approximately 90% of patients alive at 3 months post-block and in 70%-90% until death even if beyond 3 months post-block</a:t>
            </a:r>
          </a:p>
          <a:p>
            <a:r>
              <a:rPr lang="en-GB" dirty="0">
                <a:solidFill>
                  <a:schemeClr val="bg2"/>
                </a:solidFill>
              </a:rPr>
              <a:t>Adverse effects transient, including local pain (96%), diarrhoea (44%), and hypotension (38%); complications occurred in 2%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D5298-9A1D-C305-C3E9-1D6A5DC91C05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27D2439-68C5-5560-5C8D-B421613EAA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FC531-362C-6F19-F67E-C9CE02D74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8899E-E62D-01DA-C085-22D69076C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899" y="2422933"/>
            <a:ext cx="3736800" cy="3933645"/>
          </a:xfrm>
        </p:spPr>
        <p:txBody>
          <a:bodyPr rtlCol="0"/>
          <a:lstStyle/>
          <a:p>
            <a:pPr rtl="0"/>
            <a:r>
              <a:rPr lang="en-GB" dirty="0"/>
              <a:t>Cochrane review</a:t>
            </a:r>
          </a:p>
          <a:p>
            <a:pPr rtl="0"/>
            <a:r>
              <a:rPr lang="en-GB" dirty="0"/>
              <a:t>6 RCTs including 358 participants with pancreatic  cancer</a:t>
            </a:r>
          </a:p>
          <a:p>
            <a:pPr rtl="0"/>
            <a:r>
              <a:rPr lang="en-GB" dirty="0"/>
              <a:t>Percutaneous, intraoperative and EUS guided therapy</a:t>
            </a:r>
          </a:p>
          <a:p>
            <a:pPr rtl="0"/>
            <a:r>
              <a:rPr lang="en-GB" dirty="0"/>
              <a:t>All neurolysis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6F4C-4F92-0F5C-E957-9BA1D496F1B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11</a:t>
            </a:fld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010B535-D493-422F-CD67-32C157D0DCD4}"/>
              </a:ext>
            </a:extLst>
          </p:cNvPr>
          <p:cNvSpPr txBox="1">
            <a:spLocks/>
          </p:cNvSpPr>
          <p:nvPr/>
        </p:nvSpPr>
        <p:spPr>
          <a:xfrm>
            <a:off x="4555456" y="2422932"/>
            <a:ext cx="3736800" cy="3933645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Mean difference in VAS score -0.43 in CPN group (95% CI ‐0.73 to ‐ 0.14 P = 0.004)</a:t>
            </a:r>
          </a:p>
          <a:p>
            <a:pPr lvl="1"/>
            <a:r>
              <a:rPr lang="en-GB" sz="1400" dirty="0">
                <a:solidFill>
                  <a:schemeClr val="bg2"/>
                </a:solidFill>
              </a:rPr>
              <a:t>-0.44 at 8 weeks but CI -0.73 to 0.01</a:t>
            </a:r>
          </a:p>
          <a:p>
            <a:pPr lvl="1"/>
            <a:r>
              <a:rPr lang="en-GB" sz="1400" dirty="0">
                <a:solidFill>
                  <a:schemeClr val="bg2"/>
                </a:solidFill>
              </a:rPr>
              <a:t>Significant heterogeneity at 12 weeks</a:t>
            </a:r>
          </a:p>
          <a:p>
            <a:r>
              <a:rPr lang="en-GB" sz="1600" dirty="0">
                <a:solidFill>
                  <a:schemeClr val="bg2"/>
                </a:solidFill>
              </a:rPr>
              <a:t>More significant reduction in opioid use</a:t>
            </a:r>
          </a:p>
          <a:p>
            <a:pPr lvl="1"/>
            <a:r>
              <a:rPr lang="en-GB" sz="1400" dirty="0">
                <a:solidFill>
                  <a:schemeClr val="bg2"/>
                </a:solidFill>
              </a:rPr>
              <a:t>-51.7mg opioids at 4 weeks </a:t>
            </a:r>
            <a:r>
              <a:rPr lang="pl-PL" sz="1400" dirty="0">
                <a:solidFill>
                  <a:schemeClr val="bg2"/>
                </a:solidFill>
              </a:rPr>
              <a:t>(95% CI ‐82.1 to ‐19.43, P =0.002)</a:t>
            </a:r>
            <a:endParaRPr lang="en-GB" sz="1400" dirty="0">
              <a:solidFill>
                <a:schemeClr val="bg2"/>
              </a:solidFill>
            </a:endParaRPr>
          </a:p>
          <a:p>
            <a:pPr lvl="1"/>
            <a:r>
              <a:rPr lang="en-GB" sz="1400" dirty="0">
                <a:solidFill>
                  <a:schemeClr val="bg2"/>
                </a:solidFill>
              </a:rPr>
              <a:t>Sustained until death - </a:t>
            </a:r>
            <a:r>
              <a:rPr lang="pl-PL" sz="1400" dirty="0">
                <a:solidFill>
                  <a:schemeClr val="bg2"/>
                </a:solidFill>
              </a:rPr>
              <a:t>‐48.52</a:t>
            </a:r>
            <a:r>
              <a:rPr lang="en-GB" sz="1400" dirty="0">
                <a:solidFill>
                  <a:schemeClr val="bg2"/>
                </a:solidFill>
              </a:rPr>
              <a:t>mg</a:t>
            </a:r>
            <a:r>
              <a:rPr lang="pl-PL" sz="1400" dirty="0">
                <a:solidFill>
                  <a:schemeClr val="bg2"/>
                </a:solidFill>
              </a:rPr>
              <a:t> (95% CI ‐68.82 to ‐28.22)</a:t>
            </a:r>
            <a:endParaRPr lang="en-GB" sz="1400" dirty="0">
              <a:solidFill>
                <a:schemeClr val="bg2"/>
              </a:solidFill>
            </a:endParaRPr>
          </a:p>
          <a:p>
            <a:r>
              <a:rPr lang="en-GB" sz="1600" dirty="0">
                <a:solidFill>
                  <a:schemeClr val="bg2"/>
                </a:solidFill>
              </a:rPr>
              <a:t>No major complications</a:t>
            </a:r>
          </a:p>
          <a:p>
            <a:r>
              <a:rPr lang="en-GB" sz="1600" dirty="0">
                <a:solidFill>
                  <a:schemeClr val="bg2"/>
                </a:solidFill>
              </a:rPr>
              <a:t>Significantly lower constipation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35A25-50CE-3212-3A07-2BC539E500CC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C982F95-318F-BD2C-943A-9A22494D4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BE9E33-3EE3-1B60-EC81-06A66B26E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99" y="150934"/>
            <a:ext cx="5802221" cy="21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1D056-106D-4416-920D-1EFAA780C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20327-699E-2231-6921-BAA18F4D3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899" y="2573560"/>
            <a:ext cx="3736800" cy="3933645"/>
          </a:xfrm>
        </p:spPr>
        <p:txBody>
          <a:bodyPr rtlCol="0"/>
          <a:lstStyle/>
          <a:p>
            <a:pPr rtl="0"/>
            <a:r>
              <a:rPr lang="en-GB" dirty="0"/>
              <a:t>7 studies, 196 individuals Vs 207 controls </a:t>
            </a:r>
          </a:p>
          <a:p>
            <a:pPr rtl="0"/>
            <a:r>
              <a:rPr lang="en-GB" dirty="0"/>
              <a:t>All with pancreatic cancer</a:t>
            </a:r>
          </a:p>
          <a:p>
            <a:pPr rtl="0"/>
            <a:r>
              <a:rPr lang="en-GB" dirty="0"/>
              <a:t>Percutaneous Vs intraoperative Vs EUS Vs combination – no subgroup analysis</a:t>
            </a:r>
          </a:p>
          <a:p>
            <a:pPr rtl="0"/>
            <a:r>
              <a:rPr lang="en-GB" dirty="0"/>
              <a:t>CPN and CPB with a variety of differing preparations</a:t>
            </a:r>
          </a:p>
          <a:p>
            <a:pPr marL="0" indent="0" rtl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55FED-7709-CD00-698F-8692ABB523F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12</a:t>
            </a:fld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EA05B4A-5C81-2C51-8551-756680515D31}"/>
              </a:ext>
            </a:extLst>
          </p:cNvPr>
          <p:cNvSpPr txBox="1">
            <a:spLocks/>
          </p:cNvSpPr>
          <p:nvPr/>
        </p:nvSpPr>
        <p:spPr>
          <a:xfrm>
            <a:off x="5551499" y="2573559"/>
            <a:ext cx="3736800" cy="3933645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M</a:t>
            </a:r>
            <a:r>
              <a:rPr lang="en-GB" dirty="0" err="1">
                <a:solidFill>
                  <a:schemeClr val="bg2"/>
                </a:solidFill>
              </a:rPr>
              <a:t>ean</a:t>
            </a:r>
            <a:r>
              <a:rPr lang="en-GB" dirty="0">
                <a:solidFill>
                  <a:schemeClr val="bg2"/>
                </a:solidFill>
              </a:rPr>
              <a:t> pain score reduced by 38% at 4 weeks in the intervention group (p=0.005)</a:t>
            </a:r>
          </a:p>
          <a:p>
            <a:r>
              <a:rPr lang="en-GB" dirty="0">
                <a:solidFill>
                  <a:schemeClr val="bg2"/>
                </a:solidFill>
              </a:rPr>
              <a:t>No statistical significance at 8 and 12 weeks</a:t>
            </a:r>
          </a:p>
          <a:p>
            <a:r>
              <a:rPr lang="en-GB" dirty="0">
                <a:solidFill>
                  <a:schemeClr val="bg2"/>
                </a:solidFill>
              </a:rPr>
              <a:t>⁓50% mean reduction in opiate/NSAID use which was sustained until death (p=0.005)</a:t>
            </a:r>
          </a:p>
          <a:p>
            <a:r>
              <a:rPr lang="en-GB" dirty="0">
                <a:solidFill>
                  <a:schemeClr val="bg2"/>
                </a:solidFill>
              </a:rPr>
              <a:t>Similar adverse affects to other studies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0129A8-2FAD-C3DA-2767-CFAE86B7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64" t="28276" r="38125" b="40555"/>
          <a:stretch/>
        </p:blipFill>
        <p:spPr>
          <a:xfrm>
            <a:off x="369898" y="279125"/>
            <a:ext cx="6825780" cy="1908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C2ECCE-6072-62BC-D3E7-16531921AD5F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E9802E5-AEFD-E38C-CC01-B07CD84D6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8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ECF45-0CD2-FFC9-281B-DA45D0129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E3BD2-E550-568A-63FF-54029C535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899" y="2573560"/>
            <a:ext cx="3736800" cy="3933645"/>
          </a:xfrm>
        </p:spPr>
        <p:txBody>
          <a:bodyPr rtlCol="0"/>
          <a:lstStyle/>
          <a:p>
            <a:pPr rtl="0"/>
            <a:r>
              <a:rPr lang="en-GB" dirty="0"/>
              <a:t>10 RCTs, 646 individuals </a:t>
            </a:r>
          </a:p>
          <a:p>
            <a:pPr lvl="1"/>
            <a:r>
              <a:rPr lang="en-GB" dirty="0"/>
              <a:t>7 percutaneous vs 3 EUS</a:t>
            </a:r>
          </a:p>
          <a:p>
            <a:pPr rtl="0"/>
            <a:r>
              <a:rPr lang="en-GB" dirty="0"/>
              <a:t>CPN + medical management Vs medical management alone</a:t>
            </a:r>
          </a:p>
          <a:p>
            <a:pPr rtl="0"/>
            <a:r>
              <a:rPr lang="en-GB" dirty="0"/>
              <a:t>Pain intensity score 0-10 at weeks 4, 8 and 12</a:t>
            </a:r>
          </a:p>
          <a:p>
            <a:pPr rtl="0"/>
            <a:r>
              <a:rPr lang="en-GB" dirty="0"/>
              <a:t>All with pancreatic cancer</a:t>
            </a:r>
          </a:p>
          <a:p>
            <a:pPr marL="0" indent="0" rtl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021CB-ACF7-9DEC-57D4-499F5851EC7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13</a:t>
            </a:fld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76FF201-44A8-C302-EFF6-A0E040AEA682}"/>
              </a:ext>
            </a:extLst>
          </p:cNvPr>
          <p:cNvSpPr txBox="1">
            <a:spLocks/>
          </p:cNvSpPr>
          <p:nvPr/>
        </p:nvSpPr>
        <p:spPr>
          <a:xfrm>
            <a:off x="5551499" y="2573559"/>
            <a:ext cx="3736800" cy="3933645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M</a:t>
            </a:r>
            <a:r>
              <a:rPr lang="en-GB" dirty="0" err="1">
                <a:solidFill>
                  <a:schemeClr val="bg2"/>
                </a:solidFill>
              </a:rPr>
              <a:t>ean</a:t>
            </a:r>
            <a:r>
              <a:rPr lang="en-GB" dirty="0">
                <a:solidFill>
                  <a:schemeClr val="bg2"/>
                </a:solidFill>
              </a:rPr>
              <a:t> pain score -0.58 in CPN group at 4 weeks (p=0.034)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-0.46 at 8 weeks (p=0.08)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-1.35 at 12 weeks (p=0.17)</a:t>
            </a:r>
          </a:p>
          <a:p>
            <a:r>
              <a:rPr lang="en-GB" dirty="0">
                <a:solidFill>
                  <a:schemeClr val="bg2"/>
                </a:solidFill>
              </a:rPr>
              <a:t>Adverse effects often transient but include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Hypotension in 35% of patients – 2 required vasopressors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Drunkenness in 7%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Diarrhoea in 15% - mostly transient, one required octreotide until death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A8DE4C-0EE0-A128-1DEF-79C746E4BB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73" t="24154" r="33683" b="34258"/>
          <a:stretch/>
        </p:blipFill>
        <p:spPr>
          <a:xfrm>
            <a:off x="369899" y="266051"/>
            <a:ext cx="6076889" cy="21568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98D7D-E09E-916C-FD9E-C07186DCB754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352FD9-7FC7-01BB-DFC5-8A163DF67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7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EB2BC-26BB-CF93-BD90-56BF1C36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Running track">
            <a:extLst>
              <a:ext uri="{FF2B5EF4-FFF2-40B4-BE49-F238E27FC236}">
                <a16:creationId xmlns:a16="http://schemas.microsoft.com/office/drawing/2014/main" id="{C2766604-2511-67B4-D764-D940DC9DF2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72B941-A3F3-5878-976B-1E9DD7CB1CC2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2964876" y="4395282"/>
            <a:ext cx="6798250" cy="1674470"/>
          </a:xfrm>
        </p:spPr>
        <p:txBody>
          <a:bodyPr rtlCol="0"/>
          <a:lstStyle/>
          <a:p>
            <a:pPr rtl="0"/>
            <a:r>
              <a:rPr lang="en-GB" dirty="0"/>
              <a:t>Our data…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850F7-0E2C-9175-5B23-609158E6A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14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C6ED7E-C76F-1E10-97B3-DFA4F47B0816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B50A4A5-6889-9881-4A87-BB4CB35797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bstract architecture polygon">
            <a:extLst>
              <a:ext uri="{FF2B5EF4-FFF2-40B4-BE49-F238E27FC236}">
                <a16:creationId xmlns:a16="http://schemas.microsoft.com/office/drawing/2014/main" id="{38475F7B-316A-47DC-9CBB-B074A5B599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/>
          <a:stretch>
            <a:fillRect/>
          </a:stretch>
        </p:blipFill>
        <p:spPr>
          <a:xfrm>
            <a:off x="9980476" y="1085"/>
            <a:ext cx="2211524" cy="61898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86" y="2044500"/>
            <a:ext cx="5184913" cy="432000"/>
          </a:xfrm>
        </p:spPr>
        <p:txBody>
          <a:bodyPr rtlCol="0"/>
          <a:lstStyle/>
          <a:p>
            <a:pPr rtl="0"/>
            <a:r>
              <a:rPr lang="en-GB" dirty="0"/>
              <a:t>Feb 24 – Jan 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30800" y="2747725"/>
            <a:ext cx="4498999" cy="727550"/>
          </a:xfrm>
        </p:spPr>
        <p:txBody>
          <a:bodyPr rtlCol="0"/>
          <a:lstStyle/>
          <a:p>
            <a:pPr rtl="0"/>
            <a:r>
              <a:rPr lang="en-GB" dirty="0"/>
              <a:t>47 procedures in total.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3746500"/>
            <a:ext cx="5184800" cy="2445500"/>
          </a:xfrm>
        </p:spPr>
        <p:txBody>
          <a:bodyPr rtlCol="0"/>
          <a:lstStyle/>
          <a:p>
            <a:pPr rtl="0"/>
            <a:r>
              <a:rPr lang="en-GB" dirty="0"/>
              <a:t>5 were  repeat procedures – twice for one patient, once for 3 others </a:t>
            </a:r>
          </a:p>
          <a:p>
            <a:pPr rtl="0"/>
            <a:r>
              <a:rPr lang="en-GB" dirty="0"/>
              <a:t>Of cancer cases, 14 still alive (/29)</a:t>
            </a:r>
          </a:p>
          <a:p>
            <a:pPr rtl="0"/>
            <a:r>
              <a:rPr lang="en-GB" dirty="0"/>
              <a:t>Further work needed to fully understand benefit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15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3D6EA1-E893-7113-CA76-14C8C4535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381992"/>
              </p:ext>
            </p:extLst>
          </p:nvPr>
        </p:nvGraphicFramePr>
        <p:xfrm>
          <a:off x="-469900" y="101454"/>
          <a:ext cx="5029200" cy="350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1445412-F41B-7795-4590-21893E672843}"/>
              </a:ext>
            </a:extLst>
          </p:cNvPr>
          <p:cNvSpPr txBox="1"/>
          <p:nvPr/>
        </p:nvSpPr>
        <p:spPr>
          <a:xfrm>
            <a:off x="530419" y="3882112"/>
            <a:ext cx="63354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ptos Narrow" panose="020B0004020202020204" pitchFamily="34" charset="0"/>
              </a:rPr>
              <a:t>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ptos Narrow" panose="020B0004020202020204" pitchFamily="34" charset="0"/>
              </a:rPr>
              <a:t>Cholangiocarcinoma	1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ptos Narrow" panose="020B0004020202020204" pitchFamily="34" charset="0"/>
              </a:rPr>
              <a:t>Chronic pancreatitis	18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ptos Narrow" panose="020B0004020202020204" pitchFamily="34" charset="0"/>
              </a:rPr>
              <a:t>Gastric cancer 	1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ptos Narrow" panose="020B0004020202020204" pitchFamily="34" charset="0"/>
              </a:rPr>
              <a:t>Pancreatic cancer	27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F2259-C3B4-EA7F-7612-0AC6E3990BDB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66DFB77-E995-B2A9-5510-C0E596DE51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34" t="46111" r="14146"/>
          <a:stretch/>
        </p:blipFill>
        <p:spPr>
          <a:xfrm>
            <a:off x="9980277" y="6100404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quality improvement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2031" y="1343906"/>
            <a:ext cx="4498162" cy="4732976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sz="3200" dirty="0"/>
              <a:t>Dedicated phoneline and email address for patients to book repeat procedures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16</a:t>
            </a:fld>
            <a:endParaRPr lang="en-GB"/>
          </a:p>
        </p:txBody>
      </p:sp>
      <p:pic>
        <p:nvPicPr>
          <p:cNvPr id="9" name="Picture Placeholder 8" descr="Top view of three men rowing a boat">
            <a:extLst>
              <a:ext uri="{FF2B5EF4-FFF2-40B4-BE49-F238E27FC236}">
                <a16:creationId xmlns:a16="http://schemas.microsoft.com/office/drawing/2014/main" id="{804D2684-B8EF-41B8-9C43-86A9D34E65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7560193" y="1345309"/>
            <a:ext cx="4498162" cy="4732976"/>
          </a:xfr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0AC20F-94D4-B7DF-8852-94F56296BE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06" t="27646" r="52991" b="5104"/>
          <a:stretch/>
        </p:blipFill>
        <p:spPr>
          <a:xfrm>
            <a:off x="8082173" y="1456071"/>
            <a:ext cx="3454202" cy="45114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D8FB56-9335-39EF-5A6F-B22F362E149D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5DEB640-491F-CE90-3B22-F90CDF0CAC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59FCC-27E4-B4AA-105F-8D1B506B1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123C21-E4AA-B9E2-3EB7-D704592B8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989" y="-583"/>
            <a:ext cx="6798250" cy="1674470"/>
          </a:xfrm>
        </p:spPr>
        <p:txBody>
          <a:bodyPr rtlCol="0"/>
          <a:lstStyle/>
          <a:p>
            <a:pPr rtl="0"/>
            <a:r>
              <a:rPr lang="en-GB" dirty="0"/>
              <a:t>The growing demand of </a:t>
            </a:r>
            <a:r>
              <a:rPr lang="en-GB" dirty="0" err="1"/>
              <a:t>eus</a:t>
            </a:r>
            <a:r>
              <a:rPr lang="en-GB" dirty="0"/>
              <a:t>…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CB55A9-37D3-CC76-8767-ABC8A3CFB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32" y="1852658"/>
            <a:ext cx="4479139" cy="4823416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000" i="0" dirty="0">
                <a:latin typeface="+mn-lt"/>
              </a:rPr>
              <a:t>Procedures increasing by around 100 a year (despite significant decrease in pancreatic cyst work)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000" i="0" dirty="0">
                <a:latin typeface="+mn-lt"/>
              </a:rPr>
              <a:t>High proportion of 2WW and urgent work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000" i="0" dirty="0">
                <a:latin typeface="+mn-lt"/>
              </a:rPr>
              <a:t>Increasing demand for therapeutic interventions such as biliary drainage, hepaticojejunostomy and cyst drainage that can often negate surgical intervention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000" i="0" dirty="0">
                <a:latin typeface="+mn-lt"/>
              </a:rPr>
              <a:t>Challenging training pathway requiring fellowship or similar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2A1FA-C5ED-6D3D-CCBF-13ADAB41F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899EF-4BAD-196A-83AB-B0BCE5B12001}"/>
              </a:ext>
            </a:extLst>
          </p:cNvPr>
          <p:cNvSpPr txBox="1"/>
          <p:nvPr/>
        </p:nvSpPr>
        <p:spPr>
          <a:xfrm>
            <a:off x="3049361" y="325249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Image result for eus machine">
            <a:extLst>
              <a:ext uri="{FF2B5EF4-FFF2-40B4-BE49-F238E27FC236}">
                <a16:creationId xmlns:a16="http://schemas.microsoft.com/office/drawing/2014/main" id="{C812F0A8-A936-A3B4-B487-E047C876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93" y="2612570"/>
            <a:ext cx="4833257" cy="36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9C9373-12E1-F2D8-024F-AA81FD2C24D4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11C304A-FA59-008F-4277-A36513361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GB" dirty="0"/>
              <a:t>Robbie Adamson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3368" y="4108162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9734" y="4108162"/>
            <a:ext cx="2910342" cy="238016"/>
          </a:xfrm>
        </p:spPr>
        <p:txBody>
          <a:bodyPr rtlCol="0"/>
          <a:lstStyle/>
          <a:p>
            <a:pPr rtl="0"/>
            <a:r>
              <a:rPr lang="en-GB" dirty="0"/>
              <a:t>Robbie.adamson3@uhbw.nhs.uk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F6DD62-7FC7-AA99-9F71-51795BF8F2E0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E4D5A09-7547-6980-C7F9-7766CC09FA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34" t="46111" r="14146"/>
          <a:stretch/>
        </p:blipFill>
        <p:spPr>
          <a:xfrm>
            <a:off x="8832533" y="213509"/>
            <a:ext cx="2910342" cy="15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85E26-1428-114D-2E7D-6E92A431C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DACB3-BD22-6E77-043E-A53E289E6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989" y="-583"/>
            <a:ext cx="6798250" cy="1674470"/>
          </a:xfrm>
        </p:spPr>
        <p:txBody>
          <a:bodyPr rtlCol="0"/>
          <a:lstStyle/>
          <a:p>
            <a:pPr rtl="0"/>
            <a:r>
              <a:rPr lang="en-GB" dirty="0"/>
              <a:t>The problem…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593558B-9EF4-2FBD-4962-C2D153597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32" y="1852658"/>
            <a:ext cx="4479139" cy="4823416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000" i="0" dirty="0">
                <a:latin typeface="+mn-lt"/>
              </a:rPr>
              <a:t>Survival from pancreatic cancer remains bleak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i="0" dirty="0"/>
              <a:t>28% at 1 year, 5% at 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0" dirty="0">
                <a:latin typeface="+mn-lt"/>
              </a:rPr>
              <a:t>Severe pain complicates 70-80% of cases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Contributing to anorexia and weight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0" dirty="0">
                <a:latin typeface="+mn-lt"/>
              </a:rPr>
              <a:t>Pain relief improves quality of life (and maybe survival?)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0" dirty="0">
                <a:latin typeface="+mn-lt"/>
              </a:rPr>
              <a:t>Opioid analgesia often associated with significant adverse effects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7F01-F80B-A82E-6476-E3FF93C72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845E5-121E-CE86-81BB-96479F495900}"/>
              </a:ext>
            </a:extLst>
          </p:cNvPr>
          <p:cNvSpPr txBox="1"/>
          <p:nvPr/>
        </p:nvSpPr>
        <p:spPr>
          <a:xfrm>
            <a:off x="3049361" y="325249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5AB9A9-FAA7-D0AF-6918-DBAEAC49D71A}"/>
              </a:ext>
            </a:extLst>
          </p:cNvPr>
          <p:cNvSpPr txBox="1"/>
          <p:nvPr/>
        </p:nvSpPr>
        <p:spPr>
          <a:xfrm>
            <a:off x="3049361" y="325249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1D607-5F4E-D123-AE83-F95879D3F519}"/>
              </a:ext>
            </a:extLst>
          </p:cNvPr>
          <p:cNvSpPr txBox="1"/>
          <p:nvPr/>
        </p:nvSpPr>
        <p:spPr>
          <a:xfrm>
            <a:off x="3049361" y="325249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57A7A511-F7EF-1FC6-AFDA-3C3B59570A53}"/>
              </a:ext>
            </a:extLst>
          </p:cNvPr>
          <p:cNvSpPr txBox="1">
            <a:spLocks/>
          </p:cNvSpPr>
          <p:nvPr/>
        </p:nvSpPr>
        <p:spPr>
          <a:xfrm>
            <a:off x="7293431" y="6103624"/>
            <a:ext cx="2574470" cy="5724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>
                <a:latin typeface="+mn-lt"/>
              </a:rPr>
              <a:t>C</a:t>
            </a:r>
            <a:r>
              <a:rPr lang="en-GB" sz="1200" i="0" dirty="0" err="1">
                <a:latin typeface="+mn-lt"/>
              </a:rPr>
              <a:t>ancer</a:t>
            </a:r>
            <a:r>
              <a:rPr lang="en-GB" sz="1200" i="0" dirty="0">
                <a:latin typeface="+mn-lt"/>
              </a:rPr>
              <a:t> Research UK</a:t>
            </a:r>
          </a:p>
          <a:p>
            <a:r>
              <a:rPr lang="en-GB" sz="1200" i="0" dirty="0">
                <a:latin typeface="+mn-lt"/>
              </a:rPr>
              <a:t>Zhong et al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EA8E5B-BC17-FB3B-1CBD-CBACE03A640D}"/>
              </a:ext>
            </a:extLst>
          </p:cNvPr>
          <p:cNvSpPr/>
          <p:nvPr/>
        </p:nvSpPr>
        <p:spPr>
          <a:xfrm>
            <a:off x="10139161" y="6221186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EC94C59-0E47-D2A4-57D1-BBAAD16BC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3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Nothing new…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(conceptually)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33E6B-0C65-53A3-600B-C3DC38A456BB}"/>
              </a:ext>
            </a:extLst>
          </p:cNvPr>
          <p:cNvSpPr txBox="1"/>
          <p:nvPr/>
        </p:nvSpPr>
        <p:spPr>
          <a:xfrm>
            <a:off x="3049361" y="325249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67F17-FE0A-A8FE-3A17-D9E0C47B6F67}"/>
              </a:ext>
            </a:extLst>
          </p:cNvPr>
          <p:cNvSpPr txBox="1"/>
          <p:nvPr/>
        </p:nvSpPr>
        <p:spPr>
          <a:xfrm>
            <a:off x="3049361" y="325249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C3246B-5BC5-43B0-E936-7A821AD5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68" t="38036" r="50982" b="6867"/>
          <a:stretch/>
        </p:blipFill>
        <p:spPr>
          <a:xfrm>
            <a:off x="6351814" y="837234"/>
            <a:ext cx="3200401" cy="2857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0B90EE-9551-AA69-72E5-CBF143158202}"/>
              </a:ext>
            </a:extLst>
          </p:cNvPr>
          <p:cNvSpPr txBox="1"/>
          <p:nvPr/>
        </p:nvSpPr>
        <p:spPr>
          <a:xfrm>
            <a:off x="3049361" y="325249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B5A6AAF-8CD3-BEE3-B93A-B717D832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50" y="908788"/>
            <a:ext cx="5363323" cy="1981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67D40F-ECB5-38A7-8325-1FE4AA910166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EFC4597-ED3E-47D5-2C43-E8D6D301D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DFB8C-415E-A223-C0BD-182AB48E6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CB93-FECF-C1C6-9844-306A0C31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Our APPROACH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70A7-C059-2B21-29AA-F5DE5746541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4</a:t>
            </a:fld>
            <a:endParaRPr lang="en-GB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712AF53-9C67-6F5B-23A2-67048F43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714" t="31740" r="19643" b="32999"/>
          <a:stretch/>
        </p:blipFill>
        <p:spPr>
          <a:xfrm>
            <a:off x="4227600" y="648000"/>
            <a:ext cx="3736800" cy="2274574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068315-7876-5A05-C851-2DBB95BEA9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68" t="32685" r="52054" b="17886"/>
          <a:stretch/>
        </p:blipFill>
        <p:spPr>
          <a:xfrm>
            <a:off x="7750693" y="2000138"/>
            <a:ext cx="4441307" cy="2857724"/>
          </a:xfrm>
          <a:prstGeom prst="rect">
            <a:avLst/>
          </a:prstGeom>
        </p:spPr>
      </p:pic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DFB031-2B47-49A1-7E61-0B9A5324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428" t="22451" r="16295" b="8756"/>
          <a:stretch/>
        </p:blipFill>
        <p:spPr>
          <a:xfrm>
            <a:off x="849086" y="2343037"/>
            <a:ext cx="3935186" cy="35679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A85612-5710-76DE-4F3E-6C88449E6855}"/>
              </a:ext>
            </a:extLst>
          </p:cNvPr>
          <p:cNvSpPr/>
          <p:nvPr/>
        </p:nvSpPr>
        <p:spPr>
          <a:xfrm>
            <a:off x="10139161" y="6253844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63CBCF2-140F-E3DF-B321-98311E62CF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EAB92-11B2-0461-DDE8-C7426B254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B28D-BE79-0F1A-97A4-33DF18AD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Anterior (</a:t>
            </a:r>
            <a:r>
              <a:rPr lang="en-GB" dirty="0" err="1"/>
              <a:t>Eus</a:t>
            </a:r>
            <a:r>
              <a:rPr lang="en-GB" dirty="0"/>
              <a:t>) Vs Posterior (perc)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D17A9-3881-2C59-DE78-F145D4313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119626"/>
            <a:ext cx="4500000" cy="498616"/>
          </a:xfrm>
        </p:spPr>
        <p:txBody>
          <a:bodyPr rtlCol="0"/>
          <a:lstStyle/>
          <a:p>
            <a:pPr rtl="0"/>
            <a:r>
              <a:rPr lang="en-GB" dirty="0"/>
              <a:t>Anterior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37A9DA-DE98-BD08-FB90-CEC7143E0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79759"/>
            <a:ext cx="4500000" cy="2520000"/>
          </a:xfrm>
        </p:spPr>
        <p:txBody>
          <a:bodyPr rtlCol="0"/>
          <a:lstStyle/>
          <a:p>
            <a:pPr rtl="0"/>
            <a:r>
              <a:rPr lang="en-GB" dirty="0"/>
              <a:t>Avoids retro-crural space</a:t>
            </a:r>
          </a:p>
          <a:p>
            <a:pPr rtl="0"/>
            <a:r>
              <a:rPr lang="en-GB" dirty="0"/>
              <a:t>Allows doppler control</a:t>
            </a:r>
          </a:p>
          <a:p>
            <a:pPr marL="0" indent="0" rtl="0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F954E-A1CF-5BBA-818D-137803AC2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2120386"/>
            <a:ext cx="4500000" cy="496920"/>
          </a:xfrm>
        </p:spPr>
        <p:txBody>
          <a:bodyPr rtlCol="0"/>
          <a:lstStyle/>
          <a:p>
            <a:pPr rtl="0"/>
            <a:r>
              <a:rPr lang="en-GB" dirty="0"/>
              <a:t>Posterior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36765F-2C6F-569C-3BB8-541A7EABD8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976450"/>
            <a:ext cx="4500000" cy="2520000"/>
          </a:xfrm>
        </p:spPr>
        <p:txBody>
          <a:bodyPr rtlCol="0"/>
          <a:lstStyle/>
          <a:p>
            <a:pPr rtl="0"/>
            <a:r>
              <a:rPr lang="en-GB" dirty="0"/>
              <a:t>Possibility (although rare) of neurological complications such as paraesthesia or paralysis caused by spasm or thrombosis of the anterior spinal artery</a:t>
            </a:r>
          </a:p>
          <a:p>
            <a:pPr rtl="0"/>
            <a:r>
              <a:rPr lang="en-GB" dirty="0"/>
              <a:t>Avoids the need for endoscopy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1356C1-04CE-EB92-021B-83FD6C866E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5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A5769-26DD-9558-264F-3F4F0E42D322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C1BCB33-D4CC-3C86-C91F-39ED248DB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4D5EFDE2-F61C-929F-8FFC-3A150ED61781}"/>
              </a:ext>
            </a:extLst>
          </p:cNvPr>
          <p:cNvSpPr txBox="1">
            <a:spLocks/>
          </p:cNvSpPr>
          <p:nvPr/>
        </p:nvSpPr>
        <p:spPr>
          <a:xfrm>
            <a:off x="7293431" y="6103624"/>
            <a:ext cx="2574470" cy="5724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0" dirty="0" err="1">
                <a:latin typeface="+mn-lt"/>
              </a:rPr>
              <a:t>Arcidacono</a:t>
            </a:r>
            <a:r>
              <a:rPr lang="en-GB" sz="1200" i="0" dirty="0">
                <a:latin typeface="+mn-lt"/>
              </a:rPr>
              <a:t>, 2011. Cochrane review</a:t>
            </a:r>
          </a:p>
        </p:txBody>
      </p:sp>
    </p:spTree>
    <p:extLst>
      <p:ext uri="{BB962C8B-B14F-4D97-AF65-F5344CB8AC3E}">
        <p14:creationId xmlns:p14="http://schemas.microsoft.com/office/powerpoint/2010/main" val="84286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84A17-3186-9199-F46B-7AA6CD33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7BCE-80AA-9090-8425-91B90BDD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Neurolysis Vs Block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FC5A8-6EEB-5258-AF62-BF8ED965F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119626"/>
            <a:ext cx="4500000" cy="498616"/>
          </a:xfrm>
        </p:spPr>
        <p:txBody>
          <a:bodyPr rtlCol="0"/>
          <a:lstStyle/>
          <a:p>
            <a:pPr rtl="0"/>
            <a:r>
              <a:rPr lang="en-GB" dirty="0"/>
              <a:t>CPB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9A300-FC44-D3BB-0485-830CC6C5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79759"/>
            <a:ext cx="4500000" cy="2520000"/>
          </a:xfrm>
        </p:spPr>
        <p:txBody>
          <a:bodyPr rtlCol="0"/>
          <a:lstStyle/>
          <a:p>
            <a:pPr rtl="0"/>
            <a:r>
              <a:rPr lang="en-GB" dirty="0"/>
              <a:t>Bupivacaine and triamcinolone</a:t>
            </a:r>
          </a:p>
          <a:p>
            <a:pPr rtl="0"/>
            <a:r>
              <a:rPr lang="en-GB" dirty="0"/>
              <a:t>Classically utilised in chronic pancreatitis</a:t>
            </a:r>
          </a:p>
          <a:p>
            <a:pPr rtl="0"/>
            <a:r>
              <a:rPr lang="en-GB" dirty="0"/>
              <a:t>Provides analgesia for 10-12 weeks</a:t>
            </a:r>
          </a:p>
          <a:p>
            <a:pPr rtl="0"/>
            <a:r>
              <a:rPr lang="en-GB" dirty="0"/>
              <a:t>Safe to repeat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BA2C85-709F-973F-5B89-C736F588D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2120386"/>
            <a:ext cx="4500000" cy="496920"/>
          </a:xfrm>
        </p:spPr>
        <p:txBody>
          <a:bodyPr rtlCol="0"/>
          <a:lstStyle/>
          <a:p>
            <a:pPr rtl="0"/>
            <a:r>
              <a:rPr lang="en-GB" dirty="0"/>
              <a:t>CPN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B63F0B-EC71-E170-3096-CD1E9FED8E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976450"/>
            <a:ext cx="4500000" cy="2520000"/>
          </a:xfrm>
        </p:spPr>
        <p:txBody>
          <a:bodyPr rtlCol="0"/>
          <a:lstStyle/>
          <a:p>
            <a:pPr rtl="0"/>
            <a:r>
              <a:rPr lang="en-GB" dirty="0"/>
              <a:t>Bupivacaine and alcohol</a:t>
            </a:r>
          </a:p>
          <a:p>
            <a:pPr rtl="0"/>
            <a:r>
              <a:rPr lang="en-GB" dirty="0"/>
              <a:t>Longer lasting pain relief (up to 2 years) if delivered to the correct area</a:t>
            </a:r>
          </a:p>
          <a:p>
            <a:r>
              <a:rPr lang="en-GB" dirty="0"/>
              <a:t>Increased risk of side effects</a:t>
            </a:r>
          </a:p>
          <a:p>
            <a:pPr lvl="1"/>
            <a:r>
              <a:rPr lang="en-GB" dirty="0"/>
              <a:t>Abscess formation</a:t>
            </a:r>
          </a:p>
          <a:p>
            <a:pPr lvl="1"/>
            <a:r>
              <a:rPr lang="en-GB" dirty="0"/>
              <a:t>Fibrosis </a:t>
            </a:r>
          </a:p>
          <a:p>
            <a:pPr lvl="1"/>
            <a:r>
              <a:rPr lang="en-GB" dirty="0"/>
              <a:t>Initial increase in discomfort</a:t>
            </a:r>
          </a:p>
          <a:p>
            <a:pPr lvl="1"/>
            <a:r>
              <a:rPr lang="en-GB" dirty="0"/>
              <a:t>Although rare, infarction of spleen, stomach or pancreas has been reported as well as diaphragmatic paralysis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6FB342-20F3-C004-86C3-4E5C7B523DC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845CF-22EC-193A-5E36-06ADA72CB712}"/>
              </a:ext>
            </a:extLst>
          </p:cNvPr>
          <p:cNvSpPr txBox="1"/>
          <p:nvPr/>
        </p:nvSpPr>
        <p:spPr>
          <a:xfrm>
            <a:off x="875378" y="5921858"/>
            <a:ext cx="831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associated with transient hypotension and </a:t>
            </a:r>
            <a:r>
              <a:rPr lang="en-US" dirty="0" err="1"/>
              <a:t>diarrhoea</a:t>
            </a:r>
            <a:r>
              <a:rPr lang="en-US" dirty="0"/>
              <a:t> which can last 1-2 weeks because of blockade of sympathetic NS at the coeliac plexus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C45A2A-24C0-F2CE-2611-6D5EC1550FF7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8223CAB-A3B0-A163-2AC9-1FE188FA9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B0FCC-ABD8-AC48-4AC7-8059FFA4F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08BD-42B0-3720-3F6C-41143952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timing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60C53-0406-32B7-F519-A13D2DE24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435694"/>
            <a:ext cx="4500000" cy="4414443"/>
          </a:xfrm>
        </p:spPr>
        <p:txBody>
          <a:bodyPr rtlCol="0"/>
          <a:lstStyle/>
          <a:p>
            <a:pPr rtl="0"/>
            <a:r>
              <a:rPr lang="en-GB" dirty="0"/>
              <a:t>Typically a salvage approach after a stepwise increment in oral analgesics has failed to control pain or side-effects have become intolerable </a:t>
            </a:r>
          </a:p>
          <a:p>
            <a:pPr rtl="0"/>
            <a:r>
              <a:rPr lang="en-GB" dirty="0"/>
              <a:t>Earlier intervention may be beneficial</a:t>
            </a:r>
          </a:p>
          <a:p>
            <a:pPr lvl="1"/>
            <a:r>
              <a:rPr lang="en-GB" dirty="0"/>
              <a:t>Hypothesis that if performed too late neural pathway is less amenable to intervention </a:t>
            </a:r>
          </a:p>
          <a:p>
            <a:pPr lvl="1"/>
            <a:r>
              <a:rPr lang="en-GB" dirty="0"/>
              <a:t>Earlier pain more likely to be secondary to coeliac plexus involvement rather than visceral or somatic nerves in disseminated disease</a:t>
            </a:r>
          </a:p>
          <a:p>
            <a:r>
              <a:rPr lang="en-GB" dirty="0"/>
              <a:t>We will offer intervention at the time of tissue acquisition if the pain is typical and the diagnosis seems clear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FC291E-824C-4E1F-71FA-B94FBC039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7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2251E-B4C9-933A-557F-93D346CF6728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5C364BD-69F7-D1FE-1947-D3CBB5F3E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5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Running track">
            <a:extLst>
              <a:ext uri="{FF2B5EF4-FFF2-40B4-BE49-F238E27FC236}">
                <a16:creationId xmlns:a16="http://schemas.microsoft.com/office/drawing/2014/main" id="{510AF14D-268D-4B93-96C4-26C9387AA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2964876" y="4395282"/>
            <a:ext cx="6798250" cy="1674470"/>
          </a:xfrm>
        </p:spPr>
        <p:txBody>
          <a:bodyPr rtlCol="0"/>
          <a:lstStyle/>
          <a:p>
            <a:pPr rtl="0"/>
            <a:r>
              <a:rPr lang="en-GB" dirty="0"/>
              <a:t>The data…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8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73B1E8-F761-1F0D-C78B-5101423047FF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27A4C2F-251B-81C0-1B2B-74D09E0E05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2FD4C-EA56-79AC-3719-6BBFFB48B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4DDFCB-EBC1-99CD-0AC3-0C9B89DDB51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9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5AC44A-1E32-2DEF-D449-C57390B15776}"/>
              </a:ext>
            </a:extLst>
          </p:cNvPr>
          <p:cNvSpPr/>
          <p:nvPr/>
        </p:nvSpPr>
        <p:spPr>
          <a:xfrm>
            <a:off x="10139161" y="6237515"/>
            <a:ext cx="1308341" cy="57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49B61D9-C754-27D8-0BAA-A0304B65B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34" t="46111" r="14146"/>
          <a:stretch/>
        </p:blipFill>
        <p:spPr>
          <a:xfrm>
            <a:off x="10073505" y="6035068"/>
            <a:ext cx="1308341" cy="7095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964285-1AF8-F93E-B902-F1E372E66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864000"/>
            <a:ext cx="9549604" cy="5476979"/>
          </a:xfrm>
          <a:prstGeom prst="rect">
            <a:avLst/>
          </a:prstGeom>
        </p:spPr>
      </p:pic>
      <p:sp>
        <p:nvSpPr>
          <p:cNvPr id="21" name="Subtitle 3">
            <a:extLst>
              <a:ext uri="{FF2B5EF4-FFF2-40B4-BE49-F238E27FC236}">
                <a16:creationId xmlns:a16="http://schemas.microsoft.com/office/drawing/2014/main" id="{995F9ADD-E34D-E7FE-7958-CA11FC109D78}"/>
              </a:ext>
            </a:extLst>
          </p:cNvPr>
          <p:cNvSpPr txBox="1">
            <a:spLocks/>
          </p:cNvSpPr>
          <p:nvPr/>
        </p:nvSpPr>
        <p:spPr>
          <a:xfrm>
            <a:off x="9981604" y="5747126"/>
            <a:ext cx="1525829" cy="408271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0" dirty="0" err="1">
                <a:latin typeface="+mn-lt"/>
              </a:rPr>
              <a:t>Minaga</a:t>
            </a:r>
            <a:r>
              <a:rPr lang="en-GB" sz="1200" i="0" dirty="0">
                <a:latin typeface="+mn-lt"/>
              </a:rPr>
              <a:t> </a:t>
            </a:r>
            <a:r>
              <a:rPr lang="en-GB" sz="1200" dirty="0">
                <a:latin typeface="+mn-lt"/>
              </a:rPr>
              <a:t>et al</a:t>
            </a:r>
            <a:r>
              <a:rPr lang="en-GB" sz="1200" i="0" dirty="0">
                <a:latin typeface="+mn-lt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61445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756_TF67328976" id="{8D41288C-A143-4C55-A19F-9A38F7741759}" vid="{98B99BFD-3B7E-4AE0-80A8-38C1178D3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934E25-8442-49E9-ABDF-3146C4145F3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77f7b61-7249-402e-9088-bb30bc752eb7"/>
    <ds:schemaRef ds:uri="28f492b9-0e1d-4676-9635-78fd8c5ab9d8"/>
  </ds:schemaRefs>
</ds:datastoreItem>
</file>

<file path=customXml/itemProps2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2E6A41-81CB-4B48-9828-6678E0668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f492b9-0e1d-4676-9635-78fd8c5ab9d8"/>
    <ds:schemaRef ds:uri="d77f7b61-7249-402e-9088-bb30bc752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{9463E987-4C14-46F0-B695-844BE5C295BB}tf67328976_win32</Template>
  <TotalTime>447</TotalTime>
  <Words>905</Words>
  <Application>Microsoft Office PowerPoint</Application>
  <PresentationFormat>Widescreen</PresentationFormat>
  <Paragraphs>142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 Narrow</vt:lpstr>
      <vt:lpstr>Arial</vt:lpstr>
      <vt:lpstr>Calibri</vt:lpstr>
      <vt:lpstr>Corbel</vt:lpstr>
      <vt:lpstr>Times New Roman</vt:lpstr>
      <vt:lpstr>Office Theme</vt:lpstr>
      <vt:lpstr>Coeliac plexus block</vt:lpstr>
      <vt:lpstr>The problem…</vt:lpstr>
      <vt:lpstr>Nothing new…</vt:lpstr>
      <vt:lpstr>Our APPROACH</vt:lpstr>
      <vt:lpstr>Anterior (Eus) Vs Posterior (perc)</vt:lpstr>
      <vt:lpstr>Neurolysis Vs Block</vt:lpstr>
      <vt:lpstr>timing</vt:lpstr>
      <vt:lpstr>The data…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data…</vt:lpstr>
      <vt:lpstr>Feb 24 – Jan 25</vt:lpstr>
      <vt:lpstr>quality improvement</vt:lpstr>
      <vt:lpstr>The growing demand of eus…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Robbie Adamson</dc:creator>
  <cp:lastModifiedBy>Helen Dunderdale</cp:lastModifiedBy>
  <cp:revision>2</cp:revision>
  <dcterms:created xsi:type="dcterms:W3CDTF">2025-03-11T15:19:41Z</dcterms:created>
  <dcterms:modified xsi:type="dcterms:W3CDTF">2025-03-21T12:13:18Z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  <property fmtid="{D5CDD505-2E9C-101B-9397-08002B2CF9AE}" pid="3" name="MediaServiceImageTags">
    <vt:lpwstr/>
  </property>
</Properties>
</file>