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60" r:id="rId5"/>
    <p:sldId id="455" r:id="rId6"/>
    <p:sldId id="495" r:id="rId7"/>
    <p:sldId id="456" r:id="rId8"/>
    <p:sldId id="258" r:id="rId9"/>
    <p:sldId id="458" r:id="rId10"/>
    <p:sldId id="462" r:id="rId11"/>
    <p:sldId id="417" r:id="rId12"/>
    <p:sldId id="463" r:id="rId13"/>
    <p:sldId id="496" r:id="rId14"/>
    <p:sldId id="459" r:id="rId15"/>
    <p:sldId id="282" r:id="rId16"/>
    <p:sldId id="454" r:id="rId17"/>
    <p:sldId id="497" r:id="rId18"/>
    <p:sldId id="381" r:id="rId19"/>
    <p:sldId id="452" r:id="rId20"/>
    <p:sldId id="493" r:id="rId21"/>
    <p:sldId id="494" r:id="rId22"/>
    <p:sldId id="467" r:id="rId23"/>
    <p:sldId id="49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8" r:id="rId33"/>
    <p:sldId id="499" r:id="rId34"/>
    <p:sldId id="480" r:id="rId35"/>
    <p:sldId id="481" r:id="rId36"/>
    <p:sldId id="485" r:id="rId37"/>
    <p:sldId id="486" r:id="rId38"/>
    <p:sldId id="432" r:id="rId39"/>
    <p:sldId id="487" r:id="rId40"/>
    <p:sldId id="488" r:id="rId41"/>
    <p:sldId id="501" r:id="rId42"/>
    <p:sldId id="335" r:id="rId43"/>
    <p:sldId id="379" r:id="rId44"/>
    <p:sldId id="429" r:id="rId45"/>
    <p:sldId id="440" r:id="rId46"/>
    <p:sldId id="502" r:id="rId47"/>
    <p:sldId id="449" r:id="rId48"/>
    <p:sldId id="430" r:id="rId49"/>
    <p:sldId id="503" r:id="rId50"/>
    <p:sldId id="504" r:id="rId51"/>
    <p:sldId id="49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9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Dunderdale" userId="18a57383-fa13-4764-88a8-9272bfc7f4aa" providerId="ADAL" clId="{CB66D86B-FA4F-48B6-927F-71C2FE781AF2}"/>
    <pc:docChg chg="modShowInfo">
      <pc:chgData name="Helen Dunderdale" userId="18a57383-fa13-4764-88a8-9272bfc7f4aa" providerId="ADAL" clId="{CB66D86B-FA4F-48B6-927F-71C2FE781AF2}" dt="2025-03-21T12:13:00.657" v="0" actId="2744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som\AppData\Local\Microsoft\Windows\INetCache\Content.Outlook\28KFJGCV\Pain%20score%20revised%208.11%20version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drsom\OneDrive\Desktop\NSUKI%20paper\pain%20score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Average</a:t>
            </a:r>
            <a:r>
              <a:rPr lang="en-GB" baseline="0"/>
              <a:t> Opioid Reduction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'Oral morphine equivalent dose'!$G$5:$G$6</c:f>
              <c:strCache>
                <c:ptCount val="2"/>
                <c:pt idx="0">
                  <c:v>Preop OME use</c:v>
                </c:pt>
                <c:pt idx="1">
                  <c:v>Post op OME use</c:v>
                </c:pt>
              </c:strCache>
            </c:strRef>
          </c:cat>
          <c:val>
            <c:numRef>
              <c:f>'Oral morphine equivalent dose'!$H$5:$H$6</c:f>
              <c:numCache>
                <c:formatCode>General</c:formatCode>
                <c:ptCount val="2"/>
                <c:pt idx="0">
                  <c:v>256.26</c:v>
                </c:pt>
                <c:pt idx="1">
                  <c:v>49.11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B-4D02-8AC1-1D3EDD70A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9523392"/>
        <c:axId val="234176544"/>
        <c:axId val="0"/>
      </c:bar3DChart>
      <c:catAx>
        <c:axId val="22952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176544"/>
        <c:crosses val="autoZero"/>
        <c:auto val="1"/>
        <c:lblAlgn val="ctr"/>
        <c:lblOffset val="100"/>
        <c:noMultiLvlLbl val="0"/>
      </c:catAx>
      <c:valAx>
        <c:axId val="23417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52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Sheet2!$B$2:$B$12</cx:f>
        <cx:lvl ptCount="11" formatCode="General">
          <cx:pt idx="0">8</cx:pt>
          <cx:pt idx="1">10</cx:pt>
          <cx:pt idx="2">8</cx:pt>
          <cx:pt idx="3">10</cx:pt>
          <cx:pt idx="4">10</cx:pt>
          <cx:pt idx="5">10</cx:pt>
          <cx:pt idx="6">8</cx:pt>
          <cx:pt idx="7">8</cx:pt>
          <cx:pt idx="8">8</cx:pt>
          <cx:pt idx="9">10</cx:pt>
          <cx:pt idx="10">8</cx:pt>
        </cx:lvl>
      </cx:numDim>
    </cx:data>
    <cx:data id="1">
      <cx:numDim type="val">
        <cx:f>Sheet2!$C$2:$C$12</cx:f>
        <cx:lvl ptCount="11" formatCode="General">
          <cx:pt idx="0">3</cx:pt>
          <cx:pt idx="1">0</cx:pt>
          <cx:pt idx="2">0</cx:pt>
          <cx:pt idx="3">2</cx:pt>
          <cx:pt idx="4">0</cx:pt>
          <cx:pt idx="5">2</cx:pt>
          <cx:pt idx="6">2</cx:pt>
          <cx:pt idx="7">2</cx:pt>
          <cx:pt idx="8">0</cx:pt>
          <cx:pt idx="9">6</cx:pt>
          <cx:pt idx="10">0</cx:pt>
        </cx:lvl>
      </cx:numDim>
    </cx:data>
    <cx:data id="2">
      <cx:numDim type="val">
        <cx:f>Sheet2!$D$2:$D$12</cx:f>
        <cx:lvl ptCount="11" formatCode="General">
          <cx:pt idx="0">4</cx:pt>
          <cx:pt idx="1">4</cx:pt>
          <cx:pt idx="2">2</cx:pt>
          <cx:pt idx="3">0</cx:pt>
          <cx:pt idx="4">2</cx:pt>
          <cx:pt idx="5">2</cx:pt>
          <cx:pt idx="6">5</cx:pt>
          <cx:pt idx="7">4</cx:pt>
          <cx:pt idx="8">10</cx:pt>
          <cx:pt idx="9">5</cx:pt>
          <cx:pt idx="10">0</cx:pt>
        </cx:lvl>
      </cx:numDim>
    </cx:data>
    <cx:data id="3">
      <cx:numDim type="val">
        <cx:f>Sheet2!$F$2:$F$12</cx:f>
        <cx:lvl ptCount="11" formatCode="General">
          <cx:pt idx="0">9</cx:pt>
          <cx:pt idx="2">2</cx:pt>
          <cx:pt idx="3">0</cx:pt>
          <cx:pt idx="4">2</cx:pt>
          <cx:pt idx="7">5</cx:pt>
        </cx:lvl>
      </cx:numDim>
    </cx:data>
  </cx:chartData>
  <cx:chart>
    <cx:title pos="t" align="ctr" overlay="0">
      <cx:tx>
        <cx:txData>
          <cx:v>Box and Whisker Plot of Reported Pain Scores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800"/>
          </a:pPr>
          <a:r>
            <a:rPr lang="en-GB" sz="2800" b="1" i="0" u="none" strike="noStrike" baseline="0" dirty="0">
              <a:solidFill>
                <a:srgbClr val="00B0F0"/>
              </a:solidFill>
              <a:latin typeface="Calibri Light" panose="020F0302020204030204"/>
            </a:rPr>
            <a:t>Box and Whisker Plot of Reported Pain Scores</a:t>
          </a:r>
        </a:p>
      </cx:txPr>
    </cx:title>
    <cx:plotArea>
      <cx:plotAreaRegion>
        <cx:series layoutId="boxWhisker" uniqueId="{17F18454-58FD-174E-B108-0B6D05BD1A83}">
          <cx:tx>
            <cx:txData>
              <cx:f>Sheet2!$B$1</cx:f>
              <cx:v>Before intervention</cx:v>
            </cx:txData>
          </cx:tx>
          <cx:spPr>
            <a:solidFill>
              <a:srgbClr val="FF0000"/>
            </a:solidFill>
          </cx:spPr>
          <cx:dataId val="0"/>
          <cx:layoutPr>
            <cx:visibility meanLine="1" meanMarker="1" nonoutliers="0" outliers="1"/>
            <cx:statistics quartileMethod="exclusive"/>
          </cx:layoutPr>
        </cx:series>
        <cx:series layoutId="boxWhisker" uniqueId="{C6303336-009C-B443-B6D9-AEEBD38D772E}">
          <cx:tx>
            <cx:txData>
              <cx:f>Sheet2!$C$1</cx:f>
              <cx:v>at 3-4 weeks</cx:v>
            </cx:txData>
          </cx:tx>
          <cx:spPr>
            <a:solidFill>
              <a:srgbClr val="92D050"/>
            </a:solidFill>
          </cx:spPr>
          <cx:dataId val="1"/>
          <cx:layoutPr>
            <cx:visibility meanLine="1" meanMarker="1" nonoutliers="0" outliers="1"/>
            <cx:statistics quartileMethod="exclusive"/>
          </cx:layoutPr>
        </cx:series>
        <cx:series layoutId="boxWhisker" uniqueId="{BA7A65D4-C798-D147-B52C-BA8FB1B58EDD}">
          <cx:tx>
            <cx:txData>
              <cx:f>Sheet2!$D$1</cx:f>
              <cx:v>at 6-12 weeks</cx:v>
            </cx:txData>
          </cx:tx>
          <cx:dataId val="2"/>
          <cx:layoutPr>
            <cx:visibility meanLine="1" meanMarker="1" nonoutliers="0" outliers="1"/>
            <cx:statistics quartileMethod="exclusive"/>
          </cx:layoutPr>
        </cx:series>
        <cx:series layoutId="boxWhisker" uniqueId="{ED61EFC7-47E6-FA4F-98E3-7E21AC6A22DA}">
          <cx:tx>
            <cx:txData>
              <cx:f>Sheet2!$F$1</cx:f>
              <cx:v>at 6-12 months</cx:v>
            </cx:txData>
          </cx:tx>
          <cx:spPr>
            <a:solidFill>
              <a:srgbClr val="FFC000"/>
            </a:solidFill>
          </cx:spPr>
          <cx:dataId val="3"/>
          <cx:layoutPr>
            <cx:visibility meanLine="1" meanMarker="1" nonoutliers="0" outliers="1"/>
            <cx:statistics quartileMethod="exclusive"/>
          </cx:layoutPr>
        </cx:series>
      </cx:plotAreaRegion>
      <cx:axis id="0">
        <cx:catScaling gapWidth="1"/>
        <cx:tickLabels/>
      </cx:axis>
      <cx:axis id="1">
        <cx:valScaling max="10"/>
        <cx:majorGridlines/>
        <cx:tickLabels/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/>
          </a:pPr>
          <a:endParaRPr lang="en-GB" sz="20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3A358-7A6E-43D1-A33D-250645BF298C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DED670C4-A008-40BF-9816-29945BBF1D2E}">
      <dgm:prSet phldrT="[Text]"/>
      <dgm:spPr/>
      <dgm:t>
        <a:bodyPr/>
        <a:lstStyle/>
        <a:p>
          <a:r>
            <a:rPr lang="en-GB" dirty="0">
              <a:solidFill>
                <a:schemeClr val="accent4">
                  <a:lumMod val="75000"/>
                </a:schemeClr>
              </a:solidFill>
            </a:rPr>
            <a:t>Referrals</a:t>
          </a:r>
        </a:p>
      </dgm:t>
    </dgm:pt>
    <dgm:pt modelId="{01AC40C7-82C2-4DDB-84E1-6005BC16B2C2}" type="parTrans" cxnId="{AA56F8A8-8FE4-49AB-8792-C2CE0FA1F5F5}">
      <dgm:prSet/>
      <dgm:spPr/>
      <dgm:t>
        <a:bodyPr/>
        <a:lstStyle/>
        <a:p>
          <a:endParaRPr lang="en-GB"/>
        </a:p>
      </dgm:t>
    </dgm:pt>
    <dgm:pt modelId="{58FD23E5-9358-456D-9C5F-C78EF79FAEBC}" type="sibTrans" cxnId="{AA56F8A8-8FE4-49AB-8792-C2CE0FA1F5F5}">
      <dgm:prSet/>
      <dgm:spPr/>
      <dgm:t>
        <a:bodyPr/>
        <a:lstStyle/>
        <a:p>
          <a:endParaRPr lang="en-GB"/>
        </a:p>
      </dgm:t>
    </dgm:pt>
    <dgm:pt modelId="{D69598A5-99E5-42C1-89C7-2AB830A9A0A3}">
      <dgm:prSet phldrT="[Text]"/>
      <dgm:spPr/>
      <dgm:t>
        <a:bodyPr/>
        <a:lstStyle/>
        <a:p>
          <a:r>
            <a:rPr lang="en-GB" dirty="0">
              <a:solidFill>
                <a:srgbClr val="92D050"/>
              </a:solidFill>
            </a:rPr>
            <a:t>Training</a:t>
          </a:r>
        </a:p>
      </dgm:t>
    </dgm:pt>
    <dgm:pt modelId="{80406DE4-A842-4C73-B167-05F73C9B15C5}" type="parTrans" cxnId="{9225CDAD-33EF-4860-9481-0EAF3814B215}">
      <dgm:prSet/>
      <dgm:spPr/>
      <dgm:t>
        <a:bodyPr/>
        <a:lstStyle/>
        <a:p>
          <a:endParaRPr lang="en-GB"/>
        </a:p>
      </dgm:t>
    </dgm:pt>
    <dgm:pt modelId="{DFDEA06A-3346-41AE-9C64-BA85E606B896}" type="sibTrans" cxnId="{9225CDAD-33EF-4860-9481-0EAF3814B215}">
      <dgm:prSet/>
      <dgm:spPr/>
      <dgm:t>
        <a:bodyPr/>
        <a:lstStyle/>
        <a:p>
          <a:endParaRPr lang="en-GB"/>
        </a:p>
      </dgm:t>
    </dgm:pt>
    <dgm:pt modelId="{F3DFDCCC-6D90-4548-AE0C-42DC392A915F}">
      <dgm:prSet phldrT="[Text]"/>
      <dgm:spPr/>
      <dgm:t>
        <a:bodyPr/>
        <a:lstStyle/>
        <a:p>
          <a:r>
            <a:rPr lang="en-GB" dirty="0">
              <a:solidFill>
                <a:schemeClr val="accent6">
                  <a:lumMod val="75000"/>
                </a:schemeClr>
              </a:solidFill>
            </a:rPr>
            <a:t>Management </a:t>
          </a:r>
        </a:p>
      </dgm:t>
    </dgm:pt>
    <dgm:pt modelId="{3F96D03F-ECD4-4EBD-AAFB-C13C4BE9C6ED}" type="parTrans" cxnId="{830199A1-0BC4-4328-8081-D7F0A77E70D3}">
      <dgm:prSet/>
      <dgm:spPr/>
      <dgm:t>
        <a:bodyPr/>
        <a:lstStyle/>
        <a:p>
          <a:endParaRPr lang="en-GB"/>
        </a:p>
      </dgm:t>
    </dgm:pt>
    <dgm:pt modelId="{B80ECA48-2499-4216-B7D7-48C8E772166D}" type="sibTrans" cxnId="{830199A1-0BC4-4328-8081-D7F0A77E70D3}">
      <dgm:prSet/>
      <dgm:spPr/>
      <dgm:t>
        <a:bodyPr/>
        <a:lstStyle/>
        <a:p>
          <a:endParaRPr lang="en-GB"/>
        </a:p>
      </dgm:t>
    </dgm:pt>
    <dgm:pt modelId="{8CC55F85-0D17-4911-A28B-AB23C36E61C8}">
      <dgm:prSet/>
      <dgm:spPr/>
      <dgm:t>
        <a:bodyPr/>
        <a:lstStyle/>
        <a:p>
          <a:r>
            <a:rPr lang="en-GB" dirty="0">
              <a:solidFill>
                <a:srgbClr val="00B050"/>
              </a:solidFill>
            </a:rPr>
            <a:t>Complex Patients</a:t>
          </a:r>
        </a:p>
      </dgm:t>
    </dgm:pt>
    <dgm:pt modelId="{B8595FD0-EF55-4A68-B531-39288B98137B}" type="parTrans" cxnId="{A3B929DA-E036-463F-BFC0-1885B7F41291}">
      <dgm:prSet/>
      <dgm:spPr/>
      <dgm:t>
        <a:bodyPr/>
        <a:lstStyle/>
        <a:p>
          <a:endParaRPr lang="en-GB"/>
        </a:p>
      </dgm:t>
    </dgm:pt>
    <dgm:pt modelId="{B1E1F810-14EC-44C2-85CE-EBD02705EF7D}" type="sibTrans" cxnId="{A3B929DA-E036-463F-BFC0-1885B7F41291}">
      <dgm:prSet/>
      <dgm:spPr/>
      <dgm:t>
        <a:bodyPr/>
        <a:lstStyle/>
        <a:p>
          <a:endParaRPr lang="en-GB"/>
        </a:p>
      </dgm:t>
    </dgm:pt>
    <dgm:pt modelId="{866E33AD-6CEC-4714-9103-0F862503EA36}">
      <dgm:prSet/>
      <dgm:spPr/>
      <dgm:t>
        <a:bodyPr/>
        <a:lstStyle/>
        <a:p>
          <a:r>
            <a:rPr lang="en-GB" dirty="0">
              <a:solidFill>
                <a:schemeClr val="accent1"/>
              </a:solidFill>
            </a:rPr>
            <a:t>Complications</a:t>
          </a:r>
        </a:p>
      </dgm:t>
    </dgm:pt>
    <dgm:pt modelId="{AD2AA9FD-173B-483F-9E39-10BB58CCD18D}" type="parTrans" cxnId="{26757268-D172-4984-89FE-A7E09B6145D6}">
      <dgm:prSet/>
      <dgm:spPr/>
      <dgm:t>
        <a:bodyPr/>
        <a:lstStyle/>
        <a:p>
          <a:endParaRPr lang="en-GB"/>
        </a:p>
      </dgm:t>
    </dgm:pt>
    <dgm:pt modelId="{A94DCD5B-024C-4A78-9343-5DF24D579F96}" type="sibTrans" cxnId="{26757268-D172-4984-89FE-A7E09B6145D6}">
      <dgm:prSet/>
      <dgm:spPr/>
      <dgm:t>
        <a:bodyPr/>
        <a:lstStyle/>
        <a:p>
          <a:endParaRPr lang="en-GB"/>
        </a:p>
      </dgm:t>
    </dgm:pt>
    <dgm:pt modelId="{355ED434-DCCB-4D76-90FF-5C984D1148A6}" type="pres">
      <dgm:prSet presAssocID="{34B3A358-7A6E-43D1-A33D-250645BF298C}" presName="compositeShape" presStyleCnt="0">
        <dgm:presLayoutVars>
          <dgm:chMax val="7"/>
          <dgm:dir/>
          <dgm:resizeHandles val="exact"/>
        </dgm:presLayoutVars>
      </dgm:prSet>
      <dgm:spPr/>
    </dgm:pt>
    <dgm:pt modelId="{1A3F1A5B-8EA9-47E6-957E-3021346ADFEB}" type="pres">
      <dgm:prSet presAssocID="{DED670C4-A008-40BF-9816-29945BBF1D2E}" presName="circ1" presStyleLbl="vennNode1" presStyleIdx="0" presStyleCnt="5"/>
      <dgm:spPr/>
    </dgm:pt>
    <dgm:pt modelId="{625773E3-78A8-4755-BF3D-8C1FD6A2409A}" type="pres">
      <dgm:prSet presAssocID="{DED670C4-A008-40BF-9816-29945BBF1D2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62043FB-6ED7-4D95-9FF1-3217CA2FE498}" type="pres">
      <dgm:prSet presAssocID="{D69598A5-99E5-42C1-89C7-2AB830A9A0A3}" presName="circ2" presStyleLbl="vennNode1" presStyleIdx="1" presStyleCnt="5"/>
      <dgm:spPr/>
    </dgm:pt>
    <dgm:pt modelId="{00EBE03E-2194-41FF-A7DD-5D807DB23259}" type="pres">
      <dgm:prSet presAssocID="{D69598A5-99E5-42C1-89C7-2AB830A9A0A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3587E8-E506-42E3-88DC-21E40BB42F18}" type="pres">
      <dgm:prSet presAssocID="{F3DFDCCC-6D90-4548-AE0C-42DC392A915F}" presName="circ3" presStyleLbl="vennNode1" presStyleIdx="2" presStyleCnt="5"/>
      <dgm:spPr/>
    </dgm:pt>
    <dgm:pt modelId="{8793AFBC-88E0-4F19-8662-7FAD1251E85F}" type="pres">
      <dgm:prSet presAssocID="{F3DFDCCC-6D90-4548-AE0C-42DC392A915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A2993B9-D73E-4575-8EA3-304B52B2C8C8}" type="pres">
      <dgm:prSet presAssocID="{8CC55F85-0D17-4911-A28B-AB23C36E61C8}" presName="circ4" presStyleLbl="vennNode1" presStyleIdx="3" presStyleCnt="5"/>
      <dgm:spPr/>
    </dgm:pt>
    <dgm:pt modelId="{1C7B24F5-6BA4-42D9-A3ED-1311CD82789A}" type="pres">
      <dgm:prSet presAssocID="{8CC55F85-0D17-4911-A28B-AB23C36E61C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95025A2-6B98-4C77-8CD4-092358D21B40}" type="pres">
      <dgm:prSet presAssocID="{866E33AD-6CEC-4714-9103-0F862503EA36}" presName="circ5" presStyleLbl="vennNode1" presStyleIdx="4" presStyleCnt="5"/>
      <dgm:spPr/>
    </dgm:pt>
    <dgm:pt modelId="{AE4A720F-B34A-4995-8B21-FBAABE80D2B4}" type="pres">
      <dgm:prSet presAssocID="{866E33AD-6CEC-4714-9103-0F862503EA36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42FFC43-0CAD-4F8B-BDDD-05DAFA2A35EB}" type="presOf" srcId="{D69598A5-99E5-42C1-89C7-2AB830A9A0A3}" destId="{00EBE03E-2194-41FF-A7DD-5D807DB23259}" srcOrd="0" destOrd="0" presId="urn:microsoft.com/office/officeart/2005/8/layout/venn1"/>
    <dgm:cxn modelId="{26757268-D172-4984-89FE-A7E09B6145D6}" srcId="{34B3A358-7A6E-43D1-A33D-250645BF298C}" destId="{866E33AD-6CEC-4714-9103-0F862503EA36}" srcOrd="4" destOrd="0" parTransId="{AD2AA9FD-173B-483F-9E39-10BB58CCD18D}" sibTransId="{A94DCD5B-024C-4A78-9343-5DF24D579F96}"/>
    <dgm:cxn modelId="{3C5FB37D-EB9D-45D6-A2B2-0AFA785C510B}" type="presOf" srcId="{866E33AD-6CEC-4714-9103-0F862503EA36}" destId="{AE4A720F-B34A-4995-8B21-FBAABE80D2B4}" srcOrd="0" destOrd="0" presId="urn:microsoft.com/office/officeart/2005/8/layout/venn1"/>
    <dgm:cxn modelId="{5F155881-36C5-49AD-8B43-CC4E8C13E615}" type="presOf" srcId="{8CC55F85-0D17-4911-A28B-AB23C36E61C8}" destId="{1C7B24F5-6BA4-42D9-A3ED-1311CD82789A}" srcOrd="0" destOrd="0" presId="urn:microsoft.com/office/officeart/2005/8/layout/venn1"/>
    <dgm:cxn modelId="{44919490-1BC3-400E-B29C-4E4F82D6B007}" type="presOf" srcId="{F3DFDCCC-6D90-4548-AE0C-42DC392A915F}" destId="{8793AFBC-88E0-4F19-8662-7FAD1251E85F}" srcOrd="0" destOrd="0" presId="urn:microsoft.com/office/officeart/2005/8/layout/venn1"/>
    <dgm:cxn modelId="{830199A1-0BC4-4328-8081-D7F0A77E70D3}" srcId="{34B3A358-7A6E-43D1-A33D-250645BF298C}" destId="{F3DFDCCC-6D90-4548-AE0C-42DC392A915F}" srcOrd="2" destOrd="0" parTransId="{3F96D03F-ECD4-4EBD-AAFB-C13C4BE9C6ED}" sibTransId="{B80ECA48-2499-4216-B7D7-48C8E772166D}"/>
    <dgm:cxn modelId="{60A5D6A2-F6CF-4391-91C7-B5DF52957D8C}" type="presOf" srcId="{DED670C4-A008-40BF-9816-29945BBF1D2E}" destId="{625773E3-78A8-4755-BF3D-8C1FD6A2409A}" srcOrd="0" destOrd="0" presId="urn:microsoft.com/office/officeart/2005/8/layout/venn1"/>
    <dgm:cxn modelId="{AA56F8A8-8FE4-49AB-8792-C2CE0FA1F5F5}" srcId="{34B3A358-7A6E-43D1-A33D-250645BF298C}" destId="{DED670C4-A008-40BF-9816-29945BBF1D2E}" srcOrd="0" destOrd="0" parTransId="{01AC40C7-82C2-4DDB-84E1-6005BC16B2C2}" sibTransId="{58FD23E5-9358-456D-9C5F-C78EF79FAEBC}"/>
    <dgm:cxn modelId="{9225CDAD-33EF-4860-9481-0EAF3814B215}" srcId="{34B3A358-7A6E-43D1-A33D-250645BF298C}" destId="{D69598A5-99E5-42C1-89C7-2AB830A9A0A3}" srcOrd="1" destOrd="0" parTransId="{80406DE4-A842-4C73-B167-05F73C9B15C5}" sibTransId="{DFDEA06A-3346-41AE-9C64-BA85E606B896}"/>
    <dgm:cxn modelId="{AFA45DCD-1885-4106-8213-66A14B7B2F17}" type="presOf" srcId="{34B3A358-7A6E-43D1-A33D-250645BF298C}" destId="{355ED434-DCCB-4D76-90FF-5C984D1148A6}" srcOrd="0" destOrd="0" presId="urn:microsoft.com/office/officeart/2005/8/layout/venn1"/>
    <dgm:cxn modelId="{A3B929DA-E036-463F-BFC0-1885B7F41291}" srcId="{34B3A358-7A6E-43D1-A33D-250645BF298C}" destId="{8CC55F85-0D17-4911-A28B-AB23C36E61C8}" srcOrd="3" destOrd="0" parTransId="{B8595FD0-EF55-4A68-B531-39288B98137B}" sibTransId="{B1E1F810-14EC-44C2-85CE-EBD02705EF7D}"/>
    <dgm:cxn modelId="{345D26F3-7232-4B17-8A5D-FACCF79800B2}" type="presParOf" srcId="{355ED434-DCCB-4D76-90FF-5C984D1148A6}" destId="{1A3F1A5B-8EA9-47E6-957E-3021346ADFEB}" srcOrd="0" destOrd="0" presId="urn:microsoft.com/office/officeart/2005/8/layout/venn1"/>
    <dgm:cxn modelId="{548C6FF8-9429-422B-BF6B-5EAF321068DD}" type="presParOf" srcId="{355ED434-DCCB-4D76-90FF-5C984D1148A6}" destId="{625773E3-78A8-4755-BF3D-8C1FD6A2409A}" srcOrd="1" destOrd="0" presId="urn:microsoft.com/office/officeart/2005/8/layout/venn1"/>
    <dgm:cxn modelId="{B74FDC42-E27C-45EA-8015-EBB143D25CF9}" type="presParOf" srcId="{355ED434-DCCB-4D76-90FF-5C984D1148A6}" destId="{262043FB-6ED7-4D95-9FF1-3217CA2FE498}" srcOrd="2" destOrd="0" presId="urn:microsoft.com/office/officeart/2005/8/layout/venn1"/>
    <dgm:cxn modelId="{03972BDE-C607-4031-9A8C-D0F8319894C2}" type="presParOf" srcId="{355ED434-DCCB-4D76-90FF-5C984D1148A6}" destId="{00EBE03E-2194-41FF-A7DD-5D807DB23259}" srcOrd="3" destOrd="0" presId="urn:microsoft.com/office/officeart/2005/8/layout/venn1"/>
    <dgm:cxn modelId="{B0B047C3-0E6A-4D10-B94C-67FC28370CCC}" type="presParOf" srcId="{355ED434-DCCB-4D76-90FF-5C984D1148A6}" destId="{DD3587E8-E506-42E3-88DC-21E40BB42F18}" srcOrd="4" destOrd="0" presId="urn:microsoft.com/office/officeart/2005/8/layout/venn1"/>
    <dgm:cxn modelId="{5AB7F63F-2926-4C1C-B142-D3AAB813F86F}" type="presParOf" srcId="{355ED434-DCCB-4D76-90FF-5C984D1148A6}" destId="{8793AFBC-88E0-4F19-8662-7FAD1251E85F}" srcOrd="5" destOrd="0" presId="urn:microsoft.com/office/officeart/2005/8/layout/venn1"/>
    <dgm:cxn modelId="{1E74EAC9-393D-4C73-A459-C61E2B5D9F04}" type="presParOf" srcId="{355ED434-DCCB-4D76-90FF-5C984D1148A6}" destId="{BA2993B9-D73E-4575-8EA3-304B52B2C8C8}" srcOrd="6" destOrd="0" presId="urn:microsoft.com/office/officeart/2005/8/layout/venn1"/>
    <dgm:cxn modelId="{FFC49B32-66D5-4829-AB94-6EBD75BD50A6}" type="presParOf" srcId="{355ED434-DCCB-4D76-90FF-5C984D1148A6}" destId="{1C7B24F5-6BA4-42D9-A3ED-1311CD82789A}" srcOrd="7" destOrd="0" presId="urn:microsoft.com/office/officeart/2005/8/layout/venn1"/>
    <dgm:cxn modelId="{2C83C489-C2D7-479B-B5E9-5FAAC8CB215F}" type="presParOf" srcId="{355ED434-DCCB-4D76-90FF-5C984D1148A6}" destId="{295025A2-6B98-4C77-8CD4-092358D21B40}" srcOrd="8" destOrd="0" presId="urn:microsoft.com/office/officeart/2005/8/layout/venn1"/>
    <dgm:cxn modelId="{35254DA5-9C6C-4A7D-AD23-04553DAF5C6E}" type="presParOf" srcId="{355ED434-DCCB-4D76-90FF-5C984D1148A6}" destId="{AE4A720F-B34A-4995-8B21-FBAABE80D2B4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1B6921-2C24-47B8-81E7-6286255589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D03346-D465-457F-9304-9B106D2D7A7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MDT </a:t>
          </a:r>
          <a:endParaRPr lang="en-US" sz="2400" dirty="0"/>
        </a:p>
      </dgm:t>
    </dgm:pt>
    <dgm:pt modelId="{6AF06BA9-D407-4301-A77D-983F214257EC}" type="parTrans" cxnId="{56DDCE84-AA83-4E63-9B9A-A138A218D81E}">
      <dgm:prSet/>
      <dgm:spPr/>
      <dgm:t>
        <a:bodyPr/>
        <a:lstStyle/>
        <a:p>
          <a:endParaRPr lang="en-US"/>
        </a:p>
      </dgm:t>
    </dgm:pt>
    <dgm:pt modelId="{8196AA1D-4047-4B8A-BD10-F2F53BDDFCF9}" type="sibTrans" cxnId="{56DDCE84-AA83-4E63-9B9A-A138A218D81E}">
      <dgm:prSet/>
      <dgm:spPr/>
      <dgm:t>
        <a:bodyPr/>
        <a:lstStyle/>
        <a:p>
          <a:endParaRPr lang="en-US"/>
        </a:p>
      </dgm:t>
    </dgm:pt>
    <dgm:pt modelId="{51251D2F-83F4-4B3F-9636-5DA2FC8E162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Trial</a:t>
          </a:r>
          <a:endParaRPr lang="en-US" sz="2400" dirty="0"/>
        </a:p>
      </dgm:t>
    </dgm:pt>
    <dgm:pt modelId="{46AC3D7B-F207-4B26-A745-9FA8AD6469AF}" type="parTrans" cxnId="{0B966D8F-3401-49FF-B5DA-499C4C3D6FEC}">
      <dgm:prSet/>
      <dgm:spPr/>
      <dgm:t>
        <a:bodyPr/>
        <a:lstStyle/>
        <a:p>
          <a:endParaRPr lang="en-US"/>
        </a:p>
      </dgm:t>
    </dgm:pt>
    <dgm:pt modelId="{34B99642-AEDC-4856-A222-ECB596E1607B}" type="sibTrans" cxnId="{0B966D8F-3401-49FF-B5DA-499C4C3D6FEC}">
      <dgm:prSet/>
      <dgm:spPr/>
      <dgm:t>
        <a:bodyPr/>
        <a:lstStyle/>
        <a:p>
          <a:endParaRPr lang="en-US"/>
        </a:p>
      </dgm:t>
    </dgm:pt>
    <dgm:pt modelId="{CEE494F9-235E-4C3B-841B-CEF88AF2F9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Review and Preassessment</a:t>
          </a:r>
          <a:endParaRPr lang="en-US" sz="2400" dirty="0"/>
        </a:p>
      </dgm:t>
    </dgm:pt>
    <dgm:pt modelId="{1D57B8D8-A2F9-49F5-A8D4-B448C0070942}" type="parTrans" cxnId="{87336E7A-3844-4AB3-BEE2-A5AB5356CA0A}">
      <dgm:prSet/>
      <dgm:spPr/>
      <dgm:t>
        <a:bodyPr/>
        <a:lstStyle/>
        <a:p>
          <a:endParaRPr lang="en-US"/>
        </a:p>
      </dgm:t>
    </dgm:pt>
    <dgm:pt modelId="{548CC29D-EE28-4A43-BFD9-D66DF344D529}" type="sibTrans" cxnId="{87336E7A-3844-4AB3-BEE2-A5AB5356CA0A}">
      <dgm:prSet/>
      <dgm:spPr/>
      <dgm:t>
        <a:bodyPr/>
        <a:lstStyle/>
        <a:p>
          <a:endParaRPr lang="en-US"/>
        </a:p>
      </dgm:t>
    </dgm:pt>
    <dgm:pt modelId="{7E57676E-5B0A-4757-B919-D2846A3622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Follow the checklist</a:t>
          </a:r>
          <a:endParaRPr lang="en-US" sz="2400" dirty="0"/>
        </a:p>
      </dgm:t>
    </dgm:pt>
    <dgm:pt modelId="{C6F9461D-FC8E-448C-AB95-2D9F92AC6A6F}" type="parTrans" cxnId="{F55EFFB9-4DB1-4D22-9253-101DECD749F3}">
      <dgm:prSet/>
      <dgm:spPr/>
      <dgm:t>
        <a:bodyPr/>
        <a:lstStyle/>
        <a:p>
          <a:endParaRPr lang="en-US"/>
        </a:p>
      </dgm:t>
    </dgm:pt>
    <dgm:pt modelId="{A704A5AB-80F7-49D6-8A17-152F21AA17C2}" type="sibTrans" cxnId="{F55EFFB9-4DB1-4D22-9253-101DECD749F3}">
      <dgm:prSet/>
      <dgm:spPr/>
      <dgm:t>
        <a:bodyPr/>
        <a:lstStyle/>
        <a:p>
          <a:endParaRPr lang="en-US"/>
        </a:p>
      </dgm:t>
    </dgm:pt>
    <dgm:pt modelId="{D38A69CC-424B-4954-8EF3-6BDB5E0468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Implant </a:t>
          </a:r>
          <a:endParaRPr lang="en-US" sz="2400" dirty="0"/>
        </a:p>
      </dgm:t>
    </dgm:pt>
    <dgm:pt modelId="{0EEF7CBA-DA74-4096-A174-D1C6AF2C91D1}" type="parTrans" cxnId="{90FEDA19-01A1-4865-B3CA-AC39D7D68F16}">
      <dgm:prSet/>
      <dgm:spPr/>
      <dgm:t>
        <a:bodyPr/>
        <a:lstStyle/>
        <a:p>
          <a:endParaRPr lang="en-US"/>
        </a:p>
      </dgm:t>
    </dgm:pt>
    <dgm:pt modelId="{00E34BE9-DDAC-489B-A2A5-728DD994E66F}" type="sibTrans" cxnId="{90FEDA19-01A1-4865-B3CA-AC39D7D68F16}">
      <dgm:prSet/>
      <dgm:spPr/>
      <dgm:t>
        <a:bodyPr/>
        <a:lstStyle/>
        <a:p>
          <a:endParaRPr lang="en-US"/>
        </a:p>
      </dgm:t>
    </dgm:pt>
    <dgm:pt modelId="{18D19F91-51EE-499A-988E-F6764B7C2A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Admission</a:t>
          </a:r>
          <a:endParaRPr lang="en-US" sz="2400" dirty="0"/>
        </a:p>
      </dgm:t>
    </dgm:pt>
    <dgm:pt modelId="{E8A6156E-DE29-4730-879D-14B368D5BF89}" type="parTrans" cxnId="{207108D4-A4BD-4729-AA38-18E2C3B9C001}">
      <dgm:prSet/>
      <dgm:spPr/>
      <dgm:t>
        <a:bodyPr/>
        <a:lstStyle/>
        <a:p>
          <a:endParaRPr lang="en-US"/>
        </a:p>
      </dgm:t>
    </dgm:pt>
    <dgm:pt modelId="{5D3B26FC-BD8B-4E3B-B1EF-EDE99056AF6C}" type="sibTrans" cxnId="{207108D4-A4BD-4729-AA38-18E2C3B9C001}">
      <dgm:prSet/>
      <dgm:spPr/>
      <dgm:t>
        <a:bodyPr/>
        <a:lstStyle/>
        <a:p>
          <a:endParaRPr lang="en-US"/>
        </a:p>
      </dgm:t>
    </dgm:pt>
    <dgm:pt modelId="{5DA6B303-00AA-4FF8-8D99-7CBE4F2A16DF}" type="pres">
      <dgm:prSet presAssocID="{191B6921-2C24-47B8-81E7-628625558999}" presName="root" presStyleCnt="0">
        <dgm:presLayoutVars>
          <dgm:dir/>
          <dgm:resizeHandles val="exact"/>
        </dgm:presLayoutVars>
      </dgm:prSet>
      <dgm:spPr/>
    </dgm:pt>
    <dgm:pt modelId="{F87F996A-B931-409C-A365-CE27A3D8F240}" type="pres">
      <dgm:prSet presAssocID="{15D03346-D465-457F-9304-9B106D2D7A72}" presName="compNode" presStyleCnt="0"/>
      <dgm:spPr/>
    </dgm:pt>
    <dgm:pt modelId="{0981B5E0-1349-44E0-91A5-BD7412739F3D}" type="pres">
      <dgm:prSet presAssocID="{15D03346-D465-457F-9304-9B106D2D7A72}" presName="bgRect" presStyleLbl="bgShp" presStyleIdx="0" presStyleCnt="6" custLinFactY="24817" custLinFactNeighborX="600" custLinFactNeighborY="100000"/>
      <dgm:spPr>
        <a:solidFill>
          <a:schemeClr val="accent2">
            <a:lumMod val="50000"/>
          </a:schemeClr>
        </a:solidFill>
      </dgm:spPr>
    </dgm:pt>
    <dgm:pt modelId="{6E86CB9C-ED66-4C01-A985-473FC2E90EBA}" type="pres">
      <dgm:prSet presAssocID="{15D03346-D465-457F-9304-9B106D2D7A7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3872050F-C13D-4FD4-9243-85732348BCCF}" type="pres">
      <dgm:prSet presAssocID="{15D03346-D465-457F-9304-9B106D2D7A72}" presName="spaceRect" presStyleCnt="0"/>
      <dgm:spPr/>
    </dgm:pt>
    <dgm:pt modelId="{01748D1F-83D5-47CB-A6A4-CFB531C6DCD8}" type="pres">
      <dgm:prSet presAssocID="{15D03346-D465-457F-9304-9B106D2D7A72}" presName="parTx" presStyleLbl="revTx" presStyleIdx="0" presStyleCnt="6">
        <dgm:presLayoutVars>
          <dgm:chMax val="0"/>
          <dgm:chPref val="0"/>
        </dgm:presLayoutVars>
      </dgm:prSet>
      <dgm:spPr/>
    </dgm:pt>
    <dgm:pt modelId="{BCEFFDF6-CD58-4F35-BDAC-0F7FB29FAB99}" type="pres">
      <dgm:prSet presAssocID="{8196AA1D-4047-4B8A-BD10-F2F53BDDFCF9}" presName="sibTrans" presStyleCnt="0"/>
      <dgm:spPr/>
    </dgm:pt>
    <dgm:pt modelId="{1DE1F626-CA35-44F3-AB1B-5DEC3F49602D}" type="pres">
      <dgm:prSet presAssocID="{51251D2F-83F4-4B3F-9636-5DA2FC8E1623}" presName="compNode" presStyleCnt="0"/>
      <dgm:spPr/>
    </dgm:pt>
    <dgm:pt modelId="{21E79695-3DDD-4A6B-8874-F6B95B69453B}" type="pres">
      <dgm:prSet presAssocID="{51251D2F-83F4-4B3F-9636-5DA2FC8E1623}" presName="bgRect" presStyleLbl="bgShp" presStyleIdx="1" presStyleCnt="6" custLinFactY="100000" custLinFactNeighborX="600" custLinFactNeighborY="137500"/>
      <dgm:spPr/>
    </dgm:pt>
    <dgm:pt modelId="{3A0276A2-C6D3-4066-B256-F9DBEA8EA87E}" type="pres">
      <dgm:prSet presAssocID="{51251D2F-83F4-4B3F-9636-5DA2FC8E162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411AF023-58EA-43A9-B2EE-0499FCA2CADD}" type="pres">
      <dgm:prSet presAssocID="{51251D2F-83F4-4B3F-9636-5DA2FC8E1623}" presName="spaceRect" presStyleCnt="0"/>
      <dgm:spPr/>
    </dgm:pt>
    <dgm:pt modelId="{99651064-DBA1-45F1-AD49-6AB76B533FD6}" type="pres">
      <dgm:prSet presAssocID="{51251D2F-83F4-4B3F-9636-5DA2FC8E1623}" presName="parTx" presStyleLbl="revTx" presStyleIdx="1" presStyleCnt="6">
        <dgm:presLayoutVars>
          <dgm:chMax val="0"/>
          <dgm:chPref val="0"/>
        </dgm:presLayoutVars>
      </dgm:prSet>
      <dgm:spPr/>
    </dgm:pt>
    <dgm:pt modelId="{C29FFEAB-4A9B-4883-9FCD-E4D333E0644B}" type="pres">
      <dgm:prSet presAssocID="{34B99642-AEDC-4856-A222-ECB596E1607B}" presName="sibTrans" presStyleCnt="0"/>
      <dgm:spPr/>
    </dgm:pt>
    <dgm:pt modelId="{9D45BFE4-9398-43A0-BF74-D0976BC53F15}" type="pres">
      <dgm:prSet presAssocID="{CEE494F9-235E-4C3B-841B-CEF88AF2F92D}" presName="compNode" presStyleCnt="0"/>
      <dgm:spPr/>
    </dgm:pt>
    <dgm:pt modelId="{A1396131-D438-431F-A623-6901903086EF}" type="pres">
      <dgm:prSet presAssocID="{CEE494F9-235E-4C3B-841B-CEF88AF2F92D}" presName="bgRect" presStyleLbl="bgShp" presStyleIdx="2" presStyleCnt="6"/>
      <dgm:spPr>
        <a:solidFill>
          <a:schemeClr val="accent1"/>
        </a:solidFill>
        <a:ln>
          <a:solidFill>
            <a:schemeClr val="tx1"/>
          </a:solidFill>
        </a:ln>
      </dgm:spPr>
    </dgm:pt>
    <dgm:pt modelId="{459EC598-62DA-4C91-8C7A-0712CEA95E4F}" type="pres">
      <dgm:prSet presAssocID="{CEE494F9-235E-4C3B-841B-CEF88AF2F92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FBF531F-3129-4858-BB71-8B64DBFA78DA}" type="pres">
      <dgm:prSet presAssocID="{CEE494F9-235E-4C3B-841B-CEF88AF2F92D}" presName="spaceRect" presStyleCnt="0"/>
      <dgm:spPr/>
    </dgm:pt>
    <dgm:pt modelId="{42B91CD8-A62D-4E0A-99A4-1F9E7221C054}" type="pres">
      <dgm:prSet presAssocID="{CEE494F9-235E-4C3B-841B-CEF88AF2F92D}" presName="parTx" presStyleLbl="revTx" presStyleIdx="2" presStyleCnt="6">
        <dgm:presLayoutVars>
          <dgm:chMax val="0"/>
          <dgm:chPref val="0"/>
        </dgm:presLayoutVars>
      </dgm:prSet>
      <dgm:spPr/>
    </dgm:pt>
    <dgm:pt modelId="{40048862-AF4A-4105-ADB9-595B52CB6DD5}" type="pres">
      <dgm:prSet presAssocID="{548CC29D-EE28-4A43-BFD9-D66DF344D529}" presName="sibTrans" presStyleCnt="0"/>
      <dgm:spPr/>
    </dgm:pt>
    <dgm:pt modelId="{609E1763-D23D-4061-BD7C-E4C79C4D23EB}" type="pres">
      <dgm:prSet presAssocID="{7E57676E-5B0A-4757-B919-D2846A362235}" presName="compNode" presStyleCnt="0"/>
      <dgm:spPr/>
    </dgm:pt>
    <dgm:pt modelId="{6A7E39F3-7458-4B11-B035-B87B2676F4D8}" type="pres">
      <dgm:prSet presAssocID="{7E57676E-5B0A-4757-B919-D2846A362235}" presName="bgRect" presStyleLbl="bgShp" presStyleIdx="3" presStyleCnt="6"/>
      <dgm:spPr>
        <a:solidFill>
          <a:srgbClr val="FFC000"/>
        </a:solidFill>
      </dgm:spPr>
    </dgm:pt>
    <dgm:pt modelId="{146AAC9E-B05D-4E59-A81C-D44F64A68E39}" type="pres">
      <dgm:prSet presAssocID="{7E57676E-5B0A-4757-B919-D2846A36223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2FD049A-B88C-4738-A53C-1345177250E6}" type="pres">
      <dgm:prSet presAssocID="{7E57676E-5B0A-4757-B919-D2846A362235}" presName="spaceRect" presStyleCnt="0"/>
      <dgm:spPr/>
    </dgm:pt>
    <dgm:pt modelId="{5CB5A17F-C806-4B30-8054-591FAB450AF3}" type="pres">
      <dgm:prSet presAssocID="{7E57676E-5B0A-4757-B919-D2846A362235}" presName="parTx" presStyleLbl="revTx" presStyleIdx="3" presStyleCnt="6">
        <dgm:presLayoutVars>
          <dgm:chMax val="0"/>
          <dgm:chPref val="0"/>
        </dgm:presLayoutVars>
      </dgm:prSet>
      <dgm:spPr/>
    </dgm:pt>
    <dgm:pt modelId="{9DCA4536-7B4F-49DB-9ECC-29F83B5ADE95}" type="pres">
      <dgm:prSet presAssocID="{A704A5AB-80F7-49D6-8A17-152F21AA17C2}" presName="sibTrans" presStyleCnt="0"/>
      <dgm:spPr/>
    </dgm:pt>
    <dgm:pt modelId="{C6F09165-7563-4A1B-B850-CBAB75BCFF3C}" type="pres">
      <dgm:prSet presAssocID="{D38A69CC-424B-4954-8EF3-6BDB5E046847}" presName="compNode" presStyleCnt="0"/>
      <dgm:spPr/>
    </dgm:pt>
    <dgm:pt modelId="{89D22FC5-AB5E-4B32-BEAB-DD21287F87D2}" type="pres">
      <dgm:prSet presAssocID="{D38A69CC-424B-4954-8EF3-6BDB5E046847}" presName="bgRect" presStyleLbl="bgShp" presStyleIdx="4" presStyleCnt="6"/>
      <dgm:spPr>
        <a:solidFill>
          <a:srgbClr val="FF0000"/>
        </a:solidFill>
      </dgm:spPr>
    </dgm:pt>
    <dgm:pt modelId="{76177780-A8C8-4564-A85C-F87DED78EE08}" type="pres">
      <dgm:prSet presAssocID="{D38A69CC-424B-4954-8EF3-6BDB5E04684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AADDDD37-2859-459E-B78C-171A274BC540}" type="pres">
      <dgm:prSet presAssocID="{D38A69CC-424B-4954-8EF3-6BDB5E046847}" presName="spaceRect" presStyleCnt="0"/>
      <dgm:spPr/>
    </dgm:pt>
    <dgm:pt modelId="{FC2EA6C1-245D-4F8A-B203-9AFFF7BAE6C3}" type="pres">
      <dgm:prSet presAssocID="{D38A69CC-424B-4954-8EF3-6BDB5E046847}" presName="parTx" presStyleLbl="revTx" presStyleIdx="4" presStyleCnt="6">
        <dgm:presLayoutVars>
          <dgm:chMax val="0"/>
          <dgm:chPref val="0"/>
        </dgm:presLayoutVars>
      </dgm:prSet>
      <dgm:spPr/>
    </dgm:pt>
    <dgm:pt modelId="{5FE4C0B1-44C5-43E5-AA6C-99A11208A809}" type="pres">
      <dgm:prSet presAssocID="{00E34BE9-DDAC-489B-A2A5-728DD994E66F}" presName="sibTrans" presStyleCnt="0"/>
      <dgm:spPr/>
    </dgm:pt>
    <dgm:pt modelId="{44BF5778-DD1D-4DF1-B3B2-34FD6F8A8319}" type="pres">
      <dgm:prSet presAssocID="{18D19F91-51EE-499A-988E-F6764B7C2AD9}" presName="compNode" presStyleCnt="0"/>
      <dgm:spPr/>
    </dgm:pt>
    <dgm:pt modelId="{0EF45ECC-0379-42FD-A069-3F1320AC001C}" type="pres">
      <dgm:prSet presAssocID="{18D19F91-51EE-499A-988E-F6764B7C2AD9}" presName="bgRect" presStyleLbl="bgShp" presStyleIdx="5" presStyleCnt="6"/>
      <dgm:spPr>
        <a:solidFill>
          <a:srgbClr val="00B0F0"/>
        </a:solidFill>
      </dgm:spPr>
    </dgm:pt>
    <dgm:pt modelId="{C52A3BED-387C-4E00-B1D9-73CD196B8605}" type="pres">
      <dgm:prSet presAssocID="{18D19F91-51EE-499A-988E-F6764B7C2AD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07ECA38-84F3-409D-B128-91A092EEC165}" type="pres">
      <dgm:prSet presAssocID="{18D19F91-51EE-499A-988E-F6764B7C2AD9}" presName="spaceRect" presStyleCnt="0"/>
      <dgm:spPr/>
    </dgm:pt>
    <dgm:pt modelId="{95671238-8A55-4CD3-B96A-C71C010D8937}" type="pres">
      <dgm:prSet presAssocID="{18D19F91-51EE-499A-988E-F6764B7C2AD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0FEDA19-01A1-4865-B3CA-AC39D7D68F16}" srcId="{191B6921-2C24-47B8-81E7-628625558999}" destId="{D38A69CC-424B-4954-8EF3-6BDB5E046847}" srcOrd="4" destOrd="0" parTransId="{0EEF7CBA-DA74-4096-A174-D1C6AF2C91D1}" sibTransId="{00E34BE9-DDAC-489B-A2A5-728DD994E66F}"/>
    <dgm:cxn modelId="{DE36201F-B8AF-467B-B8ED-05BD6332D3D7}" type="presOf" srcId="{191B6921-2C24-47B8-81E7-628625558999}" destId="{5DA6B303-00AA-4FF8-8D99-7CBE4F2A16DF}" srcOrd="0" destOrd="0" presId="urn:microsoft.com/office/officeart/2018/2/layout/IconVerticalSolidList"/>
    <dgm:cxn modelId="{B2B44E5D-B41B-4B67-8B19-3C1AE14751A4}" type="presOf" srcId="{51251D2F-83F4-4B3F-9636-5DA2FC8E1623}" destId="{99651064-DBA1-45F1-AD49-6AB76B533FD6}" srcOrd="0" destOrd="0" presId="urn:microsoft.com/office/officeart/2018/2/layout/IconVerticalSolidList"/>
    <dgm:cxn modelId="{C40FDA5F-28A6-4C30-B93A-5A8E71663DA5}" type="presOf" srcId="{15D03346-D465-457F-9304-9B106D2D7A72}" destId="{01748D1F-83D5-47CB-A6A4-CFB531C6DCD8}" srcOrd="0" destOrd="0" presId="urn:microsoft.com/office/officeart/2018/2/layout/IconVerticalSolidList"/>
    <dgm:cxn modelId="{87336E7A-3844-4AB3-BEE2-A5AB5356CA0A}" srcId="{191B6921-2C24-47B8-81E7-628625558999}" destId="{CEE494F9-235E-4C3B-841B-CEF88AF2F92D}" srcOrd="2" destOrd="0" parTransId="{1D57B8D8-A2F9-49F5-A8D4-B448C0070942}" sibTransId="{548CC29D-EE28-4A43-BFD9-D66DF344D529}"/>
    <dgm:cxn modelId="{56DDCE84-AA83-4E63-9B9A-A138A218D81E}" srcId="{191B6921-2C24-47B8-81E7-628625558999}" destId="{15D03346-D465-457F-9304-9B106D2D7A72}" srcOrd="0" destOrd="0" parTransId="{6AF06BA9-D407-4301-A77D-983F214257EC}" sibTransId="{8196AA1D-4047-4B8A-BD10-F2F53BDDFCF9}"/>
    <dgm:cxn modelId="{0B966D8F-3401-49FF-B5DA-499C4C3D6FEC}" srcId="{191B6921-2C24-47B8-81E7-628625558999}" destId="{51251D2F-83F4-4B3F-9636-5DA2FC8E1623}" srcOrd="1" destOrd="0" parTransId="{46AC3D7B-F207-4B26-A745-9FA8AD6469AF}" sibTransId="{34B99642-AEDC-4856-A222-ECB596E1607B}"/>
    <dgm:cxn modelId="{D9CF899A-7FFD-47EA-8E0B-FD428C1C6F90}" type="presOf" srcId="{7E57676E-5B0A-4757-B919-D2846A362235}" destId="{5CB5A17F-C806-4B30-8054-591FAB450AF3}" srcOrd="0" destOrd="0" presId="urn:microsoft.com/office/officeart/2018/2/layout/IconVerticalSolidList"/>
    <dgm:cxn modelId="{437F11AA-3428-4513-9131-CDC238CBCDF5}" type="presOf" srcId="{CEE494F9-235E-4C3B-841B-CEF88AF2F92D}" destId="{42B91CD8-A62D-4E0A-99A4-1F9E7221C054}" srcOrd="0" destOrd="0" presId="urn:microsoft.com/office/officeart/2018/2/layout/IconVerticalSolidList"/>
    <dgm:cxn modelId="{F55EFFB9-4DB1-4D22-9253-101DECD749F3}" srcId="{191B6921-2C24-47B8-81E7-628625558999}" destId="{7E57676E-5B0A-4757-B919-D2846A362235}" srcOrd="3" destOrd="0" parTransId="{C6F9461D-FC8E-448C-AB95-2D9F92AC6A6F}" sibTransId="{A704A5AB-80F7-49D6-8A17-152F21AA17C2}"/>
    <dgm:cxn modelId="{44849BC0-ED55-45F0-8018-AFE41E72B6C4}" type="presOf" srcId="{18D19F91-51EE-499A-988E-F6764B7C2AD9}" destId="{95671238-8A55-4CD3-B96A-C71C010D8937}" srcOrd="0" destOrd="0" presId="urn:microsoft.com/office/officeart/2018/2/layout/IconVerticalSolidList"/>
    <dgm:cxn modelId="{207108D4-A4BD-4729-AA38-18E2C3B9C001}" srcId="{191B6921-2C24-47B8-81E7-628625558999}" destId="{18D19F91-51EE-499A-988E-F6764B7C2AD9}" srcOrd="5" destOrd="0" parTransId="{E8A6156E-DE29-4730-879D-14B368D5BF89}" sibTransId="{5D3B26FC-BD8B-4E3B-B1EF-EDE99056AF6C}"/>
    <dgm:cxn modelId="{7D8B86E8-FCF9-4A91-8691-26946D6196DB}" type="presOf" srcId="{D38A69CC-424B-4954-8EF3-6BDB5E046847}" destId="{FC2EA6C1-245D-4F8A-B203-9AFFF7BAE6C3}" srcOrd="0" destOrd="0" presId="urn:microsoft.com/office/officeart/2018/2/layout/IconVerticalSolidList"/>
    <dgm:cxn modelId="{D256B216-CF26-4E5E-B684-9EE84B8A124D}" type="presParOf" srcId="{5DA6B303-00AA-4FF8-8D99-7CBE4F2A16DF}" destId="{F87F996A-B931-409C-A365-CE27A3D8F240}" srcOrd="0" destOrd="0" presId="urn:microsoft.com/office/officeart/2018/2/layout/IconVerticalSolidList"/>
    <dgm:cxn modelId="{2402441F-6EAF-41D3-9C7F-A625C9074361}" type="presParOf" srcId="{F87F996A-B931-409C-A365-CE27A3D8F240}" destId="{0981B5E0-1349-44E0-91A5-BD7412739F3D}" srcOrd="0" destOrd="0" presId="urn:microsoft.com/office/officeart/2018/2/layout/IconVerticalSolidList"/>
    <dgm:cxn modelId="{505C1D9F-1E82-4355-A731-B180100E583F}" type="presParOf" srcId="{F87F996A-B931-409C-A365-CE27A3D8F240}" destId="{6E86CB9C-ED66-4C01-A985-473FC2E90EBA}" srcOrd="1" destOrd="0" presId="urn:microsoft.com/office/officeart/2018/2/layout/IconVerticalSolidList"/>
    <dgm:cxn modelId="{CC7D1971-E3BC-41B7-87E6-97B2DE3E6F11}" type="presParOf" srcId="{F87F996A-B931-409C-A365-CE27A3D8F240}" destId="{3872050F-C13D-4FD4-9243-85732348BCCF}" srcOrd="2" destOrd="0" presId="urn:microsoft.com/office/officeart/2018/2/layout/IconVerticalSolidList"/>
    <dgm:cxn modelId="{BE8F3322-0146-493B-820A-4E0A7DEE08DD}" type="presParOf" srcId="{F87F996A-B931-409C-A365-CE27A3D8F240}" destId="{01748D1F-83D5-47CB-A6A4-CFB531C6DCD8}" srcOrd="3" destOrd="0" presId="urn:microsoft.com/office/officeart/2018/2/layout/IconVerticalSolidList"/>
    <dgm:cxn modelId="{2257E32B-5DA3-400A-8A20-DD2D36D7E80D}" type="presParOf" srcId="{5DA6B303-00AA-4FF8-8D99-7CBE4F2A16DF}" destId="{BCEFFDF6-CD58-4F35-BDAC-0F7FB29FAB99}" srcOrd="1" destOrd="0" presId="urn:microsoft.com/office/officeart/2018/2/layout/IconVerticalSolidList"/>
    <dgm:cxn modelId="{E9D9DD61-BABE-4B26-99C9-684AB4BC79F4}" type="presParOf" srcId="{5DA6B303-00AA-4FF8-8D99-7CBE4F2A16DF}" destId="{1DE1F626-CA35-44F3-AB1B-5DEC3F49602D}" srcOrd="2" destOrd="0" presId="urn:microsoft.com/office/officeart/2018/2/layout/IconVerticalSolidList"/>
    <dgm:cxn modelId="{994D2224-5CD1-47D7-8403-A04FF5F52401}" type="presParOf" srcId="{1DE1F626-CA35-44F3-AB1B-5DEC3F49602D}" destId="{21E79695-3DDD-4A6B-8874-F6B95B69453B}" srcOrd="0" destOrd="0" presId="urn:microsoft.com/office/officeart/2018/2/layout/IconVerticalSolidList"/>
    <dgm:cxn modelId="{85DA1CD0-9B91-4AD2-A506-4F65E2ADF385}" type="presParOf" srcId="{1DE1F626-CA35-44F3-AB1B-5DEC3F49602D}" destId="{3A0276A2-C6D3-4066-B256-F9DBEA8EA87E}" srcOrd="1" destOrd="0" presId="urn:microsoft.com/office/officeart/2018/2/layout/IconVerticalSolidList"/>
    <dgm:cxn modelId="{813D50C1-1F91-4B38-AA1F-973844FADC26}" type="presParOf" srcId="{1DE1F626-CA35-44F3-AB1B-5DEC3F49602D}" destId="{411AF023-58EA-43A9-B2EE-0499FCA2CADD}" srcOrd="2" destOrd="0" presId="urn:microsoft.com/office/officeart/2018/2/layout/IconVerticalSolidList"/>
    <dgm:cxn modelId="{78FF3B0F-C467-43B5-A2E0-C9B1D1FF45D4}" type="presParOf" srcId="{1DE1F626-CA35-44F3-AB1B-5DEC3F49602D}" destId="{99651064-DBA1-45F1-AD49-6AB76B533FD6}" srcOrd="3" destOrd="0" presId="urn:microsoft.com/office/officeart/2018/2/layout/IconVerticalSolidList"/>
    <dgm:cxn modelId="{A9551CAD-8906-436E-B6B0-32C31119EC8A}" type="presParOf" srcId="{5DA6B303-00AA-4FF8-8D99-7CBE4F2A16DF}" destId="{C29FFEAB-4A9B-4883-9FCD-E4D333E0644B}" srcOrd="3" destOrd="0" presId="urn:microsoft.com/office/officeart/2018/2/layout/IconVerticalSolidList"/>
    <dgm:cxn modelId="{2239EE6D-C447-486B-A56F-44B278336A61}" type="presParOf" srcId="{5DA6B303-00AA-4FF8-8D99-7CBE4F2A16DF}" destId="{9D45BFE4-9398-43A0-BF74-D0976BC53F15}" srcOrd="4" destOrd="0" presId="urn:microsoft.com/office/officeart/2018/2/layout/IconVerticalSolidList"/>
    <dgm:cxn modelId="{02FDF773-888A-409A-85AE-F404BD0FF258}" type="presParOf" srcId="{9D45BFE4-9398-43A0-BF74-D0976BC53F15}" destId="{A1396131-D438-431F-A623-6901903086EF}" srcOrd="0" destOrd="0" presId="urn:microsoft.com/office/officeart/2018/2/layout/IconVerticalSolidList"/>
    <dgm:cxn modelId="{4483A812-818D-4CFD-8A49-0D6D12E6CB69}" type="presParOf" srcId="{9D45BFE4-9398-43A0-BF74-D0976BC53F15}" destId="{459EC598-62DA-4C91-8C7A-0712CEA95E4F}" srcOrd="1" destOrd="0" presId="urn:microsoft.com/office/officeart/2018/2/layout/IconVerticalSolidList"/>
    <dgm:cxn modelId="{673F2BFC-12D2-40EA-83E9-9E3E4E1D62CA}" type="presParOf" srcId="{9D45BFE4-9398-43A0-BF74-D0976BC53F15}" destId="{5FBF531F-3129-4858-BB71-8B64DBFA78DA}" srcOrd="2" destOrd="0" presId="urn:microsoft.com/office/officeart/2018/2/layout/IconVerticalSolidList"/>
    <dgm:cxn modelId="{539AA9F5-AD5C-47CF-81B0-CD180FAE120D}" type="presParOf" srcId="{9D45BFE4-9398-43A0-BF74-D0976BC53F15}" destId="{42B91CD8-A62D-4E0A-99A4-1F9E7221C054}" srcOrd="3" destOrd="0" presId="urn:microsoft.com/office/officeart/2018/2/layout/IconVerticalSolidList"/>
    <dgm:cxn modelId="{91CC1C66-3E30-4FE8-BC82-502679E8E9E1}" type="presParOf" srcId="{5DA6B303-00AA-4FF8-8D99-7CBE4F2A16DF}" destId="{40048862-AF4A-4105-ADB9-595B52CB6DD5}" srcOrd="5" destOrd="0" presId="urn:microsoft.com/office/officeart/2018/2/layout/IconVerticalSolidList"/>
    <dgm:cxn modelId="{C067FF81-8355-441B-93C2-E5FEE53852C1}" type="presParOf" srcId="{5DA6B303-00AA-4FF8-8D99-7CBE4F2A16DF}" destId="{609E1763-D23D-4061-BD7C-E4C79C4D23EB}" srcOrd="6" destOrd="0" presId="urn:microsoft.com/office/officeart/2018/2/layout/IconVerticalSolidList"/>
    <dgm:cxn modelId="{EE98FDB6-C503-47DB-81F3-C36E23C8098D}" type="presParOf" srcId="{609E1763-D23D-4061-BD7C-E4C79C4D23EB}" destId="{6A7E39F3-7458-4B11-B035-B87B2676F4D8}" srcOrd="0" destOrd="0" presId="urn:microsoft.com/office/officeart/2018/2/layout/IconVerticalSolidList"/>
    <dgm:cxn modelId="{08F363F2-6C62-4C31-A4ED-5B550EC120F1}" type="presParOf" srcId="{609E1763-D23D-4061-BD7C-E4C79C4D23EB}" destId="{146AAC9E-B05D-4E59-A81C-D44F64A68E39}" srcOrd="1" destOrd="0" presId="urn:microsoft.com/office/officeart/2018/2/layout/IconVerticalSolidList"/>
    <dgm:cxn modelId="{37C75BC0-3C38-4B90-AA19-B3DFE7F6F017}" type="presParOf" srcId="{609E1763-D23D-4061-BD7C-E4C79C4D23EB}" destId="{82FD049A-B88C-4738-A53C-1345177250E6}" srcOrd="2" destOrd="0" presId="urn:microsoft.com/office/officeart/2018/2/layout/IconVerticalSolidList"/>
    <dgm:cxn modelId="{DDBA717C-FBA3-4242-98ED-A4ADE1FBFC01}" type="presParOf" srcId="{609E1763-D23D-4061-BD7C-E4C79C4D23EB}" destId="{5CB5A17F-C806-4B30-8054-591FAB450AF3}" srcOrd="3" destOrd="0" presId="urn:microsoft.com/office/officeart/2018/2/layout/IconVerticalSolidList"/>
    <dgm:cxn modelId="{124910FB-777D-43D3-8C31-093C4F131A66}" type="presParOf" srcId="{5DA6B303-00AA-4FF8-8D99-7CBE4F2A16DF}" destId="{9DCA4536-7B4F-49DB-9ECC-29F83B5ADE95}" srcOrd="7" destOrd="0" presId="urn:microsoft.com/office/officeart/2018/2/layout/IconVerticalSolidList"/>
    <dgm:cxn modelId="{8778753A-EFFA-41A0-AF33-424711A1E736}" type="presParOf" srcId="{5DA6B303-00AA-4FF8-8D99-7CBE4F2A16DF}" destId="{C6F09165-7563-4A1B-B850-CBAB75BCFF3C}" srcOrd="8" destOrd="0" presId="urn:microsoft.com/office/officeart/2018/2/layout/IconVerticalSolidList"/>
    <dgm:cxn modelId="{54F4AA2A-0F01-4E99-88CC-8362C0DB765A}" type="presParOf" srcId="{C6F09165-7563-4A1B-B850-CBAB75BCFF3C}" destId="{89D22FC5-AB5E-4B32-BEAB-DD21287F87D2}" srcOrd="0" destOrd="0" presId="urn:microsoft.com/office/officeart/2018/2/layout/IconVerticalSolidList"/>
    <dgm:cxn modelId="{81A5D293-D35C-490F-9F14-72F5573C678F}" type="presParOf" srcId="{C6F09165-7563-4A1B-B850-CBAB75BCFF3C}" destId="{76177780-A8C8-4564-A85C-F87DED78EE08}" srcOrd="1" destOrd="0" presId="urn:microsoft.com/office/officeart/2018/2/layout/IconVerticalSolidList"/>
    <dgm:cxn modelId="{DC05431B-94D3-4A34-A597-B15868749FAD}" type="presParOf" srcId="{C6F09165-7563-4A1B-B850-CBAB75BCFF3C}" destId="{AADDDD37-2859-459E-B78C-171A274BC540}" srcOrd="2" destOrd="0" presId="urn:microsoft.com/office/officeart/2018/2/layout/IconVerticalSolidList"/>
    <dgm:cxn modelId="{01A7CBF5-D92D-462F-BE67-6807A9762E9E}" type="presParOf" srcId="{C6F09165-7563-4A1B-B850-CBAB75BCFF3C}" destId="{FC2EA6C1-245D-4F8A-B203-9AFFF7BAE6C3}" srcOrd="3" destOrd="0" presId="urn:microsoft.com/office/officeart/2018/2/layout/IconVerticalSolidList"/>
    <dgm:cxn modelId="{9E6CE2ED-A888-41F6-B8B8-EB43EC9E36F6}" type="presParOf" srcId="{5DA6B303-00AA-4FF8-8D99-7CBE4F2A16DF}" destId="{5FE4C0B1-44C5-43E5-AA6C-99A11208A809}" srcOrd="9" destOrd="0" presId="urn:microsoft.com/office/officeart/2018/2/layout/IconVerticalSolidList"/>
    <dgm:cxn modelId="{AD52230F-4B26-4567-A8C0-ECB619EB2AC4}" type="presParOf" srcId="{5DA6B303-00AA-4FF8-8D99-7CBE4F2A16DF}" destId="{44BF5778-DD1D-4DF1-B3B2-34FD6F8A8319}" srcOrd="10" destOrd="0" presId="urn:microsoft.com/office/officeart/2018/2/layout/IconVerticalSolidList"/>
    <dgm:cxn modelId="{75D612EE-7D2C-4DA9-B43A-C8C947A895EF}" type="presParOf" srcId="{44BF5778-DD1D-4DF1-B3B2-34FD6F8A8319}" destId="{0EF45ECC-0379-42FD-A069-3F1320AC001C}" srcOrd="0" destOrd="0" presId="urn:microsoft.com/office/officeart/2018/2/layout/IconVerticalSolidList"/>
    <dgm:cxn modelId="{398825CA-E133-43A0-9968-F0990C40D03E}" type="presParOf" srcId="{44BF5778-DD1D-4DF1-B3B2-34FD6F8A8319}" destId="{C52A3BED-387C-4E00-B1D9-73CD196B8605}" srcOrd="1" destOrd="0" presId="urn:microsoft.com/office/officeart/2018/2/layout/IconVerticalSolidList"/>
    <dgm:cxn modelId="{BDDF87D6-D166-485B-AC93-FF8C9EC8BD6F}" type="presParOf" srcId="{44BF5778-DD1D-4DF1-B3B2-34FD6F8A8319}" destId="{F07ECA38-84F3-409D-B128-91A092EEC165}" srcOrd="2" destOrd="0" presId="urn:microsoft.com/office/officeart/2018/2/layout/IconVerticalSolidList"/>
    <dgm:cxn modelId="{43A8BD36-6EB9-41D4-8D0D-ABDB4D52E0E6}" type="presParOf" srcId="{44BF5778-DD1D-4DF1-B3B2-34FD6F8A8319}" destId="{95671238-8A55-4CD3-B96A-C71C010D8937}" srcOrd="3" destOrd="0" presId="urn:microsoft.com/office/officeart/2018/2/layout/IconVerticalSolidList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1B6921-2C24-47B8-81E7-6286255589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D03346-D465-457F-9304-9B106D2D7A7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MDT </a:t>
          </a:r>
          <a:endParaRPr lang="en-US" sz="2400" dirty="0"/>
        </a:p>
      </dgm:t>
    </dgm:pt>
    <dgm:pt modelId="{6AF06BA9-D407-4301-A77D-983F214257EC}" type="parTrans" cxnId="{56DDCE84-AA83-4E63-9B9A-A138A218D81E}">
      <dgm:prSet/>
      <dgm:spPr/>
      <dgm:t>
        <a:bodyPr/>
        <a:lstStyle/>
        <a:p>
          <a:endParaRPr lang="en-US"/>
        </a:p>
      </dgm:t>
    </dgm:pt>
    <dgm:pt modelId="{8196AA1D-4047-4B8A-BD10-F2F53BDDFCF9}" type="sibTrans" cxnId="{56DDCE84-AA83-4E63-9B9A-A138A218D81E}">
      <dgm:prSet/>
      <dgm:spPr/>
      <dgm:t>
        <a:bodyPr/>
        <a:lstStyle/>
        <a:p>
          <a:endParaRPr lang="en-US"/>
        </a:p>
      </dgm:t>
    </dgm:pt>
    <dgm:pt modelId="{51251D2F-83F4-4B3F-9636-5DA2FC8E162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Trial</a:t>
          </a:r>
          <a:endParaRPr lang="en-US" sz="2400" dirty="0"/>
        </a:p>
      </dgm:t>
    </dgm:pt>
    <dgm:pt modelId="{46AC3D7B-F207-4B26-A745-9FA8AD6469AF}" type="parTrans" cxnId="{0B966D8F-3401-49FF-B5DA-499C4C3D6FEC}">
      <dgm:prSet/>
      <dgm:spPr/>
      <dgm:t>
        <a:bodyPr/>
        <a:lstStyle/>
        <a:p>
          <a:endParaRPr lang="en-US"/>
        </a:p>
      </dgm:t>
    </dgm:pt>
    <dgm:pt modelId="{34B99642-AEDC-4856-A222-ECB596E1607B}" type="sibTrans" cxnId="{0B966D8F-3401-49FF-B5DA-499C4C3D6FEC}">
      <dgm:prSet/>
      <dgm:spPr/>
      <dgm:t>
        <a:bodyPr/>
        <a:lstStyle/>
        <a:p>
          <a:endParaRPr lang="en-US"/>
        </a:p>
      </dgm:t>
    </dgm:pt>
    <dgm:pt modelId="{CEE494F9-235E-4C3B-841B-CEF88AF2F9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Review and Preassessment</a:t>
          </a:r>
          <a:endParaRPr lang="en-US" sz="2400" dirty="0"/>
        </a:p>
      </dgm:t>
    </dgm:pt>
    <dgm:pt modelId="{1D57B8D8-A2F9-49F5-A8D4-B448C0070942}" type="parTrans" cxnId="{87336E7A-3844-4AB3-BEE2-A5AB5356CA0A}">
      <dgm:prSet/>
      <dgm:spPr/>
      <dgm:t>
        <a:bodyPr/>
        <a:lstStyle/>
        <a:p>
          <a:endParaRPr lang="en-US"/>
        </a:p>
      </dgm:t>
    </dgm:pt>
    <dgm:pt modelId="{548CC29D-EE28-4A43-BFD9-D66DF344D529}" type="sibTrans" cxnId="{87336E7A-3844-4AB3-BEE2-A5AB5356CA0A}">
      <dgm:prSet/>
      <dgm:spPr/>
      <dgm:t>
        <a:bodyPr/>
        <a:lstStyle/>
        <a:p>
          <a:endParaRPr lang="en-US"/>
        </a:p>
      </dgm:t>
    </dgm:pt>
    <dgm:pt modelId="{7E57676E-5B0A-4757-B919-D2846A3622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Follow the checklist</a:t>
          </a:r>
          <a:endParaRPr lang="en-US" sz="2400" dirty="0"/>
        </a:p>
      </dgm:t>
    </dgm:pt>
    <dgm:pt modelId="{C6F9461D-FC8E-448C-AB95-2D9F92AC6A6F}" type="parTrans" cxnId="{F55EFFB9-4DB1-4D22-9253-101DECD749F3}">
      <dgm:prSet/>
      <dgm:spPr/>
      <dgm:t>
        <a:bodyPr/>
        <a:lstStyle/>
        <a:p>
          <a:endParaRPr lang="en-US"/>
        </a:p>
      </dgm:t>
    </dgm:pt>
    <dgm:pt modelId="{A704A5AB-80F7-49D6-8A17-152F21AA17C2}" type="sibTrans" cxnId="{F55EFFB9-4DB1-4D22-9253-101DECD749F3}">
      <dgm:prSet/>
      <dgm:spPr/>
      <dgm:t>
        <a:bodyPr/>
        <a:lstStyle/>
        <a:p>
          <a:endParaRPr lang="en-US"/>
        </a:p>
      </dgm:t>
    </dgm:pt>
    <dgm:pt modelId="{D38A69CC-424B-4954-8EF3-6BDB5E0468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Implant </a:t>
          </a:r>
          <a:endParaRPr lang="en-US" sz="2400" dirty="0"/>
        </a:p>
      </dgm:t>
    </dgm:pt>
    <dgm:pt modelId="{0EEF7CBA-DA74-4096-A174-D1C6AF2C91D1}" type="parTrans" cxnId="{90FEDA19-01A1-4865-B3CA-AC39D7D68F16}">
      <dgm:prSet/>
      <dgm:spPr/>
      <dgm:t>
        <a:bodyPr/>
        <a:lstStyle/>
        <a:p>
          <a:endParaRPr lang="en-US"/>
        </a:p>
      </dgm:t>
    </dgm:pt>
    <dgm:pt modelId="{00E34BE9-DDAC-489B-A2A5-728DD994E66F}" type="sibTrans" cxnId="{90FEDA19-01A1-4865-B3CA-AC39D7D68F16}">
      <dgm:prSet/>
      <dgm:spPr/>
      <dgm:t>
        <a:bodyPr/>
        <a:lstStyle/>
        <a:p>
          <a:endParaRPr lang="en-US"/>
        </a:p>
      </dgm:t>
    </dgm:pt>
    <dgm:pt modelId="{18D19F91-51EE-499A-988E-F6764B7C2A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Admission</a:t>
          </a:r>
          <a:endParaRPr lang="en-US" sz="2400" dirty="0"/>
        </a:p>
      </dgm:t>
    </dgm:pt>
    <dgm:pt modelId="{E8A6156E-DE29-4730-879D-14B368D5BF89}" type="parTrans" cxnId="{207108D4-A4BD-4729-AA38-18E2C3B9C001}">
      <dgm:prSet/>
      <dgm:spPr/>
      <dgm:t>
        <a:bodyPr/>
        <a:lstStyle/>
        <a:p>
          <a:endParaRPr lang="en-US"/>
        </a:p>
      </dgm:t>
    </dgm:pt>
    <dgm:pt modelId="{5D3B26FC-BD8B-4E3B-B1EF-EDE99056AF6C}" type="sibTrans" cxnId="{207108D4-A4BD-4729-AA38-18E2C3B9C001}">
      <dgm:prSet/>
      <dgm:spPr/>
      <dgm:t>
        <a:bodyPr/>
        <a:lstStyle/>
        <a:p>
          <a:endParaRPr lang="en-US"/>
        </a:p>
      </dgm:t>
    </dgm:pt>
    <dgm:pt modelId="{5DA6B303-00AA-4FF8-8D99-7CBE4F2A16DF}" type="pres">
      <dgm:prSet presAssocID="{191B6921-2C24-47B8-81E7-628625558999}" presName="root" presStyleCnt="0">
        <dgm:presLayoutVars>
          <dgm:dir/>
          <dgm:resizeHandles val="exact"/>
        </dgm:presLayoutVars>
      </dgm:prSet>
      <dgm:spPr/>
    </dgm:pt>
    <dgm:pt modelId="{F87F996A-B931-409C-A365-CE27A3D8F240}" type="pres">
      <dgm:prSet presAssocID="{15D03346-D465-457F-9304-9B106D2D7A72}" presName="compNode" presStyleCnt="0"/>
      <dgm:spPr/>
    </dgm:pt>
    <dgm:pt modelId="{0981B5E0-1349-44E0-91A5-BD7412739F3D}" type="pres">
      <dgm:prSet presAssocID="{15D03346-D465-457F-9304-9B106D2D7A72}" presName="bgRect" presStyleLbl="bgShp" presStyleIdx="0" presStyleCnt="6" custLinFactY="24817" custLinFactNeighborX="600" custLinFactNeighborY="100000"/>
      <dgm:spPr>
        <a:solidFill>
          <a:schemeClr val="accent2">
            <a:lumMod val="50000"/>
          </a:schemeClr>
        </a:solidFill>
      </dgm:spPr>
    </dgm:pt>
    <dgm:pt modelId="{6E86CB9C-ED66-4C01-A985-473FC2E90EBA}" type="pres">
      <dgm:prSet presAssocID="{15D03346-D465-457F-9304-9B106D2D7A7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3872050F-C13D-4FD4-9243-85732348BCCF}" type="pres">
      <dgm:prSet presAssocID="{15D03346-D465-457F-9304-9B106D2D7A72}" presName="spaceRect" presStyleCnt="0"/>
      <dgm:spPr/>
    </dgm:pt>
    <dgm:pt modelId="{01748D1F-83D5-47CB-A6A4-CFB531C6DCD8}" type="pres">
      <dgm:prSet presAssocID="{15D03346-D465-457F-9304-9B106D2D7A72}" presName="parTx" presStyleLbl="revTx" presStyleIdx="0" presStyleCnt="6">
        <dgm:presLayoutVars>
          <dgm:chMax val="0"/>
          <dgm:chPref val="0"/>
        </dgm:presLayoutVars>
      </dgm:prSet>
      <dgm:spPr/>
    </dgm:pt>
    <dgm:pt modelId="{BCEFFDF6-CD58-4F35-BDAC-0F7FB29FAB99}" type="pres">
      <dgm:prSet presAssocID="{8196AA1D-4047-4B8A-BD10-F2F53BDDFCF9}" presName="sibTrans" presStyleCnt="0"/>
      <dgm:spPr/>
    </dgm:pt>
    <dgm:pt modelId="{1DE1F626-CA35-44F3-AB1B-5DEC3F49602D}" type="pres">
      <dgm:prSet presAssocID="{51251D2F-83F4-4B3F-9636-5DA2FC8E1623}" presName="compNode" presStyleCnt="0"/>
      <dgm:spPr/>
    </dgm:pt>
    <dgm:pt modelId="{21E79695-3DDD-4A6B-8874-F6B95B69453B}" type="pres">
      <dgm:prSet presAssocID="{51251D2F-83F4-4B3F-9636-5DA2FC8E1623}" presName="bgRect" presStyleLbl="bgShp" presStyleIdx="1" presStyleCnt="6" custLinFactY="100000" custLinFactNeighborX="600" custLinFactNeighborY="137500"/>
      <dgm:spPr/>
    </dgm:pt>
    <dgm:pt modelId="{3A0276A2-C6D3-4066-B256-F9DBEA8EA87E}" type="pres">
      <dgm:prSet presAssocID="{51251D2F-83F4-4B3F-9636-5DA2FC8E162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411AF023-58EA-43A9-B2EE-0499FCA2CADD}" type="pres">
      <dgm:prSet presAssocID="{51251D2F-83F4-4B3F-9636-5DA2FC8E1623}" presName="spaceRect" presStyleCnt="0"/>
      <dgm:spPr/>
    </dgm:pt>
    <dgm:pt modelId="{99651064-DBA1-45F1-AD49-6AB76B533FD6}" type="pres">
      <dgm:prSet presAssocID="{51251D2F-83F4-4B3F-9636-5DA2FC8E1623}" presName="parTx" presStyleLbl="revTx" presStyleIdx="1" presStyleCnt="6">
        <dgm:presLayoutVars>
          <dgm:chMax val="0"/>
          <dgm:chPref val="0"/>
        </dgm:presLayoutVars>
      </dgm:prSet>
      <dgm:spPr/>
    </dgm:pt>
    <dgm:pt modelId="{C29FFEAB-4A9B-4883-9FCD-E4D333E0644B}" type="pres">
      <dgm:prSet presAssocID="{34B99642-AEDC-4856-A222-ECB596E1607B}" presName="sibTrans" presStyleCnt="0"/>
      <dgm:spPr/>
    </dgm:pt>
    <dgm:pt modelId="{9D45BFE4-9398-43A0-BF74-D0976BC53F15}" type="pres">
      <dgm:prSet presAssocID="{CEE494F9-235E-4C3B-841B-CEF88AF2F92D}" presName="compNode" presStyleCnt="0"/>
      <dgm:spPr/>
    </dgm:pt>
    <dgm:pt modelId="{A1396131-D438-431F-A623-6901903086EF}" type="pres">
      <dgm:prSet presAssocID="{CEE494F9-235E-4C3B-841B-CEF88AF2F92D}" presName="bgRect" presStyleLbl="bgShp" presStyleIdx="2" presStyleCnt="6"/>
      <dgm:spPr>
        <a:solidFill>
          <a:schemeClr val="accent1"/>
        </a:solidFill>
        <a:ln>
          <a:solidFill>
            <a:schemeClr val="tx1"/>
          </a:solidFill>
        </a:ln>
      </dgm:spPr>
    </dgm:pt>
    <dgm:pt modelId="{459EC598-62DA-4C91-8C7A-0712CEA95E4F}" type="pres">
      <dgm:prSet presAssocID="{CEE494F9-235E-4C3B-841B-CEF88AF2F92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FBF531F-3129-4858-BB71-8B64DBFA78DA}" type="pres">
      <dgm:prSet presAssocID="{CEE494F9-235E-4C3B-841B-CEF88AF2F92D}" presName="spaceRect" presStyleCnt="0"/>
      <dgm:spPr/>
    </dgm:pt>
    <dgm:pt modelId="{42B91CD8-A62D-4E0A-99A4-1F9E7221C054}" type="pres">
      <dgm:prSet presAssocID="{CEE494F9-235E-4C3B-841B-CEF88AF2F92D}" presName="parTx" presStyleLbl="revTx" presStyleIdx="2" presStyleCnt="6">
        <dgm:presLayoutVars>
          <dgm:chMax val="0"/>
          <dgm:chPref val="0"/>
        </dgm:presLayoutVars>
      </dgm:prSet>
      <dgm:spPr/>
    </dgm:pt>
    <dgm:pt modelId="{40048862-AF4A-4105-ADB9-595B52CB6DD5}" type="pres">
      <dgm:prSet presAssocID="{548CC29D-EE28-4A43-BFD9-D66DF344D529}" presName="sibTrans" presStyleCnt="0"/>
      <dgm:spPr/>
    </dgm:pt>
    <dgm:pt modelId="{609E1763-D23D-4061-BD7C-E4C79C4D23EB}" type="pres">
      <dgm:prSet presAssocID="{7E57676E-5B0A-4757-B919-D2846A362235}" presName="compNode" presStyleCnt="0"/>
      <dgm:spPr/>
    </dgm:pt>
    <dgm:pt modelId="{6A7E39F3-7458-4B11-B035-B87B2676F4D8}" type="pres">
      <dgm:prSet presAssocID="{7E57676E-5B0A-4757-B919-D2846A362235}" presName="bgRect" presStyleLbl="bgShp" presStyleIdx="3" presStyleCnt="6"/>
      <dgm:spPr>
        <a:solidFill>
          <a:srgbClr val="FFC000"/>
        </a:solidFill>
      </dgm:spPr>
    </dgm:pt>
    <dgm:pt modelId="{146AAC9E-B05D-4E59-A81C-D44F64A68E39}" type="pres">
      <dgm:prSet presAssocID="{7E57676E-5B0A-4757-B919-D2846A36223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2FD049A-B88C-4738-A53C-1345177250E6}" type="pres">
      <dgm:prSet presAssocID="{7E57676E-5B0A-4757-B919-D2846A362235}" presName="spaceRect" presStyleCnt="0"/>
      <dgm:spPr/>
    </dgm:pt>
    <dgm:pt modelId="{5CB5A17F-C806-4B30-8054-591FAB450AF3}" type="pres">
      <dgm:prSet presAssocID="{7E57676E-5B0A-4757-B919-D2846A362235}" presName="parTx" presStyleLbl="revTx" presStyleIdx="3" presStyleCnt="6">
        <dgm:presLayoutVars>
          <dgm:chMax val="0"/>
          <dgm:chPref val="0"/>
        </dgm:presLayoutVars>
      </dgm:prSet>
      <dgm:spPr/>
    </dgm:pt>
    <dgm:pt modelId="{9DCA4536-7B4F-49DB-9ECC-29F83B5ADE95}" type="pres">
      <dgm:prSet presAssocID="{A704A5AB-80F7-49D6-8A17-152F21AA17C2}" presName="sibTrans" presStyleCnt="0"/>
      <dgm:spPr/>
    </dgm:pt>
    <dgm:pt modelId="{C6F09165-7563-4A1B-B850-CBAB75BCFF3C}" type="pres">
      <dgm:prSet presAssocID="{D38A69CC-424B-4954-8EF3-6BDB5E046847}" presName="compNode" presStyleCnt="0"/>
      <dgm:spPr/>
    </dgm:pt>
    <dgm:pt modelId="{89D22FC5-AB5E-4B32-BEAB-DD21287F87D2}" type="pres">
      <dgm:prSet presAssocID="{D38A69CC-424B-4954-8EF3-6BDB5E046847}" presName="bgRect" presStyleLbl="bgShp" presStyleIdx="4" presStyleCnt="6"/>
      <dgm:spPr>
        <a:solidFill>
          <a:srgbClr val="FF0000"/>
        </a:solidFill>
      </dgm:spPr>
    </dgm:pt>
    <dgm:pt modelId="{76177780-A8C8-4564-A85C-F87DED78EE08}" type="pres">
      <dgm:prSet presAssocID="{D38A69CC-424B-4954-8EF3-6BDB5E04684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AADDDD37-2859-459E-B78C-171A274BC540}" type="pres">
      <dgm:prSet presAssocID="{D38A69CC-424B-4954-8EF3-6BDB5E046847}" presName="spaceRect" presStyleCnt="0"/>
      <dgm:spPr/>
    </dgm:pt>
    <dgm:pt modelId="{FC2EA6C1-245D-4F8A-B203-9AFFF7BAE6C3}" type="pres">
      <dgm:prSet presAssocID="{D38A69CC-424B-4954-8EF3-6BDB5E046847}" presName="parTx" presStyleLbl="revTx" presStyleIdx="4" presStyleCnt="6">
        <dgm:presLayoutVars>
          <dgm:chMax val="0"/>
          <dgm:chPref val="0"/>
        </dgm:presLayoutVars>
      </dgm:prSet>
      <dgm:spPr/>
    </dgm:pt>
    <dgm:pt modelId="{5FE4C0B1-44C5-43E5-AA6C-99A11208A809}" type="pres">
      <dgm:prSet presAssocID="{00E34BE9-DDAC-489B-A2A5-728DD994E66F}" presName="sibTrans" presStyleCnt="0"/>
      <dgm:spPr/>
    </dgm:pt>
    <dgm:pt modelId="{44BF5778-DD1D-4DF1-B3B2-34FD6F8A8319}" type="pres">
      <dgm:prSet presAssocID="{18D19F91-51EE-499A-988E-F6764B7C2AD9}" presName="compNode" presStyleCnt="0"/>
      <dgm:spPr/>
    </dgm:pt>
    <dgm:pt modelId="{0EF45ECC-0379-42FD-A069-3F1320AC001C}" type="pres">
      <dgm:prSet presAssocID="{18D19F91-51EE-499A-988E-F6764B7C2AD9}" presName="bgRect" presStyleLbl="bgShp" presStyleIdx="5" presStyleCnt="6"/>
      <dgm:spPr>
        <a:solidFill>
          <a:srgbClr val="00B0F0"/>
        </a:solidFill>
      </dgm:spPr>
    </dgm:pt>
    <dgm:pt modelId="{C52A3BED-387C-4E00-B1D9-73CD196B8605}" type="pres">
      <dgm:prSet presAssocID="{18D19F91-51EE-499A-988E-F6764B7C2AD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07ECA38-84F3-409D-B128-91A092EEC165}" type="pres">
      <dgm:prSet presAssocID="{18D19F91-51EE-499A-988E-F6764B7C2AD9}" presName="spaceRect" presStyleCnt="0"/>
      <dgm:spPr/>
    </dgm:pt>
    <dgm:pt modelId="{95671238-8A55-4CD3-B96A-C71C010D8937}" type="pres">
      <dgm:prSet presAssocID="{18D19F91-51EE-499A-988E-F6764B7C2AD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0FEDA19-01A1-4865-B3CA-AC39D7D68F16}" srcId="{191B6921-2C24-47B8-81E7-628625558999}" destId="{D38A69CC-424B-4954-8EF3-6BDB5E046847}" srcOrd="4" destOrd="0" parTransId="{0EEF7CBA-DA74-4096-A174-D1C6AF2C91D1}" sibTransId="{00E34BE9-DDAC-489B-A2A5-728DD994E66F}"/>
    <dgm:cxn modelId="{DE36201F-B8AF-467B-B8ED-05BD6332D3D7}" type="presOf" srcId="{191B6921-2C24-47B8-81E7-628625558999}" destId="{5DA6B303-00AA-4FF8-8D99-7CBE4F2A16DF}" srcOrd="0" destOrd="0" presId="urn:microsoft.com/office/officeart/2018/2/layout/IconVerticalSolidList"/>
    <dgm:cxn modelId="{B2B44E5D-B41B-4B67-8B19-3C1AE14751A4}" type="presOf" srcId="{51251D2F-83F4-4B3F-9636-5DA2FC8E1623}" destId="{99651064-DBA1-45F1-AD49-6AB76B533FD6}" srcOrd="0" destOrd="0" presId="urn:microsoft.com/office/officeart/2018/2/layout/IconVerticalSolidList"/>
    <dgm:cxn modelId="{C40FDA5F-28A6-4C30-B93A-5A8E71663DA5}" type="presOf" srcId="{15D03346-D465-457F-9304-9B106D2D7A72}" destId="{01748D1F-83D5-47CB-A6A4-CFB531C6DCD8}" srcOrd="0" destOrd="0" presId="urn:microsoft.com/office/officeart/2018/2/layout/IconVerticalSolidList"/>
    <dgm:cxn modelId="{87336E7A-3844-4AB3-BEE2-A5AB5356CA0A}" srcId="{191B6921-2C24-47B8-81E7-628625558999}" destId="{CEE494F9-235E-4C3B-841B-CEF88AF2F92D}" srcOrd="2" destOrd="0" parTransId="{1D57B8D8-A2F9-49F5-A8D4-B448C0070942}" sibTransId="{548CC29D-EE28-4A43-BFD9-D66DF344D529}"/>
    <dgm:cxn modelId="{56DDCE84-AA83-4E63-9B9A-A138A218D81E}" srcId="{191B6921-2C24-47B8-81E7-628625558999}" destId="{15D03346-D465-457F-9304-9B106D2D7A72}" srcOrd="0" destOrd="0" parTransId="{6AF06BA9-D407-4301-A77D-983F214257EC}" sibTransId="{8196AA1D-4047-4B8A-BD10-F2F53BDDFCF9}"/>
    <dgm:cxn modelId="{0B966D8F-3401-49FF-B5DA-499C4C3D6FEC}" srcId="{191B6921-2C24-47B8-81E7-628625558999}" destId="{51251D2F-83F4-4B3F-9636-5DA2FC8E1623}" srcOrd="1" destOrd="0" parTransId="{46AC3D7B-F207-4B26-A745-9FA8AD6469AF}" sibTransId="{34B99642-AEDC-4856-A222-ECB596E1607B}"/>
    <dgm:cxn modelId="{D9CF899A-7FFD-47EA-8E0B-FD428C1C6F90}" type="presOf" srcId="{7E57676E-5B0A-4757-B919-D2846A362235}" destId="{5CB5A17F-C806-4B30-8054-591FAB450AF3}" srcOrd="0" destOrd="0" presId="urn:microsoft.com/office/officeart/2018/2/layout/IconVerticalSolidList"/>
    <dgm:cxn modelId="{437F11AA-3428-4513-9131-CDC238CBCDF5}" type="presOf" srcId="{CEE494F9-235E-4C3B-841B-CEF88AF2F92D}" destId="{42B91CD8-A62D-4E0A-99A4-1F9E7221C054}" srcOrd="0" destOrd="0" presId="urn:microsoft.com/office/officeart/2018/2/layout/IconVerticalSolidList"/>
    <dgm:cxn modelId="{F55EFFB9-4DB1-4D22-9253-101DECD749F3}" srcId="{191B6921-2C24-47B8-81E7-628625558999}" destId="{7E57676E-5B0A-4757-B919-D2846A362235}" srcOrd="3" destOrd="0" parTransId="{C6F9461D-FC8E-448C-AB95-2D9F92AC6A6F}" sibTransId="{A704A5AB-80F7-49D6-8A17-152F21AA17C2}"/>
    <dgm:cxn modelId="{44849BC0-ED55-45F0-8018-AFE41E72B6C4}" type="presOf" srcId="{18D19F91-51EE-499A-988E-F6764B7C2AD9}" destId="{95671238-8A55-4CD3-B96A-C71C010D8937}" srcOrd="0" destOrd="0" presId="urn:microsoft.com/office/officeart/2018/2/layout/IconVerticalSolidList"/>
    <dgm:cxn modelId="{207108D4-A4BD-4729-AA38-18E2C3B9C001}" srcId="{191B6921-2C24-47B8-81E7-628625558999}" destId="{18D19F91-51EE-499A-988E-F6764B7C2AD9}" srcOrd="5" destOrd="0" parTransId="{E8A6156E-DE29-4730-879D-14B368D5BF89}" sibTransId="{5D3B26FC-BD8B-4E3B-B1EF-EDE99056AF6C}"/>
    <dgm:cxn modelId="{7D8B86E8-FCF9-4A91-8691-26946D6196DB}" type="presOf" srcId="{D38A69CC-424B-4954-8EF3-6BDB5E046847}" destId="{FC2EA6C1-245D-4F8A-B203-9AFFF7BAE6C3}" srcOrd="0" destOrd="0" presId="urn:microsoft.com/office/officeart/2018/2/layout/IconVerticalSolidList"/>
    <dgm:cxn modelId="{D256B216-CF26-4E5E-B684-9EE84B8A124D}" type="presParOf" srcId="{5DA6B303-00AA-4FF8-8D99-7CBE4F2A16DF}" destId="{F87F996A-B931-409C-A365-CE27A3D8F240}" srcOrd="0" destOrd="0" presId="urn:microsoft.com/office/officeart/2018/2/layout/IconVerticalSolidList"/>
    <dgm:cxn modelId="{2402441F-6EAF-41D3-9C7F-A625C9074361}" type="presParOf" srcId="{F87F996A-B931-409C-A365-CE27A3D8F240}" destId="{0981B5E0-1349-44E0-91A5-BD7412739F3D}" srcOrd="0" destOrd="0" presId="urn:microsoft.com/office/officeart/2018/2/layout/IconVerticalSolidList"/>
    <dgm:cxn modelId="{505C1D9F-1E82-4355-A731-B180100E583F}" type="presParOf" srcId="{F87F996A-B931-409C-A365-CE27A3D8F240}" destId="{6E86CB9C-ED66-4C01-A985-473FC2E90EBA}" srcOrd="1" destOrd="0" presId="urn:microsoft.com/office/officeart/2018/2/layout/IconVerticalSolidList"/>
    <dgm:cxn modelId="{CC7D1971-E3BC-41B7-87E6-97B2DE3E6F11}" type="presParOf" srcId="{F87F996A-B931-409C-A365-CE27A3D8F240}" destId="{3872050F-C13D-4FD4-9243-85732348BCCF}" srcOrd="2" destOrd="0" presId="urn:microsoft.com/office/officeart/2018/2/layout/IconVerticalSolidList"/>
    <dgm:cxn modelId="{BE8F3322-0146-493B-820A-4E0A7DEE08DD}" type="presParOf" srcId="{F87F996A-B931-409C-A365-CE27A3D8F240}" destId="{01748D1F-83D5-47CB-A6A4-CFB531C6DCD8}" srcOrd="3" destOrd="0" presId="urn:microsoft.com/office/officeart/2018/2/layout/IconVerticalSolidList"/>
    <dgm:cxn modelId="{2257E32B-5DA3-400A-8A20-DD2D36D7E80D}" type="presParOf" srcId="{5DA6B303-00AA-4FF8-8D99-7CBE4F2A16DF}" destId="{BCEFFDF6-CD58-4F35-BDAC-0F7FB29FAB99}" srcOrd="1" destOrd="0" presId="urn:microsoft.com/office/officeart/2018/2/layout/IconVerticalSolidList"/>
    <dgm:cxn modelId="{E9D9DD61-BABE-4B26-99C9-684AB4BC79F4}" type="presParOf" srcId="{5DA6B303-00AA-4FF8-8D99-7CBE4F2A16DF}" destId="{1DE1F626-CA35-44F3-AB1B-5DEC3F49602D}" srcOrd="2" destOrd="0" presId="urn:microsoft.com/office/officeart/2018/2/layout/IconVerticalSolidList"/>
    <dgm:cxn modelId="{994D2224-5CD1-47D7-8403-A04FF5F52401}" type="presParOf" srcId="{1DE1F626-CA35-44F3-AB1B-5DEC3F49602D}" destId="{21E79695-3DDD-4A6B-8874-F6B95B69453B}" srcOrd="0" destOrd="0" presId="urn:microsoft.com/office/officeart/2018/2/layout/IconVerticalSolidList"/>
    <dgm:cxn modelId="{85DA1CD0-9B91-4AD2-A506-4F65E2ADF385}" type="presParOf" srcId="{1DE1F626-CA35-44F3-AB1B-5DEC3F49602D}" destId="{3A0276A2-C6D3-4066-B256-F9DBEA8EA87E}" srcOrd="1" destOrd="0" presId="urn:microsoft.com/office/officeart/2018/2/layout/IconVerticalSolidList"/>
    <dgm:cxn modelId="{813D50C1-1F91-4B38-AA1F-973844FADC26}" type="presParOf" srcId="{1DE1F626-CA35-44F3-AB1B-5DEC3F49602D}" destId="{411AF023-58EA-43A9-B2EE-0499FCA2CADD}" srcOrd="2" destOrd="0" presId="urn:microsoft.com/office/officeart/2018/2/layout/IconVerticalSolidList"/>
    <dgm:cxn modelId="{78FF3B0F-C467-43B5-A2E0-C9B1D1FF45D4}" type="presParOf" srcId="{1DE1F626-CA35-44F3-AB1B-5DEC3F49602D}" destId="{99651064-DBA1-45F1-AD49-6AB76B533FD6}" srcOrd="3" destOrd="0" presId="urn:microsoft.com/office/officeart/2018/2/layout/IconVerticalSolidList"/>
    <dgm:cxn modelId="{A9551CAD-8906-436E-B6B0-32C31119EC8A}" type="presParOf" srcId="{5DA6B303-00AA-4FF8-8D99-7CBE4F2A16DF}" destId="{C29FFEAB-4A9B-4883-9FCD-E4D333E0644B}" srcOrd="3" destOrd="0" presId="urn:microsoft.com/office/officeart/2018/2/layout/IconVerticalSolidList"/>
    <dgm:cxn modelId="{2239EE6D-C447-486B-A56F-44B278336A61}" type="presParOf" srcId="{5DA6B303-00AA-4FF8-8D99-7CBE4F2A16DF}" destId="{9D45BFE4-9398-43A0-BF74-D0976BC53F15}" srcOrd="4" destOrd="0" presId="urn:microsoft.com/office/officeart/2018/2/layout/IconVerticalSolidList"/>
    <dgm:cxn modelId="{02FDF773-888A-409A-85AE-F404BD0FF258}" type="presParOf" srcId="{9D45BFE4-9398-43A0-BF74-D0976BC53F15}" destId="{A1396131-D438-431F-A623-6901903086EF}" srcOrd="0" destOrd="0" presId="urn:microsoft.com/office/officeart/2018/2/layout/IconVerticalSolidList"/>
    <dgm:cxn modelId="{4483A812-818D-4CFD-8A49-0D6D12E6CB69}" type="presParOf" srcId="{9D45BFE4-9398-43A0-BF74-D0976BC53F15}" destId="{459EC598-62DA-4C91-8C7A-0712CEA95E4F}" srcOrd="1" destOrd="0" presId="urn:microsoft.com/office/officeart/2018/2/layout/IconVerticalSolidList"/>
    <dgm:cxn modelId="{673F2BFC-12D2-40EA-83E9-9E3E4E1D62CA}" type="presParOf" srcId="{9D45BFE4-9398-43A0-BF74-D0976BC53F15}" destId="{5FBF531F-3129-4858-BB71-8B64DBFA78DA}" srcOrd="2" destOrd="0" presId="urn:microsoft.com/office/officeart/2018/2/layout/IconVerticalSolidList"/>
    <dgm:cxn modelId="{539AA9F5-AD5C-47CF-81B0-CD180FAE120D}" type="presParOf" srcId="{9D45BFE4-9398-43A0-BF74-D0976BC53F15}" destId="{42B91CD8-A62D-4E0A-99A4-1F9E7221C054}" srcOrd="3" destOrd="0" presId="urn:microsoft.com/office/officeart/2018/2/layout/IconVerticalSolidList"/>
    <dgm:cxn modelId="{91CC1C66-3E30-4FE8-BC82-502679E8E9E1}" type="presParOf" srcId="{5DA6B303-00AA-4FF8-8D99-7CBE4F2A16DF}" destId="{40048862-AF4A-4105-ADB9-595B52CB6DD5}" srcOrd="5" destOrd="0" presId="urn:microsoft.com/office/officeart/2018/2/layout/IconVerticalSolidList"/>
    <dgm:cxn modelId="{C067FF81-8355-441B-93C2-E5FEE53852C1}" type="presParOf" srcId="{5DA6B303-00AA-4FF8-8D99-7CBE4F2A16DF}" destId="{609E1763-D23D-4061-BD7C-E4C79C4D23EB}" srcOrd="6" destOrd="0" presId="urn:microsoft.com/office/officeart/2018/2/layout/IconVerticalSolidList"/>
    <dgm:cxn modelId="{EE98FDB6-C503-47DB-81F3-C36E23C8098D}" type="presParOf" srcId="{609E1763-D23D-4061-BD7C-E4C79C4D23EB}" destId="{6A7E39F3-7458-4B11-B035-B87B2676F4D8}" srcOrd="0" destOrd="0" presId="urn:microsoft.com/office/officeart/2018/2/layout/IconVerticalSolidList"/>
    <dgm:cxn modelId="{08F363F2-6C62-4C31-A4ED-5B550EC120F1}" type="presParOf" srcId="{609E1763-D23D-4061-BD7C-E4C79C4D23EB}" destId="{146AAC9E-B05D-4E59-A81C-D44F64A68E39}" srcOrd="1" destOrd="0" presId="urn:microsoft.com/office/officeart/2018/2/layout/IconVerticalSolidList"/>
    <dgm:cxn modelId="{37C75BC0-3C38-4B90-AA19-B3DFE7F6F017}" type="presParOf" srcId="{609E1763-D23D-4061-BD7C-E4C79C4D23EB}" destId="{82FD049A-B88C-4738-A53C-1345177250E6}" srcOrd="2" destOrd="0" presId="urn:microsoft.com/office/officeart/2018/2/layout/IconVerticalSolidList"/>
    <dgm:cxn modelId="{DDBA717C-FBA3-4242-98ED-A4ADE1FBFC01}" type="presParOf" srcId="{609E1763-D23D-4061-BD7C-E4C79C4D23EB}" destId="{5CB5A17F-C806-4B30-8054-591FAB450AF3}" srcOrd="3" destOrd="0" presId="urn:microsoft.com/office/officeart/2018/2/layout/IconVerticalSolidList"/>
    <dgm:cxn modelId="{124910FB-777D-43D3-8C31-093C4F131A66}" type="presParOf" srcId="{5DA6B303-00AA-4FF8-8D99-7CBE4F2A16DF}" destId="{9DCA4536-7B4F-49DB-9ECC-29F83B5ADE95}" srcOrd="7" destOrd="0" presId="urn:microsoft.com/office/officeart/2018/2/layout/IconVerticalSolidList"/>
    <dgm:cxn modelId="{8778753A-EFFA-41A0-AF33-424711A1E736}" type="presParOf" srcId="{5DA6B303-00AA-4FF8-8D99-7CBE4F2A16DF}" destId="{C6F09165-7563-4A1B-B850-CBAB75BCFF3C}" srcOrd="8" destOrd="0" presId="urn:microsoft.com/office/officeart/2018/2/layout/IconVerticalSolidList"/>
    <dgm:cxn modelId="{54F4AA2A-0F01-4E99-88CC-8362C0DB765A}" type="presParOf" srcId="{C6F09165-7563-4A1B-B850-CBAB75BCFF3C}" destId="{89D22FC5-AB5E-4B32-BEAB-DD21287F87D2}" srcOrd="0" destOrd="0" presId="urn:microsoft.com/office/officeart/2018/2/layout/IconVerticalSolidList"/>
    <dgm:cxn modelId="{81A5D293-D35C-490F-9F14-72F5573C678F}" type="presParOf" srcId="{C6F09165-7563-4A1B-B850-CBAB75BCFF3C}" destId="{76177780-A8C8-4564-A85C-F87DED78EE08}" srcOrd="1" destOrd="0" presId="urn:microsoft.com/office/officeart/2018/2/layout/IconVerticalSolidList"/>
    <dgm:cxn modelId="{DC05431B-94D3-4A34-A597-B15868749FAD}" type="presParOf" srcId="{C6F09165-7563-4A1B-B850-CBAB75BCFF3C}" destId="{AADDDD37-2859-459E-B78C-171A274BC540}" srcOrd="2" destOrd="0" presId="urn:microsoft.com/office/officeart/2018/2/layout/IconVerticalSolidList"/>
    <dgm:cxn modelId="{01A7CBF5-D92D-462F-BE67-6807A9762E9E}" type="presParOf" srcId="{C6F09165-7563-4A1B-B850-CBAB75BCFF3C}" destId="{FC2EA6C1-245D-4F8A-B203-9AFFF7BAE6C3}" srcOrd="3" destOrd="0" presId="urn:microsoft.com/office/officeart/2018/2/layout/IconVerticalSolidList"/>
    <dgm:cxn modelId="{9E6CE2ED-A888-41F6-B8B8-EB43EC9E36F6}" type="presParOf" srcId="{5DA6B303-00AA-4FF8-8D99-7CBE4F2A16DF}" destId="{5FE4C0B1-44C5-43E5-AA6C-99A11208A809}" srcOrd="9" destOrd="0" presId="urn:microsoft.com/office/officeart/2018/2/layout/IconVerticalSolidList"/>
    <dgm:cxn modelId="{AD52230F-4B26-4567-A8C0-ECB619EB2AC4}" type="presParOf" srcId="{5DA6B303-00AA-4FF8-8D99-7CBE4F2A16DF}" destId="{44BF5778-DD1D-4DF1-B3B2-34FD6F8A8319}" srcOrd="10" destOrd="0" presId="urn:microsoft.com/office/officeart/2018/2/layout/IconVerticalSolidList"/>
    <dgm:cxn modelId="{75D612EE-7D2C-4DA9-B43A-C8C947A895EF}" type="presParOf" srcId="{44BF5778-DD1D-4DF1-B3B2-34FD6F8A8319}" destId="{0EF45ECC-0379-42FD-A069-3F1320AC001C}" srcOrd="0" destOrd="0" presId="urn:microsoft.com/office/officeart/2018/2/layout/IconVerticalSolidList"/>
    <dgm:cxn modelId="{398825CA-E133-43A0-9968-F0990C40D03E}" type="presParOf" srcId="{44BF5778-DD1D-4DF1-B3B2-34FD6F8A8319}" destId="{C52A3BED-387C-4E00-B1D9-73CD196B8605}" srcOrd="1" destOrd="0" presId="urn:microsoft.com/office/officeart/2018/2/layout/IconVerticalSolidList"/>
    <dgm:cxn modelId="{BDDF87D6-D166-485B-AC93-FF8C9EC8BD6F}" type="presParOf" srcId="{44BF5778-DD1D-4DF1-B3B2-34FD6F8A8319}" destId="{F07ECA38-84F3-409D-B128-91A092EEC165}" srcOrd="2" destOrd="0" presId="urn:microsoft.com/office/officeart/2018/2/layout/IconVerticalSolidList"/>
    <dgm:cxn modelId="{43A8BD36-6EB9-41D4-8D0D-ABDB4D52E0E6}" type="presParOf" srcId="{44BF5778-DD1D-4DF1-B3B2-34FD6F8A8319}" destId="{95671238-8A55-4CD3-B96A-C71C010D8937}" srcOrd="3" destOrd="0" presId="urn:microsoft.com/office/officeart/2018/2/layout/IconVerticalSolidList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F1A5B-8EA9-47E6-957E-3021346ADFEB}">
      <dsp:nvSpPr>
        <dsp:cNvPr id="0" name=""/>
        <dsp:cNvSpPr/>
      </dsp:nvSpPr>
      <dsp:spPr>
        <a:xfrm>
          <a:off x="2004972" y="1284525"/>
          <a:ext cx="1336648" cy="133664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25773E3-78A8-4755-BF3D-8C1FD6A2409A}">
      <dsp:nvSpPr>
        <dsp:cNvPr id="0" name=""/>
        <dsp:cNvSpPr/>
      </dsp:nvSpPr>
      <dsp:spPr>
        <a:xfrm>
          <a:off x="1898040" y="196112"/>
          <a:ext cx="1550512" cy="89746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accent4">
                  <a:lumMod val="75000"/>
                </a:schemeClr>
              </a:solidFill>
            </a:rPr>
            <a:t>Referrals</a:t>
          </a:r>
        </a:p>
      </dsp:txBody>
      <dsp:txXfrm>
        <a:off x="1898040" y="196112"/>
        <a:ext cx="1550512" cy="897463"/>
      </dsp:txXfrm>
    </dsp:sp>
    <dsp:sp modelId="{262043FB-6ED7-4D95-9FF1-3217CA2FE498}">
      <dsp:nvSpPr>
        <dsp:cNvPr id="0" name=""/>
        <dsp:cNvSpPr/>
      </dsp:nvSpPr>
      <dsp:spPr>
        <a:xfrm>
          <a:off x="2513433" y="1653822"/>
          <a:ext cx="1336648" cy="1336648"/>
        </a:xfrm>
        <a:prstGeom prst="ellipse">
          <a:avLst/>
        </a:prstGeom>
        <a:solidFill>
          <a:schemeClr val="accent4">
            <a:alpha val="50000"/>
            <a:hueOff val="1649984"/>
            <a:satOff val="-7300"/>
            <a:lumOff val="-12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0EBE03E-2194-41FF-A7DD-5D807DB23259}">
      <dsp:nvSpPr>
        <dsp:cNvPr id="0" name=""/>
        <dsp:cNvSpPr/>
      </dsp:nvSpPr>
      <dsp:spPr>
        <a:xfrm>
          <a:off x="3956479" y="1380000"/>
          <a:ext cx="1390114" cy="9738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rgbClr val="92D050"/>
              </a:solidFill>
            </a:rPr>
            <a:t>Training</a:t>
          </a:r>
        </a:p>
      </dsp:txBody>
      <dsp:txXfrm>
        <a:off x="3956479" y="1380000"/>
        <a:ext cx="1390114" cy="973843"/>
      </dsp:txXfrm>
    </dsp:sp>
    <dsp:sp modelId="{DD3587E8-E506-42E3-88DC-21E40BB42F18}">
      <dsp:nvSpPr>
        <dsp:cNvPr id="0" name=""/>
        <dsp:cNvSpPr/>
      </dsp:nvSpPr>
      <dsp:spPr>
        <a:xfrm>
          <a:off x="2319352" y="2251877"/>
          <a:ext cx="1336648" cy="1336648"/>
        </a:xfrm>
        <a:prstGeom prst="ellipse">
          <a:avLst/>
        </a:prstGeom>
        <a:solidFill>
          <a:schemeClr val="accent4">
            <a:alpha val="50000"/>
            <a:hueOff val="3299968"/>
            <a:satOff val="-14601"/>
            <a:lumOff val="-24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793AFBC-88E0-4F19-8662-7FAD1251E85F}">
      <dsp:nvSpPr>
        <dsp:cNvPr id="0" name=""/>
        <dsp:cNvSpPr/>
      </dsp:nvSpPr>
      <dsp:spPr>
        <a:xfrm>
          <a:off x="3742615" y="3041263"/>
          <a:ext cx="1390114" cy="9738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accent6">
                  <a:lumMod val="75000"/>
                </a:schemeClr>
              </a:solidFill>
            </a:rPr>
            <a:t>Management </a:t>
          </a:r>
        </a:p>
      </dsp:txBody>
      <dsp:txXfrm>
        <a:off x="3742615" y="3041263"/>
        <a:ext cx="1390114" cy="973843"/>
      </dsp:txXfrm>
    </dsp:sp>
    <dsp:sp modelId="{BA2993B9-D73E-4575-8EA3-304B52B2C8C8}">
      <dsp:nvSpPr>
        <dsp:cNvPr id="0" name=""/>
        <dsp:cNvSpPr/>
      </dsp:nvSpPr>
      <dsp:spPr>
        <a:xfrm>
          <a:off x="1690593" y="2251877"/>
          <a:ext cx="1336648" cy="1336648"/>
        </a:xfrm>
        <a:prstGeom prst="ellipse">
          <a:avLst/>
        </a:prstGeom>
        <a:solidFill>
          <a:schemeClr val="accent4">
            <a:alpha val="50000"/>
            <a:hueOff val="4949952"/>
            <a:satOff val="-21901"/>
            <a:lumOff val="-36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C7B24F5-6BA4-42D9-A3ED-1311CD82789A}">
      <dsp:nvSpPr>
        <dsp:cNvPr id="0" name=""/>
        <dsp:cNvSpPr/>
      </dsp:nvSpPr>
      <dsp:spPr>
        <a:xfrm>
          <a:off x="213863" y="3041263"/>
          <a:ext cx="1390114" cy="9738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rgbClr val="00B050"/>
              </a:solidFill>
            </a:rPr>
            <a:t>Complex Patients</a:t>
          </a:r>
        </a:p>
      </dsp:txBody>
      <dsp:txXfrm>
        <a:off x="213863" y="3041263"/>
        <a:ext cx="1390114" cy="973843"/>
      </dsp:txXfrm>
    </dsp:sp>
    <dsp:sp modelId="{295025A2-6B98-4C77-8CD4-092358D21B40}">
      <dsp:nvSpPr>
        <dsp:cNvPr id="0" name=""/>
        <dsp:cNvSpPr/>
      </dsp:nvSpPr>
      <dsp:spPr>
        <a:xfrm>
          <a:off x="1496511" y="1653822"/>
          <a:ext cx="1336648" cy="1336648"/>
        </a:xfrm>
        <a:prstGeom prst="ellipse">
          <a:avLst/>
        </a:prstGeom>
        <a:solidFill>
          <a:schemeClr val="accent4">
            <a:alpha val="50000"/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E4A720F-B34A-4995-8B21-FBAABE80D2B4}">
      <dsp:nvSpPr>
        <dsp:cNvPr id="0" name=""/>
        <dsp:cNvSpPr/>
      </dsp:nvSpPr>
      <dsp:spPr>
        <a:xfrm>
          <a:off x="0" y="1380000"/>
          <a:ext cx="1390114" cy="9738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accent1"/>
              </a:solidFill>
            </a:rPr>
            <a:t>Complications</a:t>
          </a:r>
        </a:p>
      </dsp:txBody>
      <dsp:txXfrm>
        <a:off x="0" y="1380000"/>
        <a:ext cx="1390114" cy="973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1B5E0-1349-44E0-91A5-BD7412739F3D}">
      <dsp:nvSpPr>
        <dsp:cNvPr id="0" name=""/>
        <dsp:cNvSpPr/>
      </dsp:nvSpPr>
      <dsp:spPr>
        <a:xfrm>
          <a:off x="0" y="340757"/>
          <a:ext cx="4060893" cy="27061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6CB9C-ED66-4C01-A985-473FC2E90EBA}">
      <dsp:nvSpPr>
        <dsp:cNvPr id="0" name=""/>
        <dsp:cNvSpPr/>
      </dsp:nvSpPr>
      <dsp:spPr>
        <a:xfrm>
          <a:off x="81859" y="63877"/>
          <a:ext cx="148981" cy="148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48D1F-83D5-47CB-A6A4-CFB531C6DCD8}">
      <dsp:nvSpPr>
        <dsp:cNvPr id="0" name=""/>
        <dsp:cNvSpPr/>
      </dsp:nvSpPr>
      <dsp:spPr>
        <a:xfrm>
          <a:off x="312700" y="2989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MDT </a:t>
          </a:r>
          <a:endParaRPr lang="en-US" sz="2400" kern="1200" dirty="0"/>
        </a:p>
      </dsp:txBody>
      <dsp:txXfrm>
        <a:off x="312700" y="2989"/>
        <a:ext cx="3617674" cy="507394"/>
      </dsp:txXfrm>
    </dsp:sp>
    <dsp:sp modelId="{21E79695-3DDD-4A6B-8874-F6B95B69453B}">
      <dsp:nvSpPr>
        <dsp:cNvPr id="0" name=""/>
        <dsp:cNvSpPr/>
      </dsp:nvSpPr>
      <dsp:spPr>
        <a:xfrm>
          <a:off x="0" y="1279932"/>
          <a:ext cx="4060893" cy="2706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276A2-C6D3-4066-B256-F9DBEA8EA87E}">
      <dsp:nvSpPr>
        <dsp:cNvPr id="0" name=""/>
        <dsp:cNvSpPr/>
      </dsp:nvSpPr>
      <dsp:spPr>
        <a:xfrm>
          <a:off x="81859" y="698119"/>
          <a:ext cx="148981" cy="148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51064-DBA1-45F1-AD49-6AB76B533FD6}">
      <dsp:nvSpPr>
        <dsp:cNvPr id="0" name=""/>
        <dsp:cNvSpPr/>
      </dsp:nvSpPr>
      <dsp:spPr>
        <a:xfrm>
          <a:off x="312700" y="637232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Trial</a:t>
          </a:r>
          <a:endParaRPr lang="en-US" sz="2400" kern="1200" dirty="0"/>
        </a:p>
      </dsp:txBody>
      <dsp:txXfrm>
        <a:off x="312700" y="637232"/>
        <a:ext cx="3617674" cy="507394"/>
      </dsp:txXfrm>
    </dsp:sp>
    <dsp:sp modelId="{A1396131-D438-431F-A623-6901903086EF}">
      <dsp:nvSpPr>
        <dsp:cNvPr id="0" name=""/>
        <dsp:cNvSpPr/>
      </dsp:nvSpPr>
      <dsp:spPr>
        <a:xfrm>
          <a:off x="0" y="1271475"/>
          <a:ext cx="4060893" cy="2706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EC598-62DA-4C91-8C7A-0712CEA95E4F}">
      <dsp:nvSpPr>
        <dsp:cNvPr id="0" name=""/>
        <dsp:cNvSpPr/>
      </dsp:nvSpPr>
      <dsp:spPr>
        <a:xfrm>
          <a:off x="81859" y="1332362"/>
          <a:ext cx="148981" cy="148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91CD8-A62D-4E0A-99A4-1F9E7221C054}">
      <dsp:nvSpPr>
        <dsp:cNvPr id="0" name=""/>
        <dsp:cNvSpPr/>
      </dsp:nvSpPr>
      <dsp:spPr>
        <a:xfrm>
          <a:off x="312700" y="1271475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Review and Preassessment</a:t>
          </a:r>
          <a:endParaRPr lang="en-US" sz="2400" kern="1200" dirty="0"/>
        </a:p>
      </dsp:txBody>
      <dsp:txXfrm>
        <a:off x="312700" y="1271475"/>
        <a:ext cx="3617674" cy="507394"/>
      </dsp:txXfrm>
    </dsp:sp>
    <dsp:sp modelId="{6A7E39F3-7458-4B11-B035-B87B2676F4D8}">
      <dsp:nvSpPr>
        <dsp:cNvPr id="0" name=""/>
        <dsp:cNvSpPr/>
      </dsp:nvSpPr>
      <dsp:spPr>
        <a:xfrm>
          <a:off x="0" y="1905718"/>
          <a:ext cx="4060893" cy="27061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AAC9E-B05D-4E59-A81C-D44F64A68E39}">
      <dsp:nvSpPr>
        <dsp:cNvPr id="0" name=""/>
        <dsp:cNvSpPr/>
      </dsp:nvSpPr>
      <dsp:spPr>
        <a:xfrm>
          <a:off x="81859" y="1966605"/>
          <a:ext cx="148981" cy="1488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5A17F-C806-4B30-8054-591FAB450AF3}">
      <dsp:nvSpPr>
        <dsp:cNvPr id="0" name=""/>
        <dsp:cNvSpPr/>
      </dsp:nvSpPr>
      <dsp:spPr>
        <a:xfrm>
          <a:off x="312700" y="1905718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Follow the checklist</a:t>
          </a:r>
          <a:endParaRPr lang="en-US" sz="2400" kern="1200" dirty="0"/>
        </a:p>
      </dsp:txBody>
      <dsp:txXfrm>
        <a:off x="312700" y="1905718"/>
        <a:ext cx="3617674" cy="507394"/>
      </dsp:txXfrm>
    </dsp:sp>
    <dsp:sp modelId="{89D22FC5-AB5E-4B32-BEAB-DD21287F87D2}">
      <dsp:nvSpPr>
        <dsp:cNvPr id="0" name=""/>
        <dsp:cNvSpPr/>
      </dsp:nvSpPr>
      <dsp:spPr>
        <a:xfrm>
          <a:off x="0" y="2539961"/>
          <a:ext cx="4060893" cy="27061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77780-A8C8-4564-A85C-F87DED78EE08}">
      <dsp:nvSpPr>
        <dsp:cNvPr id="0" name=""/>
        <dsp:cNvSpPr/>
      </dsp:nvSpPr>
      <dsp:spPr>
        <a:xfrm>
          <a:off x="81859" y="2600848"/>
          <a:ext cx="148981" cy="1488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EA6C1-245D-4F8A-B203-9AFFF7BAE6C3}">
      <dsp:nvSpPr>
        <dsp:cNvPr id="0" name=""/>
        <dsp:cNvSpPr/>
      </dsp:nvSpPr>
      <dsp:spPr>
        <a:xfrm>
          <a:off x="312700" y="2539961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Implant </a:t>
          </a:r>
          <a:endParaRPr lang="en-US" sz="2400" kern="1200" dirty="0"/>
        </a:p>
      </dsp:txBody>
      <dsp:txXfrm>
        <a:off x="312700" y="2539961"/>
        <a:ext cx="3617674" cy="507394"/>
      </dsp:txXfrm>
    </dsp:sp>
    <dsp:sp modelId="{0EF45ECC-0379-42FD-A069-3F1320AC001C}">
      <dsp:nvSpPr>
        <dsp:cNvPr id="0" name=""/>
        <dsp:cNvSpPr/>
      </dsp:nvSpPr>
      <dsp:spPr>
        <a:xfrm>
          <a:off x="0" y="3174203"/>
          <a:ext cx="4060893" cy="27061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A3BED-387C-4E00-B1D9-73CD196B8605}">
      <dsp:nvSpPr>
        <dsp:cNvPr id="0" name=""/>
        <dsp:cNvSpPr/>
      </dsp:nvSpPr>
      <dsp:spPr>
        <a:xfrm>
          <a:off x="81859" y="3235091"/>
          <a:ext cx="148981" cy="14883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71238-8A55-4CD3-B96A-C71C010D8937}">
      <dsp:nvSpPr>
        <dsp:cNvPr id="0" name=""/>
        <dsp:cNvSpPr/>
      </dsp:nvSpPr>
      <dsp:spPr>
        <a:xfrm>
          <a:off x="312700" y="3174203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Admission</a:t>
          </a:r>
          <a:endParaRPr lang="en-US" sz="2400" kern="1200" dirty="0"/>
        </a:p>
      </dsp:txBody>
      <dsp:txXfrm>
        <a:off x="312700" y="3174203"/>
        <a:ext cx="3617674" cy="5073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1B5E0-1349-44E0-91A5-BD7412739F3D}">
      <dsp:nvSpPr>
        <dsp:cNvPr id="0" name=""/>
        <dsp:cNvSpPr/>
      </dsp:nvSpPr>
      <dsp:spPr>
        <a:xfrm>
          <a:off x="0" y="340757"/>
          <a:ext cx="4060893" cy="27061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6CB9C-ED66-4C01-A985-473FC2E90EBA}">
      <dsp:nvSpPr>
        <dsp:cNvPr id="0" name=""/>
        <dsp:cNvSpPr/>
      </dsp:nvSpPr>
      <dsp:spPr>
        <a:xfrm>
          <a:off x="81859" y="63877"/>
          <a:ext cx="148981" cy="148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48D1F-83D5-47CB-A6A4-CFB531C6DCD8}">
      <dsp:nvSpPr>
        <dsp:cNvPr id="0" name=""/>
        <dsp:cNvSpPr/>
      </dsp:nvSpPr>
      <dsp:spPr>
        <a:xfrm>
          <a:off x="312700" y="2989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MDT </a:t>
          </a:r>
          <a:endParaRPr lang="en-US" sz="2400" kern="1200" dirty="0"/>
        </a:p>
      </dsp:txBody>
      <dsp:txXfrm>
        <a:off x="312700" y="2989"/>
        <a:ext cx="3617674" cy="507394"/>
      </dsp:txXfrm>
    </dsp:sp>
    <dsp:sp modelId="{21E79695-3DDD-4A6B-8874-F6B95B69453B}">
      <dsp:nvSpPr>
        <dsp:cNvPr id="0" name=""/>
        <dsp:cNvSpPr/>
      </dsp:nvSpPr>
      <dsp:spPr>
        <a:xfrm>
          <a:off x="0" y="1279932"/>
          <a:ext cx="4060893" cy="2706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276A2-C6D3-4066-B256-F9DBEA8EA87E}">
      <dsp:nvSpPr>
        <dsp:cNvPr id="0" name=""/>
        <dsp:cNvSpPr/>
      </dsp:nvSpPr>
      <dsp:spPr>
        <a:xfrm>
          <a:off x="81859" y="698119"/>
          <a:ext cx="148981" cy="148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51064-DBA1-45F1-AD49-6AB76B533FD6}">
      <dsp:nvSpPr>
        <dsp:cNvPr id="0" name=""/>
        <dsp:cNvSpPr/>
      </dsp:nvSpPr>
      <dsp:spPr>
        <a:xfrm>
          <a:off x="312700" y="637232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Trial</a:t>
          </a:r>
          <a:endParaRPr lang="en-US" sz="2400" kern="1200" dirty="0"/>
        </a:p>
      </dsp:txBody>
      <dsp:txXfrm>
        <a:off x="312700" y="637232"/>
        <a:ext cx="3617674" cy="507394"/>
      </dsp:txXfrm>
    </dsp:sp>
    <dsp:sp modelId="{A1396131-D438-431F-A623-6901903086EF}">
      <dsp:nvSpPr>
        <dsp:cNvPr id="0" name=""/>
        <dsp:cNvSpPr/>
      </dsp:nvSpPr>
      <dsp:spPr>
        <a:xfrm>
          <a:off x="0" y="1271475"/>
          <a:ext cx="4060893" cy="2706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EC598-62DA-4C91-8C7A-0712CEA95E4F}">
      <dsp:nvSpPr>
        <dsp:cNvPr id="0" name=""/>
        <dsp:cNvSpPr/>
      </dsp:nvSpPr>
      <dsp:spPr>
        <a:xfrm>
          <a:off x="81859" y="1332362"/>
          <a:ext cx="148981" cy="148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91CD8-A62D-4E0A-99A4-1F9E7221C054}">
      <dsp:nvSpPr>
        <dsp:cNvPr id="0" name=""/>
        <dsp:cNvSpPr/>
      </dsp:nvSpPr>
      <dsp:spPr>
        <a:xfrm>
          <a:off x="312700" y="1271475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Review and Preassessment</a:t>
          </a:r>
          <a:endParaRPr lang="en-US" sz="2400" kern="1200" dirty="0"/>
        </a:p>
      </dsp:txBody>
      <dsp:txXfrm>
        <a:off x="312700" y="1271475"/>
        <a:ext cx="3617674" cy="507394"/>
      </dsp:txXfrm>
    </dsp:sp>
    <dsp:sp modelId="{6A7E39F3-7458-4B11-B035-B87B2676F4D8}">
      <dsp:nvSpPr>
        <dsp:cNvPr id="0" name=""/>
        <dsp:cNvSpPr/>
      </dsp:nvSpPr>
      <dsp:spPr>
        <a:xfrm>
          <a:off x="0" y="1905718"/>
          <a:ext cx="4060893" cy="27061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AAC9E-B05D-4E59-A81C-D44F64A68E39}">
      <dsp:nvSpPr>
        <dsp:cNvPr id="0" name=""/>
        <dsp:cNvSpPr/>
      </dsp:nvSpPr>
      <dsp:spPr>
        <a:xfrm>
          <a:off x="81859" y="1966605"/>
          <a:ext cx="148981" cy="1488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5A17F-C806-4B30-8054-591FAB450AF3}">
      <dsp:nvSpPr>
        <dsp:cNvPr id="0" name=""/>
        <dsp:cNvSpPr/>
      </dsp:nvSpPr>
      <dsp:spPr>
        <a:xfrm>
          <a:off x="312700" y="1905718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Follow the checklist</a:t>
          </a:r>
          <a:endParaRPr lang="en-US" sz="2400" kern="1200" dirty="0"/>
        </a:p>
      </dsp:txBody>
      <dsp:txXfrm>
        <a:off x="312700" y="1905718"/>
        <a:ext cx="3617674" cy="507394"/>
      </dsp:txXfrm>
    </dsp:sp>
    <dsp:sp modelId="{89D22FC5-AB5E-4B32-BEAB-DD21287F87D2}">
      <dsp:nvSpPr>
        <dsp:cNvPr id="0" name=""/>
        <dsp:cNvSpPr/>
      </dsp:nvSpPr>
      <dsp:spPr>
        <a:xfrm>
          <a:off x="0" y="2539961"/>
          <a:ext cx="4060893" cy="27061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77780-A8C8-4564-A85C-F87DED78EE08}">
      <dsp:nvSpPr>
        <dsp:cNvPr id="0" name=""/>
        <dsp:cNvSpPr/>
      </dsp:nvSpPr>
      <dsp:spPr>
        <a:xfrm>
          <a:off x="81859" y="2600848"/>
          <a:ext cx="148981" cy="1488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EA6C1-245D-4F8A-B203-9AFFF7BAE6C3}">
      <dsp:nvSpPr>
        <dsp:cNvPr id="0" name=""/>
        <dsp:cNvSpPr/>
      </dsp:nvSpPr>
      <dsp:spPr>
        <a:xfrm>
          <a:off x="312700" y="2539961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Implant </a:t>
          </a:r>
          <a:endParaRPr lang="en-US" sz="2400" kern="1200" dirty="0"/>
        </a:p>
      </dsp:txBody>
      <dsp:txXfrm>
        <a:off x="312700" y="2539961"/>
        <a:ext cx="3617674" cy="507394"/>
      </dsp:txXfrm>
    </dsp:sp>
    <dsp:sp modelId="{0EF45ECC-0379-42FD-A069-3F1320AC001C}">
      <dsp:nvSpPr>
        <dsp:cNvPr id="0" name=""/>
        <dsp:cNvSpPr/>
      </dsp:nvSpPr>
      <dsp:spPr>
        <a:xfrm>
          <a:off x="0" y="3174203"/>
          <a:ext cx="4060893" cy="27061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A3BED-387C-4E00-B1D9-73CD196B8605}">
      <dsp:nvSpPr>
        <dsp:cNvPr id="0" name=""/>
        <dsp:cNvSpPr/>
      </dsp:nvSpPr>
      <dsp:spPr>
        <a:xfrm>
          <a:off x="81859" y="3235091"/>
          <a:ext cx="148981" cy="14883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71238-8A55-4CD3-B96A-C71C010D8937}">
      <dsp:nvSpPr>
        <dsp:cNvPr id="0" name=""/>
        <dsp:cNvSpPr/>
      </dsp:nvSpPr>
      <dsp:spPr>
        <a:xfrm>
          <a:off x="312700" y="3174203"/>
          <a:ext cx="3617674" cy="50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99" tIns="53699" rIns="53699" bIns="536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Admission</a:t>
          </a:r>
          <a:endParaRPr lang="en-US" sz="2400" kern="1200" dirty="0"/>
        </a:p>
      </dsp:txBody>
      <dsp:txXfrm>
        <a:off x="312700" y="3174203"/>
        <a:ext cx="3617674" cy="507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AF1E3-35C5-4A0F-844C-C1D0A505F773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FF98F-11B8-42F0-BC31-3491F1EDB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96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72831-2B87-4F1A-ACAD-0F8D4FE0A20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11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72831-2B87-4F1A-ACAD-0F8D4FE0A20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835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833B-C978-5BC3-3E9E-70C526184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24B94-7353-3618-4949-5DC037542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0EEE0-9669-B66B-2384-6A41F48D3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0DDA-8FF5-D911-CF7E-CBB5789E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F2714-389F-6D5E-C62C-3AFFA27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79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2666-0AE8-2BEA-23B5-BC1D5623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E829B-C537-5C15-9AD1-7F421CFF7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B8A26-A5DD-CB9A-B9D6-02BA8D07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39E5-CFAB-39E4-9BEE-1DD2256B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7D5A-1299-E9AA-F796-E287279A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043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9FA13-3187-D203-4D81-B7D8C88810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7FBB6-9F71-C8DA-0DA2-0A16133DC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9D34-687C-0BEB-312D-21933858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34069-BEED-2FAD-787D-C22BD6E8C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D3CC-AADD-B15A-BA5E-E1DB145C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2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424A-865C-7616-8346-C4A33F8E3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17BC-E10A-8325-7684-5D7CB3BB4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79BCD-AF92-404F-B057-3C9692C3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69E8B-DBA3-D5D9-0E54-F0670A8B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82666-9236-9E98-6603-EC5E0E75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7899-39F7-43D7-61EF-0EC4C2469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E7805-0EC8-E54D-E7BA-F964B0513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4A2C9-A001-7509-ADC2-BA722342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60AA-C589-A76F-42F7-C8B00973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288D1-99D9-6A10-8F4F-00F4CD87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67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56F4-EF5A-0612-B240-E13A6B74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37092-9229-EA46-26F2-FFFE7EAF1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5756-CB9B-0386-4F06-8D9AB0F48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5E375-9E4C-F956-7B9D-ACBBDA3D6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19FBB-975F-DB98-3B41-5F841872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8645B-78D6-36BB-67F7-A42394FB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5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96C0-D11C-35A2-BA08-8BA37DD2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CCF9F-8ADC-57A5-23FE-884CA2F2A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F51AC-37A9-B8A1-C2D3-B3ED0260F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05894-82D8-3343-6AAE-1D18CDE49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0761F-A673-E322-7AF0-684DBDED2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A7EE1-4B4D-4DB7-8381-56E8AEAE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55332-D557-6733-C234-0707CC64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70A87-38D0-EDAF-526A-F7B4F7AE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62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D53C-9CC8-D5D1-EE53-4123CBC1E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3202F-C08A-3D7F-3BFF-A5E185149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9629F-1A6E-2213-FB28-06634261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C47A9-F13B-D73E-8D46-FB283220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30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424F7-B3B3-D401-097A-DEB7092D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9E319-BEC2-E2AD-2C24-292225D5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528D5-2615-126C-9966-086F0FEE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81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166B0-DF86-4A26-5362-47BC1857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FE254-E17D-709E-BE4D-F8E57880D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E32D8-B8D6-F60D-E738-7301ABE03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DA4A5-7057-AA78-EABD-8410FA15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889CE-9166-C1B7-E8B4-A2E8030B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A334A-C006-71AA-487E-FDD7B8DA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35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C586-6F19-65E7-EEAA-570476EF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F322A8-303A-B053-42BF-440DA60BA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5A46A-FFB0-9FC7-C544-3FB9DDAA8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17472-B7D6-FDDB-369F-2E2F5CCE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8E245-2542-5972-ADB3-7E9FCC14F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4B31C-3F59-E0D4-92DC-8BC91873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1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9F254-F199-62EC-3D3E-9DABC7B9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7DF77-F66A-BC8A-E2E1-7C44F81C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A2BFC-7CBB-39BC-1501-96550601B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CFF92F-3BDC-4AC2-8955-7FC6D622B781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04400-84E3-295C-3831-1DDDB798E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CAD0-3A7B-BCBE-4D0F-9B844393B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C6FC5F-FF45-4F26-8646-76DBEF02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17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about:blank" TargetMode="External"/><Relationship Id="rId7" Type="http://schemas.openxmlformats.org/officeDocument/2006/relationships/image" Target="../media/image32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stlukes-hospice.org.uk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drsom\AppData\Local\Temp\MicrosoftEdgeDownloads\1b8898c4-3cf6-4beb-aa9d-63065910b96a\CPES-2023-Trust-University-Hospitals-Bristol-and-Weston-NHS-Foundation-Trust-RA7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medical gown performing an operation&#10;&#10;Description automatically generated with medium confidence">
            <a:extLst>
              <a:ext uri="{FF2B5EF4-FFF2-40B4-BE49-F238E27FC236}">
                <a16:creationId xmlns:a16="http://schemas.microsoft.com/office/drawing/2014/main" id="{E11ED0EC-0A26-ACFF-45A2-5BFD2B5B2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3433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086E5-FAD8-9273-23E7-61EA98586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45459"/>
            <a:ext cx="9144000" cy="109839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Changing Minds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8123E-2C0A-29C0-4BF6-ECA0BF1F1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Dr Somnath Bagchi</a:t>
            </a:r>
          </a:p>
          <a:p>
            <a:r>
              <a:rPr lang="en-GB" dirty="0">
                <a:solidFill>
                  <a:srgbClr val="FFFFFF"/>
                </a:solidFill>
              </a:rPr>
              <a:t>21/03/2025</a:t>
            </a:r>
          </a:p>
        </p:txBody>
      </p:sp>
    </p:spTree>
    <p:extLst>
      <p:ext uri="{BB962C8B-B14F-4D97-AF65-F5344CB8AC3E}">
        <p14:creationId xmlns:p14="http://schemas.microsoft.com/office/powerpoint/2010/main" val="1603047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21490F-B043-78C5-C1A6-544CC303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2395630"/>
            <a:ext cx="3795840" cy="37334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Evidence in Hepatobiliary Cancers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95A27-B35C-DFED-8DAA-75270C15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482" y="728910"/>
            <a:ext cx="6930507" cy="2609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AA924-7D78-48E9-2222-6F22B927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232" y="3519237"/>
            <a:ext cx="7828758" cy="24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09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rescription&#10;&#10;Description automatically generated">
            <a:extLst>
              <a:ext uri="{FF2B5EF4-FFF2-40B4-BE49-F238E27FC236}">
                <a16:creationId xmlns:a16="http://schemas.microsoft.com/office/drawing/2014/main" id="{B00E9ED0-9E3F-8154-3287-72352FD3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34008"/>
            <a:ext cx="8669684" cy="3879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ADF43-A1C2-12B9-6C78-CC2F35751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2029181"/>
            <a:ext cx="5294715" cy="27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72D4B-5CB9-4CBF-A4B1-6E1C21DC3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8" t="14284" r="14836" b="13715"/>
          <a:stretch/>
        </p:blipFill>
        <p:spPr>
          <a:xfrm>
            <a:off x="-1" y="-50904"/>
            <a:ext cx="12192001" cy="68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9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10983A-A822-E5AC-B4B2-D27D5C121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9" y="1304263"/>
            <a:ext cx="10371831" cy="54927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B54E1B-8200-C74A-540C-C67A7596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Type Refractory Cancer Pain on Google!</a:t>
            </a:r>
          </a:p>
        </p:txBody>
      </p:sp>
    </p:spTree>
    <p:extLst>
      <p:ext uri="{BB962C8B-B14F-4D97-AF65-F5344CB8AC3E}">
        <p14:creationId xmlns:p14="http://schemas.microsoft.com/office/powerpoint/2010/main" val="2120270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5514F-E8F2-951F-550F-15B8911F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249" y="441087"/>
            <a:ext cx="4923953" cy="776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Where is the Problem?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2E28303-A378-EA97-1FE6-9E4B1E50D3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6383" y="1860422"/>
          <a:ext cx="5346594" cy="4211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CA8300-6FA9-30F0-11FD-230CCD34D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376" y="-93317"/>
            <a:ext cx="5133789" cy="6476861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919F842-90EE-3377-1DC3-E9B45BA6E752}"/>
              </a:ext>
            </a:extLst>
          </p:cNvPr>
          <p:cNvSpPr txBox="1">
            <a:spLocks/>
          </p:cNvSpPr>
          <p:nvPr/>
        </p:nvSpPr>
        <p:spPr>
          <a:xfrm>
            <a:off x="5791200" y="6466540"/>
            <a:ext cx="6335059" cy="310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E101A"/>
                </a:solidFill>
                <a:latin typeface="Inter"/>
              </a:rPr>
              <a:t>d</a:t>
            </a:r>
            <a:r>
              <a:rPr lang="en-GB" sz="1600" b="0" i="0" dirty="0">
                <a:solidFill>
                  <a:srgbClr val="0E101A"/>
                </a:solidFill>
                <a:effectLst/>
                <a:latin typeface="Inter"/>
              </a:rPr>
              <a:t>oi.org/10.3389/fpain.2025.1481245:</a:t>
            </a:r>
            <a:r>
              <a:rPr lang="en-GB" sz="1600" dirty="0"/>
              <a:t>Barnosky, Brown, Bagchi et al 2025</a:t>
            </a:r>
          </a:p>
        </p:txBody>
      </p:sp>
    </p:spTree>
    <p:extLst>
      <p:ext uri="{BB962C8B-B14F-4D97-AF65-F5344CB8AC3E}">
        <p14:creationId xmlns:p14="http://schemas.microsoft.com/office/powerpoint/2010/main" val="394071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721F-10D2-62AE-77BF-25F0596B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700" y="1188637"/>
            <a:ext cx="5327272" cy="1642850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Aim of Today’s Presentation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1B1E81B-E2EE-2816-F9D8-71FB994C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27" y="1266742"/>
            <a:ext cx="3024052" cy="2010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2A176-CFA4-F9C3-D40D-269306D1E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300" y="3579770"/>
            <a:ext cx="3509707" cy="19829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96B5C-D514-CDBC-7020-AF0443F38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700" y="3086514"/>
            <a:ext cx="4470533" cy="185249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Cancer Pain Management is not Palliative Care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5927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4DD3117-7AB9-4972-9B3E-C553BF77BD56}"/>
              </a:ext>
            </a:extLst>
          </p:cNvPr>
          <p:cNvSpPr/>
          <p:nvPr/>
        </p:nvSpPr>
        <p:spPr>
          <a:xfrm rot="1186678">
            <a:off x="6693212" y="189369"/>
            <a:ext cx="2479815" cy="20274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7" dirty="0">
                <a:solidFill>
                  <a:schemeClr val="tx1"/>
                </a:solidFill>
              </a:rPr>
              <a:t>Many patients get Side Effects but not all and in most case it can be managed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7E59F-4395-44F0-9515-BE91B6CA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13" y="94050"/>
            <a:ext cx="3921211" cy="62728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Myths</a:t>
            </a:r>
            <a:r>
              <a:rPr lang="en-GB" dirty="0"/>
              <a:t> Vs Facts</a:t>
            </a:r>
          </a:p>
        </p:txBody>
      </p:sp>
      <p:sp>
        <p:nvSpPr>
          <p:cNvPr id="7" name="Flowchart: Sequential Access Storage 6">
            <a:extLst>
              <a:ext uri="{FF2B5EF4-FFF2-40B4-BE49-F238E27FC236}">
                <a16:creationId xmlns:a16="http://schemas.microsoft.com/office/drawing/2014/main" id="{81DC1ECE-A8EF-430C-B40B-DEB8AA074B3E}"/>
              </a:ext>
            </a:extLst>
          </p:cNvPr>
          <p:cNvSpPr/>
          <p:nvPr/>
        </p:nvSpPr>
        <p:spPr>
          <a:xfrm>
            <a:off x="433406" y="2950395"/>
            <a:ext cx="2138393" cy="1496618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14" dirty="0">
                <a:solidFill>
                  <a:srgbClr val="FF0000"/>
                </a:solidFill>
              </a:rPr>
              <a:t>Increasing Pain means My Disease is getting worse</a:t>
            </a:r>
          </a:p>
        </p:txBody>
      </p:sp>
      <p:sp>
        <p:nvSpPr>
          <p:cNvPr id="9" name="Flowchart: Sequential Access Storage 8">
            <a:extLst>
              <a:ext uri="{FF2B5EF4-FFF2-40B4-BE49-F238E27FC236}">
                <a16:creationId xmlns:a16="http://schemas.microsoft.com/office/drawing/2014/main" id="{F86CA4C2-41DB-445C-A563-B5FC62C6DA8C}"/>
              </a:ext>
            </a:extLst>
          </p:cNvPr>
          <p:cNvSpPr/>
          <p:nvPr/>
        </p:nvSpPr>
        <p:spPr>
          <a:xfrm>
            <a:off x="684198" y="4665685"/>
            <a:ext cx="2138393" cy="1944249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14" dirty="0">
                <a:solidFill>
                  <a:srgbClr val="FF0000"/>
                </a:solidFill>
              </a:rPr>
              <a:t>If I start Medications Early, I shall run out of options</a:t>
            </a:r>
          </a:p>
        </p:txBody>
      </p:sp>
      <p:sp>
        <p:nvSpPr>
          <p:cNvPr id="8" name="Flowchart: Sequential Access Storage 7">
            <a:extLst>
              <a:ext uri="{FF2B5EF4-FFF2-40B4-BE49-F238E27FC236}">
                <a16:creationId xmlns:a16="http://schemas.microsoft.com/office/drawing/2014/main" id="{3A3F10AE-5991-4BAC-A351-158E038F0710}"/>
              </a:ext>
            </a:extLst>
          </p:cNvPr>
          <p:cNvSpPr/>
          <p:nvPr/>
        </p:nvSpPr>
        <p:spPr>
          <a:xfrm rot="21405613">
            <a:off x="5010341" y="843546"/>
            <a:ext cx="1978545" cy="1849834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14" dirty="0">
                <a:solidFill>
                  <a:srgbClr val="FF0000"/>
                </a:solidFill>
              </a:rPr>
              <a:t>Will get Side Effects/Addiction  from Medications 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0A571AE-9314-48F9-A387-BEE8F6B81F35}"/>
              </a:ext>
            </a:extLst>
          </p:cNvPr>
          <p:cNvSpPr/>
          <p:nvPr/>
        </p:nvSpPr>
        <p:spPr>
          <a:xfrm rot="778510">
            <a:off x="2184887" y="596189"/>
            <a:ext cx="2149327" cy="1953583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7" dirty="0">
                <a:solidFill>
                  <a:schemeClr val="tx1"/>
                </a:solidFill>
              </a:rPr>
              <a:t>90% of the cancer related Pain can be reasonably well Managed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F4A1C4E-6F02-44EF-8C89-82E143E37993}"/>
              </a:ext>
            </a:extLst>
          </p:cNvPr>
          <p:cNvSpPr/>
          <p:nvPr/>
        </p:nvSpPr>
        <p:spPr>
          <a:xfrm rot="1863740">
            <a:off x="2293492" y="2680950"/>
            <a:ext cx="2096827" cy="1747463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7" dirty="0">
                <a:solidFill>
                  <a:schemeClr val="tx1"/>
                </a:solidFill>
              </a:rPr>
              <a:t>Pain &amp; Severity of the disease are not related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4E3B022-0341-4097-A293-324440B80E15}"/>
              </a:ext>
            </a:extLst>
          </p:cNvPr>
          <p:cNvSpPr/>
          <p:nvPr/>
        </p:nvSpPr>
        <p:spPr>
          <a:xfrm rot="2550021">
            <a:off x="2758809" y="4840212"/>
            <a:ext cx="1517154" cy="1773588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14" dirty="0">
                <a:solidFill>
                  <a:schemeClr val="tx1"/>
                </a:solidFill>
              </a:rPr>
              <a:t>Many Pain Relieving Medications &amp; procedures are available</a:t>
            </a:r>
          </a:p>
        </p:txBody>
      </p:sp>
      <p:sp>
        <p:nvSpPr>
          <p:cNvPr id="5" name="Flowchart: Sequential Access Storage 4">
            <a:extLst>
              <a:ext uri="{FF2B5EF4-FFF2-40B4-BE49-F238E27FC236}">
                <a16:creationId xmlns:a16="http://schemas.microsoft.com/office/drawing/2014/main" id="{7BC011C6-3A0E-4FBA-BF86-618751567FAB}"/>
              </a:ext>
            </a:extLst>
          </p:cNvPr>
          <p:cNvSpPr/>
          <p:nvPr/>
        </p:nvSpPr>
        <p:spPr>
          <a:xfrm>
            <a:off x="403452" y="988065"/>
            <a:ext cx="2012604" cy="1560796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7" dirty="0">
                <a:solidFill>
                  <a:srgbClr val="FF0000"/>
                </a:solidFill>
              </a:rPr>
              <a:t>People with Cancer must endure the Pain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A0839F76-E211-4438-BB71-6D6BCFE91559}"/>
              </a:ext>
            </a:extLst>
          </p:cNvPr>
          <p:cNvSpPr/>
          <p:nvPr/>
        </p:nvSpPr>
        <p:spPr>
          <a:xfrm rot="2197255">
            <a:off x="8964476" y="1014455"/>
            <a:ext cx="2030678" cy="1626704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82" dirty="0">
                <a:solidFill>
                  <a:schemeClr val="tx1"/>
                </a:solidFill>
              </a:rPr>
              <a:t>Addictions are specific diagnosis &amp; not very common in Cancer Patients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48DE717-1F18-4BD9-B5BA-7BAF7F44843E}"/>
              </a:ext>
            </a:extLst>
          </p:cNvPr>
          <p:cNvSpPr/>
          <p:nvPr/>
        </p:nvSpPr>
        <p:spPr>
          <a:xfrm rot="1556239">
            <a:off x="8663409" y="2987335"/>
            <a:ext cx="2759490" cy="2155551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7" dirty="0">
                <a:solidFill>
                  <a:schemeClr val="tx1"/>
                </a:solidFill>
              </a:rPr>
              <a:t>Pumps contain risks but they are not dangerous</a:t>
            </a: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3326DB1A-3953-4DAB-BF33-C5C94C46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243" y="2789089"/>
            <a:ext cx="2757800" cy="364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A45AFE5-26E8-4E2A-8BFB-65174A7FFFF8}"/>
              </a:ext>
            </a:extLst>
          </p:cNvPr>
          <p:cNvSpPr/>
          <p:nvPr/>
        </p:nvSpPr>
        <p:spPr>
          <a:xfrm rot="173858">
            <a:off x="7211628" y="4371246"/>
            <a:ext cx="3233547" cy="2234092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70C0"/>
                </a:solidFill>
                <a:highlight>
                  <a:srgbClr val="00FF00"/>
                </a:highlight>
              </a:rPr>
              <a:t>When Pumps I</a:t>
            </a:r>
            <a:r>
              <a:rPr lang="en-GB" sz="2400" i="1" dirty="0">
                <a:solidFill>
                  <a:srgbClr val="0070C0"/>
                </a:solidFill>
                <a:highlight>
                  <a:srgbClr val="00FF00"/>
                </a:highlight>
              </a:rPr>
              <a:t>mplanted</a:t>
            </a:r>
            <a:r>
              <a:rPr lang="en-GB" sz="2400" dirty="0">
                <a:solidFill>
                  <a:srgbClr val="0070C0"/>
                </a:solidFill>
                <a:highlight>
                  <a:srgbClr val="00FF00"/>
                </a:highlight>
              </a:rPr>
              <a:t> Early and Timely they can improve QoL</a:t>
            </a:r>
          </a:p>
        </p:txBody>
      </p:sp>
      <p:sp>
        <p:nvSpPr>
          <p:cNvPr id="19" name="Flowchart: Sequential Access Storage 18">
            <a:extLst>
              <a:ext uri="{FF2B5EF4-FFF2-40B4-BE49-F238E27FC236}">
                <a16:creationId xmlns:a16="http://schemas.microsoft.com/office/drawing/2014/main" id="{83C38453-09C8-4410-9E7D-AA68C75A3A3A}"/>
              </a:ext>
            </a:extLst>
          </p:cNvPr>
          <p:cNvSpPr/>
          <p:nvPr/>
        </p:nvSpPr>
        <p:spPr>
          <a:xfrm>
            <a:off x="7046417" y="2860037"/>
            <a:ext cx="2012604" cy="1560796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77" dirty="0">
                <a:solidFill>
                  <a:srgbClr val="FF0000"/>
                </a:solidFill>
              </a:rPr>
              <a:t>Pumps are dangerous</a:t>
            </a:r>
          </a:p>
        </p:txBody>
      </p:sp>
    </p:spTree>
    <p:extLst>
      <p:ext uri="{BB962C8B-B14F-4D97-AF65-F5344CB8AC3E}">
        <p14:creationId xmlns:p14="http://schemas.microsoft.com/office/powerpoint/2010/main" val="241606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8" grpId="0" animBg="1"/>
      <p:bldP spid="11" grpId="0" animBg="1"/>
      <p:bldP spid="12" grpId="0" animBg="1"/>
      <p:bldP spid="14" grpId="0" animBg="1"/>
      <p:bldP spid="5" grpId="0" animBg="1"/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1EBF-3F53-5BD6-9753-8F20732E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Indications for IDDS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0471F-FB9E-91A8-7DA7-509A6CB22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6331"/>
            <a:ext cx="11126694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Patients with intractable localized pain </a:t>
            </a:r>
          </a:p>
          <a:p>
            <a:r>
              <a:rPr lang="en-GB" dirty="0"/>
              <a:t>Despite well-administered background treatment, with morphine doses of around 300 mg/d in oral morphine equivalent but pain is a major concern</a:t>
            </a:r>
          </a:p>
          <a:p>
            <a:r>
              <a:rPr lang="en-GB" dirty="0"/>
              <a:t>Adverse side effects ruling out analgesics</a:t>
            </a:r>
          </a:p>
          <a:p>
            <a:r>
              <a:rPr lang="en-GB" dirty="0"/>
              <a:t>For the following locations, early access to the technique is </a:t>
            </a:r>
            <a:r>
              <a:rPr lang="en-GB" dirty="0" err="1"/>
              <a:t>eecommended</a:t>
            </a:r>
            <a:r>
              <a:rPr lang="en-GB" dirty="0"/>
              <a:t>: </a:t>
            </a:r>
          </a:p>
          <a:p>
            <a:pPr marL="0" indent="0">
              <a:buNone/>
            </a:pPr>
            <a:r>
              <a:rPr lang="en-GB" dirty="0"/>
              <a:t>        - Pelvic cancers or cancers with painful pelvic secondary sites </a:t>
            </a:r>
          </a:p>
          <a:p>
            <a:pPr marL="0" indent="0">
              <a:buNone/>
            </a:pPr>
            <a:r>
              <a:rPr lang="en-GB" dirty="0"/>
              <a:t>        - Pancreatic cancer, liver cancer </a:t>
            </a:r>
          </a:p>
          <a:p>
            <a:pPr marL="0" indent="0">
              <a:buNone/>
            </a:pPr>
            <a:r>
              <a:rPr lang="en-GB" dirty="0"/>
              <a:t>        - Pancoast-Tobias syndrome with a strong neuropathic component </a:t>
            </a:r>
          </a:p>
          <a:p>
            <a:pPr marL="0" indent="0">
              <a:buNone/>
            </a:pPr>
            <a:r>
              <a:rPr lang="en-GB" dirty="0"/>
              <a:t>        - </a:t>
            </a:r>
            <a:r>
              <a:rPr lang="en-GB" dirty="0" err="1"/>
              <a:t>Hyperalgesic</a:t>
            </a:r>
            <a:r>
              <a:rPr lang="en-GB" dirty="0"/>
              <a:t> localized bone metastasis o Sarcomas o ENT cancer.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476EA-821E-1C74-23B4-EBDCC0A3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876" y="65454"/>
            <a:ext cx="2986256" cy="158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33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5E38-2F26-4870-7C32-BDC2F14B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Contraindications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D233E-C606-EC2D-692B-AACB27984C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ABSOLUTE CONTRAINDICATIONS </a:t>
            </a:r>
          </a:p>
          <a:p>
            <a:r>
              <a:rPr lang="en-GB" dirty="0"/>
              <a:t>Intracranial hypertension </a:t>
            </a:r>
          </a:p>
          <a:p>
            <a:r>
              <a:rPr lang="en-GB" dirty="0"/>
              <a:t>Brain metastases with risk of herniation (brain imaging less than one month prior) </a:t>
            </a:r>
          </a:p>
          <a:p>
            <a:r>
              <a:rPr lang="en-GB" dirty="0"/>
              <a:t>Obstacle to CSF circulation in catheter path: spinal cord invasion or compressive vertebral fracture (recent spinal imaging).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BF412-3750-5F4F-F689-65302696F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6121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RELATIVE CONTRAINDCATIONS</a:t>
            </a:r>
          </a:p>
          <a:p>
            <a:r>
              <a:rPr lang="en-GB" dirty="0"/>
              <a:t>Aplasia, neutropenia, thrombopenia </a:t>
            </a:r>
          </a:p>
          <a:p>
            <a:r>
              <a:rPr lang="en-GB" dirty="0"/>
              <a:t>Haemostasis disorders or  anticoagulant treatment not stopped</a:t>
            </a:r>
          </a:p>
          <a:p>
            <a:r>
              <a:rPr lang="en-GB" dirty="0" err="1"/>
              <a:t>Epiduritis</a:t>
            </a:r>
            <a:r>
              <a:rPr lang="en-GB" dirty="0"/>
              <a:t> (MRI useful), </a:t>
            </a:r>
          </a:p>
          <a:p>
            <a:r>
              <a:rPr lang="en-GB" dirty="0"/>
              <a:t>Infection </a:t>
            </a:r>
          </a:p>
          <a:p>
            <a:r>
              <a:rPr lang="en-GB" dirty="0"/>
              <a:t>Abdominal pocket not feasible (permeation nodules, stomas, ascites, etc.) </a:t>
            </a:r>
          </a:p>
          <a:p>
            <a:r>
              <a:rPr lang="en-GB" dirty="0"/>
              <a:t>Severe undernutrition </a:t>
            </a:r>
          </a:p>
          <a:p>
            <a:r>
              <a:rPr lang="en-GB" dirty="0"/>
              <a:t>Certain specific cancer treatments (notably bevacizumab).</a:t>
            </a:r>
          </a:p>
        </p:txBody>
      </p:sp>
    </p:spTree>
    <p:extLst>
      <p:ext uri="{BB962C8B-B14F-4D97-AF65-F5344CB8AC3E}">
        <p14:creationId xmlns:p14="http://schemas.microsoft.com/office/powerpoint/2010/main" val="47672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id:fad84243-39f0-4452-b7ed-41b12dea1fdd@eurprd09.prod.outlook.com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677" y="885890"/>
            <a:ext cx="2487168" cy="212652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FA421-F244-416A-AAC9-3D97DE84C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375" y="819033"/>
            <a:ext cx="3507852" cy="2678560"/>
          </a:xfrm>
          <a:prstGeom prst="rect">
            <a:avLst/>
          </a:prstGeom>
        </p:spPr>
      </p:pic>
      <p:pic>
        <p:nvPicPr>
          <p:cNvPr id="4" name="Picture 3" descr="C:\Users\bagchis\AppData\Local\Microsoft\Windows\Temporary Internet Files\Content.Outlook\MPH6SZ9W\IMG_75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671" y="3657287"/>
            <a:ext cx="2321261" cy="249339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82229" y="3069770"/>
            <a:ext cx="5141625" cy="8781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Complications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465083" y="4045528"/>
            <a:ext cx="5141625" cy="18499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Allergic Reaction to Pump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C22060-13D6-6DE1-EEAE-2A0B4576D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79" y="11293"/>
            <a:ext cx="4075461" cy="309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F0CA6D-4C52-4723-B812-2F5BE44D5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1" y="4383483"/>
            <a:ext cx="5517449" cy="206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EE70C-8F01-0543-E350-9749802B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6"/>
            <a:ext cx="8074815" cy="856742"/>
          </a:xfrm>
        </p:spPr>
        <p:txBody>
          <a:bodyPr anchor="ctr">
            <a:normAutofit fontScale="90000"/>
          </a:bodyPr>
          <a:lstStyle/>
          <a:p>
            <a:r>
              <a:rPr lang="en-GB" sz="7200" dirty="0">
                <a:solidFill>
                  <a:srgbClr val="FF0000"/>
                </a:solidFill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3F06-CB43-874A-44D8-6F0CF4E45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451491"/>
            <a:ext cx="4912360" cy="3318374"/>
          </a:xfrm>
        </p:spPr>
        <p:txBody>
          <a:bodyPr anchor="t">
            <a:normAutofit/>
          </a:bodyPr>
          <a:lstStyle/>
          <a:p>
            <a:r>
              <a:rPr lang="en-GB" sz="2400" dirty="0"/>
              <a:t>Advisory Board of Medtronic</a:t>
            </a:r>
          </a:p>
          <a:p>
            <a:r>
              <a:rPr lang="en-GB" sz="2400" dirty="0"/>
              <a:t>Received honorarium from ESTEVE </a:t>
            </a:r>
          </a:p>
          <a:p>
            <a:r>
              <a:rPr lang="en-GB" sz="2400" dirty="0"/>
              <a:t>Attended cadaver course sponsored by Boston-Scientific</a:t>
            </a:r>
          </a:p>
          <a:p>
            <a:r>
              <a:rPr lang="en-GB" sz="2400" dirty="0"/>
              <a:t>Attended Neuromodulation meeting sponsored by NEVRO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ACB31-C4A0-2BCC-17CD-F48C52AC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660091"/>
            <a:ext cx="67589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66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F06E-F77A-4F43-AFE3-FA36B872F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43" y="448000"/>
            <a:ext cx="8544225" cy="1042083"/>
          </a:xfrm>
        </p:spPr>
        <p:txBody>
          <a:bodyPr>
            <a:normAutofit/>
          </a:bodyPr>
          <a:lstStyle/>
          <a:p>
            <a:r>
              <a:rPr lang="en-GB" sz="5100" dirty="0">
                <a:solidFill>
                  <a:srgbClr val="FF0000"/>
                </a:solidFill>
              </a:rPr>
              <a:t>How have we done at St Luke’s?</a:t>
            </a:r>
          </a:p>
        </p:txBody>
      </p:sp>
      <p:pic>
        <p:nvPicPr>
          <p:cNvPr id="2050" name="Picture 2" descr="St Luke's Hospice Plymouth">
            <a:hlinkClick r:id="rId2"/>
            <a:extLst>
              <a:ext uri="{FF2B5EF4-FFF2-40B4-BE49-F238E27FC236}">
                <a16:creationId xmlns:a16="http://schemas.microsoft.com/office/drawing/2014/main" id="{7F73BE6B-100B-4E88-91D3-C30EA352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5" y="2563173"/>
            <a:ext cx="3588026" cy="161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17732-8FCE-4A9A-8582-B894A6F7D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676" y="1466555"/>
            <a:ext cx="7477884" cy="4422403"/>
          </a:xfrm>
        </p:spPr>
        <p:txBody>
          <a:bodyPr anchor="t">
            <a:noAutofit/>
          </a:bodyPr>
          <a:lstStyle/>
          <a:p>
            <a:r>
              <a:rPr lang="en-GB" sz="2400" dirty="0"/>
              <a:t>Clinics – from April 2019</a:t>
            </a:r>
          </a:p>
          <a:p>
            <a:r>
              <a:rPr lang="en-GB" sz="2400" dirty="0"/>
              <a:t>Patients: 160+ / year </a:t>
            </a:r>
          </a:p>
          <a:p>
            <a:r>
              <a:rPr lang="en-GB" sz="2400" dirty="0"/>
              <a:t>On an average 2-4 new patients/clinic</a:t>
            </a:r>
          </a:p>
          <a:p>
            <a:r>
              <a:rPr lang="en-GB" sz="2400" dirty="0"/>
              <a:t>Ward based interventions: 16</a:t>
            </a:r>
          </a:p>
          <a:p>
            <a:r>
              <a:rPr lang="en-GB" sz="2400" dirty="0"/>
              <a:t>Procedures: Simple Blocks: 88</a:t>
            </a:r>
          </a:p>
          <a:p>
            <a:r>
              <a:rPr lang="en-GB" sz="2400" dirty="0"/>
              <a:t>Neurolytic ablations: 25 ---- 2 SHP&amp; 9 IT Phenol &amp; 19 Coeliac Plexus</a:t>
            </a:r>
          </a:p>
          <a:p>
            <a:r>
              <a:rPr lang="en-GB" sz="2400" dirty="0"/>
              <a:t>Intrathecal Pumps- 53</a:t>
            </a:r>
          </a:p>
          <a:p>
            <a:r>
              <a:rPr lang="en-GB" sz="2400" dirty="0"/>
              <a:t>Further Psych Support – 9</a:t>
            </a:r>
          </a:p>
          <a:p>
            <a:r>
              <a:rPr lang="en-GB" sz="2400" dirty="0"/>
              <a:t>Qutenza Application- 14</a:t>
            </a:r>
          </a:p>
          <a:p>
            <a:r>
              <a:rPr lang="en-GB" sz="2400" dirty="0"/>
              <a:t>Addiction Service – 3 Patients</a:t>
            </a:r>
          </a:p>
        </p:txBody>
      </p:sp>
    </p:spTree>
    <p:extLst>
      <p:ext uri="{BB962C8B-B14F-4D97-AF65-F5344CB8AC3E}">
        <p14:creationId xmlns:p14="http://schemas.microsoft.com/office/powerpoint/2010/main" val="30991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BFE021-8C25-6515-ADD6-7D4AC272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8296"/>
            <a:ext cx="11114730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How the service is Running Now? 3 phases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30F5C-F8CD-6E3D-7A2B-CCEB526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8064" y="1205060"/>
            <a:ext cx="2193438" cy="823912"/>
          </a:xfrm>
        </p:spPr>
        <p:txBody>
          <a:bodyPr>
            <a:normAutofit/>
          </a:bodyPr>
          <a:lstStyle/>
          <a:p>
            <a:r>
              <a:rPr lang="en-GB" sz="2800" dirty="0"/>
              <a:t>Referrals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0184CEF-B4CA-9BDB-C9E3-9A9CADFA8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9048"/>
            <a:ext cx="3474160" cy="431065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GB" sz="2800" dirty="0"/>
              <a:t>Referral from </a:t>
            </a:r>
            <a:r>
              <a:rPr lang="en-GB" sz="2800" dirty="0" err="1"/>
              <a:t>Onco</a:t>
            </a:r>
            <a:r>
              <a:rPr lang="en-GB" sz="2800" dirty="0"/>
              <a:t> / CNS (email) with poor or good prognosis</a:t>
            </a:r>
          </a:p>
          <a:p>
            <a:r>
              <a:rPr lang="en-GB" sz="2800" dirty="0"/>
              <a:t>Patients are seen jointly </a:t>
            </a:r>
          </a:p>
          <a:p>
            <a:r>
              <a:rPr lang="en-GB" dirty="0"/>
              <a:t>If found suitable have a discussion for Intervention</a:t>
            </a:r>
          </a:p>
          <a:p>
            <a:r>
              <a:rPr lang="en-GB" dirty="0"/>
              <a:t>Consent email pack</a:t>
            </a:r>
          </a:p>
          <a:p>
            <a:r>
              <a:rPr lang="en-GB" sz="2800" dirty="0"/>
              <a:t>Returns in 2 weeks with a </a:t>
            </a:r>
            <a:r>
              <a:rPr lang="en-GB" sz="2800" dirty="0">
                <a:solidFill>
                  <a:srgbClr val="00B050"/>
                </a:solidFill>
              </a:rPr>
              <a:t>yes</a:t>
            </a:r>
            <a:r>
              <a:rPr lang="en-GB" sz="2800" dirty="0"/>
              <a:t> or </a:t>
            </a:r>
            <a:r>
              <a:rPr lang="en-GB" sz="2800" dirty="0">
                <a:solidFill>
                  <a:srgbClr val="FF0000"/>
                </a:solidFill>
              </a:rPr>
              <a:t>no</a:t>
            </a:r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214FBB-2928-C9F0-462E-944A89C6E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5907" y="1681163"/>
            <a:ext cx="3984841" cy="332761"/>
          </a:xfrm>
        </p:spPr>
        <p:txBody>
          <a:bodyPr>
            <a:noAutofit/>
          </a:bodyPr>
          <a:lstStyle/>
          <a:p>
            <a:r>
              <a:rPr lang="en-GB" sz="2800" dirty="0"/>
              <a:t>Preparation and Implant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EBED49-306E-2826-A345-3BF10CAC301F}"/>
              </a:ext>
            </a:extLst>
          </p:cNvPr>
          <p:cNvSpPr txBox="1"/>
          <p:nvPr/>
        </p:nvSpPr>
        <p:spPr>
          <a:xfrm>
            <a:off x="9351563" y="1505752"/>
            <a:ext cx="2788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Continuing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C822E-5540-E802-9930-20F0BB537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38" y="2973201"/>
            <a:ext cx="7143762" cy="31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6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F277-6EBD-115D-CDD6-B693AC8EE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3" y="-22369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Consenting Pack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5B62D-10C6-C902-AD50-3CE62ACE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0" y="893618"/>
            <a:ext cx="8882827" cy="4197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86AC3-1F02-9A69-6E74-F15E2F9FB1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317458" y="1303610"/>
            <a:ext cx="7305679" cy="5213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0770C6-760C-8FE3-160B-D07E3377B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30" y="2410690"/>
            <a:ext cx="8313470" cy="38177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02FD6F-C3B5-12E0-62DF-A6DFD680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301" y="1785468"/>
            <a:ext cx="6838643" cy="50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4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senting">
            <a:hlinkClick r:id="" action="ppaction://media"/>
            <a:extLst>
              <a:ext uri="{FF2B5EF4-FFF2-40B4-BE49-F238E27FC236}">
                <a16:creationId xmlns:a16="http://schemas.microsoft.com/office/drawing/2014/main" id="{E29E6364-1776-A8A4-ADFD-3EFCAE1DE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137" y="623275"/>
            <a:ext cx="4701972" cy="2644859"/>
          </a:xfrm>
          <a:prstGeom prst="rect">
            <a:avLst/>
          </a:prstGeom>
        </p:spPr>
      </p:pic>
      <p:pic>
        <p:nvPicPr>
          <p:cNvPr id="5" name="Refill Trim_5">
            <a:hlinkClick r:id="" action="ppaction://media"/>
            <a:extLst>
              <a:ext uri="{FF2B5EF4-FFF2-40B4-BE49-F238E27FC236}">
                <a16:creationId xmlns:a16="http://schemas.microsoft.com/office/drawing/2014/main" id="{417D1455-BF7C-70AF-E3A5-E03E476C1C45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136" y="3586297"/>
            <a:ext cx="4701973" cy="2644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9509D3-956B-2966-334D-C7EE546F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3" y="1188637"/>
            <a:ext cx="4218138" cy="15972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Consenting</a:t>
            </a:r>
          </a:p>
        </p:txBody>
      </p:sp>
    </p:spTree>
    <p:extLst>
      <p:ext uri="{BB962C8B-B14F-4D97-AF65-F5344CB8AC3E}">
        <p14:creationId xmlns:p14="http://schemas.microsoft.com/office/powerpoint/2010/main" val="27614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BFE021-8C25-6515-ADD6-7D4AC272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8296"/>
            <a:ext cx="11114730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How the service is Running Now? 3 phases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30F5C-F8CD-6E3D-7A2B-CCEB526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8064" y="1205060"/>
            <a:ext cx="2193438" cy="823912"/>
          </a:xfrm>
        </p:spPr>
        <p:txBody>
          <a:bodyPr>
            <a:normAutofit/>
          </a:bodyPr>
          <a:lstStyle/>
          <a:p>
            <a:r>
              <a:rPr lang="en-GB" sz="2800" dirty="0"/>
              <a:t>Referrals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0184CEF-B4CA-9BDB-C9E3-9A9CADFA8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401233" cy="36845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sz="2800" dirty="0"/>
              <a:t>Referral from </a:t>
            </a:r>
            <a:r>
              <a:rPr lang="en-GB" sz="2800" dirty="0" err="1"/>
              <a:t>Onco</a:t>
            </a:r>
            <a:r>
              <a:rPr lang="en-GB" sz="2800" dirty="0"/>
              <a:t> / CNS (email)</a:t>
            </a:r>
          </a:p>
          <a:p>
            <a:r>
              <a:rPr lang="en-GB" sz="2800" dirty="0"/>
              <a:t>Patients are seen jointly </a:t>
            </a:r>
          </a:p>
          <a:p>
            <a:r>
              <a:rPr lang="en-GB" dirty="0"/>
              <a:t>If found suitable have a discussion for Intervention</a:t>
            </a:r>
          </a:p>
          <a:p>
            <a:r>
              <a:rPr lang="en-GB" sz="2800" dirty="0"/>
              <a:t>Returns in 2 weeks with a </a:t>
            </a:r>
            <a:r>
              <a:rPr lang="en-GB" sz="2800" dirty="0">
                <a:solidFill>
                  <a:srgbClr val="00B050"/>
                </a:solidFill>
              </a:rPr>
              <a:t>yes</a:t>
            </a:r>
            <a:r>
              <a:rPr lang="en-GB" sz="2800" dirty="0"/>
              <a:t> or </a:t>
            </a:r>
            <a:r>
              <a:rPr lang="en-GB" sz="2800" dirty="0">
                <a:solidFill>
                  <a:srgbClr val="FF0000"/>
                </a:solidFill>
              </a:rPr>
              <a:t>no</a:t>
            </a:r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214FBB-2928-C9F0-462E-944A89C6E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5907" y="1681163"/>
            <a:ext cx="3984841" cy="332761"/>
          </a:xfrm>
        </p:spPr>
        <p:txBody>
          <a:bodyPr>
            <a:noAutofit/>
          </a:bodyPr>
          <a:lstStyle/>
          <a:p>
            <a:r>
              <a:rPr lang="en-GB" sz="2800" dirty="0"/>
              <a:t>Preparation and Implant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EBED49-306E-2826-A345-3BF10CAC301F}"/>
              </a:ext>
            </a:extLst>
          </p:cNvPr>
          <p:cNvSpPr txBox="1"/>
          <p:nvPr/>
        </p:nvSpPr>
        <p:spPr>
          <a:xfrm>
            <a:off x="9351563" y="1505752"/>
            <a:ext cx="2788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Continuing Care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8A41CAA2-1AE0-F5F3-4BB7-CC41E83215D7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757738" y="2505075"/>
          <a:ext cx="4060893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7626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30D8C03-2D8C-F372-3356-511D897A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GB" sz="6100" dirty="0">
                <a:solidFill>
                  <a:srgbClr val="FF0000"/>
                </a:solidFill>
              </a:rPr>
              <a:t>Highlight 3 Controversies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2E9650-78A9-B4FB-153C-D85F60CF2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GB" sz="3600" dirty="0"/>
              <a:t>Trial or No Trial?</a:t>
            </a:r>
          </a:p>
          <a:p>
            <a:r>
              <a:rPr lang="en-GB" sz="3600" dirty="0"/>
              <a:t>Catheter Tip Placement</a:t>
            </a:r>
          </a:p>
          <a:p>
            <a:r>
              <a:rPr lang="en-GB" sz="3600" dirty="0"/>
              <a:t>What Drugs?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9" name="Picture 6" descr="InthraPump 2">
            <a:extLst>
              <a:ext uri="{FF2B5EF4-FFF2-40B4-BE49-F238E27FC236}">
                <a16:creationId xmlns:a16="http://schemas.microsoft.com/office/drawing/2014/main" id="{360C313B-DF41-84EF-D4A1-421433CC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8900" y="0"/>
            <a:ext cx="19431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070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FC32-175E-C66D-0391-A81E0A8F7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" y="772789"/>
            <a:ext cx="4384621" cy="1048012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Trial?  </a:t>
            </a:r>
            <a:br>
              <a:rPr lang="en-GB" sz="6000" dirty="0">
                <a:solidFill>
                  <a:srgbClr val="FF0000"/>
                </a:solidFill>
              </a:rPr>
            </a:br>
            <a:r>
              <a:rPr lang="en-GB" sz="6000" dirty="0">
                <a:solidFill>
                  <a:srgbClr val="FF0000"/>
                </a:solidFill>
              </a:rPr>
              <a:t>A Case for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A1FDD-436A-CA88-9862-31B3E31D1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321" y="695617"/>
            <a:ext cx="6677506" cy="5535540"/>
          </a:xfrm>
        </p:spPr>
        <p:txBody>
          <a:bodyPr anchor="t">
            <a:normAutofit fontScale="85000" lnSpcReduction="10000"/>
          </a:bodyPr>
          <a:lstStyle/>
          <a:p>
            <a:r>
              <a:rPr lang="en-GB" sz="2400" dirty="0"/>
              <a:t>RA 38 </a:t>
            </a:r>
            <a:r>
              <a:rPr lang="el-GR" sz="2400" dirty="0"/>
              <a:t>ϙ</a:t>
            </a:r>
            <a:r>
              <a:rPr lang="en-GB" sz="2400" dirty="0"/>
              <a:t>  with 2 kids 12 and 10years old: Rectal CA</a:t>
            </a:r>
          </a:p>
          <a:p>
            <a:r>
              <a:rPr lang="en-GB" sz="2400" dirty="0"/>
              <a:t>Psychiatric history ++ with previous ECT, Trazadone, Venlafaxine, Quetiapine, Lithium 1gm</a:t>
            </a:r>
          </a:p>
          <a:p>
            <a:r>
              <a:rPr lang="en-GB" sz="2400" dirty="0"/>
              <a:t>Pain meds Oxycodone MR 300mg BD+ Oxynorm 20mg 4hrly + Pregabalin 25mg BD</a:t>
            </a:r>
          </a:p>
          <a:p>
            <a:r>
              <a:rPr lang="en-GB" sz="2400" dirty="0"/>
              <a:t>Family dynamics</a:t>
            </a:r>
          </a:p>
          <a:p>
            <a:r>
              <a:rPr lang="en-GB" sz="2400" dirty="0"/>
              <a:t>1</a:t>
            </a:r>
            <a:r>
              <a:rPr lang="en-GB" sz="2400" baseline="30000" dirty="0"/>
              <a:t>st</a:t>
            </a:r>
            <a:r>
              <a:rPr lang="en-GB" sz="2400" dirty="0"/>
              <a:t> visit in Dec 2022 – walked out halfway</a:t>
            </a:r>
          </a:p>
          <a:p>
            <a:r>
              <a:rPr lang="en-GB" sz="2400" dirty="0"/>
              <a:t>After Christmas  Break : she was again referred by community health care team: Neighbours called police</a:t>
            </a:r>
          </a:p>
          <a:p>
            <a:r>
              <a:rPr lang="en-GB" sz="2400" dirty="0"/>
              <a:t>Discussed again: Does not want another bulge on abdomen, another operation , GA, hospitalisation</a:t>
            </a:r>
          </a:p>
          <a:p>
            <a:r>
              <a:rPr lang="en-GB" sz="2400" dirty="0"/>
              <a:t>Successful trial</a:t>
            </a:r>
          </a:p>
          <a:p>
            <a:r>
              <a:rPr lang="en-GB" sz="2400" dirty="0"/>
              <a:t>MDT – </a:t>
            </a:r>
            <a:r>
              <a:rPr lang="en-GB" sz="2400" dirty="0" err="1"/>
              <a:t>Psyh</a:t>
            </a:r>
            <a:r>
              <a:rPr lang="en-GB" sz="2400" dirty="0"/>
              <a:t> worried</a:t>
            </a:r>
          </a:p>
          <a:p>
            <a:r>
              <a:rPr lang="en-GB" sz="2400" dirty="0"/>
              <a:t>Got Implanted on 4</a:t>
            </a:r>
            <a:r>
              <a:rPr lang="en-GB" sz="2400" baseline="30000" dirty="0"/>
              <a:t>th</a:t>
            </a:r>
            <a:r>
              <a:rPr lang="en-GB" sz="2400" dirty="0"/>
              <a:t> Feb 2023 – now off all oral pain meds – went for a holiday in Spain.</a:t>
            </a:r>
          </a:p>
          <a:p>
            <a:r>
              <a:rPr lang="en-GB" sz="2400" dirty="0"/>
              <a:t>On Bupivacaine 5.1mg /day + Morphine 1.7 mg + PTM with bupivacaine bolus 0.15mg with 6 activation in 24 hrs </a:t>
            </a:r>
          </a:p>
          <a:p>
            <a:endParaRPr lang="en-GB" sz="2400" dirty="0"/>
          </a:p>
          <a:p>
            <a:endParaRPr lang="en-GB" sz="800" dirty="0"/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D1FF9494-8303-088F-FEDD-C70754B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324" y="2276872"/>
            <a:ext cx="3088126" cy="34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5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7A9DE-4F1E-595B-F4E2-8D145FC3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4" y="686165"/>
            <a:ext cx="8074815" cy="506357"/>
          </a:xfrm>
        </p:spPr>
        <p:txBody>
          <a:bodyPr anchor="ctr">
            <a:normAutofit fontScale="90000"/>
          </a:bodyPr>
          <a:lstStyle/>
          <a:p>
            <a:r>
              <a:rPr lang="en-GB" sz="7200" dirty="0">
                <a:solidFill>
                  <a:srgbClr val="FF0000"/>
                </a:solidFill>
              </a:rPr>
              <a:t>Catheter Tip Placement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354E80-70FA-3C2E-8ACA-94F63B9490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876"/>
          <a:stretch/>
        </p:blipFill>
        <p:spPr bwMode="auto">
          <a:xfrm rot="16200000">
            <a:off x="1486985" y="518324"/>
            <a:ext cx="5301839" cy="70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03AD2-F243-9D3A-E855-04FCCEB7B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857419"/>
            <a:ext cx="2398849" cy="1404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F457A-6671-6778-DCEB-D66EF26B8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170" y="1924112"/>
            <a:ext cx="8775778" cy="48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B222-A881-EFB3-5D18-52787A16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4" y="49303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GB" sz="7200" dirty="0">
                <a:solidFill>
                  <a:srgbClr val="FF0000"/>
                </a:solidFill>
              </a:rPr>
              <a:t>Catheter tip @ T6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77B6A7-3338-4E3A-C4AB-8E73A556C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81" y="2765945"/>
            <a:ext cx="7282451" cy="396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00F5E0-8276-A43B-37F8-0DAB2C2BA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320" y="13099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BDC3-E49B-5695-7F47-0DFB2A069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39" y="780376"/>
            <a:ext cx="6102887" cy="6155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What Drugs : Combinations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16B98-642A-DAD9-1B62-5F6E96AC4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775" y="1847506"/>
            <a:ext cx="7611505" cy="35435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Bupivacaine is the first drug as the bolus dose is based on it</a:t>
            </a:r>
          </a:p>
          <a:p>
            <a:r>
              <a:rPr lang="en-US" dirty="0"/>
              <a:t>Bupivacaine is fast acting</a:t>
            </a:r>
          </a:p>
          <a:p>
            <a:r>
              <a:rPr lang="en-US" dirty="0"/>
              <a:t>It wear off in 100mins +/- 20mins</a:t>
            </a:r>
          </a:p>
          <a:p>
            <a:r>
              <a:rPr lang="en-US" dirty="0"/>
              <a:t>Morphine is slow to start – 20 to 30 minutes works of few hours</a:t>
            </a:r>
          </a:p>
          <a:p>
            <a:r>
              <a:rPr lang="en-US" dirty="0"/>
              <a:t>A combination also helps to lower individual amount of drug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58079-580F-6426-E8FE-82C1864B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354" y="2745195"/>
            <a:ext cx="10051473" cy="3332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66B65-E0EE-AE87-F648-286FBBB4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072" y="4440101"/>
            <a:ext cx="7887418" cy="22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FB32-7CA0-4460-F13C-433C9EE8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3839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How Big is Cancer Pain Burden?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313FF-C488-A9FE-BC61-7235175F4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634" y="1484966"/>
            <a:ext cx="7445189" cy="3370134"/>
          </a:xfrm>
        </p:spPr>
        <p:txBody>
          <a:bodyPr>
            <a:normAutofit fontScale="92500" lnSpcReduction="10000"/>
          </a:bodyPr>
          <a:lstStyle/>
          <a:p>
            <a:pPr indent="-228600">
              <a:lnSpc>
                <a:spcPct val="90000"/>
              </a:lnSpc>
            </a:pPr>
            <a:r>
              <a:rPr lang="en-US" sz="2800" dirty="0"/>
              <a:t>2015- 2.1 million people suffering from cancer</a:t>
            </a:r>
          </a:p>
          <a:p>
            <a:pPr indent="-228600">
              <a:lnSpc>
                <a:spcPct val="90000"/>
              </a:lnSpc>
            </a:pPr>
            <a:r>
              <a:rPr lang="en-US" sz="2800" dirty="0"/>
              <a:t>In 2018-19: 66.4% patients have advanced cancer with poor pain control = </a:t>
            </a:r>
            <a:r>
              <a:rPr lang="en-US" sz="2800" dirty="0">
                <a:solidFill>
                  <a:srgbClr val="00B050"/>
                </a:solidFill>
              </a:rPr>
              <a:t>1.3 million</a:t>
            </a:r>
          </a:p>
          <a:p>
            <a:pPr indent="-228600">
              <a:lnSpc>
                <a:spcPct val="90000"/>
              </a:lnSpc>
            </a:pPr>
            <a:r>
              <a:rPr lang="en-US" sz="2800" dirty="0">
                <a:solidFill>
                  <a:srgbClr val="00B050"/>
                </a:solidFill>
              </a:rPr>
              <a:t>458 </a:t>
            </a:r>
            <a:r>
              <a:rPr lang="en-US" sz="2800" dirty="0"/>
              <a:t>patients received intervention – blocks or ablation</a:t>
            </a:r>
          </a:p>
          <a:p>
            <a:pPr indent="-228600">
              <a:lnSpc>
                <a:spcPct val="90000"/>
              </a:lnSpc>
            </a:pPr>
            <a:r>
              <a:rPr lang="en-US" sz="2800" dirty="0">
                <a:solidFill>
                  <a:srgbClr val="00B050"/>
                </a:solidFill>
              </a:rPr>
              <a:t>30 </a:t>
            </a:r>
            <a:r>
              <a:rPr lang="en-US" sz="2800" dirty="0"/>
              <a:t>intrathecal pumps for cancer pain</a:t>
            </a:r>
          </a:p>
          <a:p>
            <a:pPr indent="-228600">
              <a:lnSpc>
                <a:spcPct val="90000"/>
              </a:lnSpc>
            </a:pPr>
            <a:r>
              <a:rPr lang="en-US" sz="2800" dirty="0"/>
              <a:t>Estimated in 2030 – 4 million people will suffer from cancer.</a:t>
            </a:r>
          </a:p>
          <a:p>
            <a:pPr indent="-228600">
              <a:lnSpc>
                <a:spcPct val="90000"/>
              </a:lnSpc>
            </a:pPr>
            <a:endParaRPr lang="en-US" sz="2800" dirty="0"/>
          </a:p>
          <a:p>
            <a:endParaRPr lang="en-GB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5138387-290F-B615-B9D3-6787E4F5D89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3603812" y="5538408"/>
            <a:ext cx="85881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b="0" i="0" dirty="0">
                <a:solidFill>
                  <a:srgbClr val="212121"/>
                </a:solidFill>
                <a:effectLst/>
                <a:latin typeface="BlinkMacSystemFont"/>
              </a:rPr>
              <a:t>Duarte RV, Sale A, Desai P, Marshall T,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BlinkMacSystemFont"/>
              </a:rPr>
              <a:t>Eldabe</a:t>
            </a:r>
            <a:r>
              <a:rPr lang="en-GB" sz="1800" b="0" i="0" dirty="0">
                <a:solidFill>
                  <a:srgbClr val="212121"/>
                </a:solidFill>
                <a:effectLst/>
                <a:latin typeface="BlinkMacSystemFont"/>
              </a:rPr>
              <a:t> S. The Unmet Need for Intrathecal Drug Delivery Pumps for the Treatment of Cancer Pain in England: An Assessment of the Hospital Episode Statistics Database. Neuromodulation. 2020 Oct;23(7):1029-1033.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GB" sz="1800" b="0" i="0" dirty="0">
                <a:solidFill>
                  <a:srgbClr val="212121"/>
                </a:solidFill>
                <a:effectLst/>
                <a:latin typeface="BlinkMacSystemFont"/>
              </a:rPr>
              <a:t>: 10.1111/ner.13264.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GB" sz="1800" b="0" i="0" dirty="0">
                <a:solidFill>
                  <a:srgbClr val="212121"/>
                </a:solidFill>
                <a:effectLst/>
                <a:latin typeface="BlinkMacSystemFont"/>
              </a:rPr>
              <a:t> 2020 Sep 18. PMID: 32946160.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12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DC014175-1DF5-B31B-450E-9E0B1249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34" y="1221783"/>
            <a:ext cx="484632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Impact on Survival 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51AEA4-DB25-0105-C5A2-598716B9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947" y="2532861"/>
            <a:ext cx="6261191" cy="1721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F120AC-56F8-50E5-8684-D55440607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544" y="59765"/>
            <a:ext cx="5844020" cy="2352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8883D-82F9-C391-257B-2951AB7B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892" y="4421238"/>
            <a:ext cx="8342430" cy="20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1CC7-EBE6-4BD7-5BF9-05058C919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13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Protocolised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59127-3DDC-CAD7-C6B3-AC7EE9A3B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5129"/>
            <a:ext cx="5822990" cy="6395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9B00E7-6BA3-D1F3-E9FA-5DCEFCCD18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8274" y="1053752"/>
            <a:ext cx="9502057" cy="5651041"/>
          </a:xfrm>
          <a:prstGeom prst="rect">
            <a:avLst/>
          </a:prstGeom>
          <a:gradFill>
            <a:gsLst>
              <a:gs pos="0">
                <a:srgbClr val="00B0F0"/>
              </a:gs>
              <a:gs pos="91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200000" scaled="0"/>
          </a:gradFill>
          <a:effectLst>
            <a:outerShdw blurRad="50800" dist="50800" dir="5400000" algn="ctr" rotWithShape="0">
              <a:schemeClr val="accent3"/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471DB5-A47A-2C25-8FF5-2561748A3D5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3591" y="128147"/>
            <a:ext cx="4321963" cy="6576646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effectLst>
            <a:glow rad="127000">
              <a:schemeClr val="bg1">
                <a:lumMod val="65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06904-ADDF-68C5-819E-99EF6F949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914" y="0"/>
            <a:ext cx="491138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EA7669-96C5-3B10-92B5-CF515007C2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608" y="0"/>
            <a:ext cx="5332537" cy="65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5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BFE021-8C25-6515-ADD6-7D4AC272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8296"/>
            <a:ext cx="11114730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How the service is Running Now? 3 phases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30F5C-F8CD-6E3D-7A2B-CCEB526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8064" y="1205060"/>
            <a:ext cx="2193438" cy="823912"/>
          </a:xfrm>
        </p:spPr>
        <p:txBody>
          <a:bodyPr>
            <a:normAutofit/>
          </a:bodyPr>
          <a:lstStyle/>
          <a:p>
            <a:r>
              <a:rPr lang="en-GB" sz="2800" dirty="0"/>
              <a:t>Referrals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0184CEF-B4CA-9BDB-C9E3-9A9CADFA8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401233" cy="36845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sz="2800" dirty="0"/>
              <a:t>Referral from </a:t>
            </a:r>
            <a:r>
              <a:rPr lang="en-GB" sz="2800" dirty="0" err="1"/>
              <a:t>Onco</a:t>
            </a:r>
            <a:r>
              <a:rPr lang="en-GB" sz="2800" dirty="0"/>
              <a:t> / CNS (email)</a:t>
            </a:r>
          </a:p>
          <a:p>
            <a:r>
              <a:rPr lang="en-GB" sz="2800" dirty="0"/>
              <a:t>Patients are seen jointly </a:t>
            </a:r>
          </a:p>
          <a:p>
            <a:r>
              <a:rPr lang="en-GB" dirty="0"/>
              <a:t>If found suitable have a discussion for Intervention</a:t>
            </a:r>
          </a:p>
          <a:p>
            <a:r>
              <a:rPr lang="en-GB" sz="2800" dirty="0"/>
              <a:t>Returns in 2 weeks with a </a:t>
            </a:r>
            <a:r>
              <a:rPr lang="en-GB" sz="2800" dirty="0">
                <a:solidFill>
                  <a:srgbClr val="00B050"/>
                </a:solidFill>
              </a:rPr>
              <a:t>yes</a:t>
            </a:r>
            <a:r>
              <a:rPr lang="en-GB" sz="2800" dirty="0"/>
              <a:t> or </a:t>
            </a:r>
            <a:r>
              <a:rPr lang="en-GB" sz="2800" dirty="0">
                <a:solidFill>
                  <a:srgbClr val="FF0000"/>
                </a:solidFill>
              </a:rPr>
              <a:t>no</a:t>
            </a:r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214FBB-2928-C9F0-462E-944A89C6E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5907" y="1681163"/>
            <a:ext cx="3984841" cy="332761"/>
          </a:xfrm>
        </p:spPr>
        <p:txBody>
          <a:bodyPr>
            <a:noAutofit/>
          </a:bodyPr>
          <a:lstStyle/>
          <a:p>
            <a:r>
              <a:rPr lang="en-GB" sz="2800" dirty="0"/>
              <a:t>Preparation and Implant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5726C-679A-B56E-D416-D1B85E28216D}"/>
              </a:ext>
            </a:extLst>
          </p:cNvPr>
          <p:cNvSpPr txBox="1"/>
          <p:nvPr/>
        </p:nvSpPr>
        <p:spPr>
          <a:xfrm flipH="1">
            <a:off x="8975705" y="2465634"/>
            <a:ext cx="3163936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Follow 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Titration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EMERGENCY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EBED49-306E-2826-A345-3BF10CAC301F}"/>
              </a:ext>
            </a:extLst>
          </p:cNvPr>
          <p:cNvSpPr txBox="1"/>
          <p:nvPr/>
        </p:nvSpPr>
        <p:spPr>
          <a:xfrm>
            <a:off x="9351563" y="1505752"/>
            <a:ext cx="2788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Continuing Care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8A41CAA2-1AE0-F5F3-4BB7-CC41E83215D7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757738" y="2505075"/>
          <a:ext cx="4060893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6768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458445"/>
          </a:xfrm>
        </p:spPr>
        <p:txBody>
          <a:bodyPr anchor="ctr">
            <a:normAutofit fontScale="90000"/>
          </a:bodyPr>
          <a:lstStyle/>
          <a:p>
            <a:r>
              <a:rPr lang="en-GB" sz="5600" dirty="0">
                <a:solidFill>
                  <a:srgbClr val="FF0000"/>
                </a:solidFill>
              </a:rPr>
              <a:t>Personal Therapy 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648" y="1710994"/>
            <a:ext cx="9807026" cy="4454193"/>
          </a:xfrm>
        </p:spPr>
        <p:txBody>
          <a:bodyPr anchor="t">
            <a:normAutofit/>
          </a:bodyPr>
          <a:lstStyle/>
          <a:p>
            <a:r>
              <a:rPr lang="en-GB" sz="2400" dirty="0"/>
              <a:t>Bolus based on Bupivacaine </a:t>
            </a:r>
            <a:r>
              <a:rPr lang="en-GB" sz="2400" dirty="0" err="1"/>
              <a:t>conc</a:t>
            </a:r>
            <a:r>
              <a:rPr lang="en-GB" sz="2400" dirty="0"/>
              <a:t>: As Bupivacaine is the first Drug</a:t>
            </a:r>
          </a:p>
          <a:p>
            <a:r>
              <a:rPr lang="en-GB" sz="2400" dirty="0"/>
              <a:t>0.1-0.3 mg of bupivacaine bolus.</a:t>
            </a:r>
          </a:p>
          <a:p>
            <a:r>
              <a:rPr lang="en-GB" sz="2400" dirty="0"/>
              <a:t>Volume= dose/</a:t>
            </a:r>
            <a:r>
              <a:rPr lang="en-GB" sz="2400" dirty="0" err="1"/>
              <a:t>conc</a:t>
            </a:r>
            <a:endParaRPr lang="en-GB" sz="2400" dirty="0"/>
          </a:p>
          <a:p>
            <a:r>
              <a:rPr lang="en-GB" sz="2400" dirty="0"/>
              <a:t>For bupivacaine 0.2 mg bolus, volume will be 0.2/15 = 0.013 ml </a:t>
            </a:r>
          </a:p>
          <a:p>
            <a:r>
              <a:rPr lang="en-GB" sz="2400" dirty="0"/>
              <a:t>Now morphine </a:t>
            </a:r>
            <a:r>
              <a:rPr lang="en-GB" sz="2400" dirty="0" err="1"/>
              <a:t>conc</a:t>
            </a:r>
            <a:r>
              <a:rPr lang="en-GB" sz="2400" dirty="0"/>
              <a:t> is 5mg/ml </a:t>
            </a:r>
          </a:p>
          <a:p>
            <a:r>
              <a:rPr lang="en-GB" sz="2400" dirty="0"/>
              <a:t>So 1 ml contains 5mg morphine</a:t>
            </a:r>
          </a:p>
          <a:p>
            <a:r>
              <a:rPr lang="en-GB" sz="2400" dirty="0"/>
              <a:t>Therefore 0.013 ml will contain 0.066mg of morphine.</a:t>
            </a:r>
          </a:p>
          <a:p>
            <a:r>
              <a:rPr lang="en-GB" sz="2400" dirty="0"/>
              <a:t>One bolus will give 0.2mg of bupivacaine + 0.066mg morphine</a:t>
            </a:r>
          </a:p>
          <a:p>
            <a:endParaRPr lang="en-GB" sz="2400" dirty="0"/>
          </a:p>
          <a:p>
            <a:endParaRPr lang="en-GB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2EC24-B3DF-0971-C89C-1553610E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61" y="1737249"/>
            <a:ext cx="9144000" cy="5153736"/>
          </a:xfrm>
          <a:prstGeom prst="rect">
            <a:avLst/>
          </a:prstGeom>
        </p:spPr>
      </p:pic>
      <p:pic>
        <p:nvPicPr>
          <p:cNvPr id="1026" name="Picture 2" descr="FDA Approves Medtronic's New Synchromed II MyPTM Personal Therapy Manager |  Medical Product Outsourcing">
            <a:extLst>
              <a:ext uri="{FF2B5EF4-FFF2-40B4-BE49-F238E27FC236}">
                <a16:creationId xmlns:a16="http://schemas.microsoft.com/office/drawing/2014/main" id="{EAA3FCF5-C056-3FE6-EAB8-52D710431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720" y="11392"/>
            <a:ext cx="4703753" cy="254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17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D38F-F388-C345-9972-3F044446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GB" sz="5100" dirty="0">
                <a:solidFill>
                  <a:srgbClr val="FF0000"/>
                </a:solidFill>
              </a:rPr>
              <a:t>Preparing the ward, Family, Junior Doctors, GP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AA02-D301-EF40-9333-8566B2F7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005" y="1116353"/>
            <a:ext cx="6557875" cy="4998346"/>
          </a:xfrm>
        </p:spPr>
        <p:txBody>
          <a:bodyPr anchor="ctr">
            <a:normAutofit fontScale="92500"/>
          </a:bodyPr>
          <a:lstStyle/>
          <a:p>
            <a:r>
              <a:rPr lang="en-GB" sz="2400" dirty="0"/>
              <a:t>If the patient is in pain – can I give </a:t>
            </a:r>
            <a:r>
              <a:rPr lang="en-GB" sz="2400" dirty="0">
                <a:solidFill>
                  <a:srgbClr val="0070C0"/>
                </a:solidFill>
              </a:rPr>
              <a:t>opioids</a:t>
            </a:r>
            <a:r>
              <a:rPr lang="en-GB" sz="2400" dirty="0"/>
              <a:t>?  - Yes</a:t>
            </a:r>
          </a:p>
          <a:p>
            <a:r>
              <a:rPr lang="en-GB" sz="2400" dirty="0"/>
              <a:t>If </a:t>
            </a:r>
            <a:r>
              <a:rPr lang="en-GB" sz="2400" dirty="0">
                <a:solidFill>
                  <a:srgbClr val="92D050"/>
                </a:solidFill>
              </a:rPr>
              <a:t>MRI</a:t>
            </a:r>
            <a:r>
              <a:rPr lang="en-GB" sz="2400" dirty="0"/>
              <a:t> is needed? What to do?- Pump can continue but must be checked</a:t>
            </a:r>
          </a:p>
          <a:p>
            <a:r>
              <a:rPr lang="en-GB" sz="2400" dirty="0"/>
              <a:t> Do </a:t>
            </a:r>
            <a:r>
              <a:rPr lang="en-GB" sz="2400" dirty="0">
                <a:solidFill>
                  <a:srgbClr val="FF0000"/>
                </a:solidFill>
              </a:rPr>
              <a:t>refilling</a:t>
            </a:r>
            <a:r>
              <a:rPr lang="en-GB" sz="2400" dirty="0"/>
              <a:t> involves GA? – No </a:t>
            </a:r>
          </a:p>
          <a:p>
            <a:r>
              <a:rPr lang="en-GB" sz="2400" dirty="0"/>
              <a:t>How frequently you need to </a:t>
            </a:r>
            <a:r>
              <a:rPr lang="en-GB" sz="2400" dirty="0">
                <a:solidFill>
                  <a:srgbClr val="FF0000"/>
                </a:solidFill>
              </a:rPr>
              <a:t>refill</a:t>
            </a:r>
            <a:r>
              <a:rPr lang="en-GB" sz="2400" dirty="0"/>
              <a:t>? – 6 weeks to 6 months</a:t>
            </a:r>
          </a:p>
          <a:p>
            <a:r>
              <a:rPr lang="en-GB" sz="2400" dirty="0"/>
              <a:t>What is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Personal Therapy Manager</a:t>
            </a:r>
            <a:r>
              <a:rPr lang="en-GB" sz="2400" dirty="0"/>
              <a:t>? A device to give boluses for incidental pain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Post op pain </a:t>
            </a:r>
            <a:r>
              <a:rPr lang="en-GB" sz="2400" dirty="0"/>
              <a:t>– can the patient have opioids? – Yes</a:t>
            </a:r>
          </a:p>
          <a:p>
            <a:r>
              <a:rPr lang="en-GB" sz="2400" dirty="0"/>
              <a:t>Why I have pain after the pump ? </a:t>
            </a:r>
            <a:r>
              <a:rPr lang="en-GB" sz="2400" dirty="0">
                <a:solidFill>
                  <a:srgbClr val="7030A0"/>
                </a:solidFill>
                <a:highlight>
                  <a:srgbClr val="FFFF00"/>
                </a:highlight>
              </a:rPr>
              <a:t>The catch up Game</a:t>
            </a:r>
            <a:r>
              <a:rPr lang="en-GB" sz="2400" dirty="0"/>
              <a:t> – Pain will be there but you will be more functional, clear headed and manage things better</a:t>
            </a:r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9CAA7F0-67BC-C974-BF67-EE6E5118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748916"/>
            <a:ext cx="9984615" cy="9703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100" dirty="0">
                <a:solidFill>
                  <a:srgbClr val="FF0000"/>
                </a:solidFill>
              </a:rPr>
              <a:t>Case </a:t>
            </a:r>
            <a:r>
              <a:rPr lang="en-US" sz="5100" dirty="0"/>
              <a:t>: Timely referral? You will never find a perfect patient</a:t>
            </a:r>
          </a:p>
        </p:txBody>
      </p:sp>
      <p:pic>
        <p:nvPicPr>
          <p:cNvPr id="11" name="Content Placeholder 10" descr="A close-up of an x-ray&#10;&#10;Description automatically generated">
            <a:extLst>
              <a:ext uri="{FF2B5EF4-FFF2-40B4-BE49-F238E27FC236}">
                <a16:creationId xmlns:a16="http://schemas.microsoft.com/office/drawing/2014/main" id="{D79E0CF3-3D45-0FD7-42B2-0910997E15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 r="9856" b="1"/>
          <a:stretch/>
        </p:blipFill>
        <p:spPr>
          <a:xfrm>
            <a:off x="0" y="2204864"/>
            <a:ext cx="4943624" cy="381642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3ED86F-8D44-6A88-E2F5-84FD93F0C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5879" y="1916832"/>
            <a:ext cx="6530947" cy="48245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61-year-old single working at dockyard suffers from expressive aphasia.</a:t>
            </a:r>
          </a:p>
          <a:p>
            <a:r>
              <a:rPr lang="en-US" sz="2400" dirty="0"/>
              <a:t>Got admitted with sudden back pain and MRI shows: </a:t>
            </a:r>
          </a:p>
          <a:p>
            <a:r>
              <a:rPr lang="en-US" sz="2400" dirty="0"/>
              <a:t>6 weeks in the wards: bed bound</a:t>
            </a:r>
          </a:p>
          <a:p>
            <a:r>
              <a:rPr lang="en-US" sz="2400" dirty="0"/>
              <a:t>Got Implanted on 4</a:t>
            </a:r>
            <a:r>
              <a:rPr lang="en-US" sz="2400" baseline="30000" dirty="0"/>
              <a:t>th</a:t>
            </a:r>
            <a:r>
              <a:rPr lang="en-US" sz="2400" dirty="0"/>
              <a:t> Oct 2022</a:t>
            </a:r>
          </a:p>
          <a:p>
            <a:r>
              <a:rPr lang="en-US" sz="2400" dirty="0"/>
              <a:t>Discharged on 6</a:t>
            </a:r>
            <a:r>
              <a:rPr lang="en-US" sz="2400" baseline="30000" dirty="0"/>
              <a:t>th</a:t>
            </a:r>
            <a:r>
              <a:rPr lang="en-US" sz="2400" dirty="0"/>
              <a:t> Oct</a:t>
            </a:r>
          </a:p>
          <a:p>
            <a:r>
              <a:rPr lang="en-US" sz="2400" dirty="0"/>
              <a:t>Walked with Zimmer frame and independent – last clinic was on 25</a:t>
            </a:r>
            <a:r>
              <a:rPr lang="en-US" sz="2400" baseline="30000" dirty="0"/>
              <a:t>th</a:t>
            </a:r>
            <a:r>
              <a:rPr lang="en-US" sz="2400" dirty="0"/>
              <a:t> August – passed away on 4th September  2024 in sleep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26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3B33-E452-47E3-9F35-D8D7122A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260" y="199053"/>
            <a:ext cx="5852711" cy="870857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Case - SP</a:t>
            </a: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F9BAFFE-8CBA-43EB-B26E-0CE4FDC4B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8" r="-1" b="-1"/>
          <a:stretch/>
        </p:blipFill>
        <p:spPr>
          <a:xfrm>
            <a:off x="392227" y="976998"/>
            <a:ext cx="4265116" cy="543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1816-5820-45C6-B5C2-3B2C3D7EB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59" y="1069910"/>
            <a:ext cx="6233835" cy="5056009"/>
          </a:xfrm>
        </p:spPr>
        <p:txBody>
          <a:bodyPr anchor="t">
            <a:noAutofit/>
          </a:bodyPr>
          <a:lstStyle/>
          <a:p>
            <a:r>
              <a:rPr lang="en-GB" sz="2400" dirty="0"/>
              <a:t>61 </a:t>
            </a:r>
            <a:r>
              <a:rPr lang="el-GR" sz="2400" dirty="0"/>
              <a:t>ϙ</a:t>
            </a:r>
            <a:r>
              <a:rPr lang="en-GB" sz="2400" dirty="0"/>
              <a:t> - metastatic breast ca – mostly in pelvis</a:t>
            </a:r>
          </a:p>
          <a:p>
            <a:r>
              <a:rPr lang="en-GB" sz="2400" dirty="0"/>
              <a:t>She was confused, incoherent, on oxycodone, tapentadol, pregabalin, amitriptyline, ketamine infusion ------ about 6m to 12m</a:t>
            </a:r>
          </a:p>
          <a:p>
            <a:r>
              <a:rPr lang="en-GB" sz="2400" dirty="0"/>
              <a:t>Had a couple of local blocks – not much effective – so had ITP 05/19</a:t>
            </a:r>
          </a:p>
          <a:p>
            <a:r>
              <a:rPr lang="en-GB" sz="2400" dirty="0"/>
              <a:t>Mobile, off most meds, on PTM, visited mother at Herefordshire, kids at Stratford on Avon</a:t>
            </a:r>
          </a:p>
          <a:p>
            <a:r>
              <a:rPr lang="en-GB" sz="2400" dirty="0"/>
              <a:t>Hip joint op- failed but still mobile on wheelchair but can transfer, ----- “</a:t>
            </a:r>
            <a:r>
              <a:rPr lang="en-GB" sz="2400" dirty="0">
                <a:solidFill>
                  <a:srgbClr val="FF0000"/>
                </a:solidFill>
              </a:rPr>
              <a:t>Has a Life</a:t>
            </a:r>
            <a:r>
              <a:rPr lang="en-GB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9556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e Parker (Shorter) V4.mov_Trim 6">
            <a:hlinkClick r:id="" action="ppaction://media"/>
            <a:extLst>
              <a:ext uri="{FF2B5EF4-FFF2-40B4-BE49-F238E27FC236}">
                <a16:creationId xmlns:a16="http://schemas.microsoft.com/office/drawing/2014/main" id="{B9DAF5C9-08A4-794D-8E7C-E629619996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224ED-BD4B-A884-2911-7D98555F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904" y="0"/>
            <a:ext cx="4808637" cy="109952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Results (43 cases) </a:t>
            </a: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90C87B-0FFD-F743-7FAA-F11A462FC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248" y="1682945"/>
            <a:ext cx="5651140" cy="809951"/>
          </a:xfrm>
        </p:spPr>
        <p:txBody>
          <a:bodyPr>
            <a:noAutofit/>
          </a:bodyPr>
          <a:lstStyle/>
          <a:p>
            <a:r>
              <a:rPr lang="en-GB" sz="1200" dirty="0"/>
              <a:t>Pain Scores</a:t>
            </a:r>
            <a:r>
              <a:rPr lang="en-GB" sz="1600" dirty="0"/>
              <a:t>: </a:t>
            </a:r>
            <a:r>
              <a:rPr lang="en-GB" sz="1800" b="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There was a decrease in pain score at 3-4 weeks from the preimplant level of an average of 8.9 (range 8-10) to 1.5 (range 0-6). The reduction of pain continued in the 6-12 weeks period but slightly increased to 3.45 (range 0-10). The median pain score at this point remained 2 but 2 patient had a pain 10 and the other 6 which skewed the average score</a:t>
            </a:r>
            <a:endParaRPr lang="en-GB" sz="1800" b="0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095A93-2E34-3776-298E-4C92D2FE1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3149" y="1412777"/>
            <a:ext cx="5874295" cy="1476165"/>
          </a:xfrm>
        </p:spPr>
        <p:txBody>
          <a:bodyPr>
            <a:normAutofit fontScale="25000" lnSpcReduction="20000"/>
          </a:bodyPr>
          <a:lstStyle/>
          <a:p>
            <a:pPr algn="just"/>
            <a:endParaRPr lang="en-GB" sz="4800" dirty="0"/>
          </a:p>
          <a:p>
            <a:pPr algn="just"/>
            <a:r>
              <a:rPr lang="en-GB" sz="8000" dirty="0"/>
              <a:t>Opioid Reduction</a:t>
            </a:r>
            <a:r>
              <a:rPr lang="en-GB" sz="8000" dirty="0">
                <a:solidFill>
                  <a:schemeClr val="accent6"/>
                </a:solidFill>
              </a:rPr>
              <a:t>:  </a:t>
            </a:r>
            <a:r>
              <a:rPr lang="en-GB" sz="8000" b="0" dirty="0">
                <a:solidFill>
                  <a:schemeClr val="accent6"/>
                </a:solidFill>
              </a:rPr>
              <a:t>Most patient had opioids along with the pumps as prn medications</a:t>
            </a:r>
          </a:p>
          <a:p>
            <a:pPr algn="just"/>
            <a:r>
              <a:rPr lang="en-GB" sz="8000" b="0" dirty="0">
                <a:solidFill>
                  <a:schemeClr val="accent6"/>
                </a:solidFill>
              </a:rPr>
              <a:t>Preop OME use	256.26</a:t>
            </a:r>
          </a:p>
          <a:p>
            <a:pPr algn="just"/>
            <a:r>
              <a:rPr lang="en-GB" sz="8000" b="0" dirty="0">
                <a:solidFill>
                  <a:schemeClr val="accent6"/>
                </a:solidFill>
              </a:rPr>
              <a:t>Post op OME use	49.11</a:t>
            </a:r>
          </a:p>
          <a:p>
            <a:pPr algn="just"/>
            <a:r>
              <a:rPr lang="en-GB" sz="8000" b="0" dirty="0">
                <a:solidFill>
                  <a:schemeClr val="accent6"/>
                </a:solidFill>
              </a:rPr>
              <a:t>Mean reduction 	207.15</a:t>
            </a:r>
          </a:p>
          <a:p>
            <a:pPr algn="just"/>
            <a:r>
              <a:rPr lang="en-GB" sz="8000" dirty="0">
                <a:solidFill>
                  <a:schemeClr val="accent6"/>
                </a:solidFill>
              </a:rPr>
              <a:t>	</a:t>
            </a:r>
          </a:p>
          <a:p>
            <a:pPr algn="just"/>
            <a:endParaRPr lang="en-GB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ontent Placeholder 5">
                <a:extLst>
                  <a:ext uri="{FF2B5EF4-FFF2-40B4-BE49-F238E27FC236}">
                    <a16:creationId xmlns:a16="http://schemas.microsoft.com/office/drawing/2014/main" id="{4515E40B-075C-35AF-1FE7-CCEF512CBC7F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</p:nvPr>
            </p:nvGraphicFramePr>
            <p:xfrm>
              <a:off x="370248" y="2584942"/>
              <a:ext cx="5730807" cy="410445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4515E40B-075C-35AF-1FE7-CCEF512CBC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248" y="2584942"/>
                <a:ext cx="5730807" cy="4104455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368935E-A69A-FB17-466B-418EAA728B5C}"/>
              </a:ext>
            </a:extLst>
          </p:cNvPr>
          <p:cNvGraphicFramePr>
            <a:graphicFrameLocks/>
          </p:cNvGraphicFramePr>
          <p:nvPr/>
        </p:nvGraphicFramePr>
        <p:xfrm>
          <a:off x="6386124" y="2736056"/>
          <a:ext cx="5641320" cy="3558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82446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3C0C-7C8D-4A5D-A854-CF16AA9D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91" y="365125"/>
            <a:ext cx="3840085" cy="169279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Case2---CS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D130A-8643-4CD0-9DA0-A298EEDCC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5" y="2057919"/>
            <a:ext cx="4944152" cy="3979343"/>
          </a:xfrm>
        </p:spPr>
        <p:txBody>
          <a:bodyPr>
            <a:normAutofit/>
          </a:bodyPr>
          <a:lstStyle/>
          <a:p>
            <a:r>
              <a:rPr lang="en-GB" sz="2400" dirty="0"/>
              <a:t>44</a:t>
            </a:r>
            <a:r>
              <a:rPr lang="el-GR" sz="2400" dirty="0"/>
              <a:t>ϙ</a:t>
            </a:r>
            <a:r>
              <a:rPr lang="en-GB" sz="2400" dirty="0"/>
              <a:t> with a spinal bifida</a:t>
            </a:r>
          </a:p>
          <a:p>
            <a:r>
              <a:rPr lang="en-GB" sz="2400" dirty="0"/>
              <a:t>Background pain across the back lifelong – but new pain along the L leg with sensitivity</a:t>
            </a:r>
          </a:p>
          <a:p>
            <a:r>
              <a:rPr lang="en-GB" sz="2400" dirty="0"/>
              <a:t>MRI shows a big mass pressing on the sacral plexus</a:t>
            </a:r>
          </a:p>
          <a:p>
            <a:r>
              <a:rPr lang="en-GB" sz="2400" dirty="0"/>
              <a:t>Maldevelopment of the posterior elements of the spine – no question of spinal – can we do something else?</a:t>
            </a:r>
          </a:p>
          <a:p>
            <a:endParaRPr lang="en-GB" sz="2400" dirty="0"/>
          </a:p>
          <a:p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E0C10-C6E3-4AA0-946B-8E84EAF84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0" r="1" b="8525"/>
          <a:stretch/>
        </p:blipFill>
        <p:spPr>
          <a:xfrm>
            <a:off x="5933137" y="11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026828-70E7-4CFA-B303-14B9974B83FA}"/>
              </a:ext>
            </a:extLst>
          </p:cNvPr>
          <p:cNvCxnSpPr>
            <a:cxnSpLocks/>
          </p:cNvCxnSpPr>
          <p:nvPr/>
        </p:nvCxnSpPr>
        <p:spPr>
          <a:xfrm flipH="1">
            <a:off x="8616280" y="3573016"/>
            <a:ext cx="1080120" cy="13681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503F57-E00D-F49A-6553-E1F2EC57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720" y="2132856"/>
            <a:ext cx="7308790" cy="20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899C6-545E-9145-05C8-187089C30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924" y="1351967"/>
            <a:ext cx="5344167" cy="1400926"/>
          </a:xfrm>
          <a:prstGeom prst="rect">
            <a:avLst/>
          </a:prstGeom>
        </p:spPr>
      </p:pic>
      <p:pic>
        <p:nvPicPr>
          <p:cNvPr id="8" name="Picture 7" descr="A colorful pie chart with text&#10;&#10;Description automatically generated">
            <a:extLst>
              <a:ext uri="{FF2B5EF4-FFF2-40B4-BE49-F238E27FC236}">
                <a16:creationId xmlns:a16="http://schemas.microsoft.com/office/drawing/2014/main" id="{FB785482-22AC-077D-0B41-F7DC1838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1" y="2522071"/>
            <a:ext cx="6630570" cy="3125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985B9-6974-1F21-E667-DDE176F7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4" y="133947"/>
            <a:ext cx="8232296" cy="1337699"/>
          </a:xfrm>
        </p:spPr>
        <p:txBody>
          <a:bodyPr anchor="b">
            <a:normAutofit/>
          </a:bodyPr>
          <a:lstStyle/>
          <a:p>
            <a:r>
              <a:rPr lang="en-GB" sz="5600" dirty="0">
                <a:solidFill>
                  <a:srgbClr val="FF0000"/>
                </a:solidFill>
              </a:rPr>
              <a:t>Who Manages Cancer Pain?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CC2CA-E9AC-646A-26CE-B6B26E6F4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4632" y="2043953"/>
            <a:ext cx="5344167" cy="3896842"/>
          </a:xfrm>
        </p:spPr>
        <p:txBody>
          <a:bodyPr anchor="ctr">
            <a:normAutofit/>
          </a:bodyPr>
          <a:lstStyle/>
          <a:p>
            <a:r>
              <a:rPr lang="en-GB" sz="2000" dirty="0"/>
              <a:t>UK Based study in 2012 - British J of General Practice Feb 2014</a:t>
            </a:r>
          </a:p>
          <a:p>
            <a:r>
              <a:rPr lang="en-GB" sz="2000" dirty="0"/>
              <a:t>37% of Out-of-Hours oncological emergencies are managed by GPs</a:t>
            </a:r>
          </a:p>
          <a:p>
            <a:r>
              <a:rPr lang="en-GB" sz="2000" dirty="0"/>
              <a:t>Pain (30.8%), N&amp;V (12.1), Agitation (6.1%), Breathlessness (6.0%)</a:t>
            </a:r>
          </a:p>
        </p:txBody>
      </p:sp>
    </p:spTree>
    <p:extLst>
      <p:ext uri="{BB962C8B-B14F-4D97-AF65-F5344CB8AC3E}">
        <p14:creationId xmlns:p14="http://schemas.microsoft.com/office/powerpoint/2010/main" val="6167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E2D5255-3503-6DFC-689A-05954B3C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79" y="918546"/>
            <a:ext cx="7459676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52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62EF11-4A00-A2C3-3221-448FE804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12" y="3671510"/>
            <a:ext cx="2629915" cy="307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CCE51-730B-891D-C3B3-07010F10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228" y="4053734"/>
            <a:ext cx="3629431" cy="2350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8C18F1-F34A-DD97-9061-18F0437A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10" y="-155381"/>
            <a:ext cx="5616624" cy="147020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Percutaneous Cordotomy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30EF7-8F15-8630-B12C-D643A6290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659" y="759496"/>
            <a:ext cx="5489586" cy="6042576"/>
          </a:xfrm>
        </p:spPr>
        <p:txBody>
          <a:bodyPr anchor="t">
            <a:noAutofit/>
          </a:bodyPr>
          <a:lstStyle/>
          <a:p>
            <a:r>
              <a:rPr lang="en-GB" sz="2400" dirty="0"/>
              <a:t>Heat lesion of LSTT leads to contralateral side pain relief below C4.</a:t>
            </a:r>
          </a:p>
          <a:p>
            <a:r>
              <a:rPr lang="en-GB" sz="2400" dirty="0"/>
              <a:t>Refractory Unilateral pain with life span likely to be &lt;1 year</a:t>
            </a:r>
          </a:p>
          <a:p>
            <a:r>
              <a:rPr lang="en-GB" sz="2400" dirty="0"/>
              <a:t>UK based prospective study #159</a:t>
            </a:r>
          </a:p>
          <a:p>
            <a:r>
              <a:rPr lang="en-GB" sz="2400" dirty="0"/>
              <a:t>90 unilateral Mesothelioma </a:t>
            </a:r>
          </a:p>
          <a:p>
            <a:r>
              <a:rPr lang="en-GB" sz="2400" dirty="0"/>
              <a:t>Survival 1.3 months (0.6 -2.8m)</a:t>
            </a:r>
          </a:p>
          <a:p>
            <a:r>
              <a:rPr lang="en-GB" sz="2400" dirty="0"/>
              <a:t>Pain relief at 2 weeks from 6 to 2 (range 1-9)  </a:t>
            </a:r>
          </a:p>
          <a:p>
            <a:r>
              <a:rPr lang="en-GB" sz="2400" dirty="0"/>
              <a:t>Reduction in opioid by 50%</a:t>
            </a:r>
          </a:p>
          <a:p>
            <a:r>
              <a:rPr lang="en-GB" sz="2400" dirty="0"/>
              <a:t>6 patients had immediate complication</a:t>
            </a:r>
          </a:p>
          <a:p>
            <a:r>
              <a:rPr lang="en-GB" sz="2400" dirty="0"/>
              <a:t>20 patients died before FU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1D9CF-B019-FCBA-3CC5-C2D13347A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966395"/>
            <a:ext cx="4608512" cy="18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4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33506" y="854635"/>
            <a:ext cx="3938495" cy="4814728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GB" altLang="en-US" sz="4000" dirty="0">
                <a:solidFill>
                  <a:srgbClr val="FF0000"/>
                </a:solidFill>
              </a:rPr>
              <a:t>Some Important Blocks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4722" y="548680"/>
            <a:ext cx="5329746" cy="5895914"/>
          </a:xfrm>
        </p:spPr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B050"/>
                </a:solidFill>
              </a:rPr>
              <a:t>Cervical Epidural</a:t>
            </a:r>
            <a:r>
              <a:rPr lang="en-GB" altLang="en-US" sz="2400" dirty="0"/>
              <a:t>: Effective for head and neck ca./ </a:t>
            </a:r>
            <a:r>
              <a:rPr lang="en-GB" altLang="en-US" sz="2400" dirty="0" err="1"/>
              <a:t>anat</a:t>
            </a:r>
            <a:r>
              <a:rPr lang="en-GB" altLang="en-US" sz="2400" dirty="0"/>
              <a:t> is distorted/ Epidural space is fibrosed and significant capillary action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B050"/>
                </a:solidFill>
              </a:rPr>
              <a:t>Selective root block</a:t>
            </a:r>
            <a:r>
              <a:rPr lang="en-GB" altLang="en-US" sz="2400" dirty="0"/>
              <a:t>: Brachial Plexus ablation with 0.2-0.5 ml of alcohol 80% relief for 4 weeks.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B050"/>
                </a:solidFill>
              </a:rPr>
              <a:t>Paravertebral block</a:t>
            </a:r>
            <a:r>
              <a:rPr lang="en-GB" altLang="en-US" sz="2400" dirty="0"/>
              <a:t>: 4% phenol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B050"/>
                </a:solidFill>
                <a:highlight>
                  <a:srgbClr val="FFFF00"/>
                </a:highlight>
              </a:rPr>
              <a:t>Intrathecal phenol </a:t>
            </a:r>
            <a:r>
              <a:rPr lang="en-GB" altLang="en-US" sz="2400" dirty="0">
                <a:highlight>
                  <a:srgbClr val="FFFF00"/>
                </a:highlight>
              </a:rPr>
              <a:t>for rectal Ca in non- functioning bladder and bowel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B050"/>
                </a:solidFill>
              </a:rPr>
              <a:t>Caudal / ganglion </a:t>
            </a:r>
            <a:r>
              <a:rPr lang="en-GB" altLang="en-US" sz="2400" dirty="0"/>
              <a:t>impar block / RF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B050"/>
                </a:solidFill>
              </a:rPr>
              <a:t>Superior Hypogastric </a:t>
            </a:r>
            <a:r>
              <a:rPr lang="en-GB" altLang="en-US" sz="2400" dirty="0"/>
              <a:t>plexus for Pelvic pain.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B050"/>
                </a:solidFill>
              </a:rPr>
              <a:t>RF</a:t>
            </a:r>
            <a:r>
              <a:rPr lang="en-GB" altLang="en-US" sz="2400" dirty="0"/>
              <a:t> of Sympathetic chain</a:t>
            </a:r>
          </a:p>
        </p:txBody>
      </p:sp>
    </p:spTree>
    <p:extLst>
      <p:ext uri="{BB962C8B-B14F-4D97-AF65-F5344CB8AC3E}">
        <p14:creationId xmlns:p14="http://schemas.microsoft.com/office/powerpoint/2010/main" val="1812259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DC94-2B82-5538-3849-B4A24454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86854"/>
            <a:ext cx="4680520" cy="2314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</a:rPr>
              <a:t>Blocks in Hospice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25E65-435A-5F06-A98C-9EEB62FECD6D}"/>
              </a:ext>
            </a:extLst>
          </p:cNvPr>
          <p:cNvSpPr>
            <a:spLocks/>
          </p:cNvSpPr>
          <p:nvPr/>
        </p:nvSpPr>
        <p:spPr>
          <a:xfrm>
            <a:off x="5011675" y="2434264"/>
            <a:ext cx="2525257" cy="3731040"/>
          </a:xfrm>
          <a:prstGeom prst="rect">
            <a:avLst/>
          </a:prstGeom>
        </p:spPr>
        <p:txBody>
          <a:bodyPr/>
          <a:lstStyle/>
          <a:p>
            <a:pPr marL="342900" indent="-342900" defTabSz="35661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Tunnelled epidural</a:t>
            </a:r>
          </a:p>
          <a:p>
            <a:pPr marL="342900" indent="-342900" defTabSz="35661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Intrathecal Phenol </a:t>
            </a:r>
          </a:p>
          <a:p>
            <a:pPr marL="342900" indent="-342900" defTabSz="35661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Peripheral nerve blocks with landmark technique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61D52-5806-34E6-9B6B-1D440E746629}"/>
              </a:ext>
            </a:extLst>
          </p:cNvPr>
          <p:cNvSpPr>
            <a:spLocks/>
          </p:cNvSpPr>
          <p:nvPr/>
        </p:nvSpPr>
        <p:spPr>
          <a:xfrm>
            <a:off x="7547316" y="2402566"/>
            <a:ext cx="2962853" cy="3371000"/>
          </a:xfrm>
          <a:prstGeom prst="rect">
            <a:avLst/>
          </a:prstGeom>
        </p:spPr>
        <p:txBody>
          <a:bodyPr/>
          <a:lstStyle/>
          <a:p>
            <a:pPr defTabSz="356616"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</a:rPr>
              <a:t>Challenges </a:t>
            </a:r>
          </a:p>
          <a:p>
            <a:pPr marL="342900" indent="-342900" defTabSz="35661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Almost no monitoring</a:t>
            </a:r>
          </a:p>
          <a:p>
            <a:pPr marL="342900" indent="-342900" defTabSz="35661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No US – landmark </a:t>
            </a:r>
          </a:p>
          <a:p>
            <a:pPr marL="342900" indent="-342900" defTabSz="35661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Different environment</a:t>
            </a:r>
          </a:p>
          <a:p>
            <a:pPr marL="342900" indent="-342900" defTabSz="35661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No help</a:t>
            </a:r>
          </a:p>
          <a:p>
            <a:pPr marL="342900" indent="-342900" defTabSz="35661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No </a:t>
            </a:r>
            <a:r>
              <a:rPr lang="en-GB" sz="2400" dirty="0" err="1">
                <a:solidFill>
                  <a:srgbClr val="00B050"/>
                </a:solidFill>
              </a:rPr>
              <a:t>equipments</a:t>
            </a:r>
            <a:endParaRPr lang="en-GB" sz="24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30C7C-2C0D-A570-8A62-31088FBF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37" y="217107"/>
            <a:ext cx="6415003" cy="1612908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04CD1466-E326-0870-6EC6-2F17CFBB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"/>
            <a:ext cx="2347488" cy="187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Content Placeholder 4" descr="A person in a hospital bed&#10;&#10;Description automatically generated">
            <a:extLst>
              <a:ext uri="{FF2B5EF4-FFF2-40B4-BE49-F238E27FC236}">
                <a16:creationId xmlns:a16="http://schemas.microsoft.com/office/drawing/2014/main" id="{527221BC-4F0E-646D-2D15-36C4A1E7B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76" y="2671551"/>
            <a:ext cx="3024466" cy="40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20A39B-0462-EFC3-F558-836347A92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63" y="188640"/>
            <a:ext cx="5645573" cy="3029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C5263-1A31-76EF-1B8A-54521DFB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504" y="908720"/>
            <a:ext cx="7606993" cy="3248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1D89DD-14A2-20B3-1904-62FCE7CED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4877493"/>
            <a:ext cx="9144000" cy="2315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4CC99F-FBBC-7777-3A26-4B3591459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304376"/>
            <a:ext cx="9144000" cy="224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2289B-2BCD-F6C3-3FBF-2B8BD063E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66556"/>
            <a:ext cx="9144000" cy="2924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EEBCA0-C543-4C3B-B562-6916E285F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512" y="4149080"/>
            <a:ext cx="9144000" cy="3513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4DD6A7-0A92-E8EB-AB90-0019B2AEF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2118956"/>
            <a:ext cx="9144000" cy="29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137D-6722-66DE-E020-8ACC7C06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6" y="2468962"/>
            <a:ext cx="2241175" cy="3200401"/>
          </a:xfrm>
        </p:spPr>
        <p:txBody>
          <a:bodyPr>
            <a:noAutofit/>
          </a:bodyPr>
          <a:lstStyle/>
          <a:p>
            <a:pPr algn="r"/>
            <a:r>
              <a:rPr lang="en-GB" sz="4000" dirty="0">
                <a:solidFill>
                  <a:srgbClr val="FF0000"/>
                </a:solidFill>
              </a:rPr>
              <a:t>Coeliac Plexus Block – most hyped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A1E84-B4AF-EAA4-759D-13BF7D18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846" y="680625"/>
            <a:ext cx="5821248" cy="5322437"/>
          </a:xfrm>
        </p:spPr>
        <p:txBody>
          <a:bodyPr anchor="ctr">
            <a:normAutofit/>
          </a:bodyPr>
          <a:lstStyle/>
          <a:p>
            <a:r>
              <a:rPr lang="en-GB" sz="2400" dirty="0"/>
              <a:t>My Personal data: 60% pain relief for 3-8 weeks with ↓30% OME</a:t>
            </a:r>
          </a:p>
          <a:p>
            <a:r>
              <a:rPr lang="en-GB" sz="2400" dirty="0"/>
              <a:t>Cochrane: </a:t>
            </a:r>
            <a:r>
              <a:rPr lang="en-GB" sz="2400" dirty="0">
                <a:solidFill>
                  <a:srgbClr val="000000"/>
                </a:solidFill>
                <a:highlight>
                  <a:srgbClr val="FFFFFF"/>
                </a:highlight>
              </a:rPr>
              <a:t>identified 102 potentially eligible studies: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highlight>
                  <a:srgbClr val="FFFFFF"/>
                </a:highlight>
              </a:rPr>
              <a:t>      At 4 weeks : P</a:t>
            </a:r>
            <a:r>
              <a:rPr lang="en-GB" sz="2400" dirty="0">
                <a:solidFill>
                  <a:srgbClr val="212121"/>
                </a:solidFill>
                <a:highlight>
                  <a:srgbClr val="FFFFFF"/>
                </a:highlight>
              </a:rPr>
              <a:t>ain scores 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212121"/>
                </a:solidFill>
                <a:highlight>
                  <a:srgbClr val="FFFFFF"/>
                </a:highlight>
              </a:rPr>
              <a:t>      (42%) were significantly lower in 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212121"/>
                </a:solidFill>
                <a:highlight>
                  <a:srgbClr val="FFFFFF"/>
                </a:highlight>
              </a:rPr>
              <a:t>      the CPB group. Opioid  consumption was also significantly lower than in the control group.</a:t>
            </a:r>
            <a:r>
              <a:rPr lang="en-GB" sz="2400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highlight>
                  <a:srgbClr val="FFFFFF"/>
                </a:highlight>
              </a:rPr>
              <a:t>       At 8 Weeks: the data is  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highlight>
                  <a:srgbClr val="FFFFFF"/>
                </a:highlight>
              </a:rPr>
              <a:t>       heterogenous </a:t>
            </a:r>
            <a:endParaRPr lang="en-GB" sz="2400" dirty="0"/>
          </a:p>
        </p:txBody>
      </p:sp>
      <p:pic>
        <p:nvPicPr>
          <p:cNvPr id="4" name="Picture 4" descr="E:\Faculty 2007-8\celiac block.bmp">
            <a:extLst>
              <a:ext uri="{FF2B5EF4-FFF2-40B4-BE49-F238E27FC236}">
                <a16:creationId xmlns:a16="http://schemas.microsoft.com/office/drawing/2014/main" id="{EC2A5AAA-C126-A652-741C-03FFF1FF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442" y="-10735"/>
            <a:ext cx="2185654" cy="218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AFB16-722D-31D1-D4E2-2F1E1078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3943234"/>
            <a:ext cx="9144000" cy="2066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7555D-E623-6BE0-B389-A86B4312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940" y="2835687"/>
            <a:ext cx="9144000" cy="11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0512-F75B-8ED5-5C51-BBE7BBFE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5970" y="806365"/>
            <a:ext cx="2515977" cy="28474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100"/>
              <a:t>Thinking Outside the Box</a:t>
            </a:r>
          </a:p>
        </p:txBody>
      </p:sp>
      <p:pic>
        <p:nvPicPr>
          <p:cNvPr id="7" name="Picture 6" descr="A brain drawing with various colored parts&#10;&#10;Description automatically generated with medium confidence">
            <a:extLst>
              <a:ext uri="{FF2B5EF4-FFF2-40B4-BE49-F238E27FC236}">
                <a16:creationId xmlns:a16="http://schemas.microsoft.com/office/drawing/2014/main" id="{25510D1D-89F9-1906-DE50-93B5AE82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419" y="1970042"/>
            <a:ext cx="4203477" cy="29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29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EC4C-080D-02F8-0496-BF68501A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37" y="249566"/>
            <a:ext cx="3971930" cy="108012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What’s Next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D70BB-586E-D7B3-1C54-29AF18750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259" y="3472073"/>
            <a:ext cx="5413893" cy="2800395"/>
          </a:xfrm>
        </p:spPr>
        <p:txBody>
          <a:bodyPr anchor="t">
            <a:normAutofit fontScale="92500" lnSpcReduction="10000"/>
          </a:bodyPr>
          <a:lstStyle/>
          <a:p>
            <a:r>
              <a:rPr lang="en-GB" dirty="0"/>
              <a:t>Creating Awareness  - </a:t>
            </a:r>
          </a:p>
          <a:p>
            <a:pPr marL="0" indent="0">
              <a:buNone/>
            </a:pPr>
            <a:r>
              <a:rPr lang="en-GB" dirty="0"/>
              <a:t>Publications &amp; Presentations</a:t>
            </a:r>
          </a:p>
          <a:p>
            <a:endParaRPr lang="en-GB" dirty="0"/>
          </a:p>
          <a:p>
            <a:r>
              <a:rPr lang="en-GB" dirty="0"/>
              <a:t>Research:  PIPS-B Study </a:t>
            </a:r>
          </a:p>
          <a:p>
            <a:pPr marL="0" indent="0">
              <a:buNone/>
            </a:pPr>
            <a:r>
              <a:rPr lang="en-GB" dirty="0"/>
              <a:t>                           Finances </a:t>
            </a:r>
          </a:p>
          <a:p>
            <a:pPr marL="0" indent="0">
              <a:buNone/>
            </a:pPr>
            <a:r>
              <a:rPr lang="en-GB" dirty="0"/>
              <a:t>                           Qualitative Study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B74E7-86F2-FE0C-910D-5F1A2B908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04" y="-28152"/>
            <a:ext cx="6987231" cy="35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C7341F-6D0D-F0C5-79A6-FBCC0104C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247"/>
            <a:ext cx="4941804" cy="5755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5503E-8EFF-9FBC-3931-134E63B20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94242">
            <a:off x="2735826" y="2497201"/>
            <a:ext cx="6875206" cy="11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1C74B13-DE63-4F56-926D-773E197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734"/>
            <a:ext cx="10537826" cy="954107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8C211ED-8DB5-442C-BBAE-DD22B9F78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2913" y="2361840"/>
            <a:ext cx="8789464" cy="884538"/>
          </a:xfr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s.bagchi@nhs.net</a:t>
            </a:r>
          </a:p>
        </p:txBody>
      </p:sp>
      <p:pic>
        <p:nvPicPr>
          <p:cNvPr id="15" name="Picture 2" descr="Seasonal Affective Disorder is Real, and Here Are Some Ways to Combat It --  Occupational Health &amp; Safety">
            <a:extLst>
              <a:ext uri="{FF2B5EF4-FFF2-40B4-BE49-F238E27FC236}">
                <a16:creationId xmlns:a16="http://schemas.microsoft.com/office/drawing/2014/main" id="{B016E9BD-AADF-4BBE-96B4-C5208B5D59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0" r="1" b="1"/>
          <a:stretch/>
        </p:blipFill>
        <p:spPr bwMode="auto">
          <a:xfrm>
            <a:off x="1" y="3557522"/>
            <a:ext cx="6000749" cy="3300478"/>
          </a:xfrm>
          <a:custGeom>
            <a:avLst/>
            <a:gdLst/>
            <a:ahLst/>
            <a:cxnLst/>
            <a:rect l="l" t="t" r="r" b="b"/>
            <a:pathLst>
              <a:path w="6000749" h="3300478">
                <a:moveTo>
                  <a:pt x="0" y="0"/>
                </a:moveTo>
                <a:lnTo>
                  <a:pt x="72689" y="17405"/>
                </a:lnTo>
                <a:cubicBezTo>
                  <a:pt x="148479" y="30382"/>
                  <a:pt x="220740" y="46697"/>
                  <a:pt x="296224" y="60096"/>
                </a:cubicBezTo>
                <a:cubicBezTo>
                  <a:pt x="370204" y="73143"/>
                  <a:pt x="437718" y="89378"/>
                  <a:pt x="480347" y="125215"/>
                </a:cubicBezTo>
                <a:cubicBezTo>
                  <a:pt x="499354" y="141006"/>
                  <a:pt x="525380" y="157497"/>
                  <a:pt x="557941" y="163614"/>
                </a:cubicBezTo>
                <a:cubicBezTo>
                  <a:pt x="604343" y="172287"/>
                  <a:pt x="661151" y="169659"/>
                  <a:pt x="711163" y="175552"/>
                </a:cubicBezTo>
                <a:cubicBezTo>
                  <a:pt x="770061" y="182442"/>
                  <a:pt x="837586" y="186026"/>
                  <a:pt x="879547" y="204397"/>
                </a:cubicBezTo>
                <a:cubicBezTo>
                  <a:pt x="916853" y="220789"/>
                  <a:pt x="953852" y="232503"/>
                  <a:pt x="1001114" y="239543"/>
                </a:cubicBezTo>
                <a:cubicBezTo>
                  <a:pt x="1034229" y="244449"/>
                  <a:pt x="1060244" y="258297"/>
                  <a:pt x="1094193" y="261385"/>
                </a:cubicBezTo>
                <a:cubicBezTo>
                  <a:pt x="1138864" y="265585"/>
                  <a:pt x="1183576" y="267514"/>
                  <a:pt x="1223712" y="278215"/>
                </a:cubicBezTo>
                <a:cubicBezTo>
                  <a:pt x="1265353" y="289267"/>
                  <a:pt x="1311848" y="296040"/>
                  <a:pt x="1355116" y="305727"/>
                </a:cubicBezTo>
                <a:cubicBezTo>
                  <a:pt x="1378077" y="310948"/>
                  <a:pt x="1397486" y="319319"/>
                  <a:pt x="1419784" y="325013"/>
                </a:cubicBezTo>
                <a:cubicBezTo>
                  <a:pt x="1460606" y="335426"/>
                  <a:pt x="1502092" y="345368"/>
                  <a:pt x="1543855" y="354703"/>
                </a:cubicBezTo>
                <a:cubicBezTo>
                  <a:pt x="1585613" y="364041"/>
                  <a:pt x="1625936" y="376036"/>
                  <a:pt x="1671044" y="380741"/>
                </a:cubicBezTo>
                <a:cubicBezTo>
                  <a:pt x="1747929" y="388654"/>
                  <a:pt x="1830544" y="388195"/>
                  <a:pt x="1905503" y="397893"/>
                </a:cubicBezTo>
                <a:cubicBezTo>
                  <a:pt x="1981585" y="407807"/>
                  <a:pt x="2054121" y="423516"/>
                  <a:pt x="2122943" y="441264"/>
                </a:cubicBezTo>
                <a:cubicBezTo>
                  <a:pt x="2177383" y="455211"/>
                  <a:pt x="2228579" y="469433"/>
                  <a:pt x="2294750" y="471131"/>
                </a:cubicBezTo>
                <a:cubicBezTo>
                  <a:pt x="2331675" y="472095"/>
                  <a:pt x="2371411" y="480021"/>
                  <a:pt x="2395406" y="492458"/>
                </a:cubicBezTo>
                <a:cubicBezTo>
                  <a:pt x="2447356" y="519599"/>
                  <a:pt x="2511089" y="534865"/>
                  <a:pt x="2582173" y="545492"/>
                </a:cubicBezTo>
                <a:cubicBezTo>
                  <a:pt x="2677107" y="559893"/>
                  <a:pt x="2771049" y="575002"/>
                  <a:pt x="2866260" y="588796"/>
                </a:cubicBezTo>
                <a:cubicBezTo>
                  <a:pt x="2922428" y="597021"/>
                  <a:pt x="2978373" y="606221"/>
                  <a:pt x="3037154" y="609730"/>
                </a:cubicBezTo>
                <a:cubicBezTo>
                  <a:pt x="3157310" y="617134"/>
                  <a:pt x="3279823" y="620612"/>
                  <a:pt x="3400817" y="626198"/>
                </a:cubicBezTo>
                <a:cubicBezTo>
                  <a:pt x="3440399" y="627913"/>
                  <a:pt x="3478286" y="633081"/>
                  <a:pt x="3518453" y="633771"/>
                </a:cubicBezTo>
                <a:cubicBezTo>
                  <a:pt x="3561907" y="634557"/>
                  <a:pt x="3607885" y="630075"/>
                  <a:pt x="3651342" y="630861"/>
                </a:cubicBezTo>
                <a:cubicBezTo>
                  <a:pt x="3723632" y="632064"/>
                  <a:pt x="3794230" y="636720"/>
                  <a:pt x="3866543" y="638109"/>
                </a:cubicBezTo>
                <a:cubicBezTo>
                  <a:pt x="4006046" y="640675"/>
                  <a:pt x="4145773" y="642266"/>
                  <a:pt x="4285471" y="643671"/>
                </a:cubicBezTo>
                <a:cubicBezTo>
                  <a:pt x="4315374" y="643936"/>
                  <a:pt x="4347225" y="639959"/>
                  <a:pt x="4376825" y="640644"/>
                </a:cubicBezTo>
                <a:cubicBezTo>
                  <a:pt x="4455420" y="642648"/>
                  <a:pt x="4533819" y="645811"/>
                  <a:pt x="4611883" y="649214"/>
                </a:cubicBezTo>
                <a:cubicBezTo>
                  <a:pt x="4659172" y="651342"/>
                  <a:pt x="4705681" y="655657"/>
                  <a:pt x="4753273" y="657363"/>
                </a:cubicBezTo>
                <a:cubicBezTo>
                  <a:pt x="4791348" y="658728"/>
                  <a:pt x="4830282" y="658460"/>
                  <a:pt x="4869416" y="657032"/>
                </a:cubicBezTo>
                <a:cubicBezTo>
                  <a:pt x="4903113" y="655812"/>
                  <a:pt x="4937685" y="650501"/>
                  <a:pt x="4971133" y="650072"/>
                </a:cubicBezTo>
                <a:cubicBezTo>
                  <a:pt x="5061656" y="648862"/>
                  <a:pt x="5151315" y="649288"/>
                  <a:pt x="5241228" y="648921"/>
                </a:cubicBezTo>
                <a:cubicBezTo>
                  <a:pt x="5277251" y="648692"/>
                  <a:pt x="5313809" y="647064"/>
                  <a:pt x="5348948" y="648281"/>
                </a:cubicBezTo>
                <a:cubicBezTo>
                  <a:pt x="5442983" y="651292"/>
                  <a:pt x="5535908" y="656726"/>
                  <a:pt x="5630171" y="658761"/>
                </a:cubicBezTo>
                <a:cubicBezTo>
                  <a:pt x="5708354" y="660446"/>
                  <a:pt x="5788179" y="658309"/>
                  <a:pt x="5867227" y="658360"/>
                </a:cubicBezTo>
                <a:cubicBezTo>
                  <a:pt x="5900754" y="658487"/>
                  <a:pt x="5933144" y="660851"/>
                  <a:pt x="5966562" y="660236"/>
                </a:cubicBezTo>
                <a:lnTo>
                  <a:pt x="6000749" y="659419"/>
                </a:lnTo>
                <a:lnTo>
                  <a:pt x="6000749" y="3300478"/>
                </a:lnTo>
                <a:lnTo>
                  <a:pt x="0" y="33004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814E34F-7F95-4961-B6F5-5CFD94C0E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9" b="38522"/>
          <a:stretch/>
        </p:blipFill>
        <p:spPr bwMode="auto">
          <a:xfrm>
            <a:off x="6191250" y="3477464"/>
            <a:ext cx="6000750" cy="3380536"/>
          </a:xfrm>
          <a:custGeom>
            <a:avLst/>
            <a:gdLst/>
            <a:ahLst/>
            <a:cxnLst/>
            <a:rect l="l" t="t" r="r" b="b"/>
            <a:pathLst>
              <a:path w="6000750" h="3380536">
                <a:moveTo>
                  <a:pt x="6000750" y="0"/>
                </a:moveTo>
                <a:lnTo>
                  <a:pt x="6000750" y="3380536"/>
                </a:lnTo>
                <a:lnTo>
                  <a:pt x="0" y="3380536"/>
                </a:lnTo>
                <a:lnTo>
                  <a:pt x="0" y="734920"/>
                </a:lnTo>
                <a:lnTo>
                  <a:pt x="1093" y="734894"/>
                </a:lnTo>
                <a:cubicBezTo>
                  <a:pt x="43982" y="734250"/>
                  <a:pt x="86046" y="738067"/>
                  <a:pt x="129383" y="735472"/>
                </a:cubicBezTo>
                <a:cubicBezTo>
                  <a:pt x="232305" y="729284"/>
                  <a:pt x="335599" y="720589"/>
                  <a:pt x="438999" y="712634"/>
                </a:cubicBezTo>
                <a:cubicBezTo>
                  <a:pt x="545632" y="704405"/>
                  <a:pt x="651967" y="696598"/>
                  <a:pt x="758502" y="687629"/>
                </a:cubicBezTo>
                <a:cubicBezTo>
                  <a:pt x="816777" y="682526"/>
                  <a:pt x="875042" y="674778"/>
                  <a:pt x="933290" y="669489"/>
                </a:cubicBezTo>
                <a:cubicBezTo>
                  <a:pt x="984350" y="664848"/>
                  <a:pt x="1035368" y="662477"/>
                  <a:pt x="1086504" y="658393"/>
                </a:cubicBezTo>
                <a:cubicBezTo>
                  <a:pt x="1130780" y="654718"/>
                  <a:pt x="1175255" y="649883"/>
                  <a:pt x="1219532" y="646211"/>
                </a:cubicBezTo>
                <a:cubicBezTo>
                  <a:pt x="1290460" y="640432"/>
                  <a:pt x="1361111" y="635262"/>
                  <a:pt x="1431709" y="629721"/>
                </a:cubicBezTo>
                <a:cubicBezTo>
                  <a:pt x="1461215" y="627211"/>
                  <a:pt x="1492576" y="627456"/>
                  <a:pt x="1519665" y="620761"/>
                </a:cubicBezTo>
                <a:cubicBezTo>
                  <a:pt x="1587914" y="603847"/>
                  <a:pt x="1656385" y="596155"/>
                  <a:pt x="1725964" y="591136"/>
                </a:cubicBezTo>
                <a:cubicBezTo>
                  <a:pt x="1749760" y="589442"/>
                  <a:pt x="1775052" y="585455"/>
                  <a:pt x="1797448" y="579050"/>
                </a:cubicBezTo>
                <a:cubicBezTo>
                  <a:pt x="1843314" y="566085"/>
                  <a:pt x="1887378" y="550735"/>
                  <a:pt x="1932321" y="536393"/>
                </a:cubicBezTo>
                <a:cubicBezTo>
                  <a:pt x="1937187" y="534756"/>
                  <a:pt x="1943228" y="533703"/>
                  <a:pt x="1948501" y="532386"/>
                </a:cubicBezTo>
                <a:cubicBezTo>
                  <a:pt x="1978396" y="524909"/>
                  <a:pt x="2007929" y="517486"/>
                  <a:pt x="2037878" y="510381"/>
                </a:cubicBezTo>
                <a:cubicBezTo>
                  <a:pt x="2054084" y="506558"/>
                  <a:pt x="2070836" y="503979"/>
                  <a:pt x="2087074" y="500340"/>
                </a:cubicBezTo>
                <a:cubicBezTo>
                  <a:pt x="2149871" y="486094"/>
                  <a:pt x="2221077" y="484809"/>
                  <a:pt x="2272856" y="454575"/>
                </a:cubicBezTo>
                <a:cubicBezTo>
                  <a:pt x="2306493" y="435047"/>
                  <a:pt x="2341593" y="433439"/>
                  <a:pt x="2380102" y="430210"/>
                </a:cubicBezTo>
                <a:cubicBezTo>
                  <a:pt x="2409255" y="427750"/>
                  <a:pt x="2438805" y="422967"/>
                  <a:pt x="2468101" y="418977"/>
                </a:cubicBezTo>
                <a:cubicBezTo>
                  <a:pt x="2519583" y="412197"/>
                  <a:pt x="2571012" y="405050"/>
                  <a:pt x="2622546" y="398641"/>
                </a:cubicBezTo>
                <a:cubicBezTo>
                  <a:pt x="2639021" y="396667"/>
                  <a:pt x="2656456" y="398901"/>
                  <a:pt x="2672416" y="395869"/>
                </a:cubicBezTo>
                <a:cubicBezTo>
                  <a:pt x="2746162" y="381759"/>
                  <a:pt x="2819618" y="365613"/>
                  <a:pt x="2893417" y="351874"/>
                </a:cubicBezTo>
                <a:cubicBezTo>
                  <a:pt x="2935273" y="344015"/>
                  <a:pt x="2978970" y="341367"/>
                  <a:pt x="3020364" y="332819"/>
                </a:cubicBezTo>
                <a:cubicBezTo>
                  <a:pt x="3068129" y="322982"/>
                  <a:pt x="3114165" y="308673"/>
                  <a:pt x="3161340" y="297221"/>
                </a:cubicBezTo>
                <a:cubicBezTo>
                  <a:pt x="3174361" y="294043"/>
                  <a:pt x="3189234" y="293619"/>
                  <a:pt x="3203209" y="292002"/>
                </a:cubicBezTo>
                <a:cubicBezTo>
                  <a:pt x="3218968" y="290132"/>
                  <a:pt x="3234424" y="288682"/>
                  <a:pt x="3250157" y="286626"/>
                </a:cubicBezTo>
                <a:cubicBezTo>
                  <a:pt x="3298044" y="280172"/>
                  <a:pt x="3345797" y="272792"/>
                  <a:pt x="3393816" y="267263"/>
                </a:cubicBezTo>
                <a:cubicBezTo>
                  <a:pt x="3423190" y="263828"/>
                  <a:pt x="3454970" y="267035"/>
                  <a:pt x="3481707" y="260387"/>
                </a:cubicBezTo>
                <a:cubicBezTo>
                  <a:pt x="3536267" y="247128"/>
                  <a:pt x="3593313" y="251261"/>
                  <a:pt x="3647214" y="233375"/>
                </a:cubicBezTo>
                <a:cubicBezTo>
                  <a:pt x="3663930" y="227969"/>
                  <a:pt x="3688543" y="232010"/>
                  <a:pt x="3709301" y="229426"/>
                </a:cubicBezTo>
                <a:cubicBezTo>
                  <a:pt x="3761192" y="222966"/>
                  <a:pt x="3812924" y="215397"/>
                  <a:pt x="3864656" y="207827"/>
                </a:cubicBezTo>
                <a:cubicBezTo>
                  <a:pt x="3911037" y="201021"/>
                  <a:pt x="3959597" y="196736"/>
                  <a:pt x="4003477" y="185188"/>
                </a:cubicBezTo>
                <a:cubicBezTo>
                  <a:pt x="4049448" y="172966"/>
                  <a:pt x="4091674" y="167696"/>
                  <a:pt x="4137906" y="167519"/>
                </a:cubicBezTo>
                <a:cubicBezTo>
                  <a:pt x="4169570" y="167345"/>
                  <a:pt x="4202490" y="163215"/>
                  <a:pt x="4234799" y="159925"/>
                </a:cubicBezTo>
                <a:cubicBezTo>
                  <a:pt x="4269635" y="156466"/>
                  <a:pt x="4307277" y="147130"/>
                  <a:pt x="4339561" y="148755"/>
                </a:cubicBezTo>
                <a:cubicBezTo>
                  <a:pt x="4435674" y="153547"/>
                  <a:pt x="4532250" y="143733"/>
                  <a:pt x="4630056" y="129778"/>
                </a:cubicBezTo>
                <a:cubicBezTo>
                  <a:pt x="4647906" y="127231"/>
                  <a:pt x="4665742" y="122044"/>
                  <a:pt x="4682476" y="116824"/>
                </a:cubicBezTo>
                <a:cubicBezTo>
                  <a:pt x="4780053" y="85907"/>
                  <a:pt x="4880569" y="73077"/>
                  <a:pt x="4983755" y="68740"/>
                </a:cubicBezTo>
                <a:cubicBezTo>
                  <a:pt x="5005134" y="67956"/>
                  <a:pt x="5028744" y="64966"/>
                  <a:pt x="5049489" y="59740"/>
                </a:cubicBezTo>
                <a:cubicBezTo>
                  <a:pt x="5107823" y="44808"/>
                  <a:pt x="5163760" y="25875"/>
                  <a:pt x="5222715" y="12743"/>
                </a:cubicBezTo>
                <a:cubicBezTo>
                  <a:pt x="5320150" y="-8899"/>
                  <a:pt x="5409108" y="4464"/>
                  <a:pt x="5499654" y="8541"/>
                </a:cubicBezTo>
                <a:cubicBezTo>
                  <a:pt x="5585786" y="12301"/>
                  <a:pt x="5662247" y="37645"/>
                  <a:pt x="5760350" y="15528"/>
                </a:cubicBezTo>
                <a:cubicBezTo>
                  <a:pt x="5770235" y="13363"/>
                  <a:pt x="5782015" y="16781"/>
                  <a:pt x="5793267" y="16498"/>
                </a:cubicBezTo>
                <a:cubicBezTo>
                  <a:pt x="5824109" y="15685"/>
                  <a:pt x="5855057" y="15611"/>
                  <a:pt x="5885995" y="12898"/>
                </a:cubicBezTo>
                <a:cubicBezTo>
                  <a:pt x="5923792" y="9771"/>
                  <a:pt x="5961883" y="3581"/>
                  <a:pt x="5999626" y="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775F5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36E7633-D204-4C70-AA1D-FC904463E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14035"/>
            <a:ext cx="12192000" cy="1203824"/>
            <a:chOff x="0" y="3014035"/>
            <a:chExt cx="12192000" cy="120382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3DA9B54-D89F-4BC6-9210-8D9066660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62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49C648B-1331-428B-BBB3-D8B69D31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09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08D8D2-7C75-30E6-8168-88CE31571E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4632325" cy="43513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D3F73-34B3-A99F-20FB-7AFC73A74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8" y="5131600"/>
            <a:ext cx="12192000" cy="751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0AE9A8-1231-945C-560D-1EAC1CAAE007}"/>
              </a:ext>
            </a:extLst>
          </p:cNvPr>
          <p:cNvSpPr txBox="1"/>
          <p:nvPr/>
        </p:nvSpPr>
        <p:spPr>
          <a:xfrm>
            <a:off x="209253" y="6211669"/>
            <a:ext cx="1067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CPES-2023-Trust-University-Hospitals-Bristol-and-Weston-NHS-Foundation-Trust-RA7.pdf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42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euromodulation: Technology at the Neural Interface - Wiley Online Library">
            <a:extLst>
              <a:ext uri="{FF2B5EF4-FFF2-40B4-BE49-F238E27FC236}">
                <a16:creationId xmlns:a16="http://schemas.microsoft.com/office/drawing/2014/main" id="{1D1D28CD-3197-2969-54F8-7EBA52CC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614" y="753550"/>
            <a:ext cx="13898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8D0A572-4B30-F988-B600-61A9138D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304" y="838579"/>
            <a:ext cx="6480720" cy="23992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993041-25C9-1D29-B4F3-AFC1E81FC47F}"/>
              </a:ext>
            </a:extLst>
          </p:cNvPr>
          <p:cNvSpPr txBox="1"/>
          <p:nvPr/>
        </p:nvSpPr>
        <p:spPr>
          <a:xfrm>
            <a:off x="379272" y="2834569"/>
            <a:ext cx="7966053" cy="5012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Neuromodulation 2020;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70059-CD53-43AB-A8D2-9AA16B538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IDDS</a:t>
            </a:r>
            <a:r>
              <a:rPr lang="en-GB" sz="2800" dirty="0"/>
              <a:t> is the </a:t>
            </a:r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GOLD STANDARD </a:t>
            </a:r>
            <a:r>
              <a:rPr lang="en-GB" sz="2800" dirty="0"/>
              <a:t>for Managing </a:t>
            </a:r>
            <a:r>
              <a:rPr lang="en-GB" sz="2800" dirty="0">
                <a:solidFill>
                  <a:schemeClr val="tx1"/>
                </a:solidFill>
              </a:rPr>
              <a:t>Refractory</a:t>
            </a:r>
            <a:r>
              <a:rPr lang="en-GB" sz="2800" dirty="0"/>
              <a:t> Cancer PAIN</a:t>
            </a:r>
          </a:p>
        </p:txBody>
      </p:sp>
    </p:spTree>
    <p:extLst>
      <p:ext uri="{BB962C8B-B14F-4D97-AF65-F5344CB8AC3E}">
        <p14:creationId xmlns:p14="http://schemas.microsoft.com/office/powerpoint/2010/main" val="332705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euromodulation: Technology at the Neural Interface - Wiley Online Library">
            <a:extLst>
              <a:ext uri="{FF2B5EF4-FFF2-40B4-BE49-F238E27FC236}">
                <a16:creationId xmlns:a16="http://schemas.microsoft.com/office/drawing/2014/main" id="{1D1D28CD-3197-2969-54F8-7EBA52CC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614" y="753550"/>
            <a:ext cx="13898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70618-5EEB-DBA0-37E6-D2E657918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466362"/>
            <a:ext cx="5751140" cy="325873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8D0A572-4B30-F988-B600-61A9138D0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304" y="838579"/>
            <a:ext cx="6480720" cy="23992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993041-25C9-1D29-B4F3-AFC1E81FC47F}"/>
              </a:ext>
            </a:extLst>
          </p:cNvPr>
          <p:cNvSpPr txBox="1"/>
          <p:nvPr/>
        </p:nvSpPr>
        <p:spPr>
          <a:xfrm>
            <a:off x="379272" y="2834569"/>
            <a:ext cx="7966053" cy="5012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Neuromodulation 2020;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0F86-F4B2-26D2-9441-C41F72390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484" y="3427216"/>
            <a:ext cx="4906044" cy="32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D201-F303-AB60-891B-1DCD7601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623275"/>
            <a:ext cx="8074815" cy="933517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Role of 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96AEE-F090-DC08-EFE6-1005EEC90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5" y="1628800"/>
            <a:ext cx="11551259" cy="4968552"/>
          </a:xfrm>
        </p:spPr>
        <p:txBody>
          <a:bodyPr anchor="t">
            <a:normAutofit fontScale="77500" lnSpcReduction="20000"/>
          </a:bodyPr>
          <a:lstStyle/>
          <a:p>
            <a:endParaRPr lang="en-GB" sz="800" dirty="0"/>
          </a:p>
          <a:p>
            <a:r>
              <a:rPr lang="en-GB" sz="3400" dirty="0"/>
              <a:t>WHO 2019: </a:t>
            </a:r>
          </a:p>
          <a:p>
            <a:pPr marL="0" indent="0">
              <a:buNone/>
            </a:pPr>
            <a:r>
              <a:rPr lang="en-GB" sz="3400" dirty="0"/>
              <a:t>             </a:t>
            </a:r>
            <a:r>
              <a:rPr lang="en-GB" sz="3400" dirty="0">
                <a:highlight>
                  <a:srgbClr val="FFFF00"/>
                </a:highlight>
              </a:rPr>
              <a:t>Start </a:t>
            </a:r>
            <a:r>
              <a:rPr lang="en-GB" sz="3400" dirty="0">
                <a:solidFill>
                  <a:schemeClr val="accent1"/>
                </a:solidFill>
                <a:highlight>
                  <a:srgbClr val="FFFF00"/>
                </a:highlight>
              </a:rPr>
              <a:t>opioids</a:t>
            </a:r>
            <a:r>
              <a:rPr lang="en-GB" sz="3400" dirty="0">
                <a:highlight>
                  <a:srgbClr val="FFFF00"/>
                </a:highlight>
              </a:rPr>
              <a:t> in level 1 </a:t>
            </a:r>
          </a:p>
          <a:p>
            <a:pPr marL="0" indent="0">
              <a:buNone/>
            </a:pPr>
            <a:r>
              <a:rPr lang="en-GB" sz="3400" dirty="0">
                <a:highlight>
                  <a:srgbClr val="FFFF00"/>
                </a:highlight>
              </a:rPr>
              <a:t>             Not recommended interventions</a:t>
            </a:r>
          </a:p>
          <a:p>
            <a:pPr marL="0" indent="0">
              <a:buNone/>
            </a:pPr>
            <a:r>
              <a:rPr lang="en-GB" sz="3400" dirty="0"/>
              <a:t>             </a:t>
            </a:r>
            <a:r>
              <a:rPr lang="en-GB" sz="3400" dirty="0">
                <a:highlight>
                  <a:srgbClr val="00FFFF"/>
                </a:highlight>
              </a:rPr>
              <a:t>No consideration for decreased cancer survival with opioids  </a:t>
            </a:r>
          </a:p>
          <a:p>
            <a:pPr marL="0" indent="0">
              <a:buNone/>
            </a:pPr>
            <a:r>
              <a:rPr lang="en-GB" sz="3400" dirty="0">
                <a:highlight>
                  <a:srgbClr val="00FFFF"/>
                </a:highlight>
              </a:rPr>
              <a:t>             No consideration  for the long- term consequences</a:t>
            </a:r>
          </a:p>
          <a:p>
            <a:r>
              <a:rPr lang="en-GB" sz="3400" dirty="0"/>
              <a:t>Practice review: Evidence-based and effective management of pain in patients with advanced cancer Emma J Chapman1:</a:t>
            </a:r>
            <a:r>
              <a:rPr lang="it-IT" sz="3400" dirty="0"/>
              <a:t>Palliative Medicine 2020, Vol. 34(4) 444–453 (Leeds)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400" dirty="0"/>
              <a:t> Conclusion: </a:t>
            </a:r>
            <a:r>
              <a:rPr lang="en-GB" sz="3400" dirty="0">
                <a:solidFill>
                  <a:schemeClr val="accent1"/>
                </a:solidFill>
              </a:rPr>
              <a:t>interventions commonly recommended by guideline </a:t>
            </a:r>
            <a:r>
              <a:rPr lang="en-GB" sz="3400" dirty="0"/>
              <a:t>are not  supported by evidence</a:t>
            </a:r>
          </a:p>
          <a:p>
            <a:pPr marL="0" indent="0">
              <a:buNone/>
            </a:pPr>
            <a:endParaRPr lang="en-GB" sz="34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400" dirty="0"/>
              <a:t> Classifies IDDS amongst the treatments that must be used for cancer pain, even   if the level of evidence has been deemed as moderate</a:t>
            </a:r>
            <a:endParaRPr lang="it-IT" sz="3400" dirty="0"/>
          </a:p>
          <a:p>
            <a:pPr marL="0" indent="0">
              <a:buNone/>
            </a:pPr>
            <a:endParaRPr lang="en-GB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802B6-0825-C264-32E9-FB753F41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500581">
            <a:off x="9814089" y="66688"/>
            <a:ext cx="2097468" cy="32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8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C1DF32A-9D0F-29E1-903A-CA97DC437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76" y="1025022"/>
            <a:ext cx="5881838" cy="2043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018BC5-5BB9-9E4D-83F0-D3ABA1876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76" y="4160258"/>
            <a:ext cx="5298894" cy="149693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541E5-0304-3E4D-940C-A75A3856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832" y="1268760"/>
            <a:ext cx="4534760" cy="4536504"/>
          </a:xfrm>
        </p:spPr>
        <p:txBody>
          <a:bodyPr anchor="t">
            <a:normAutofit/>
          </a:bodyPr>
          <a:lstStyle/>
          <a:p>
            <a:r>
              <a:rPr lang="en-GB" sz="2000" dirty="0"/>
              <a:t>All published literature from 1990 to 2019</a:t>
            </a:r>
          </a:p>
          <a:p>
            <a:r>
              <a:rPr lang="en-GB" sz="2000" dirty="0"/>
              <a:t>4-5 weeks/ 6-12 weeks /&gt;6 m</a:t>
            </a:r>
          </a:p>
          <a:p>
            <a:r>
              <a:rPr lang="en-GB" sz="2000" dirty="0"/>
              <a:t>Meta-analyses show a </a:t>
            </a:r>
            <a:r>
              <a:rPr lang="en-GB" sz="2000" dirty="0">
                <a:solidFill>
                  <a:schemeClr val="accent1"/>
                </a:solidFill>
              </a:rPr>
              <a:t>statistically significant and sustained decrease in cancer pain with IDD</a:t>
            </a:r>
            <a:r>
              <a:rPr lang="en-GB" sz="2000" dirty="0"/>
              <a:t>, compared with baseline. Systemic </a:t>
            </a:r>
            <a:r>
              <a:rPr lang="en-GB" sz="2000" dirty="0">
                <a:solidFill>
                  <a:schemeClr val="accent1"/>
                </a:solidFill>
              </a:rPr>
              <a:t>opioid</a:t>
            </a:r>
            <a:r>
              <a:rPr lang="en-GB" sz="2000" dirty="0"/>
              <a:t> consumption was </a:t>
            </a:r>
            <a:r>
              <a:rPr lang="en-GB" sz="2000" dirty="0">
                <a:solidFill>
                  <a:schemeClr val="accent1"/>
                </a:solidFill>
              </a:rPr>
              <a:t>reduced</a:t>
            </a:r>
            <a:r>
              <a:rPr lang="en-GB" sz="2000" dirty="0"/>
              <a:t> on average </a:t>
            </a:r>
            <a:r>
              <a:rPr lang="en-GB" sz="2000" dirty="0">
                <a:solidFill>
                  <a:schemeClr val="accent1"/>
                </a:solidFill>
              </a:rPr>
              <a:t>by &gt;50% </a:t>
            </a:r>
            <a:r>
              <a:rPr lang="en-GB" sz="2000" dirty="0"/>
              <a:t>after </a:t>
            </a:r>
            <a:r>
              <a:rPr lang="en-GB" sz="1400" dirty="0"/>
              <a:t>IDD.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94D3E-0278-6BBE-8BE9-B9AAB9D7B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2043355"/>
            <a:ext cx="9157855" cy="2005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73C804-430D-2100-75CA-A1A71EC8A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552" y="4816339"/>
            <a:ext cx="9996055" cy="1687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BF7D0-F629-D750-8E07-A4F1A5EFE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964033" y="1387339"/>
            <a:ext cx="1862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7f7b61-7249-402e-9088-bb30bc752eb7" xsi:nil="true"/>
    <lcf76f155ced4ddcb4097134ff3c332f xmlns="28f492b9-0e1d-4676-9635-78fd8c5ab9d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8BEBCE60E1C4C87B869C7C38C0B3D" ma:contentTypeVersion="11" ma:contentTypeDescription="Create a new document." ma:contentTypeScope="" ma:versionID="ef6a93dc4e53927f1a3963e6a422272d">
  <xsd:schema xmlns:xsd="http://www.w3.org/2001/XMLSchema" xmlns:xs="http://www.w3.org/2001/XMLSchema" xmlns:p="http://schemas.microsoft.com/office/2006/metadata/properties" xmlns:ns2="28f492b9-0e1d-4676-9635-78fd8c5ab9d8" xmlns:ns3="d77f7b61-7249-402e-9088-bb30bc752eb7" targetNamespace="http://schemas.microsoft.com/office/2006/metadata/properties" ma:root="true" ma:fieldsID="f59c9dddaa3906bb48f9f6423261f6a4" ns2:_="" ns3:_="">
    <xsd:import namespace="28f492b9-0e1d-4676-9635-78fd8c5ab9d8"/>
    <xsd:import namespace="d77f7b61-7249-402e-9088-bb30bc752e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492b9-0e1d-4676-9635-78fd8c5ab9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73e9af6-01d4-423d-8bd2-cf099f328a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f7b61-7249-402e-9088-bb30bc752eb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c4ca98-7b55-4fcc-b8e5-81239fe53638}" ma:internalName="TaxCatchAll" ma:showField="CatchAllData" ma:web="d77f7b61-7249-402e-9088-bb30bc752e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2CBD4A-FAAF-4425-A017-66EFDDFD4D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73026A-9D14-47C6-A3BB-E90A866EDD8D}">
  <ds:schemaRefs>
    <ds:schemaRef ds:uri="http://schemas.microsoft.com/office/2006/metadata/properties"/>
    <ds:schemaRef ds:uri="http://schemas.microsoft.com/office/infopath/2007/PartnerControls"/>
    <ds:schemaRef ds:uri="d77f7b61-7249-402e-9088-bb30bc752eb7"/>
    <ds:schemaRef ds:uri="28f492b9-0e1d-4676-9635-78fd8c5ab9d8"/>
  </ds:schemaRefs>
</ds:datastoreItem>
</file>

<file path=customXml/itemProps3.xml><?xml version="1.0" encoding="utf-8"?>
<ds:datastoreItem xmlns:ds="http://schemas.openxmlformats.org/officeDocument/2006/customXml" ds:itemID="{2F8A2D2B-99F7-476D-A72A-B1091F37D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f492b9-0e1d-4676-9635-78fd8c5ab9d8"/>
    <ds:schemaRef ds:uri="d77f7b61-7249-402e-9088-bb30bc752e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1976</Words>
  <Application>Microsoft Office PowerPoint</Application>
  <PresentationFormat>Widescreen</PresentationFormat>
  <Paragraphs>262</Paragraphs>
  <Slides>48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Aptos</vt:lpstr>
      <vt:lpstr>Aptos Display</vt:lpstr>
      <vt:lpstr>Arial</vt:lpstr>
      <vt:lpstr>BlinkMacSystemFont</vt:lpstr>
      <vt:lpstr>Calibri Light</vt:lpstr>
      <vt:lpstr>Inter</vt:lpstr>
      <vt:lpstr>Times New Roman</vt:lpstr>
      <vt:lpstr>Wingdings</vt:lpstr>
      <vt:lpstr>Office Theme</vt:lpstr>
      <vt:lpstr>Changing Minds</vt:lpstr>
      <vt:lpstr>Disclosures</vt:lpstr>
      <vt:lpstr>How Big is Cancer Pain Burden?</vt:lpstr>
      <vt:lpstr>Who Manages Cancer Pain?</vt:lpstr>
      <vt:lpstr>PowerPoint Presentation</vt:lpstr>
      <vt:lpstr>PowerPoint Presentation</vt:lpstr>
      <vt:lpstr>PowerPoint Presentation</vt:lpstr>
      <vt:lpstr>Role of Intervention</vt:lpstr>
      <vt:lpstr>PowerPoint Presentation</vt:lpstr>
      <vt:lpstr>Evidence in Hepatobiliary Cancers</vt:lpstr>
      <vt:lpstr>PowerPoint Presentation</vt:lpstr>
      <vt:lpstr>PowerPoint Presentation</vt:lpstr>
      <vt:lpstr>Type Refractory Cancer Pain on Google!</vt:lpstr>
      <vt:lpstr>Where is the Problem?</vt:lpstr>
      <vt:lpstr>Aim of Today’s Presentation </vt:lpstr>
      <vt:lpstr>Myths Vs Facts</vt:lpstr>
      <vt:lpstr>Indications for IDDS </vt:lpstr>
      <vt:lpstr>Contraindications</vt:lpstr>
      <vt:lpstr>Complications</vt:lpstr>
      <vt:lpstr>How have we done at St Luke’s?</vt:lpstr>
      <vt:lpstr>How the service is Running Now? 3 phases</vt:lpstr>
      <vt:lpstr>Consenting Pack</vt:lpstr>
      <vt:lpstr>Consenting</vt:lpstr>
      <vt:lpstr>How the service is Running Now? 3 phases</vt:lpstr>
      <vt:lpstr>Highlight 3 Controversies</vt:lpstr>
      <vt:lpstr>Trial?   A Case for Trial</vt:lpstr>
      <vt:lpstr>Catheter Tip Placement</vt:lpstr>
      <vt:lpstr>Catheter tip @ T6</vt:lpstr>
      <vt:lpstr>What Drugs : Combinations</vt:lpstr>
      <vt:lpstr>Impact on Survival :</vt:lpstr>
      <vt:lpstr>Protocolised</vt:lpstr>
      <vt:lpstr>How the service is Running Now? 3 phases</vt:lpstr>
      <vt:lpstr>Personal Therapy Manager</vt:lpstr>
      <vt:lpstr>Preparing the ward, Family, Junior Doctors, GP </vt:lpstr>
      <vt:lpstr>Case : Timely referral? You will never find a perfect patient</vt:lpstr>
      <vt:lpstr>Case - SP</vt:lpstr>
      <vt:lpstr>PowerPoint Presentation</vt:lpstr>
      <vt:lpstr>Results (43 cases)  </vt:lpstr>
      <vt:lpstr>Case2---CS</vt:lpstr>
      <vt:lpstr>PowerPoint Presentation</vt:lpstr>
      <vt:lpstr>Percutaneous Cordotomy </vt:lpstr>
      <vt:lpstr>Some Important Blocks</vt:lpstr>
      <vt:lpstr>Blocks in Hospice</vt:lpstr>
      <vt:lpstr>PowerPoint Presentation</vt:lpstr>
      <vt:lpstr>Coeliac Plexus Block – most hyped</vt:lpstr>
      <vt:lpstr>Thinking Outside the Box</vt:lpstr>
      <vt:lpstr>What’s Next 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Somnath Bagchi</dc:creator>
  <cp:lastModifiedBy>Helen Dunderdale</cp:lastModifiedBy>
  <cp:revision>6</cp:revision>
  <dcterms:created xsi:type="dcterms:W3CDTF">2024-09-08T08:35:52Z</dcterms:created>
  <dcterms:modified xsi:type="dcterms:W3CDTF">2025-03-21T12:13:02Z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0x0101004758BEBCE60E1C4C87B869C7C38C0B3D</vt:lpwstr>
  </property>
  <property fmtid="{D5CDD505-2E9C-101B-9397-08002B2CF9AE}" pid="3" name="MediaServiceImageTags">
    <vt:lpwstr/>
  </property>
</Properties>
</file>