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0" r:id="rId5"/>
    <p:sldMasterId id="2147483673" r:id="rId6"/>
  </p:sldMasterIdLst>
  <p:notesMasterIdLst>
    <p:notesMasterId r:id="rId34"/>
  </p:notesMasterIdLst>
  <p:sldIdLst>
    <p:sldId id="256" r:id="rId7"/>
    <p:sldId id="289" r:id="rId8"/>
    <p:sldId id="261" r:id="rId9"/>
    <p:sldId id="262" r:id="rId10"/>
    <p:sldId id="263" r:id="rId11"/>
    <p:sldId id="264" r:id="rId12"/>
    <p:sldId id="266" r:id="rId13"/>
    <p:sldId id="267" r:id="rId14"/>
    <p:sldId id="281" r:id="rId15"/>
    <p:sldId id="283" r:id="rId16"/>
    <p:sldId id="271" r:id="rId17"/>
    <p:sldId id="286" r:id="rId18"/>
    <p:sldId id="272" r:id="rId19"/>
    <p:sldId id="290" r:id="rId20"/>
    <p:sldId id="291" r:id="rId21"/>
    <p:sldId id="292" r:id="rId22"/>
    <p:sldId id="302" r:id="rId23"/>
    <p:sldId id="293" r:id="rId24"/>
    <p:sldId id="294" r:id="rId25"/>
    <p:sldId id="296" r:id="rId26"/>
    <p:sldId id="295" r:id="rId27"/>
    <p:sldId id="297" r:id="rId28"/>
    <p:sldId id="298" r:id="rId29"/>
    <p:sldId id="306" r:id="rId30"/>
    <p:sldId id="305" r:id="rId31"/>
    <p:sldId id="288" r:id="rId32"/>
    <p:sldId id="299" r:id="rId33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onstantia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onstantia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onstantia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onstantia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onstantia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onstantia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onstantia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onstantia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onstantia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4EA"/>
          </a:solidFill>
        </a:fill>
      </a:tcStyle>
    </a:wholeTbl>
    <a:band2H>
      <a:tcTxStyle/>
      <a:tcStyle>
        <a:tcBdr/>
        <a:fill>
          <a:solidFill>
            <a:srgbClr val="E6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EEF1"/>
          </a:solidFill>
        </a:fill>
      </a:tcStyle>
    </a:wholeTbl>
    <a:band2H>
      <a:tcTxStyle/>
      <a:tcStyle>
        <a:tcBdr/>
        <a:fill>
          <a:solidFill>
            <a:srgbClr val="E6F6F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9CE"/>
          </a:solidFill>
        </a:fill>
      </a:tcStyle>
    </a:wholeTbl>
    <a:band2H>
      <a:tcTxStyle/>
      <a:tcStyle>
        <a:tcBdr/>
        <a:fill>
          <a:solidFill>
            <a:srgbClr val="F0F4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802" y="67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microsoft.com/office/2016/11/relationships/changesInfo" Target="changesInfos/changesInfo1.xml"/><Relationship Id="rId21" Type="http://schemas.openxmlformats.org/officeDocument/2006/relationships/slide" Target="slides/slide15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presProps" Target="presProp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len Dunderdale" userId="18a57383-fa13-4764-88a8-9272bfc7f4aa" providerId="ADAL" clId="{1BA6D25A-1FE2-4281-970D-1E580BFA19DF}"/>
    <pc:docChg chg="modShowInfo">
      <pc:chgData name="Helen Dunderdale" userId="18a57383-fa13-4764-88a8-9272bfc7f4aa" providerId="ADAL" clId="{1BA6D25A-1FE2-4281-970D-1E580BFA19DF}" dt="2025-03-21T12:12:40.723" v="0" actId="2744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8" name="Shape 1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0626271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onstantia"/>
      </a:defRPr>
    </a:lvl1pPr>
    <a:lvl2pPr indent="228600" latinLnBrk="0">
      <a:defRPr sz="1200">
        <a:latin typeface="+mn-lt"/>
        <a:ea typeface="+mn-ea"/>
        <a:cs typeface="+mn-cs"/>
        <a:sym typeface="Constantia"/>
      </a:defRPr>
    </a:lvl2pPr>
    <a:lvl3pPr indent="457200" latinLnBrk="0">
      <a:defRPr sz="1200">
        <a:latin typeface="+mn-lt"/>
        <a:ea typeface="+mn-ea"/>
        <a:cs typeface="+mn-cs"/>
        <a:sym typeface="Constantia"/>
      </a:defRPr>
    </a:lvl3pPr>
    <a:lvl4pPr indent="685800" latinLnBrk="0">
      <a:defRPr sz="1200">
        <a:latin typeface="+mn-lt"/>
        <a:ea typeface="+mn-ea"/>
        <a:cs typeface="+mn-cs"/>
        <a:sym typeface="Constantia"/>
      </a:defRPr>
    </a:lvl4pPr>
    <a:lvl5pPr indent="914400" latinLnBrk="0">
      <a:defRPr sz="1200">
        <a:latin typeface="+mn-lt"/>
        <a:ea typeface="+mn-ea"/>
        <a:cs typeface="+mn-cs"/>
        <a:sym typeface="Constantia"/>
      </a:defRPr>
    </a:lvl5pPr>
    <a:lvl6pPr indent="1143000" latinLnBrk="0">
      <a:defRPr sz="1200">
        <a:latin typeface="+mn-lt"/>
        <a:ea typeface="+mn-ea"/>
        <a:cs typeface="+mn-cs"/>
        <a:sym typeface="Constantia"/>
      </a:defRPr>
    </a:lvl6pPr>
    <a:lvl7pPr indent="1371600" latinLnBrk="0">
      <a:defRPr sz="1200">
        <a:latin typeface="+mn-lt"/>
        <a:ea typeface="+mn-ea"/>
        <a:cs typeface="+mn-cs"/>
        <a:sym typeface="Constantia"/>
      </a:defRPr>
    </a:lvl7pPr>
    <a:lvl8pPr indent="1600200" latinLnBrk="0">
      <a:defRPr sz="1200">
        <a:latin typeface="+mn-lt"/>
        <a:ea typeface="+mn-ea"/>
        <a:cs typeface="+mn-cs"/>
        <a:sym typeface="Constantia"/>
      </a:defRPr>
    </a:lvl8pPr>
    <a:lvl9pPr indent="1828800" latinLnBrk="0">
      <a:defRPr sz="1200">
        <a:latin typeface="+mn-lt"/>
        <a:ea typeface="+mn-ea"/>
        <a:cs typeface="+mn-cs"/>
        <a:sym typeface="Constantia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4" name="Shape 15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Study presented at Rome conference</a:t>
            </a:r>
          </a:p>
          <a:p>
            <a:endParaRPr/>
          </a:p>
          <a:p>
            <a:r>
              <a:t>Primary outcome &gt; 20% VAS and &gt;20 % toxicity reduction. 200 pts powered to detect the &gt;20% reduction</a:t>
            </a:r>
          </a:p>
          <a:p>
            <a:r>
              <a:t>Showed reduction in VAS and toxicity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Text"/>
          <p:cNvSpPr txBox="1">
            <a:spLocks noGrp="1"/>
          </p:cNvSpPr>
          <p:nvPr>
            <p:ph type="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</p:spPr>
        <p:txBody>
          <a:bodyPr/>
          <a:lstStyle>
            <a:lvl1pPr algn="r">
              <a:defRPr sz="5600" b="1">
                <a:solidFill>
                  <a:srgbClr val="4DE1EA"/>
                </a:solidFill>
                <a:effectLst>
                  <a:outerShdw blurRad="38100" dist="25400" dir="5400000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sp>
        <p:nvSpPr>
          <p:cNvPr id="1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33400" y="2421405"/>
            <a:ext cx="7854696" cy="1314451"/>
          </a:xfrm>
          <a:prstGeom prst="rect">
            <a:avLst/>
          </a:prstGeom>
        </p:spPr>
        <p:txBody>
          <a:bodyPr lIns="0" tIns="0" rIns="0" bIns="0"/>
          <a:lstStyle>
            <a:lvl1pPr marL="0" marR="45719" indent="0" algn="r">
              <a:buClrTx/>
              <a:buSzTx/>
              <a:buNone/>
              <a:defRPr>
                <a:solidFill>
                  <a:srgbClr val="FFFFFF"/>
                </a:solidFill>
              </a:defRPr>
            </a:lvl1pPr>
            <a:lvl2pPr marL="0" marR="45719" indent="457200" algn="r">
              <a:buClrTx/>
              <a:buSzTx/>
              <a:buNone/>
              <a:defRPr>
                <a:solidFill>
                  <a:srgbClr val="FFFFFF"/>
                </a:solidFill>
              </a:defRPr>
            </a:lvl2pPr>
            <a:lvl3pPr marL="0" marR="45719" indent="914400" algn="r">
              <a:buClrTx/>
              <a:buSzTx/>
              <a:buNone/>
              <a:defRPr>
                <a:solidFill>
                  <a:srgbClr val="FFFFFF"/>
                </a:solidFill>
              </a:defRPr>
            </a:lvl3pPr>
            <a:lvl4pPr marL="0" marR="45719" indent="1371600" algn="r">
              <a:buClrTx/>
              <a:buSzTx/>
              <a:buNone/>
              <a:defRPr>
                <a:solidFill>
                  <a:srgbClr val="FFFFFF"/>
                </a:solidFill>
              </a:defRPr>
            </a:lvl4pPr>
            <a:lvl5pPr marL="0" marR="45719" indent="1828800" algn="r">
              <a:buClrTx/>
              <a:buSzTx/>
              <a:buNone/>
              <a:defRPr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1EAED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itle Text"/>
          <p:cNvSpPr txBox="1">
            <a:spLocks noGrp="1"/>
          </p:cNvSpPr>
          <p:nvPr>
            <p:ph type="title"/>
          </p:nvPr>
        </p:nvSpPr>
        <p:spPr>
          <a:xfrm>
            <a:off x="6629400" y="685801"/>
            <a:ext cx="2057400" cy="390882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0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685801"/>
            <a:ext cx="6019800" cy="3908822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604D51-DAA9-499B-B5C2-D94C64206564}" type="datetimeFigureOut">
              <a:rPr lang="en-GB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21/03/2025</a:t>
            </a:fld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384C2-F0A5-47E0-B43B-3F4025F5AA94}" type="slidenum">
              <a:rPr lang="en-GB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83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FBAAB-8032-4251-ABC0-C19C9E4BD685}" type="datetimeFigureOut">
              <a:rPr lang="en-GB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21/03/2025</a:t>
            </a:fld>
            <a:endParaRPr lang="en-GB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BDECF-E94B-472D-87F2-89DDBCFAB1F0}" type="slidenum">
              <a:rPr lang="en-GB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6477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9330B-AB69-4D21-8E01-988D8CE5B303}" type="datetimeFigureOut">
              <a:rPr lang="en-GB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21/03/2025</a:t>
            </a:fld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C409B-D874-4C3B-BCFC-C76A8E1B4666}" type="slidenum">
              <a:rPr lang="en-GB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3433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7649E-54B2-4C63-8149-8C5D4D4F611B}" type="datetimeFigureOut">
              <a:rPr lang="en-GB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21/03/2025</a:t>
            </a:fld>
            <a:endParaRPr lang="en-GB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CE73D-4B42-48DB-9B51-954DFCAE915E}" type="slidenum">
              <a:rPr lang="en-GB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0833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EC45D-1054-4450-A976-4F8FBA05C671}" type="datetimeFigureOut">
              <a:rPr lang="en-GB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21/03/2025</a:t>
            </a:fld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49CD4-7223-4776-A1D1-3BBA354087DE}" type="slidenum">
              <a:rPr lang="en-GB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648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0C137-45E0-4103-9533-ABDDE21F45B1}" type="datetimeFigureOut">
              <a:rPr lang="en-GB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21/03/2025</a:t>
            </a:fld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567CA-32C5-4C91-AC79-7BE793AB2DC6}" type="slidenum">
              <a:rPr lang="en-GB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5750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04D51-DAA9-499B-B5C2-D94C64206564}" type="datetimeFigureOut">
              <a:rPr lang="en-GB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21/03/2025</a:t>
            </a:fld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384C2-F0A5-47E0-B43B-3F4025F5AA94}" type="slidenum">
              <a:rPr lang="en-GB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4730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18C86-C457-45C2-A1B4-0841168F2BB3}" type="datetimeFigureOut">
              <a:rPr lang="en-GB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21/03/2025</a:t>
            </a:fld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748F0-C7E0-4CE3-8F89-0844F3E6BFF2}" type="slidenum">
              <a:rPr lang="en-GB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926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C5C96-5DB8-48AC-B034-A640D829DCA2}" type="datetimeFigureOut">
              <a:rPr lang="en-GB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21/03/2025</a:t>
            </a:fld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6693A-8A7E-467D-9379-1F0605D5D44C}" type="slidenum">
              <a:rPr lang="en-GB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534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6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831056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hangingPunct="1">
              <a:defRPr/>
            </a:pPr>
            <a:endParaRPr lang="en-US" kern="1200">
              <a:solidFill>
                <a:prstClr val="white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6" y="4019551"/>
            <a:ext cx="155575" cy="116681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hangingPunct="1">
              <a:defRPr/>
            </a:pPr>
            <a:endParaRPr lang="en-US" kern="1200">
              <a:solidFill>
                <a:prstClr val="white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1">
              <a:defRPr/>
            </a:pPr>
            <a:endParaRPr lang="en-US" kern="12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1">
              <a:defRPr/>
            </a:pPr>
            <a:endParaRPr lang="en-US" kern="12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6EBA2-6450-4B46-8048-A75AC1264391}" type="datetimeFigureOut">
              <a:rPr lang="en-GB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21/03/2025</a:t>
            </a:fld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6AD60-7EA6-4D5E-B221-B36B77287538}" type="slidenum">
              <a:rPr lang="en-GB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8656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65DCE-B8A6-49BC-B2F2-9923EEC0EF62}" type="datetimeFigureOut">
              <a:rPr lang="en-GB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21/03/2025</a:t>
            </a:fld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9B96C-A4CB-4AC5-AE01-58AA84103857}" type="slidenum">
              <a:rPr lang="en-GB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560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8372C-0956-43A1-AD48-FD913F955DC6}" type="datetimeFigureOut">
              <a:rPr lang="en-GB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21/03/2025</a:t>
            </a:fld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C5525-9346-479A-BA7F-5FBAA0DB28E0}" type="slidenum">
              <a:rPr lang="en-GB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5580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60581-93B5-4B20-9FE7-5C2E92B8644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5EC87-1256-44CC-8DEE-7073F361226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4894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60581-93B5-4B20-9FE7-5C2E92B8644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5EC87-1256-44CC-8DEE-7073F361226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6777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60581-93B5-4B20-9FE7-5C2E92B8644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5EC87-1256-44CC-8DEE-7073F361226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9297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60581-93B5-4B20-9FE7-5C2E92B8644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5EC87-1256-44CC-8DEE-7073F361226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677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60581-93B5-4B20-9FE7-5C2E92B8644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5EC87-1256-44CC-8DEE-7073F361226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7876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60581-93B5-4B20-9FE7-5C2E92B8644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5EC87-1256-44CC-8DEE-7073F361226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0249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60581-93B5-4B20-9FE7-5C2E92B8644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5EC87-1256-44CC-8DEE-7073F361226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320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Text"/>
          <p:cNvSpPr txBox="1">
            <a:spLocks noGrp="1"/>
          </p:cNvSpPr>
          <p:nvPr>
            <p:ph type="title"/>
          </p:nvPr>
        </p:nvSpPr>
        <p:spPr>
          <a:xfrm>
            <a:off x="530357" y="987555"/>
            <a:ext cx="7772401" cy="1021843"/>
          </a:xfrm>
          <a:prstGeom prst="rect">
            <a:avLst/>
          </a:prstGeom>
        </p:spPr>
        <p:txBody>
          <a:bodyPr/>
          <a:lstStyle>
            <a:lvl1pPr>
              <a:defRPr sz="5600" b="1">
                <a:solidFill>
                  <a:srgbClr val="4BE4AD"/>
                </a:solidFill>
                <a:effectLst>
                  <a:outerShdw blurRad="38100" dist="25400" dir="5400000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sp>
        <p:nvSpPr>
          <p:cNvPr id="3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30357" y="2028501"/>
            <a:ext cx="7772401" cy="113228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500"/>
              </a:spcBef>
              <a:buClrTx/>
              <a:buSzTx/>
              <a:buNone/>
              <a:defRPr sz="2200">
                <a:solidFill>
                  <a:srgbClr val="FFFFFF"/>
                </a:solidFill>
              </a:defRPr>
            </a:lvl1pPr>
            <a:lvl2pPr marL="0" indent="393699">
              <a:spcBef>
                <a:spcPts val="500"/>
              </a:spcBef>
              <a:buClrTx/>
              <a:buSzTx/>
              <a:buNone/>
              <a:defRPr sz="2200">
                <a:solidFill>
                  <a:srgbClr val="FFFFFF"/>
                </a:solidFill>
              </a:defRPr>
            </a:lvl2pPr>
            <a:lvl3pPr marL="0" indent="668337">
              <a:spcBef>
                <a:spcPts val="500"/>
              </a:spcBef>
              <a:buClrTx/>
              <a:buSzTx/>
              <a:buNone/>
              <a:defRPr sz="2200">
                <a:solidFill>
                  <a:srgbClr val="FFFFFF"/>
                </a:solidFill>
              </a:defRPr>
            </a:lvl3pPr>
            <a:lvl4pPr marL="0" indent="977900">
              <a:spcBef>
                <a:spcPts val="500"/>
              </a:spcBef>
              <a:buClrTx/>
              <a:buSzTx/>
              <a:buNone/>
              <a:defRPr sz="2200">
                <a:solidFill>
                  <a:srgbClr val="FFFFFF"/>
                </a:solidFill>
              </a:defRPr>
            </a:lvl4pPr>
            <a:lvl5pPr marL="0" indent="1252537">
              <a:spcBef>
                <a:spcPts val="500"/>
              </a:spcBef>
              <a:buClrTx/>
              <a:buSzTx/>
              <a:buNone/>
              <a:defRPr sz="22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1EAED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60581-93B5-4B20-9FE7-5C2E92B8644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5EC87-1256-44CC-8DEE-7073F361226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4757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60581-93B5-4B20-9FE7-5C2E92B8644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5EC87-1256-44CC-8DEE-7073F361226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5248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60581-93B5-4B20-9FE7-5C2E92B8644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5EC87-1256-44CC-8DEE-7073F361226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339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60581-93B5-4B20-9FE7-5C2E92B8644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5EC87-1256-44CC-8DEE-7073F361226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2427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738229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Text"/>
          <p:cNvSpPr txBox="1">
            <a:spLocks noGrp="1"/>
          </p:cNvSpPr>
          <p:nvPr>
            <p:ph type="title"/>
          </p:nvPr>
        </p:nvSpPr>
        <p:spPr>
          <a:xfrm>
            <a:off x="457200" y="528069"/>
            <a:ext cx="8229600" cy="85725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</p:spPr>
        <p:txBody>
          <a:bodyPr/>
          <a:lstStyle>
            <a:lvl3pPr marL="988218" indent="-319881"/>
            <a:lvl4pPr marL="1280583" indent="-302683"/>
            <a:lvl5pPr marL="1555221" indent="-302683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Text"/>
          <p:cNvSpPr txBox="1">
            <a:spLocks noGrp="1"/>
          </p:cNvSpPr>
          <p:nvPr>
            <p:ph type="title"/>
          </p:nvPr>
        </p:nvSpPr>
        <p:spPr>
          <a:xfrm>
            <a:off x="457200" y="528069"/>
            <a:ext cx="8229600" cy="85725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391438"/>
            <a:ext cx="4040188" cy="49451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spcBef>
                <a:spcPts val="500"/>
              </a:spcBef>
              <a:buClrTx/>
              <a:buSzTx/>
              <a:buNone/>
              <a:defRPr sz="2400" b="1">
                <a:solidFill>
                  <a:srgbClr val="04617B"/>
                </a:solidFill>
              </a:defRPr>
            </a:lvl1pPr>
            <a:lvl2pPr marL="0" indent="393699">
              <a:spcBef>
                <a:spcPts val="500"/>
              </a:spcBef>
              <a:buClrTx/>
              <a:buSzTx/>
              <a:buNone/>
              <a:defRPr sz="2400" b="1">
                <a:solidFill>
                  <a:srgbClr val="04617B"/>
                </a:solidFill>
              </a:defRPr>
            </a:lvl2pPr>
            <a:lvl3pPr marL="0" indent="668337">
              <a:spcBef>
                <a:spcPts val="500"/>
              </a:spcBef>
              <a:buClrTx/>
              <a:buSzTx/>
              <a:buNone/>
              <a:defRPr sz="2400" b="1">
                <a:solidFill>
                  <a:srgbClr val="04617B"/>
                </a:solidFill>
              </a:defRPr>
            </a:lvl3pPr>
            <a:lvl4pPr marL="0" indent="977900">
              <a:spcBef>
                <a:spcPts val="500"/>
              </a:spcBef>
              <a:buClrTx/>
              <a:buSzTx/>
              <a:buNone/>
              <a:defRPr sz="2400" b="1">
                <a:solidFill>
                  <a:srgbClr val="04617B"/>
                </a:solidFill>
              </a:defRPr>
            </a:lvl4pPr>
            <a:lvl5pPr marL="0" indent="1252537">
              <a:spcBef>
                <a:spcPts val="500"/>
              </a:spcBef>
              <a:buClrTx/>
              <a:buSzTx/>
              <a:buNone/>
              <a:defRPr sz="2400" b="1">
                <a:solidFill>
                  <a:srgbClr val="04617B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645026" y="1394819"/>
            <a:ext cx="4041776" cy="491133"/>
          </a:xfrm>
          <a:prstGeom prst="rect">
            <a:avLst/>
          </a:prstGeom>
        </p:spPr>
        <p:txBody>
          <a:bodyPr lIns="0" tIns="0" rIns="0" bIns="0" anchor="ctr"/>
          <a:lstStyle/>
          <a:p>
            <a:pPr marL="0" indent="0">
              <a:spcBef>
                <a:spcPts val="500"/>
              </a:spcBef>
              <a:buClrTx/>
              <a:buSzTx/>
              <a:buNone/>
              <a:defRPr sz="2400" b="1">
                <a:solidFill>
                  <a:srgbClr val="04617B"/>
                </a:solidFill>
              </a:defRPr>
            </a:pPr>
            <a:endParaRPr/>
          </a:p>
        </p:txBody>
      </p:sp>
      <p:sp>
        <p:nvSpPr>
          <p:cNvPr id="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itle Text"/>
          <p:cNvSpPr txBox="1">
            <a:spLocks noGrp="1"/>
          </p:cNvSpPr>
          <p:nvPr>
            <p:ph type="title"/>
          </p:nvPr>
        </p:nvSpPr>
        <p:spPr>
          <a:xfrm>
            <a:off x="685800" y="385765"/>
            <a:ext cx="2743200" cy="871538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</a:lstStyle>
          <a:p>
            <a:r>
              <a:t>Title Text</a:t>
            </a:r>
          </a:p>
        </p:txBody>
      </p:sp>
      <p:sp>
        <p:nvSpPr>
          <p:cNvPr id="7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85800" y="1257300"/>
            <a:ext cx="2743200" cy="3429000"/>
          </a:xfrm>
          <a:prstGeom prst="rect">
            <a:avLst/>
          </a:prstGeom>
        </p:spPr>
        <p:txBody>
          <a:bodyPr lIns="18288" tIns="18288" rIns="18288" bIns="18288"/>
          <a:lstStyle>
            <a:lvl1pPr marL="0" indent="0">
              <a:spcBef>
                <a:spcPts val="300"/>
              </a:spcBef>
              <a:buClrTx/>
              <a:buSzTx/>
              <a:buNone/>
              <a:defRPr sz="1400"/>
            </a:lvl1pPr>
            <a:lvl2pPr marL="0" indent="639762">
              <a:spcBef>
                <a:spcPts val="300"/>
              </a:spcBef>
              <a:buClrTx/>
              <a:buSzTx/>
              <a:buNone/>
              <a:defRPr sz="1400"/>
            </a:lvl2pPr>
            <a:lvl3pPr marL="0" indent="914400">
              <a:spcBef>
                <a:spcPts val="300"/>
              </a:spcBef>
              <a:buClrTx/>
              <a:buSzTx/>
              <a:buNone/>
              <a:defRPr sz="1400"/>
            </a:lvl3pPr>
            <a:lvl4pPr marL="0" indent="1187450">
              <a:spcBef>
                <a:spcPts val="300"/>
              </a:spcBef>
              <a:buClrTx/>
              <a:buSzTx/>
              <a:buNone/>
              <a:defRPr sz="1400"/>
            </a:lvl4pPr>
            <a:lvl5pPr marL="0" indent="1462087">
              <a:spcBef>
                <a:spcPts val="300"/>
              </a:spcBef>
              <a:buClrTx/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nip and Round Single Corner Rectangle 4"/>
          <p:cNvSpPr/>
          <p:nvPr/>
        </p:nvSpPr>
        <p:spPr>
          <a:xfrm rot="420000" flipV="1">
            <a:off x="3165475" y="830265"/>
            <a:ext cx="5257800" cy="3086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138" y="0"/>
                </a:lnTo>
                <a:lnTo>
                  <a:pt x="21600" y="788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175" cap="rnd">
            <a:solidFill>
              <a:srgbClr val="C0C0C0"/>
            </a:solidFill>
          </a:ln>
          <a:effectLst>
            <a:outerShdw blurRad="63500" dist="38500" dir="7500000" rotWithShape="0">
              <a:srgbClr val="00000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7" name="Right Triangle 5"/>
          <p:cNvSpPr/>
          <p:nvPr/>
        </p:nvSpPr>
        <p:spPr>
          <a:xfrm rot="420000" flipV="1">
            <a:off x="8004181" y="4019553"/>
            <a:ext cx="155575" cy="1174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FFFFFF"/>
            </a:solidFill>
            <a:bevel/>
          </a:ln>
          <a:effectLst>
            <a:outerShdw blurRad="25400" dist="6350" dir="12900000" rotWithShape="0">
              <a:srgbClr val="000000">
                <a:alpha val="47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8" name="Freeform 6"/>
          <p:cNvSpPr/>
          <p:nvPr/>
        </p:nvSpPr>
        <p:spPr>
          <a:xfrm flipV="1">
            <a:off x="-9525" y="4362450"/>
            <a:ext cx="9163050" cy="7810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739E">
                  <a:alpha val="45000"/>
                </a:srgbClr>
              </a:gs>
              <a:gs pos="100000">
                <a:srgbClr val="00C5CE">
                  <a:alpha val="5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9" name="Freeform 7"/>
          <p:cNvSpPr/>
          <p:nvPr/>
        </p:nvSpPr>
        <p:spPr>
          <a:xfrm flipV="1">
            <a:off x="4381500" y="4688849"/>
            <a:ext cx="4762500" cy="4546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9FA6">
                  <a:alpha val="30000"/>
                </a:srgbClr>
              </a:gs>
              <a:gs pos="80000">
                <a:srgbClr val="008ABE">
                  <a:alpha val="4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0" name="Title Text"/>
          <p:cNvSpPr txBox="1">
            <a:spLocks noGrp="1"/>
          </p:cNvSpPr>
          <p:nvPr>
            <p:ph type="title"/>
          </p:nvPr>
        </p:nvSpPr>
        <p:spPr>
          <a:xfrm>
            <a:off x="609605" y="882746"/>
            <a:ext cx="2212849" cy="1186968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9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600" y="2121591"/>
            <a:ext cx="2209800" cy="163449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buClrTx/>
              <a:buSzTx/>
              <a:buNone/>
              <a:defRPr sz="1300"/>
            </a:lvl1pPr>
            <a:lvl2pPr>
              <a:spcBef>
                <a:spcPts val="200"/>
              </a:spcBef>
              <a:buClrTx/>
              <a:defRPr sz="1300"/>
            </a:lvl2pPr>
            <a:lvl3pPr marL="988218" indent="-319881">
              <a:spcBef>
                <a:spcPts val="200"/>
              </a:spcBef>
              <a:buClrTx/>
              <a:defRPr sz="1300"/>
            </a:lvl3pPr>
            <a:lvl4pPr marL="1280583" indent="-302683">
              <a:spcBef>
                <a:spcPts val="200"/>
              </a:spcBef>
              <a:buClrTx/>
              <a:defRPr sz="1300"/>
            </a:lvl4pPr>
            <a:lvl5pPr marL="1555221" indent="-302683">
              <a:spcBef>
                <a:spcPts val="200"/>
              </a:spcBef>
              <a:buClrTx/>
              <a:defRPr sz="13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2" name="Picture Placeholder 2"/>
          <p:cNvSpPr>
            <a:spLocks noGrp="1"/>
          </p:cNvSpPr>
          <p:nvPr>
            <p:ph type="pic" sz="half" idx="13"/>
          </p:nvPr>
        </p:nvSpPr>
        <p:spPr>
          <a:xfrm rot="420000">
            <a:off x="3485799" y="899638"/>
            <a:ext cx="4617721" cy="2948940"/>
          </a:xfrm>
          <a:prstGeom prst="rect">
            <a:avLst/>
          </a:prstGeom>
          <a:ln w="3175" cap="rnd">
            <a:solidFill>
              <a:srgbClr val="C0C0C0"/>
            </a:solidFill>
            <a:round/>
          </a:ln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9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"/>
          <p:cNvSpPr/>
          <p:nvPr/>
        </p:nvSpPr>
        <p:spPr>
          <a:xfrm>
            <a:off x="-9525" y="-6350"/>
            <a:ext cx="9163050" cy="7810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739E">
                  <a:alpha val="45000"/>
                </a:srgbClr>
              </a:gs>
              <a:gs pos="100000">
                <a:srgbClr val="00C5CE">
                  <a:alpha val="5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" name="Freeform 7"/>
          <p:cNvSpPr/>
          <p:nvPr/>
        </p:nvSpPr>
        <p:spPr>
          <a:xfrm>
            <a:off x="4381500" y="-6350"/>
            <a:ext cx="4762500" cy="4561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9FA6">
                  <a:alpha val="30000"/>
                </a:srgbClr>
              </a:gs>
              <a:gs pos="80000">
                <a:srgbClr val="008ABE">
                  <a:alpha val="4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6" name="Group 1"/>
          <p:cNvGrpSpPr/>
          <p:nvPr/>
        </p:nvGrpSpPr>
        <p:grpSpPr>
          <a:xfrm>
            <a:off x="-25423" y="-66211"/>
            <a:ext cx="9190322" cy="902341"/>
            <a:chOff x="0" y="0"/>
            <a:chExt cx="9190321" cy="902339"/>
          </a:xfrm>
        </p:grpSpPr>
        <p:sp>
          <p:nvSpPr>
            <p:cNvPr id="4" name="Freeform 11"/>
            <p:cNvSpPr/>
            <p:nvPr/>
          </p:nvSpPr>
          <p:spPr>
            <a:xfrm rot="21435692">
              <a:off x="5878" y="218625"/>
              <a:ext cx="9163016" cy="465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0" extrusionOk="0">
                  <a:moveTo>
                    <a:pt x="0" y="19778"/>
                  </a:moveTo>
                  <a:cubicBezTo>
                    <a:pt x="1055" y="15110"/>
                    <a:pt x="3454" y="5630"/>
                    <a:pt x="6017" y="5774"/>
                  </a:cubicBezTo>
                  <a:cubicBezTo>
                    <a:pt x="8581" y="5917"/>
                    <a:pt x="12783" y="21600"/>
                    <a:pt x="15380" y="20638"/>
                  </a:cubicBezTo>
                  <a:cubicBezTo>
                    <a:pt x="17978" y="19675"/>
                    <a:pt x="20305" y="4300"/>
                    <a:pt x="21600" y="0"/>
                  </a:cubicBezTo>
                </a:path>
              </a:pathLst>
            </a:custGeom>
            <a:noFill/>
            <a:ln w="10795" cap="flat">
              <a:solidFill>
                <a:srgbClr val="05A0BE">
                  <a:alpha val="78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" name="Freeform 12"/>
            <p:cNvSpPr/>
            <p:nvPr/>
          </p:nvSpPr>
          <p:spPr>
            <a:xfrm rot="21435692">
              <a:off x="10705" y="273583"/>
              <a:ext cx="9175779" cy="379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extrusionOk="0">
                  <a:moveTo>
                    <a:pt x="0" y="18514"/>
                  </a:moveTo>
                  <a:cubicBezTo>
                    <a:pt x="1023" y="16364"/>
                    <a:pt x="3563" y="5413"/>
                    <a:pt x="6136" y="5767"/>
                  </a:cubicBezTo>
                  <a:cubicBezTo>
                    <a:pt x="8710" y="6121"/>
                    <a:pt x="12864" y="21600"/>
                    <a:pt x="15441" y="20639"/>
                  </a:cubicBezTo>
                  <a:cubicBezTo>
                    <a:pt x="18019" y="19678"/>
                    <a:pt x="20319" y="4300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08B6BA">
                  <a:alpha val="78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7" name="Title Text"/>
          <p:cNvSpPr txBox="1">
            <a:spLocks noGrp="1"/>
          </p:cNvSpPr>
          <p:nvPr>
            <p:ph type="title"/>
          </p:nvPr>
        </p:nvSpPr>
        <p:spPr>
          <a:xfrm>
            <a:off x="457200" y="528640"/>
            <a:ext cx="8229600" cy="857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8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450978"/>
            <a:ext cx="8229600" cy="3292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08873" y="4857236"/>
            <a:ext cx="177933" cy="18466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b">
            <a:spAutoFit/>
          </a:bodyPr>
          <a:lstStyle>
            <a:lvl1pPr algn="r">
              <a:defRPr sz="1200">
                <a:solidFill>
                  <a:srgbClr val="045C75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72" r:id="rId11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04617B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04617B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04617B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04617B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04617B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04617B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04617B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04617B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04617B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273050" marR="0" indent="-27305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3"/>
        </a:buClr>
        <a:buSzPct val="95000"/>
        <a:buFontTx/>
        <a:buChar char="●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onstantia"/>
        </a:defRPr>
      </a:lvl1pPr>
      <a:lvl2pPr marL="660268" marR="0" indent="-266568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3"/>
        </a:buClr>
        <a:buSzPct val="85000"/>
        <a:buFontTx/>
        <a:buChar char="●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onstantia"/>
        </a:defRPr>
      </a:lvl2pPr>
      <a:lvl3pPr marL="972986" marR="0" indent="-304649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3"/>
        </a:buClr>
        <a:buSzPct val="70000"/>
        <a:buFontTx/>
        <a:buChar char="●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onstantia"/>
        </a:defRPr>
      </a:lvl3pPr>
      <a:lvl4pPr marL="1250314" marR="0" indent="-272414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3"/>
        </a:buClr>
        <a:buSzPct val="65000"/>
        <a:buFontTx/>
        <a:buChar char="●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onstantia"/>
        </a:defRPr>
      </a:lvl4pPr>
      <a:lvl5pPr marL="1524952" marR="0" indent="-272414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3"/>
        </a:buClr>
        <a:buSzPct val="65000"/>
        <a:buFontTx/>
        <a:buChar char="●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onstantia"/>
        </a:defRPr>
      </a:lvl5pPr>
      <a:lvl6pPr marL="1830832" marR="0" indent="-303783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3"/>
        </a:buClr>
        <a:buSzPct val="80000"/>
        <a:buFontTx/>
        <a:buChar char="●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onstantia"/>
        </a:defRPr>
      </a:lvl6pPr>
      <a:lvl7pPr marL="2034539" marR="0" indent="-297179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3"/>
        </a:buClr>
        <a:buSzPct val="80000"/>
        <a:buFontTx/>
        <a:buChar char="●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onstantia"/>
        </a:defRPr>
      </a:lvl7pPr>
      <a:lvl8pPr marL="2308860" marR="0" indent="-297179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3"/>
        </a:buClr>
        <a:buSzPct val="100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onstantia"/>
        </a:defRPr>
      </a:lvl8pPr>
      <a:lvl9pPr marL="2625634" marR="0" indent="-339634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3"/>
        </a:buClr>
        <a:buSzPct val="100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onstantia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nstantia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nstantia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nstantia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nstantia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nstantia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nstantia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nstantia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nstantia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nstantia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5953"/>
            <a:ext cx="9163050" cy="78105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1">
              <a:defRPr/>
            </a:pPr>
            <a:endParaRPr lang="en-US" kern="12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5953"/>
            <a:ext cx="4762500" cy="4786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1">
              <a:defRPr/>
            </a:pPr>
            <a:endParaRPr lang="en-US" kern="12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528638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51373"/>
            <a:ext cx="8229600" cy="3292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E0B9A44-00DF-4C55-8C4B-240337C233DB}" type="datetimeFigureOut">
              <a:rPr lang="en-GB" kern="120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21/03/2025</a:t>
            </a:fld>
            <a:endParaRPr lang="en-GB" kern="120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kern="120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E75817E-CFF6-4BC6-9C58-6A82E5EE2449}" type="slidenum">
              <a:rPr lang="en-GB" kern="120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GB" kern="120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152400"/>
            <a:ext cx="9180513" cy="485775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hangingPunct="1">
                <a:defRPr/>
              </a:pPr>
              <a:endParaRPr lang="en-US" kern="12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hangingPunct="1">
                <a:defRPr/>
              </a:pPr>
              <a:endParaRPr lang="en-US" kern="1200">
                <a:solidFill>
                  <a:prstClr val="black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8498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1"/>
            <a:fld id="{EE160581-93B5-4B20-9FE7-5C2E92B8644B}" type="datetimeFigureOut">
              <a:rPr lang="en-GB" kern="1200" smtClean="0">
                <a:solidFill>
                  <a:prstClr val="black">
                    <a:tint val="75000"/>
                  </a:prstClr>
                </a:solidFill>
              </a:rPr>
              <a:pPr hangingPunct="1"/>
              <a:t>21/03/2025</a:t>
            </a:fld>
            <a:endParaRPr lang="en-GB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1"/>
            <a:endParaRPr lang="en-GB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1"/>
            <a:fld id="{3BE5EC87-1256-44CC-8DEE-7073F3612267}" type="slidenum">
              <a:rPr lang="en-GB" kern="1200" smtClean="0">
                <a:solidFill>
                  <a:prstClr val="black">
                    <a:tint val="75000"/>
                  </a:prstClr>
                </a:solidFill>
              </a:rPr>
              <a:pPr hangingPunct="1"/>
              <a:t>‹#›</a:t>
            </a:fld>
            <a:endParaRPr lang="en-GB" kern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492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helen.hopkins@uhbw.nhs.uk" TargetMode="External"/><Relationship Id="rId2" Type="http://schemas.openxmlformats.org/officeDocument/2006/relationships/hyperlink" Target="mailto:Nilesh.chauhan@uhbw.nhs.uk" TargetMode="Externa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hyperlink" Target="mailto:Bethany.wright1@nhs.net" TargetMode="Externa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ubtitle 2"/>
          <p:cNvSpPr txBox="1">
            <a:spLocks noGrp="1"/>
          </p:cNvSpPr>
          <p:nvPr>
            <p:ph type="subTitle" sz="half" idx="4294967295"/>
          </p:nvPr>
        </p:nvSpPr>
        <p:spPr>
          <a:xfrm>
            <a:off x="3775079" y="3206195"/>
            <a:ext cx="4895850" cy="8636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R="0" algn="ctr" defTabSz="859536">
              <a:spcBef>
                <a:spcPts val="500"/>
              </a:spcBef>
              <a:defRPr sz="282"/>
            </a:pPr>
            <a:endParaRPr sz="1504" dirty="0"/>
          </a:p>
          <a:p>
            <a:pPr marL="0" marR="0" indent="0" defTabSz="859536">
              <a:spcBef>
                <a:spcPts val="400"/>
              </a:spcBef>
              <a:buNone/>
              <a:defRPr sz="1879"/>
            </a:pPr>
            <a:r>
              <a:rPr dirty="0" err="1"/>
              <a:t>Dr</a:t>
            </a:r>
            <a:r>
              <a:rPr dirty="0"/>
              <a:t> Nilesh Chauhan</a:t>
            </a:r>
            <a:r>
              <a:rPr sz="1504" dirty="0"/>
              <a:t> </a:t>
            </a:r>
            <a:endParaRPr lang="en-GB" sz="1504" dirty="0"/>
          </a:p>
          <a:p>
            <a:pPr marL="0" marR="0" indent="0" defTabSz="859536">
              <a:spcBef>
                <a:spcPts val="400"/>
              </a:spcBef>
              <a:buNone/>
              <a:defRPr sz="1879"/>
            </a:pPr>
            <a:r>
              <a:rPr sz="1504" dirty="0"/>
              <a:t>Consultant In Anaesthesia &amp; Pain management</a:t>
            </a:r>
          </a:p>
        </p:txBody>
      </p:sp>
      <p:sp>
        <p:nvSpPr>
          <p:cNvPr id="120" name="Title 1"/>
          <p:cNvSpPr txBox="1">
            <a:spLocks noGrp="1"/>
          </p:cNvSpPr>
          <p:nvPr>
            <p:ph type="ctrTitle" idx="4294967295"/>
          </p:nvPr>
        </p:nvSpPr>
        <p:spPr>
          <a:xfrm>
            <a:off x="1331640" y="1347614"/>
            <a:ext cx="6408738" cy="13716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859536">
              <a:defRPr sz="4700">
                <a:effectLst>
                  <a:outerShdw blurRad="35814" dist="23876" dir="5400000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pPr algn="ctr"/>
            <a:r>
              <a:rPr dirty="0"/>
              <a:t>Interventions for intractable cancer pain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069795"/>
            <a:ext cx="15811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itle 1"/>
          <p:cNvSpPr txBox="1">
            <a:spLocks noGrp="1"/>
          </p:cNvSpPr>
          <p:nvPr>
            <p:ph type="title"/>
          </p:nvPr>
        </p:nvSpPr>
        <p:spPr>
          <a:xfrm>
            <a:off x="251520" y="514099"/>
            <a:ext cx="8229600" cy="85725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3600" dirty="0"/>
              <a:t>ITDD – </a:t>
            </a:r>
            <a:r>
              <a:rPr lang="en-GB" sz="3600" dirty="0"/>
              <a:t>contraindications</a:t>
            </a:r>
            <a:endParaRPr sz="3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9" y="195487"/>
            <a:ext cx="4264075" cy="6372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57200" y="1450975"/>
            <a:ext cx="8229600" cy="35687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400"/>
              </a:spcBef>
              <a:defRPr sz="2000"/>
            </a:pPr>
            <a:r>
              <a:rPr dirty="0"/>
              <a:t>Pregnancy or nursing mother or planning to get pregnant, </a:t>
            </a:r>
          </a:p>
          <a:p>
            <a:pPr>
              <a:spcBef>
                <a:spcPts val="400"/>
              </a:spcBef>
              <a:defRPr sz="2000"/>
            </a:pPr>
            <a:r>
              <a:rPr dirty="0"/>
              <a:t>Any concomitant treatment or medical condition that would render ITDD administration hazardous, </a:t>
            </a:r>
          </a:p>
          <a:p>
            <a:pPr>
              <a:spcBef>
                <a:spcPts val="400"/>
              </a:spcBef>
              <a:defRPr sz="2000"/>
            </a:pPr>
            <a:r>
              <a:rPr dirty="0"/>
              <a:t>Infection, </a:t>
            </a:r>
            <a:r>
              <a:rPr lang="en-GB" dirty="0"/>
              <a:t>(likely to have repeated septic episodes)</a:t>
            </a:r>
            <a:endParaRPr dirty="0"/>
          </a:p>
          <a:p>
            <a:pPr>
              <a:spcBef>
                <a:spcPts val="400"/>
              </a:spcBef>
              <a:defRPr sz="2000"/>
            </a:pPr>
            <a:r>
              <a:rPr dirty="0"/>
              <a:t>Un-correctable bleeding disorder, </a:t>
            </a:r>
          </a:p>
          <a:p>
            <a:pPr>
              <a:spcBef>
                <a:spcPts val="400"/>
              </a:spcBef>
              <a:defRPr sz="2000"/>
            </a:pPr>
            <a:r>
              <a:rPr dirty="0"/>
              <a:t>Logistical difficulties with after care including pump refills, funding of ongoing ITDD. </a:t>
            </a:r>
          </a:p>
        </p:txBody>
      </p:sp>
    </p:spTree>
    <p:extLst>
      <p:ext uri="{BB962C8B-B14F-4D97-AF65-F5344CB8AC3E}">
        <p14:creationId xmlns:p14="http://schemas.microsoft.com/office/powerpoint/2010/main" val="318181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roup"/>
          <p:cNvGrpSpPr/>
          <p:nvPr/>
        </p:nvGrpSpPr>
        <p:grpSpPr>
          <a:xfrm>
            <a:off x="188910" y="416649"/>
            <a:ext cx="6764434" cy="790650"/>
            <a:chOff x="9399" y="371557"/>
            <a:chExt cx="6764432" cy="790648"/>
          </a:xfrm>
        </p:grpSpPr>
        <p:sp>
          <p:nvSpPr>
            <p:cNvPr id="174" name="Rounded Rectangle"/>
            <p:cNvSpPr/>
            <p:nvPr/>
          </p:nvSpPr>
          <p:spPr>
            <a:xfrm>
              <a:off x="9399" y="371557"/>
              <a:ext cx="6764432" cy="790648"/>
            </a:xfrm>
            <a:prstGeom prst="roundRect">
              <a:avLst>
                <a:gd name="adj" fmla="val 10000"/>
              </a:avLst>
            </a:prstGeom>
            <a:solidFill>
              <a:srgbClr val="073763"/>
            </a:solidFill>
            <a:ln w="12700" cap="flat">
              <a:noFill/>
              <a:miter lim="400000"/>
            </a:ln>
            <a:effectLst>
              <a:outerShdw blurRad="63500" dist="38100" dir="5400000" rotWithShape="0">
                <a:srgbClr val="032544">
                  <a:alpha val="4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755650">
                <a:lnSpc>
                  <a:spcPct val="90000"/>
                </a:lnSpc>
                <a:spcBef>
                  <a:spcPts val="1300"/>
                </a:spcBef>
                <a:defRPr sz="17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5" name="Eligible patients to be discussed by the MDT palliative care team – work up to include bloods, MRI head and whole spine"/>
            <p:cNvSpPr txBox="1"/>
            <p:nvPr/>
          </p:nvSpPr>
          <p:spPr>
            <a:xfrm>
              <a:off x="41751" y="466032"/>
              <a:ext cx="6097522" cy="6016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64769" tIns="64769" rIns="64769" bIns="64769" numCol="1" anchor="ctr">
              <a:spAutoFit/>
            </a:bodyPr>
            <a:lstStyle>
              <a:lvl1pPr defTabSz="755650">
                <a:lnSpc>
                  <a:spcPct val="90000"/>
                </a:lnSpc>
                <a:spcBef>
                  <a:spcPts val="700"/>
                </a:spcBef>
                <a:defRPr sz="1700">
                  <a:solidFill>
                    <a:srgbClr val="FFFFFF"/>
                  </a:solidFill>
                </a:defRPr>
              </a:lvl1pPr>
            </a:lstStyle>
            <a:p>
              <a:r>
                <a:rPr dirty="0"/>
                <a:t>Eligible patients to be discussed by the MDT palliative care team – work up to include bloods, MRI head and whole spine </a:t>
              </a:r>
            </a:p>
          </p:txBody>
        </p:sp>
      </p:grpSp>
      <p:grpSp>
        <p:nvGrpSpPr>
          <p:cNvPr id="181" name="Group"/>
          <p:cNvGrpSpPr/>
          <p:nvPr/>
        </p:nvGrpSpPr>
        <p:grpSpPr>
          <a:xfrm>
            <a:off x="684655" y="992517"/>
            <a:ext cx="6764435" cy="1113497"/>
            <a:chOff x="0" y="0"/>
            <a:chExt cx="6764433" cy="1113496"/>
          </a:xfrm>
        </p:grpSpPr>
        <p:grpSp>
          <p:nvGrpSpPr>
            <p:cNvPr id="179" name="Group"/>
            <p:cNvGrpSpPr/>
            <p:nvPr/>
          </p:nvGrpSpPr>
          <p:grpSpPr>
            <a:xfrm>
              <a:off x="0" y="322847"/>
              <a:ext cx="6764433" cy="790649"/>
              <a:chOff x="0" y="0"/>
              <a:chExt cx="6764432" cy="790647"/>
            </a:xfrm>
          </p:grpSpPr>
          <p:sp>
            <p:nvSpPr>
              <p:cNvPr id="177" name="Rounded Rectangle"/>
              <p:cNvSpPr/>
              <p:nvPr/>
            </p:nvSpPr>
            <p:spPr>
              <a:xfrm>
                <a:off x="0" y="0"/>
                <a:ext cx="6764432" cy="790647"/>
              </a:xfrm>
              <a:prstGeom prst="roundRect">
                <a:avLst>
                  <a:gd name="adj" fmla="val 10000"/>
                </a:avLst>
              </a:prstGeom>
              <a:solidFill>
                <a:srgbClr val="000099"/>
              </a:solidFill>
              <a:ln w="12700" cap="flat">
                <a:noFill/>
                <a:miter lim="400000"/>
              </a:ln>
              <a:effectLst>
                <a:outerShdw blurRad="63500" dist="38100" dir="5400000" rotWithShape="0">
                  <a:srgbClr val="032544">
                    <a:alpha val="48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755650">
                  <a:lnSpc>
                    <a:spcPct val="90000"/>
                  </a:lnSpc>
                  <a:spcBef>
                    <a:spcPts val="1300"/>
                  </a:spcBef>
                  <a:defRPr sz="17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78" name="Referral for Pain Clinic assessment"/>
              <p:cNvSpPr txBox="1"/>
              <p:nvPr/>
            </p:nvSpPr>
            <p:spPr>
              <a:xfrm>
                <a:off x="23157" y="212199"/>
                <a:ext cx="5699060" cy="3662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64769" tIns="64769" rIns="64769" bIns="64769" numCol="1" anchor="ctr">
                <a:spAutoFit/>
              </a:bodyPr>
              <a:lstStyle>
                <a:lvl1pPr defTabSz="755650">
                  <a:lnSpc>
                    <a:spcPct val="90000"/>
                  </a:lnSpc>
                  <a:spcBef>
                    <a:spcPts val="700"/>
                  </a:spcBef>
                  <a:defRPr sz="1700">
                    <a:solidFill>
                      <a:srgbClr val="FFFFFF"/>
                    </a:solidFill>
                  </a:defRPr>
                </a:lvl1pPr>
              </a:lstStyle>
              <a:p>
                <a:r>
                  <a:t>Referral for Pain Clinic assessment</a:t>
                </a:r>
              </a:p>
            </p:txBody>
          </p:sp>
        </p:grpSp>
        <p:sp>
          <p:nvSpPr>
            <p:cNvPr id="180" name="Shape"/>
            <p:cNvSpPr/>
            <p:nvPr/>
          </p:nvSpPr>
          <p:spPr>
            <a:xfrm>
              <a:off x="5745373" y="0"/>
              <a:ext cx="513921" cy="513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880"/>
                  </a:moveTo>
                  <a:lnTo>
                    <a:pt x="4860" y="11880"/>
                  </a:lnTo>
                  <a:lnTo>
                    <a:pt x="4860" y="0"/>
                  </a:lnTo>
                  <a:lnTo>
                    <a:pt x="16740" y="0"/>
                  </a:lnTo>
                  <a:lnTo>
                    <a:pt x="16740" y="11880"/>
                  </a:lnTo>
                  <a:lnTo>
                    <a:pt x="21600" y="1188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CAD4EA">
                <a:alpha val="99000"/>
              </a:srgbClr>
            </a:solidFill>
            <a:ln w="9525" cap="flat">
              <a:solidFill>
                <a:srgbClr val="CAD4EA">
                  <a:alpha val="90000"/>
                </a:srgbClr>
              </a:solidFill>
              <a:prstDash val="solid"/>
              <a:round/>
            </a:ln>
            <a:effectLst>
              <a:outerShdw blurRad="63500" dist="38100" dir="5400000" rotWithShape="0">
                <a:srgbClr val="43474F">
                  <a:alpha val="4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1022350">
                <a:lnSpc>
                  <a:spcPct val="90000"/>
                </a:lnSpc>
                <a:spcBef>
                  <a:spcPts val="1300"/>
                </a:spcBef>
                <a:defRPr sz="2300"/>
              </a:pPr>
              <a:endParaRPr/>
            </a:p>
          </p:txBody>
        </p:sp>
      </p:grpSp>
      <p:grpSp>
        <p:nvGrpSpPr>
          <p:cNvPr id="186" name="Group"/>
          <p:cNvGrpSpPr/>
          <p:nvPr/>
        </p:nvGrpSpPr>
        <p:grpSpPr>
          <a:xfrm>
            <a:off x="1189789" y="1924399"/>
            <a:ext cx="6764435" cy="1113497"/>
            <a:chOff x="0" y="0"/>
            <a:chExt cx="6764433" cy="1113496"/>
          </a:xfrm>
        </p:grpSpPr>
        <p:grpSp>
          <p:nvGrpSpPr>
            <p:cNvPr id="184" name="Group"/>
            <p:cNvGrpSpPr/>
            <p:nvPr/>
          </p:nvGrpSpPr>
          <p:grpSpPr>
            <a:xfrm>
              <a:off x="0" y="322847"/>
              <a:ext cx="6764433" cy="790649"/>
              <a:chOff x="0" y="0"/>
              <a:chExt cx="6764432" cy="790647"/>
            </a:xfrm>
          </p:grpSpPr>
          <p:sp>
            <p:nvSpPr>
              <p:cNvPr id="182" name="Rounded Rectangle"/>
              <p:cNvSpPr/>
              <p:nvPr/>
            </p:nvSpPr>
            <p:spPr>
              <a:xfrm>
                <a:off x="0" y="0"/>
                <a:ext cx="6764432" cy="790647"/>
              </a:xfrm>
              <a:prstGeom prst="roundRect">
                <a:avLst>
                  <a:gd name="adj" fmla="val 10000"/>
                </a:avLst>
              </a:prstGeom>
              <a:solidFill>
                <a:srgbClr val="003399"/>
              </a:solidFill>
              <a:ln w="12700" cap="flat">
                <a:noFill/>
                <a:miter lim="400000"/>
              </a:ln>
              <a:effectLst>
                <a:outerShdw blurRad="63500" dist="38100" dir="5400000" rotWithShape="0">
                  <a:srgbClr val="032544">
                    <a:alpha val="48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755650">
                  <a:lnSpc>
                    <a:spcPct val="90000"/>
                  </a:lnSpc>
                  <a:spcBef>
                    <a:spcPts val="1300"/>
                  </a:spcBef>
                  <a:defRPr sz="17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83" name="Admission to BRI for trial"/>
              <p:cNvSpPr txBox="1"/>
              <p:nvPr/>
            </p:nvSpPr>
            <p:spPr>
              <a:xfrm>
                <a:off x="23157" y="212199"/>
                <a:ext cx="5699060" cy="3662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64769" tIns="64769" rIns="64769" bIns="64769" numCol="1" anchor="ctr">
                <a:spAutoFit/>
              </a:bodyPr>
              <a:lstStyle>
                <a:lvl1pPr defTabSz="755650">
                  <a:lnSpc>
                    <a:spcPct val="90000"/>
                  </a:lnSpc>
                  <a:spcBef>
                    <a:spcPts val="700"/>
                  </a:spcBef>
                  <a:defRPr sz="1700">
                    <a:solidFill>
                      <a:srgbClr val="FFFFFF"/>
                    </a:solidFill>
                  </a:defRPr>
                </a:lvl1pPr>
              </a:lstStyle>
              <a:p>
                <a:r>
                  <a:t>Admission to BRI for trial</a:t>
                </a:r>
              </a:p>
            </p:txBody>
          </p:sp>
        </p:grpSp>
        <p:sp>
          <p:nvSpPr>
            <p:cNvPr id="185" name="Shape"/>
            <p:cNvSpPr/>
            <p:nvPr/>
          </p:nvSpPr>
          <p:spPr>
            <a:xfrm>
              <a:off x="5745374" y="0"/>
              <a:ext cx="513921" cy="513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880"/>
                  </a:moveTo>
                  <a:lnTo>
                    <a:pt x="4860" y="11880"/>
                  </a:lnTo>
                  <a:lnTo>
                    <a:pt x="4860" y="0"/>
                  </a:lnTo>
                  <a:lnTo>
                    <a:pt x="16740" y="0"/>
                  </a:lnTo>
                  <a:lnTo>
                    <a:pt x="16740" y="11880"/>
                  </a:lnTo>
                  <a:lnTo>
                    <a:pt x="21600" y="1188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CAD4EA">
                <a:alpha val="99000"/>
              </a:srgbClr>
            </a:solidFill>
            <a:ln w="9525" cap="flat">
              <a:solidFill>
                <a:srgbClr val="CAD4EA">
                  <a:alpha val="90000"/>
                </a:srgbClr>
              </a:solidFill>
              <a:prstDash val="solid"/>
              <a:round/>
            </a:ln>
            <a:effectLst>
              <a:outerShdw blurRad="63500" dist="38100" dir="5400000" rotWithShape="0">
                <a:srgbClr val="43474F">
                  <a:alpha val="4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1022350">
                <a:lnSpc>
                  <a:spcPct val="90000"/>
                </a:lnSpc>
                <a:spcBef>
                  <a:spcPts val="1300"/>
                </a:spcBef>
                <a:defRPr sz="2300"/>
              </a:pPr>
              <a:endParaRPr/>
            </a:p>
          </p:txBody>
        </p:sp>
      </p:grpSp>
      <p:grpSp>
        <p:nvGrpSpPr>
          <p:cNvPr id="191" name="Group"/>
          <p:cNvGrpSpPr/>
          <p:nvPr/>
        </p:nvGrpSpPr>
        <p:grpSpPr>
          <a:xfrm>
            <a:off x="1694924" y="2834545"/>
            <a:ext cx="6764435" cy="1126676"/>
            <a:chOff x="0" y="0"/>
            <a:chExt cx="6764433" cy="1126673"/>
          </a:xfrm>
        </p:grpSpPr>
        <p:grpSp>
          <p:nvGrpSpPr>
            <p:cNvPr id="189" name="Group"/>
            <p:cNvGrpSpPr/>
            <p:nvPr/>
          </p:nvGrpSpPr>
          <p:grpSpPr>
            <a:xfrm>
              <a:off x="0" y="336024"/>
              <a:ext cx="6764433" cy="790649"/>
              <a:chOff x="0" y="0"/>
              <a:chExt cx="6764432" cy="790647"/>
            </a:xfrm>
          </p:grpSpPr>
          <p:sp>
            <p:nvSpPr>
              <p:cNvPr id="187" name="Rounded Rectangle"/>
              <p:cNvSpPr/>
              <p:nvPr/>
            </p:nvSpPr>
            <p:spPr>
              <a:xfrm>
                <a:off x="0" y="0"/>
                <a:ext cx="6764432" cy="790647"/>
              </a:xfrm>
              <a:prstGeom prst="roundRect">
                <a:avLst>
                  <a:gd name="adj" fmla="val 10000"/>
                </a:avLst>
              </a:prstGeom>
              <a:solidFill>
                <a:srgbClr val="0033CC"/>
              </a:solidFill>
              <a:ln w="12700" cap="flat">
                <a:noFill/>
                <a:miter lim="400000"/>
              </a:ln>
              <a:effectLst>
                <a:outerShdw blurRad="63500" dist="38100" dir="5400000" rotWithShape="0">
                  <a:srgbClr val="032544">
                    <a:alpha val="48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755650">
                  <a:lnSpc>
                    <a:spcPct val="90000"/>
                  </a:lnSpc>
                  <a:spcBef>
                    <a:spcPts val="1300"/>
                  </a:spcBef>
                  <a:defRPr sz="17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88" name="Admission to BRI for implantation by neurosurgeons"/>
              <p:cNvSpPr txBox="1"/>
              <p:nvPr/>
            </p:nvSpPr>
            <p:spPr>
              <a:xfrm>
                <a:off x="23157" y="212196"/>
                <a:ext cx="5699060" cy="36625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64769" tIns="64769" rIns="64769" bIns="64769" numCol="1" anchor="ctr">
                <a:spAutoFit/>
              </a:bodyPr>
              <a:lstStyle>
                <a:lvl1pPr defTabSz="755650">
                  <a:lnSpc>
                    <a:spcPct val="90000"/>
                  </a:lnSpc>
                  <a:spcBef>
                    <a:spcPts val="700"/>
                  </a:spcBef>
                  <a:defRPr sz="1700">
                    <a:solidFill>
                      <a:srgbClr val="FFFFFF"/>
                    </a:solidFill>
                  </a:defRPr>
                </a:lvl1pPr>
              </a:lstStyle>
              <a:p>
                <a:r>
                  <a:t>Admission to BRI for implantation by neurosurgeons</a:t>
                </a:r>
              </a:p>
            </p:txBody>
          </p:sp>
        </p:grpSp>
        <p:sp>
          <p:nvSpPr>
            <p:cNvPr id="190" name="Shape"/>
            <p:cNvSpPr/>
            <p:nvPr/>
          </p:nvSpPr>
          <p:spPr>
            <a:xfrm>
              <a:off x="5745374" y="0"/>
              <a:ext cx="513921" cy="513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880"/>
                  </a:moveTo>
                  <a:lnTo>
                    <a:pt x="4860" y="11880"/>
                  </a:lnTo>
                  <a:lnTo>
                    <a:pt x="4860" y="0"/>
                  </a:lnTo>
                  <a:lnTo>
                    <a:pt x="16740" y="0"/>
                  </a:lnTo>
                  <a:lnTo>
                    <a:pt x="16740" y="11880"/>
                  </a:lnTo>
                  <a:lnTo>
                    <a:pt x="21600" y="1188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CAD4EA">
                <a:alpha val="99000"/>
              </a:srgbClr>
            </a:solidFill>
            <a:ln w="9525" cap="flat">
              <a:solidFill>
                <a:srgbClr val="CAD4EA">
                  <a:alpha val="90000"/>
                </a:srgbClr>
              </a:solidFill>
              <a:prstDash val="solid"/>
              <a:round/>
            </a:ln>
            <a:effectLst>
              <a:outerShdw blurRad="63500" dist="38100" dir="5400000" rotWithShape="0">
                <a:srgbClr val="43474F">
                  <a:alpha val="4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1022350">
                <a:lnSpc>
                  <a:spcPct val="90000"/>
                </a:lnSpc>
                <a:spcBef>
                  <a:spcPts val="1300"/>
                </a:spcBef>
                <a:defRPr sz="2300"/>
              </a:pPr>
              <a:endParaRPr/>
            </a:p>
          </p:txBody>
        </p:sp>
      </p:grpSp>
      <p:pic>
        <p:nvPicPr>
          <p:cNvPr id="192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3170572"/>
            <a:ext cx="1481954" cy="100811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7" name="Group"/>
          <p:cNvGrpSpPr/>
          <p:nvPr/>
        </p:nvGrpSpPr>
        <p:grpSpPr>
          <a:xfrm>
            <a:off x="2223218" y="3745623"/>
            <a:ext cx="6764435" cy="1117890"/>
            <a:chOff x="0" y="0"/>
            <a:chExt cx="6764433" cy="1117889"/>
          </a:xfrm>
        </p:grpSpPr>
        <p:grpSp>
          <p:nvGrpSpPr>
            <p:cNvPr id="195" name="Group"/>
            <p:cNvGrpSpPr/>
            <p:nvPr/>
          </p:nvGrpSpPr>
          <p:grpSpPr>
            <a:xfrm>
              <a:off x="0" y="327240"/>
              <a:ext cx="6764433" cy="790649"/>
              <a:chOff x="0" y="0"/>
              <a:chExt cx="6764432" cy="790647"/>
            </a:xfrm>
          </p:grpSpPr>
          <p:sp>
            <p:nvSpPr>
              <p:cNvPr id="193" name="Rounded Rectangle"/>
              <p:cNvSpPr/>
              <p:nvPr/>
            </p:nvSpPr>
            <p:spPr>
              <a:xfrm>
                <a:off x="0" y="0"/>
                <a:ext cx="6764432" cy="790647"/>
              </a:xfrm>
              <a:prstGeom prst="roundRect">
                <a:avLst>
                  <a:gd name="adj" fmla="val 10000"/>
                </a:avLst>
              </a:prstGeom>
              <a:solidFill>
                <a:srgbClr val="0066FF"/>
              </a:solidFill>
              <a:ln w="12700" cap="flat">
                <a:noFill/>
                <a:miter lim="400000"/>
              </a:ln>
              <a:effectLst>
                <a:outerShdw blurRad="63500" dist="38100" dir="5400000" rotWithShape="0">
                  <a:srgbClr val="032544">
                    <a:alpha val="48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755650">
                  <a:lnSpc>
                    <a:spcPct val="90000"/>
                  </a:lnSpc>
                  <a:spcBef>
                    <a:spcPts val="1300"/>
                  </a:spcBef>
                  <a:defRPr sz="17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94" name="Outpatient refills at Pain Clinic (Central Health Clinic)"/>
              <p:cNvSpPr txBox="1"/>
              <p:nvPr/>
            </p:nvSpPr>
            <p:spPr>
              <a:xfrm>
                <a:off x="23157" y="212199"/>
                <a:ext cx="5699061" cy="3662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64769" tIns="64769" rIns="64769" bIns="64769" numCol="1" anchor="ctr">
                <a:spAutoFit/>
              </a:bodyPr>
              <a:lstStyle>
                <a:lvl1pPr defTabSz="755650">
                  <a:lnSpc>
                    <a:spcPct val="90000"/>
                  </a:lnSpc>
                  <a:spcBef>
                    <a:spcPts val="700"/>
                  </a:spcBef>
                  <a:defRPr sz="1700">
                    <a:solidFill>
                      <a:srgbClr val="FFFFFF"/>
                    </a:solidFill>
                  </a:defRPr>
                </a:lvl1pPr>
              </a:lstStyle>
              <a:p>
                <a:r>
                  <a:t>Outpatient refills at Pain Clinic (Central Health Clinic)</a:t>
                </a:r>
              </a:p>
            </p:txBody>
          </p:sp>
        </p:grpSp>
        <p:sp>
          <p:nvSpPr>
            <p:cNvPr id="196" name="Shape"/>
            <p:cNvSpPr/>
            <p:nvPr/>
          </p:nvSpPr>
          <p:spPr>
            <a:xfrm>
              <a:off x="5745374" y="0"/>
              <a:ext cx="513921" cy="513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880"/>
                  </a:moveTo>
                  <a:lnTo>
                    <a:pt x="4860" y="11880"/>
                  </a:lnTo>
                  <a:lnTo>
                    <a:pt x="4860" y="0"/>
                  </a:lnTo>
                  <a:lnTo>
                    <a:pt x="16740" y="0"/>
                  </a:lnTo>
                  <a:lnTo>
                    <a:pt x="16740" y="11880"/>
                  </a:lnTo>
                  <a:lnTo>
                    <a:pt x="21600" y="1188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CAD4EA">
                <a:alpha val="99000"/>
              </a:srgbClr>
            </a:solidFill>
            <a:ln w="9525" cap="flat">
              <a:solidFill>
                <a:srgbClr val="CAD4EA">
                  <a:alpha val="90000"/>
                </a:srgbClr>
              </a:solidFill>
              <a:prstDash val="solid"/>
              <a:round/>
            </a:ln>
            <a:effectLst>
              <a:outerShdw blurRad="63500" dist="38100" dir="5400000" rotWithShape="0">
                <a:srgbClr val="43474F">
                  <a:alpha val="4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1022350">
                <a:lnSpc>
                  <a:spcPct val="90000"/>
                </a:lnSpc>
                <a:spcBef>
                  <a:spcPts val="1300"/>
                </a:spcBef>
                <a:defRPr sz="2300"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 animBg="1" advAuto="0"/>
      <p:bldP spid="181" grpId="0" animBg="1" advAuto="0"/>
      <p:bldP spid="186" grpId="0" animBg="1" advAuto="0"/>
      <p:bldP spid="191" grpId="0" animBg="1" advAuto="0"/>
      <p:bldP spid="197" grpId="0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843557"/>
            <a:ext cx="2736618" cy="39162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191886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Complications</a:t>
            </a:r>
          </a:p>
        </p:txBody>
      </p:sp>
      <p:sp>
        <p:nvSpPr>
          <p:cNvPr id="200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44500" y="1450978"/>
            <a:ext cx="8229600" cy="3292475"/>
          </a:xfrm>
          <a:prstGeom prst="rect">
            <a:avLst/>
          </a:prstGeom>
        </p:spPr>
        <p:txBody>
          <a:bodyPr/>
          <a:lstStyle/>
          <a:p>
            <a:r>
              <a:rPr dirty="0"/>
              <a:t>Overall 3% for lifetime of implant:</a:t>
            </a:r>
          </a:p>
          <a:p>
            <a:pPr marL="666750" lvl="1" indent="-273050">
              <a:buSzPct val="95000"/>
            </a:pPr>
            <a:r>
              <a:rPr dirty="0"/>
              <a:t>Drug infusion related</a:t>
            </a:r>
          </a:p>
          <a:p>
            <a:pPr marL="666750" lvl="1" indent="-273050">
              <a:buSzPct val="95000"/>
            </a:pPr>
            <a:r>
              <a:rPr dirty="0"/>
              <a:t>Neurological – requiring urgent investigation</a:t>
            </a:r>
          </a:p>
          <a:p>
            <a:pPr marL="666750" lvl="1" indent="-273050">
              <a:buSzPct val="95000"/>
            </a:pPr>
            <a:r>
              <a:rPr dirty="0"/>
              <a:t>Infection</a:t>
            </a:r>
          </a:p>
          <a:p>
            <a:pPr marL="666750" lvl="1" indent="-273050">
              <a:buSzPct val="95000"/>
            </a:pPr>
            <a:r>
              <a:rPr dirty="0"/>
              <a:t>CSF leak</a:t>
            </a:r>
          </a:p>
          <a:p>
            <a:pPr marL="666750" lvl="1" indent="-273050">
              <a:buSzPct val="95000"/>
            </a:pPr>
            <a:r>
              <a:rPr dirty="0"/>
              <a:t>Catheter displacement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987574"/>
            <a:ext cx="3168352" cy="3672408"/>
          </a:xfrm>
        </p:spPr>
        <p:txBody>
          <a:bodyPr>
            <a:normAutofit fontScale="85000" lnSpcReduction="10000"/>
          </a:bodyPr>
          <a:lstStyle/>
          <a:p>
            <a:r>
              <a:rPr lang="en-GB" sz="1800" dirty="0"/>
              <a:t>59yr male, good functional status</a:t>
            </a:r>
          </a:p>
          <a:p>
            <a:r>
              <a:rPr lang="en-GB" sz="1800" dirty="0"/>
              <a:t>Rectal </a:t>
            </a:r>
            <a:r>
              <a:rPr lang="en-GB" sz="1800" dirty="0" err="1"/>
              <a:t>adenoCa</a:t>
            </a:r>
            <a:r>
              <a:rPr lang="en-GB" sz="1800" dirty="0"/>
              <a:t>, </a:t>
            </a:r>
            <a:r>
              <a:rPr lang="en-GB" sz="1800" dirty="0" err="1"/>
              <a:t>prev</a:t>
            </a:r>
            <a:r>
              <a:rPr lang="en-GB" sz="1800" dirty="0"/>
              <a:t> surgery, chemo/radiotherapy</a:t>
            </a:r>
          </a:p>
          <a:p>
            <a:r>
              <a:rPr lang="en-GB" sz="1800" dirty="0"/>
              <a:t>Local recurrence with liver, lung </a:t>
            </a:r>
            <a:r>
              <a:rPr lang="en-GB" sz="1800" dirty="0" err="1"/>
              <a:t>mets</a:t>
            </a:r>
            <a:r>
              <a:rPr lang="en-GB" sz="1800" dirty="0"/>
              <a:t> (stable) sacral mass involving sacral nerve roots</a:t>
            </a:r>
          </a:p>
          <a:p>
            <a:r>
              <a:rPr lang="en-GB" sz="1800" dirty="0" err="1"/>
              <a:t>Pregabalin</a:t>
            </a:r>
            <a:r>
              <a:rPr lang="en-GB" sz="1800" dirty="0"/>
              <a:t> 200mg </a:t>
            </a:r>
            <a:r>
              <a:rPr lang="en-GB" sz="1800" dirty="0" err="1"/>
              <a:t>tds</a:t>
            </a:r>
            <a:endParaRPr lang="en-GB" sz="1800" dirty="0"/>
          </a:p>
          <a:p>
            <a:r>
              <a:rPr lang="en-GB" sz="1800" dirty="0"/>
              <a:t>Naproxen, </a:t>
            </a:r>
            <a:r>
              <a:rPr lang="en-GB" sz="1800" dirty="0" err="1"/>
              <a:t>Nefopam</a:t>
            </a:r>
            <a:r>
              <a:rPr lang="en-GB" sz="1800" dirty="0"/>
              <a:t>, </a:t>
            </a:r>
            <a:r>
              <a:rPr lang="en-GB" sz="1800" dirty="0" err="1"/>
              <a:t>amitriptylline</a:t>
            </a:r>
            <a:r>
              <a:rPr lang="en-GB" sz="1800" dirty="0"/>
              <a:t> 30</a:t>
            </a:r>
          </a:p>
          <a:p>
            <a:r>
              <a:rPr lang="en-GB" sz="1800" dirty="0" err="1"/>
              <a:t>Conazepam</a:t>
            </a:r>
            <a:endParaRPr lang="en-GB" sz="1800" dirty="0"/>
          </a:p>
          <a:p>
            <a:r>
              <a:rPr lang="en-GB" sz="1800" dirty="0"/>
              <a:t>Oxycodone – side effects.</a:t>
            </a:r>
          </a:p>
          <a:p>
            <a:r>
              <a:rPr lang="en-GB" sz="1800" dirty="0"/>
              <a:t>Break from palliative chemo due to pain/side effects of analgesics</a:t>
            </a:r>
          </a:p>
          <a:p>
            <a:r>
              <a:rPr lang="en-GB" sz="1800" dirty="0"/>
              <a:t>Assessed in pain clinic</a:t>
            </a:r>
          </a:p>
          <a:p>
            <a:endParaRPr lang="en-GB" sz="1800" dirty="0"/>
          </a:p>
          <a:p>
            <a:endParaRPr lang="en-GB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" r="2837"/>
          <a:stretch/>
        </p:blipFill>
        <p:spPr bwMode="auto">
          <a:xfrm>
            <a:off x="3275856" y="507129"/>
            <a:ext cx="5760640" cy="2755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47385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4426" y="555526"/>
            <a:ext cx="4968552" cy="1944216"/>
          </a:xfrm>
        </p:spPr>
        <p:txBody>
          <a:bodyPr>
            <a:normAutofit lnSpcReduction="10000"/>
          </a:bodyPr>
          <a:lstStyle/>
          <a:p>
            <a:r>
              <a:rPr lang="en-GB" sz="1800" dirty="0"/>
              <a:t>Acute admission with pain – hourly 10mg </a:t>
            </a:r>
            <a:r>
              <a:rPr lang="en-GB" sz="1800" dirty="0" err="1"/>
              <a:t>oxynorm</a:t>
            </a:r>
            <a:r>
              <a:rPr lang="en-GB" sz="1800" dirty="0"/>
              <a:t> – test dose spinal 300mcg morphine + 2.5mg L-</a:t>
            </a:r>
            <a:r>
              <a:rPr lang="en-GB" sz="1800" dirty="0" err="1"/>
              <a:t>bupivicaine</a:t>
            </a:r>
            <a:endParaRPr lang="en-GB" sz="1800" dirty="0"/>
          </a:p>
          <a:p>
            <a:r>
              <a:rPr lang="en-GB" sz="1800" dirty="0"/>
              <a:t>Successful – no opioids required for 24hrs</a:t>
            </a:r>
          </a:p>
          <a:p>
            <a:r>
              <a:rPr lang="en-GB" sz="1800" dirty="0"/>
              <a:t>Proceed to implantation – theatre 8 HGT</a:t>
            </a:r>
          </a:p>
          <a:p>
            <a:r>
              <a:rPr lang="en-GB" sz="1800" dirty="0"/>
              <a:t>Catheter to T9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85" y="2427734"/>
            <a:ext cx="4537246" cy="2373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162" y="915566"/>
            <a:ext cx="2886708" cy="3848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45873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83519"/>
            <a:ext cx="1383639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873" y="2859782"/>
            <a:ext cx="2736304" cy="2119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843559"/>
            <a:ext cx="8728455" cy="2736303"/>
          </a:xfrm>
        </p:spPr>
        <p:txBody>
          <a:bodyPr>
            <a:normAutofit fontScale="92500"/>
          </a:bodyPr>
          <a:lstStyle/>
          <a:p>
            <a:r>
              <a:rPr lang="en-GB" dirty="0"/>
              <a:t>40ml Medtronic </a:t>
            </a:r>
            <a:r>
              <a:rPr lang="en-GB" dirty="0" err="1"/>
              <a:t>Synchromed</a:t>
            </a:r>
            <a:r>
              <a:rPr lang="en-GB" dirty="0"/>
              <a:t> II pump</a:t>
            </a:r>
          </a:p>
          <a:p>
            <a:r>
              <a:rPr lang="en-GB" dirty="0"/>
              <a:t>Plymouth (Dr </a:t>
            </a:r>
            <a:r>
              <a:rPr lang="en-GB" dirty="0" err="1"/>
              <a:t>Som</a:t>
            </a:r>
            <a:r>
              <a:rPr lang="en-GB" dirty="0"/>
              <a:t> </a:t>
            </a:r>
            <a:r>
              <a:rPr lang="en-GB" dirty="0" err="1"/>
              <a:t>Bagchi</a:t>
            </a:r>
            <a:r>
              <a:rPr lang="en-GB" dirty="0"/>
              <a:t>) and Phoenix (Dr Lisa Stern) recipe  </a:t>
            </a:r>
          </a:p>
          <a:p>
            <a:r>
              <a:rPr lang="en-GB" dirty="0"/>
              <a:t>600mg </a:t>
            </a:r>
            <a:r>
              <a:rPr lang="en-GB" dirty="0" err="1"/>
              <a:t>Bupivicaine</a:t>
            </a:r>
            <a:r>
              <a:rPr lang="en-GB" dirty="0"/>
              <a:t> + 200mg Morphine (total 40mls)</a:t>
            </a:r>
          </a:p>
          <a:p>
            <a:r>
              <a:rPr lang="en-GB" dirty="0"/>
              <a:t>Starting rate:</a:t>
            </a:r>
          </a:p>
          <a:p>
            <a:pPr lvl="1"/>
            <a:r>
              <a:rPr lang="en-GB" dirty="0"/>
              <a:t>0.73mg/day </a:t>
            </a:r>
            <a:r>
              <a:rPr lang="en-GB" dirty="0" err="1"/>
              <a:t>bupivicaine</a:t>
            </a:r>
            <a:r>
              <a:rPr lang="en-GB" dirty="0"/>
              <a:t> + 0.24mg/day morphine</a:t>
            </a:r>
          </a:p>
          <a:p>
            <a:r>
              <a:rPr lang="en-GB" dirty="0"/>
              <a:t>Plan to titrate by 10% weekly till effective</a:t>
            </a:r>
          </a:p>
        </p:txBody>
      </p:sp>
    </p:spTree>
    <p:extLst>
      <p:ext uri="{BB962C8B-B14F-4D97-AF65-F5344CB8AC3E}">
        <p14:creationId xmlns:p14="http://schemas.microsoft.com/office/powerpoint/2010/main" val="34977932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159"/>
            <a:ext cx="8642619" cy="49276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3530676" y="1275606"/>
            <a:ext cx="321244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rgbClr val="FF3300"/>
                </a:solidFill>
              </a:ln>
              <a:noFill/>
            </a:endParaRPr>
          </a:p>
        </p:txBody>
      </p:sp>
      <p:sp>
        <p:nvSpPr>
          <p:cNvPr id="7" name="Oval 6"/>
          <p:cNvSpPr/>
          <p:nvPr/>
        </p:nvSpPr>
        <p:spPr>
          <a:xfrm>
            <a:off x="8316416" y="1275606"/>
            <a:ext cx="432048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rgbClr val="FF3300"/>
                </a:solidFill>
              </a:ln>
              <a:noFill/>
            </a:endParaRPr>
          </a:p>
        </p:txBody>
      </p:sp>
      <p:sp>
        <p:nvSpPr>
          <p:cNvPr id="8" name="Oval 7"/>
          <p:cNvSpPr/>
          <p:nvPr/>
        </p:nvSpPr>
        <p:spPr>
          <a:xfrm>
            <a:off x="3530676" y="2643758"/>
            <a:ext cx="321244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rgbClr val="FF3300"/>
                </a:solidFill>
              </a:ln>
              <a:noFill/>
            </a:endParaRPr>
          </a:p>
        </p:txBody>
      </p:sp>
      <p:sp>
        <p:nvSpPr>
          <p:cNvPr id="9" name="Oval 8"/>
          <p:cNvSpPr/>
          <p:nvPr/>
        </p:nvSpPr>
        <p:spPr>
          <a:xfrm>
            <a:off x="8385054" y="2643758"/>
            <a:ext cx="398011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rgbClr val="FF3300"/>
                </a:solidFill>
              </a:ln>
              <a:noFill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60032" y="45159"/>
            <a:ext cx="3962099" cy="4927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35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36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Complications</a:t>
            </a:r>
          </a:p>
        </p:txBody>
      </p:sp>
    </p:spTree>
    <p:extLst>
      <p:ext uri="{BB962C8B-B14F-4D97-AF65-F5344CB8AC3E}">
        <p14:creationId xmlns:p14="http://schemas.microsoft.com/office/powerpoint/2010/main" val="35652648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7A71FC81-45D7-4F3A-B615-B7310434B506-L0-001.png" descr="7A71FC81-45D7-4F3A-B615-B7310434B506-L0-001.png"/>
          <p:cNvPicPr>
            <a:picLocks noChangeAspect="1"/>
          </p:cNvPicPr>
          <p:nvPr/>
        </p:nvPicPr>
        <p:blipFill>
          <a:blip r:embed="rId2"/>
          <a:srcRect l="6990" t="6920" r="6990" b="2621"/>
          <a:stretch>
            <a:fillRect/>
          </a:stretch>
        </p:blipFill>
        <p:spPr>
          <a:xfrm>
            <a:off x="2123728" y="0"/>
            <a:ext cx="4824536" cy="5254805"/>
          </a:xfrm>
          <a:prstGeom prst="rect">
            <a:avLst/>
          </a:prstGeom>
          <a:ln w="12700">
            <a:miter lim="400000"/>
          </a:ln>
          <a:effectLst>
            <a:outerShdw blurRad="190500" dist="8455" dir="5400000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159659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0528" y="106659"/>
            <a:ext cx="2789239" cy="17827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Picture 5" descr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8660" y="2052026"/>
            <a:ext cx="2108102" cy="25646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Picture 6" descr="Picture 6"/>
          <p:cNvPicPr>
            <a:picLocks noChangeAspect="1"/>
          </p:cNvPicPr>
          <p:nvPr/>
        </p:nvPicPr>
        <p:blipFill rotWithShape="1">
          <a:blip r:embed="rId4"/>
          <a:srcRect l="3091" t="3464" r="2470" b="3718"/>
          <a:stretch/>
        </p:blipFill>
        <p:spPr>
          <a:xfrm>
            <a:off x="651122" y="2018211"/>
            <a:ext cx="1957589" cy="1339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Picture 8" descr="Picture 8"/>
          <p:cNvPicPr>
            <a:picLocks noChangeAspect="1"/>
          </p:cNvPicPr>
          <p:nvPr/>
        </p:nvPicPr>
        <p:blipFill>
          <a:blip r:embed="rId5"/>
          <a:srcRect l="67519"/>
          <a:stretch>
            <a:fillRect/>
          </a:stretch>
        </p:blipFill>
        <p:spPr>
          <a:xfrm>
            <a:off x="2785732" y="2132222"/>
            <a:ext cx="1823432" cy="1406892"/>
          </a:xfrm>
          <a:prstGeom prst="rect">
            <a:avLst/>
          </a:prstGeom>
          <a:ln w="12700">
            <a:miter lim="400000"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041" y="503726"/>
            <a:ext cx="1219959" cy="1193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40015"/>
            <a:ext cx="2170641" cy="1442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796" y="1306692"/>
            <a:ext cx="1405185" cy="183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448" y="3651870"/>
            <a:ext cx="1291456" cy="137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602423"/>
            <a:ext cx="1296144" cy="1306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711" y="218350"/>
            <a:ext cx="1254833" cy="1650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72" y="602423"/>
            <a:ext cx="1360183" cy="770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6" name="Picture 7" descr="Picture 7"/>
          <p:cNvPicPr>
            <a:picLocks noChangeAspect="1"/>
          </p:cNvPicPr>
          <p:nvPr/>
        </p:nvPicPr>
        <p:blipFill>
          <a:blip r:embed="rId13"/>
          <a:srcRect l="17085" r="15459"/>
          <a:stretch>
            <a:fillRect/>
          </a:stretch>
        </p:blipFill>
        <p:spPr>
          <a:xfrm>
            <a:off x="5155746" y="3000764"/>
            <a:ext cx="1712914" cy="116046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7601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0851"/>
            <a:ext cx="7560840" cy="484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0736452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00063"/>
            <a:ext cx="7200800" cy="414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1073613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6418"/>
            <a:ext cx="6192688" cy="5097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1669459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Contacts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St Peter’s Hospice 24hr Advice line – 0117 9159430</a:t>
            </a:r>
          </a:p>
          <a:p>
            <a:r>
              <a:rPr lang="en-GB" dirty="0"/>
              <a:t>Pain Management Clinic – 0117 3427575</a:t>
            </a:r>
          </a:p>
          <a:p>
            <a:r>
              <a:rPr lang="en-GB" dirty="0"/>
              <a:t>Palliative and Supportive Care team UHBW via switch</a:t>
            </a:r>
          </a:p>
          <a:p>
            <a:r>
              <a:rPr lang="en-GB" dirty="0"/>
              <a:t>Acute Oncology – ward D603</a:t>
            </a:r>
          </a:p>
          <a:p>
            <a:r>
              <a:rPr lang="en-GB" dirty="0"/>
              <a:t>Adult Neurosurgical On Call –Southmead Hospital</a:t>
            </a:r>
          </a:p>
        </p:txBody>
      </p:sp>
    </p:spTree>
    <p:extLst>
      <p:ext uri="{BB962C8B-B14F-4D97-AF65-F5344CB8AC3E}">
        <p14:creationId xmlns:p14="http://schemas.microsoft.com/office/powerpoint/2010/main" val="2921760609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Summary - ITDD</a:t>
            </a:r>
          </a:p>
        </p:txBody>
      </p:sp>
      <p:sp>
        <p:nvSpPr>
          <p:cNvPr id="3" name="Text Placeholder 3"/>
          <p:cNvSpPr txBox="1">
            <a:spLocks/>
          </p:cNvSpPr>
          <p:nvPr/>
        </p:nvSpPr>
        <p:spPr>
          <a:xfrm>
            <a:off x="457200" y="1450978"/>
            <a:ext cx="8229600" cy="3292475"/>
          </a:xfrm>
          <a:prstGeom prst="rect">
            <a:avLst/>
          </a:prstGeom>
        </p:spPr>
        <p:txBody>
          <a:bodyPr/>
          <a:lstStyle>
            <a:lvl1pPr marL="273050" indent="-273050" algn="l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fontAlgn="base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auto" hangingPunct="1">
              <a:spcBef>
                <a:spcPts val="400"/>
              </a:spcBef>
              <a:spcAft>
                <a:spcPts val="0"/>
              </a:spcAft>
              <a:buFontTx/>
              <a:buChar char="●"/>
              <a:defRPr sz="2000"/>
            </a:pPr>
            <a:r>
              <a:rPr lang="en-GB" dirty="0"/>
              <a:t>Severe (infra-diaphragmatic) pain despite adequate trial of conventional analgesia </a:t>
            </a:r>
            <a:r>
              <a:rPr lang="en-GB" sz="2000" i="1" kern="0" dirty="0">
                <a:solidFill>
                  <a:srgbClr val="000000"/>
                </a:solidFill>
              </a:rPr>
              <a:t>or </a:t>
            </a:r>
            <a:r>
              <a:rPr lang="en-GB" sz="2000" kern="0" dirty="0">
                <a:solidFill>
                  <a:srgbClr val="000000"/>
                </a:solidFill>
              </a:rPr>
              <a:t>with unacceptable side effects. </a:t>
            </a:r>
          </a:p>
          <a:p>
            <a:pPr marL="0" lvl="0" indent="0" fontAlgn="auto" hangingPunct="1">
              <a:spcBef>
                <a:spcPts val="400"/>
              </a:spcBef>
              <a:spcAft>
                <a:spcPts val="0"/>
              </a:spcAft>
              <a:buNone/>
              <a:defRPr sz="2000"/>
            </a:pPr>
            <a:endParaRPr lang="en-GB" sz="2000" kern="0" dirty="0">
              <a:solidFill>
                <a:srgbClr val="000000"/>
              </a:solidFill>
            </a:endParaRPr>
          </a:p>
          <a:p>
            <a:pPr lvl="0" fontAlgn="auto" hangingPunct="1">
              <a:spcBef>
                <a:spcPts val="400"/>
              </a:spcBef>
              <a:spcAft>
                <a:spcPts val="0"/>
              </a:spcAft>
              <a:buFontTx/>
              <a:buChar char="●"/>
              <a:defRPr sz="2000"/>
            </a:pPr>
            <a:r>
              <a:rPr lang="en-GB" sz="2000" kern="0" dirty="0">
                <a:solidFill>
                  <a:srgbClr val="000000"/>
                </a:solidFill>
              </a:rPr>
              <a:t>&gt;100mg/day oral morphine equivalent (or less if side effects)</a:t>
            </a:r>
          </a:p>
          <a:p>
            <a:pPr lvl="0" fontAlgn="auto" hangingPunct="1">
              <a:spcBef>
                <a:spcPts val="400"/>
              </a:spcBef>
              <a:spcAft>
                <a:spcPts val="0"/>
              </a:spcAft>
              <a:buFontTx/>
              <a:buChar char="●"/>
              <a:defRPr sz="2000"/>
            </a:pPr>
            <a:endParaRPr lang="en-GB" sz="2000" kern="0" dirty="0">
              <a:solidFill>
                <a:srgbClr val="000000"/>
              </a:solidFill>
            </a:endParaRPr>
          </a:p>
          <a:p>
            <a:pPr lvl="0" fontAlgn="auto" hangingPunct="1">
              <a:spcBef>
                <a:spcPts val="400"/>
              </a:spcBef>
              <a:spcAft>
                <a:spcPts val="0"/>
              </a:spcAft>
              <a:buFontTx/>
              <a:buChar char="●"/>
              <a:defRPr sz="2000"/>
            </a:pPr>
            <a:r>
              <a:rPr lang="en-GB" sz="2000" kern="0" dirty="0">
                <a:solidFill>
                  <a:srgbClr val="000000"/>
                </a:solidFill>
              </a:rPr>
              <a:t>Good performance status (fit to undergo GA and attend OP </a:t>
            </a:r>
            <a:r>
              <a:rPr lang="en-GB" sz="2000" kern="0" dirty="0" err="1">
                <a:solidFill>
                  <a:srgbClr val="000000"/>
                </a:solidFill>
              </a:rPr>
              <a:t>appts</a:t>
            </a:r>
            <a:r>
              <a:rPr lang="en-GB" sz="2000" kern="0" dirty="0">
                <a:solidFill>
                  <a:srgbClr val="000000"/>
                </a:solidFill>
              </a:rPr>
              <a:t>)</a:t>
            </a:r>
          </a:p>
          <a:p>
            <a:pPr lvl="0" fontAlgn="auto" hangingPunct="1">
              <a:spcBef>
                <a:spcPts val="400"/>
              </a:spcBef>
              <a:spcAft>
                <a:spcPts val="0"/>
              </a:spcAft>
              <a:buFontTx/>
              <a:buChar char="●"/>
              <a:defRPr sz="2000"/>
            </a:pPr>
            <a:endParaRPr lang="en-GB" sz="2000" kern="0" dirty="0">
              <a:solidFill>
                <a:srgbClr val="000000"/>
              </a:solidFill>
            </a:endParaRPr>
          </a:p>
          <a:p>
            <a:pPr lvl="0" fontAlgn="auto" hangingPunct="1">
              <a:spcBef>
                <a:spcPts val="400"/>
              </a:spcBef>
              <a:spcAft>
                <a:spcPts val="0"/>
              </a:spcAft>
              <a:buFontTx/>
              <a:buChar char="●"/>
              <a:defRPr sz="2000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29534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242"/>
            <a:ext cx="9208055" cy="5166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12229"/>
            <a:ext cx="2952750" cy="15525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67944" y="1779662"/>
            <a:ext cx="4896544" cy="31854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Started regular rounds with UHBW SPCT and joint OP clinic in BHOC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Unmet need? Your pts with life limiting diagnosis, pain and &gt;100mg/OME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Early CPB block +/- neurolytic?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05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Suitable for ITDD </a:t>
            </a:r>
          </a:p>
          <a:p>
            <a:pPr lvl="2" indent="0"/>
            <a:r>
              <a:rPr lang="en-GB" dirty="0"/>
              <a:t>                  - Chemo window?</a:t>
            </a:r>
          </a:p>
          <a:p>
            <a:pPr lvl="2" indent="0"/>
            <a:r>
              <a:rPr lang="en-GB" dirty="0"/>
              <a:t>                  - Spine Imaging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121378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446665" y="1079282"/>
            <a:ext cx="8305800" cy="278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rmAutofit fontScale="825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buNone/>
              <a:defRPr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br>
              <a:rPr lang="en-GB" sz="3600" dirty="0"/>
            </a:br>
            <a:r>
              <a:rPr lang="en-GB" sz="400" dirty="0"/>
              <a:t>   </a:t>
            </a:r>
            <a:br>
              <a:rPr lang="en-GB" sz="3600" dirty="0"/>
            </a:br>
            <a:r>
              <a:rPr lang="en-GB" sz="2800" b="1" dirty="0"/>
              <a:t>CHRONIC PAIN MANAGEMENT CLINIC</a:t>
            </a:r>
            <a:r>
              <a:rPr lang="en-GB" sz="2800" dirty="0"/>
              <a:t>	</a:t>
            </a:r>
          </a:p>
          <a:p>
            <a:pPr algn="ctr"/>
            <a:r>
              <a:rPr lang="en-GB" sz="2800" b="1" dirty="0"/>
              <a:t>Central Health Clinic, Tower Hill, </a:t>
            </a:r>
          </a:p>
          <a:p>
            <a:pPr algn="ctr"/>
            <a:r>
              <a:rPr lang="en-GB" sz="2800" b="1" dirty="0"/>
              <a:t>Bristol BS2 0JD</a:t>
            </a:r>
          </a:p>
          <a:p>
            <a:pPr algn="ctr"/>
            <a:endParaRPr lang="en-GB" sz="2800" dirty="0"/>
          </a:p>
          <a:p>
            <a:pPr algn="ctr"/>
            <a:r>
              <a:rPr lang="en-GB" sz="2800" dirty="0">
                <a:hlinkClick r:id="rId2"/>
              </a:rPr>
              <a:t>Nilesh.chauhan@uhbw.nhs.uk</a:t>
            </a:r>
            <a:endParaRPr lang="en-GB" sz="2800" dirty="0"/>
          </a:p>
          <a:p>
            <a:pPr algn="ctr"/>
            <a:r>
              <a:rPr lang="en-GB" sz="2800" dirty="0">
                <a:hlinkClick r:id="rId3"/>
              </a:rPr>
              <a:t>helen.hopkins@uhbw.nhs.uk</a:t>
            </a:r>
            <a:r>
              <a:rPr lang="en-GB" sz="2800" dirty="0"/>
              <a:t> (clinic co-ordinator)</a:t>
            </a:r>
          </a:p>
          <a:p>
            <a:pPr algn="ctr"/>
            <a:endParaRPr lang="en-GB" sz="2800" b="1" dirty="0"/>
          </a:p>
          <a:p>
            <a:pPr algn="ctr"/>
            <a:r>
              <a:rPr lang="en-GB" sz="2800" b="1" dirty="0"/>
              <a:t>Tel:  0117 342 7575</a:t>
            </a:r>
            <a:endParaRPr lang="en-GB" sz="3100" dirty="0"/>
          </a:p>
        </p:txBody>
      </p:sp>
    </p:spTree>
    <p:extLst>
      <p:ext uri="{BB962C8B-B14F-4D97-AF65-F5344CB8AC3E}">
        <p14:creationId xmlns:p14="http://schemas.microsoft.com/office/powerpoint/2010/main" val="16341740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665" y="1079282"/>
            <a:ext cx="8305800" cy="142046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sz="3100" b="1" dirty="0"/>
              <a:t>1</a:t>
            </a:r>
            <a:r>
              <a:rPr lang="en-GB" sz="3100" b="1" baseline="30000" dirty="0"/>
              <a:t>st</a:t>
            </a:r>
            <a:r>
              <a:rPr lang="en-GB" sz="3100" b="1" dirty="0"/>
              <a:t> Wednesdays of the month 8.30 - 9.30am</a:t>
            </a:r>
            <a:br>
              <a:rPr lang="en-GB" sz="3600" dirty="0"/>
            </a:br>
            <a:r>
              <a:rPr lang="en-GB" sz="400" dirty="0"/>
              <a:t>   </a:t>
            </a:r>
            <a:br>
              <a:rPr lang="en-GB" sz="3600" dirty="0"/>
            </a:br>
            <a:r>
              <a:rPr lang="en-GB" sz="2700" dirty="0"/>
              <a:t>on Teams</a:t>
            </a:r>
            <a:endParaRPr lang="en-GB" sz="31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34765" y="555526"/>
            <a:ext cx="8305800" cy="595764"/>
          </a:xfrm>
          <a:prstGeom prst="rect">
            <a:avLst/>
          </a:prstGeom>
        </p:spPr>
        <p:txBody>
          <a:bodyPr lIns="0" rIns="0" bIns="0" anchor="b">
            <a:normAutofit fontScale="900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GB" b="1" dirty="0">
                <a:solidFill>
                  <a:srgbClr val="0F6FC6">
                    <a:lumMod val="75000"/>
                  </a:srgbClr>
                </a:solidFill>
              </a:rPr>
              <a:t>Complex cancer pain – MDT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51523" y="2787774"/>
            <a:ext cx="7868095" cy="1672309"/>
          </a:xfrm>
          <a:prstGeom prst="rect">
            <a:avLst/>
          </a:prstGeom>
        </p:spPr>
        <p:txBody>
          <a:bodyPr lIns="0" rIns="0" bIns="0" anchor="b">
            <a:normAutofit fontScale="750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solidFill>
                  <a:srgbClr val="04617B"/>
                </a:solidFill>
              </a:rPr>
              <a:t>Forum to discuss any difficult to manage cancer pain patients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solidFill>
                  <a:srgbClr val="04617B"/>
                </a:solidFill>
              </a:rPr>
              <a:t>Consideration of interventional procedures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solidFill>
                  <a:srgbClr val="04617B"/>
                </a:solidFill>
              </a:rPr>
              <a:t>Palliative care, interventional radiologist and pain specialist presence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solidFill>
                  <a:srgbClr val="04617B"/>
                </a:solidFill>
              </a:rPr>
              <a:t>All welcome</a:t>
            </a:r>
          </a:p>
          <a:p>
            <a:pPr>
              <a:defRPr/>
            </a:pPr>
            <a:endParaRPr lang="en-GB" sz="2200" dirty="0">
              <a:solidFill>
                <a:srgbClr val="04617B"/>
              </a:solidFill>
            </a:endParaRPr>
          </a:p>
          <a:p>
            <a:pPr algn="ctr">
              <a:defRPr/>
            </a:pPr>
            <a:r>
              <a:rPr lang="en-GB" sz="1600" dirty="0">
                <a:solidFill>
                  <a:srgbClr val="04617B"/>
                </a:solidFill>
              </a:rPr>
              <a:t>If you would like discuss a patient at the meeting, please email </a:t>
            </a:r>
          </a:p>
          <a:p>
            <a:pPr algn="ctr">
              <a:defRPr/>
            </a:pPr>
            <a:r>
              <a:rPr lang="en-GB" sz="1600" dirty="0">
                <a:solidFill>
                  <a:srgbClr val="04617B"/>
                </a:solidFill>
                <a:hlinkClick r:id="rId2"/>
              </a:rPr>
              <a:t>Bethany.wright1@nhs.net</a:t>
            </a:r>
            <a:endParaRPr lang="en-GB" sz="1600" dirty="0">
              <a:solidFill>
                <a:srgbClr val="04617B"/>
              </a:solidFill>
            </a:endParaRPr>
          </a:p>
          <a:p>
            <a:pPr algn="ctr">
              <a:defRPr/>
            </a:pPr>
            <a:endParaRPr lang="en-GB" sz="1600" dirty="0">
              <a:solidFill>
                <a:srgbClr val="04617B"/>
              </a:solidFill>
            </a:endParaRPr>
          </a:p>
          <a:p>
            <a:pPr algn="ctr">
              <a:defRPr/>
            </a:pPr>
            <a:r>
              <a:rPr lang="en-GB" sz="1600" dirty="0">
                <a:solidFill>
                  <a:srgbClr val="04617B"/>
                </a:solidFill>
              </a:rPr>
              <a:t>Regular meetings take place 1</a:t>
            </a:r>
            <a:r>
              <a:rPr lang="en-GB" sz="1600" baseline="30000" dirty="0">
                <a:solidFill>
                  <a:srgbClr val="04617B"/>
                </a:solidFill>
              </a:rPr>
              <a:t>st</a:t>
            </a:r>
            <a:r>
              <a:rPr lang="en-GB" sz="1600" dirty="0">
                <a:solidFill>
                  <a:srgbClr val="04617B"/>
                </a:solidFill>
              </a:rPr>
              <a:t> Wednesday of every month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GB" sz="2200" dirty="0">
              <a:solidFill>
                <a:srgbClr val="04617B"/>
              </a:solidFill>
            </a:endParaRPr>
          </a:p>
        </p:txBody>
      </p:sp>
      <p:pic>
        <p:nvPicPr>
          <p:cNvPr id="7" name="Picture 4" descr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2" r="12278"/>
          <a:stretch/>
        </p:blipFill>
        <p:spPr bwMode="auto">
          <a:xfrm>
            <a:off x="8194634" y="1779662"/>
            <a:ext cx="693782" cy="49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8" name="Picture 8" descr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19"/>
          <a:stretch>
            <a:fillRect/>
          </a:stretch>
        </p:blipFill>
        <p:spPr bwMode="auto">
          <a:xfrm>
            <a:off x="7975603" y="2787774"/>
            <a:ext cx="912813" cy="527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0" name="Picture 5" descr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15" y="3723878"/>
            <a:ext cx="942975" cy="859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7" y="4523940"/>
            <a:ext cx="1474787" cy="402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3" b="27741"/>
          <a:stretch/>
        </p:blipFill>
        <p:spPr>
          <a:xfrm>
            <a:off x="6394719" y="4523939"/>
            <a:ext cx="1164442" cy="5121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8" y="4523940"/>
            <a:ext cx="2176703" cy="45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740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itle 1"/>
          <p:cNvSpPr txBox="1">
            <a:spLocks noGrp="1"/>
          </p:cNvSpPr>
          <p:nvPr>
            <p:ph type="title"/>
          </p:nvPr>
        </p:nvSpPr>
        <p:spPr>
          <a:xfrm>
            <a:off x="179393" y="484190"/>
            <a:ext cx="8229601" cy="857251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r>
              <a:t>Intrathecal Drug Delivery (ITDD)</a:t>
            </a:r>
          </a:p>
        </p:txBody>
      </p:sp>
      <p:pic>
        <p:nvPicPr>
          <p:cNvPr id="145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30" y="1518481"/>
            <a:ext cx="2330451" cy="3292475"/>
          </a:xfrm>
          <a:prstGeom prst="rect">
            <a:avLst/>
          </a:prstGeom>
          <a:ln w="12700">
            <a:miter lim="400000"/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pic>
        <p:nvPicPr>
          <p:cNvPr id="146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7550" y="1476508"/>
            <a:ext cx="1349376" cy="16414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376623"/>
            <a:ext cx="2520280" cy="3576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ITDD</a:t>
            </a:r>
          </a:p>
        </p:txBody>
      </p:sp>
      <p:sp>
        <p:nvSpPr>
          <p:cNvPr id="150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327767" y="1464713"/>
            <a:ext cx="8488466" cy="3568701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400"/>
              </a:spcBef>
              <a:defRPr sz="2000"/>
            </a:pPr>
            <a:r>
              <a:rPr dirty="0"/>
              <a:t>5-15% of cancer patients have refractory pain</a:t>
            </a:r>
          </a:p>
          <a:p>
            <a:pPr marL="0" indent="0">
              <a:buSzTx/>
              <a:buFont typeface="Wingdings 2"/>
              <a:buNone/>
              <a:defRPr sz="500"/>
            </a:pPr>
            <a:endParaRPr dirty="0"/>
          </a:p>
          <a:p>
            <a:pPr>
              <a:spcBef>
                <a:spcPts val="400"/>
              </a:spcBef>
              <a:defRPr sz="2000"/>
            </a:pPr>
            <a:r>
              <a:rPr dirty="0"/>
              <a:t>systemic drugs may relieve pain but may also have serious </a:t>
            </a:r>
            <a:r>
              <a:rPr lang="en-GB" dirty="0"/>
              <a:t>                     </a:t>
            </a:r>
            <a:r>
              <a:rPr dirty="0"/>
              <a:t>side effects</a:t>
            </a:r>
          </a:p>
          <a:p>
            <a:pPr marL="0" indent="0">
              <a:buSzTx/>
              <a:buFont typeface="Wingdings 2"/>
              <a:buNone/>
              <a:defRPr sz="500"/>
            </a:pPr>
            <a:endParaRPr dirty="0"/>
          </a:p>
          <a:p>
            <a:pPr>
              <a:spcBef>
                <a:spcPts val="400"/>
              </a:spcBef>
              <a:defRPr sz="2000"/>
            </a:pPr>
            <a:r>
              <a:rPr dirty="0"/>
              <a:t>Placing a catheter in the cerebrospinal fluid, ITDD allows smaller </a:t>
            </a:r>
            <a:r>
              <a:rPr lang="en-GB" dirty="0"/>
              <a:t>     </a:t>
            </a:r>
            <a:r>
              <a:rPr dirty="0"/>
              <a:t>doses of drugs to be applied directly to the receptors of the CNS</a:t>
            </a:r>
          </a:p>
          <a:p>
            <a:pPr marL="0" indent="0">
              <a:buSzTx/>
              <a:buFont typeface="Wingdings 2"/>
              <a:buNone/>
              <a:defRPr sz="500"/>
            </a:pPr>
            <a:endParaRPr dirty="0"/>
          </a:p>
          <a:p>
            <a:pPr>
              <a:spcBef>
                <a:spcPts val="400"/>
              </a:spcBef>
              <a:defRPr sz="2000"/>
            </a:pPr>
            <a:r>
              <a:rPr dirty="0"/>
              <a:t>Cost-effective alternative to systemic, IV or external infusion devices for cancer patients who require pain management for 3 months or more</a:t>
            </a:r>
          </a:p>
        </p:txBody>
      </p:sp>
      <p:sp>
        <p:nvSpPr>
          <p:cNvPr id="2" name="Rectangle 1"/>
          <p:cNvSpPr/>
          <p:nvPr/>
        </p:nvSpPr>
        <p:spPr>
          <a:xfrm>
            <a:off x="4067944" y="627537"/>
            <a:ext cx="49685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800" dirty="0">
              <a:latin typeface="Arial"/>
            </a:endParaRPr>
          </a:p>
          <a:p>
            <a:r>
              <a:rPr lang="en-GB" sz="800" dirty="0">
                <a:latin typeface="Arial"/>
              </a:rPr>
              <a:t> 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Arial"/>
              </a:rPr>
              <a:t>Clinical Commissioning Policy: Intrathecal Pumps for Treatment of Severe Cancer Pain 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3684" y="447516"/>
            <a:ext cx="535444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23"/>
          <a:stretch/>
        </p:blipFill>
        <p:spPr bwMode="auto">
          <a:xfrm>
            <a:off x="7970673" y="1700898"/>
            <a:ext cx="993821" cy="1374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79712590-240C-4198-A921-A19B2AA6499C-L0-001.png" descr="79712590-240C-4198-A921-A19B2AA6499C-L0-001.png"/>
          <p:cNvPicPr>
            <a:picLocks noChangeAspect="1"/>
          </p:cNvPicPr>
          <p:nvPr/>
        </p:nvPicPr>
        <p:blipFill>
          <a:blip r:embed="rId3"/>
          <a:srcRect t="7423" b="7423"/>
          <a:stretch>
            <a:fillRect/>
          </a:stretch>
        </p:blipFill>
        <p:spPr>
          <a:xfrm>
            <a:off x="1230114" y="664019"/>
            <a:ext cx="6683626" cy="42684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F21697E4-BD2E-4A5A-BD1F-5274987C77F5-L0-001.png" descr="F21697E4-BD2E-4A5A-BD1F-5274987C77F5-L0-001.png"/>
          <p:cNvPicPr>
            <a:picLocks noChangeAspect="1"/>
          </p:cNvPicPr>
          <p:nvPr/>
        </p:nvPicPr>
        <p:blipFill rotWithShape="1">
          <a:blip r:embed="rId2"/>
          <a:srcRect t="16185" b="8626"/>
          <a:stretch/>
        </p:blipFill>
        <p:spPr>
          <a:xfrm>
            <a:off x="2483768" y="843558"/>
            <a:ext cx="7128792" cy="401999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395536" y="483521"/>
            <a:ext cx="8229600" cy="857251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Side effects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CD9C24D2-E05D-4E6F-9D26-30084587C949-L0-001.png" descr="CD9C24D2-E05D-4E6F-9D26-30084587C949-L0-001.png"/>
          <p:cNvPicPr>
            <a:picLocks noChangeAspect="1"/>
          </p:cNvPicPr>
          <p:nvPr/>
        </p:nvPicPr>
        <p:blipFill>
          <a:blip r:embed="rId2"/>
          <a:srcRect t="5032" b="8388"/>
          <a:stretch>
            <a:fillRect/>
          </a:stretch>
        </p:blipFill>
        <p:spPr>
          <a:xfrm>
            <a:off x="1070570" y="627535"/>
            <a:ext cx="7002894" cy="44404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itle 1"/>
          <p:cNvSpPr txBox="1">
            <a:spLocks noGrp="1"/>
          </p:cNvSpPr>
          <p:nvPr>
            <p:ph type="title"/>
          </p:nvPr>
        </p:nvSpPr>
        <p:spPr>
          <a:xfrm>
            <a:off x="251520" y="514099"/>
            <a:ext cx="8229600" cy="85725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3600" dirty="0"/>
              <a:t>ITDD – eligible criteria</a:t>
            </a:r>
          </a:p>
        </p:txBody>
      </p:sp>
      <p:sp>
        <p:nvSpPr>
          <p:cNvPr id="163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57200" y="1450975"/>
            <a:ext cx="8229600" cy="35687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400"/>
              </a:spcBef>
              <a:defRPr sz="2000"/>
            </a:pPr>
            <a:r>
              <a:rPr dirty="0"/>
              <a:t>Severe pain of known origin that has failed to be satisfactorily managed despite conventional and </a:t>
            </a:r>
            <a:r>
              <a:rPr dirty="0" err="1"/>
              <a:t>specialised</a:t>
            </a:r>
            <a:r>
              <a:rPr dirty="0"/>
              <a:t> pain management </a:t>
            </a:r>
            <a:r>
              <a:rPr i="1" dirty="0"/>
              <a:t>or </a:t>
            </a:r>
            <a:r>
              <a:rPr dirty="0"/>
              <a:t>where that pain control is partially achieved but with unacceptable side effects. </a:t>
            </a:r>
            <a:endParaRPr lang="en-GB" dirty="0"/>
          </a:p>
          <a:p>
            <a:pPr>
              <a:spcBef>
                <a:spcPts val="400"/>
              </a:spcBef>
              <a:defRPr sz="2000"/>
            </a:pPr>
            <a:endParaRPr lang="en-GB" sz="500" dirty="0"/>
          </a:p>
          <a:p>
            <a:pPr>
              <a:spcBef>
                <a:spcPts val="400"/>
              </a:spcBef>
              <a:defRPr sz="2000"/>
            </a:pPr>
            <a:r>
              <a:rPr lang="en-GB" sz="2000" dirty="0"/>
              <a:t>Life limiting diagnosis: Prognosis and life expectancy (&gt;3-6 months), </a:t>
            </a:r>
            <a:endParaRPr dirty="0"/>
          </a:p>
          <a:p>
            <a:pPr>
              <a:defRPr sz="500"/>
            </a:pPr>
            <a:endParaRPr dirty="0"/>
          </a:p>
          <a:p>
            <a:pPr>
              <a:spcBef>
                <a:spcPts val="400"/>
              </a:spcBef>
              <a:defRPr sz="2000"/>
            </a:pPr>
            <a:r>
              <a:rPr dirty="0"/>
              <a:t>Pain usually perceived below the diaphragm (e.g. spinal, pelvic or lower limb </a:t>
            </a:r>
            <a:r>
              <a:rPr dirty="0" err="1"/>
              <a:t>tumour</a:t>
            </a:r>
            <a:r>
              <a:rPr dirty="0"/>
              <a:t>). </a:t>
            </a:r>
          </a:p>
          <a:p>
            <a:pPr>
              <a:defRPr sz="500"/>
            </a:pPr>
            <a:endParaRPr dirty="0"/>
          </a:p>
          <a:p>
            <a:pPr>
              <a:spcBef>
                <a:spcPts val="400"/>
              </a:spcBef>
              <a:defRPr sz="2000"/>
            </a:pPr>
            <a:r>
              <a:rPr dirty="0"/>
              <a:t>A trial of properly managed oral/transdermal opioids has achieved some pain reduction however continued use is limited by high opioid toxicity. </a:t>
            </a:r>
            <a:r>
              <a:rPr lang="en-GB" dirty="0"/>
              <a:t>(</a:t>
            </a:r>
            <a:r>
              <a:rPr lang="en-GB" b="1" dirty="0"/>
              <a:t>&gt;100mg/day oral morphine equivalent</a:t>
            </a:r>
            <a:r>
              <a:rPr lang="en-GB" dirty="0"/>
              <a:t>) </a:t>
            </a:r>
            <a:endParaRPr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9" y="195487"/>
            <a:ext cx="4264075" cy="6372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67544" y="1635646"/>
            <a:ext cx="8229600" cy="27214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marL="273050" marR="0" indent="-27305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Char char="●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onstantia"/>
              </a:defRPr>
            </a:lvl1pPr>
            <a:lvl2pPr marL="660268" marR="0" indent="-266568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85000"/>
              <a:buFontTx/>
              <a:buChar char="●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onstantia"/>
              </a:defRPr>
            </a:lvl2pPr>
            <a:lvl3pPr marL="972986" marR="0" indent="-304649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70000"/>
              <a:buFontTx/>
              <a:buChar char="●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onstantia"/>
              </a:defRPr>
            </a:lvl3pPr>
            <a:lvl4pPr marL="1250314" marR="0" indent="-272414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65000"/>
              <a:buFontTx/>
              <a:buChar char="●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onstantia"/>
              </a:defRPr>
            </a:lvl4pPr>
            <a:lvl5pPr marL="1524952" marR="0" indent="-272414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65000"/>
              <a:buFontTx/>
              <a:buChar char="●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onstantia"/>
              </a:defRPr>
            </a:lvl5pPr>
            <a:lvl6pPr marL="1830832" marR="0" indent="-303783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80000"/>
              <a:buFontTx/>
              <a:buChar char="●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onstantia"/>
              </a:defRPr>
            </a:lvl6pPr>
            <a:lvl7pPr marL="2034539" marR="0" indent="-297179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80000"/>
              <a:buFontTx/>
              <a:buChar char="●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onstantia"/>
              </a:defRPr>
            </a:lvl7pPr>
            <a:lvl8pPr marL="2308860" marR="0" indent="-297179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onstantia"/>
              </a:defRPr>
            </a:lvl8pPr>
            <a:lvl9pPr marL="2625634" marR="0" indent="-339634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onstantia"/>
              </a:defRPr>
            </a:lvl9pPr>
          </a:lstStyle>
          <a:p>
            <a:pPr hangingPunct="1">
              <a:spcBef>
                <a:spcPts val="400"/>
              </a:spcBef>
              <a:defRPr sz="2000"/>
            </a:pPr>
            <a:r>
              <a:rPr lang="en-GB" sz="2000" dirty="0"/>
              <a:t>Consideration of social and medical support systems </a:t>
            </a:r>
          </a:p>
          <a:p>
            <a:pPr hangingPunct="1">
              <a:defRPr sz="500"/>
            </a:pPr>
            <a:endParaRPr lang="en-GB" sz="500" dirty="0"/>
          </a:p>
          <a:p>
            <a:pPr hangingPunct="1">
              <a:spcBef>
                <a:spcPts val="400"/>
              </a:spcBef>
              <a:defRPr sz="2000"/>
            </a:pPr>
            <a:r>
              <a:rPr lang="en-GB" sz="2000" dirty="0"/>
              <a:t>Within reasonable distance of UHB and St Peter’s hospice to attend appointments, </a:t>
            </a:r>
            <a:endParaRPr lang="en-GB" sz="500" dirty="0"/>
          </a:p>
          <a:p>
            <a:pPr hangingPunct="1">
              <a:defRPr sz="500"/>
            </a:pPr>
            <a:endParaRPr lang="en-GB" sz="500" dirty="0"/>
          </a:p>
          <a:p>
            <a:pPr hangingPunct="1">
              <a:spcBef>
                <a:spcPts val="400"/>
              </a:spcBef>
              <a:defRPr sz="2000"/>
            </a:pPr>
            <a:r>
              <a:rPr lang="en-GB" sz="2000" dirty="0"/>
              <a:t>Fitness to undergo surgery and anaesthesia. </a:t>
            </a:r>
          </a:p>
        </p:txBody>
      </p:sp>
      <p:sp>
        <p:nvSpPr>
          <p:cNvPr id="162" name="Title 1"/>
          <p:cNvSpPr txBox="1">
            <a:spLocks noGrp="1"/>
          </p:cNvSpPr>
          <p:nvPr>
            <p:ph type="title"/>
          </p:nvPr>
        </p:nvSpPr>
        <p:spPr>
          <a:xfrm>
            <a:off x="251520" y="514099"/>
            <a:ext cx="8229600" cy="85725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3600" dirty="0"/>
              <a:t>ITDD – </a:t>
            </a:r>
            <a:r>
              <a:rPr lang="en-GB" sz="3600" dirty="0"/>
              <a:t>other</a:t>
            </a:r>
            <a:r>
              <a:rPr sz="3600" dirty="0"/>
              <a:t> criteria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9" y="195487"/>
            <a:ext cx="4264075" cy="6372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722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Flow">
  <a:themeElements>
    <a:clrScheme name="Flow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000FF"/>
      </a:hlink>
      <a:folHlink>
        <a:srgbClr val="FF00FF"/>
      </a:folHlink>
    </a:clrScheme>
    <a:fontScheme name="Flow">
      <a:majorFont>
        <a:latin typeface="Helvetica"/>
        <a:ea typeface="Helvetica"/>
        <a:cs typeface="Helvetica"/>
      </a:majorFont>
      <a:minorFont>
        <a:latin typeface="Constantia"/>
        <a:ea typeface="Constantia"/>
        <a:cs typeface="Constantia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38100" dir="5400000" rotWithShape="0">
              <a:srgbClr val="032544">
                <a:alpha val="48000"/>
              </a:srgbClr>
            </a:outerShdw>
          </a:effectLst>
        </a:effectStyle>
        <a:effectStyle>
          <a:effectLst>
            <a:outerShdw blurRad="63500" dist="38100" dir="5400000" rotWithShape="0">
              <a:srgbClr val="032544">
                <a:alpha val="48000"/>
              </a:srgbClr>
            </a:outerShdw>
          </a:effectLst>
        </a:effectStyle>
        <a:effectStyle>
          <a:effectLst>
            <a:outerShdw blurRad="63500" dist="38100" dir="5400000" rotWithShape="0">
              <a:srgbClr val="02474A">
                <a:alpha val="4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63500" dist="38100" dir="5400000" rotWithShape="0">
            <a:srgbClr val="032544">
              <a:alpha val="48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onstant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63500" dist="38100" dir="5400000" rotWithShape="0">
            <a:srgbClr val="032544">
              <a:alpha val="4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onstant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Flow">
  <a:themeElements>
    <a:clrScheme name="Flow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000FF"/>
      </a:hlink>
      <a:folHlink>
        <a:srgbClr val="FF00FF"/>
      </a:folHlink>
    </a:clrScheme>
    <a:fontScheme name="Flow">
      <a:majorFont>
        <a:latin typeface="Helvetica"/>
        <a:ea typeface="Helvetica"/>
        <a:cs typeface="Helvetica"/>
      </a:majorFont>
      <a:minorFont>
        <a:latin typeface="Constantia"/>
        <a:ea typeface="Constantia"/>
        <a:cs typeface="Constantia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38100" dir="5400000" rotWithShape="0">
              <a:srgbClr val="032544">
                <a:alpha val="48000"/>
              </a:srgbClr>
            </a:outerShdw>
          </a:effectLst>
        </a:effectStyle>
        <a:effectStyle>
          <a:effectLst>
            <a:outerShdw blurRad="63500" dist="38100" dir="5400000" rotWithShape="0">
              <a:srgbClr val="032544">
                <a:alpha val="48000"/>
              </a:srgbClr>
            </a:outerShdw>
          </a:effectLst>
        </a:effectStyle>
        <a:effectStyle>
          <a:effectLst>
            <a:outerShdw blurRad="63500" dist="38100" dir="5400000" rotWithShape="0">
              <a:srgbClr val="02474A">
                <a:alpha val="4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63500" dist="38100" dir="5400000" rotWithShape="0">
            <a:srgbClr val="032544">
              <a:alpha val="48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onstant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63500" dist="38100" dir="5400000" rotWithShape="0">
            <a:srgbClr val="032544">
              <a:alpha val="4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onstant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58BEBCE60E1C4C87B869C7C38C0B3D" ma:contentTypeVersion="11" ma:contentTypeDescription="Create a new document." ma:contentTypeScope="" ma:versionID="ef6a93dc4e53927f1a3963e6a422272d">
  <xsd:schema xmlns:xsd="http://www.w3.org/2001/XMLSchema" xmlns:xs="http://www.w3.org/2001/XMLSchema" xmlns:p="http://schemas.microsoft.com/office/2006/metadata/properties" xmlns:ns2="28f492b9-0e1d-4676-9635-78fd8c5ab9d8" xmlns:ns3="d77f7b61-7249-402e-9088-bb30bc752eb7" targetNamespace="http://schemas.microsoft.com/office/2006/metadata/properties" ma:root="true" ma:fieldsID="f59c9dddaa3906bb48f9f6423261f6a4" ns2:_="" ns3:_="">
    <xsd:import namespace="28f492b9-0e1d-4676-9635-78fd8c5ab9d8"/>
    <xsd:import namespace="d77f7b61-7249-402e-9088-bb30bc752e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f492b9-0e1d-4676-9635-78fd8c5ab9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e73e9af6-01d4-423d-8bd2-cf099f328a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7f7b61-7249-402e-9088-bb30bc752eb7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1c4ca98-7b55-4fcc-b8e5-81239fe53638}" ma:internalName="TaxCatchAll" ma:showField="CatchAllData" ma:web="d77f7b61-7249-402e-9088-bb30bc752e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77f7b61-7249-402e-9088-bb30bc752eb7" xsi:nil="true"/>
    <lcf76f155ced4ddcb4097134ff3c332f xmlns="28f492b9-0e1d-4676-9635-78fd8c5ab9d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7191792-1DA4-4EBE-BA4D-2F38E9C26D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C67B669-D338-47BA-9BD8-B2354F4353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8f492b9-0e1d-4676-9635-78fd8c5ab9d8"/>
    <ds:schemaRef ds:uri="d77f7b61-7249-402e-9088-bb30bc752e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B10CF7F-2F5D-48C7-AEC4-22DEF23B2ECA}">
  <ds:schemaRefs>
    <ds:schemaRef ds:uri="http://schemas.microsoft.com/office/2006/metadata/properties"/>
    <ds:schemaRef ds:uri="http://schemas.microsoft.com/office/infopath/2007/PartnerControls"/>
    <ds:schemaRef ds:uri="d77f7b61-7249-402e-9088-bb30bc752eb7"/>
    <ds:schemaRef ds:uri="28f492b9-0e1d-4676-9635-78fd8c5ab9d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878</TotalTime>
  <Words>784</Words>
  <Application>Microsoft Office PowerPoint</Application>
  <PresentationFormat>On-screen Show (16:9)</PresentationFormat>
  <Paragraphs>112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Constantia</vt:lpstr>
      <vt:lpstr>Wingdings 2</vt:lpstr>
      <vt:lpstr>Flow</vt:lpstr>
      <vt:lpstr>1_Flow</vt:lpstr>
      <vt:lpstr>Office Theme</vt:lpstr>
      <vt:lpstr>Interventions for intractable cancer pain</vt:lpstr>
      <vt:lpstr>PowerPoint Presentation</vt:lpstr>
      <vt:lpstr>Intrathecal Drug Delivery (ITDD)</vt:lpstr>
      <vt:lpstr>ITDD</vt:lpstr>
      <vt:lpstr>PowerPoint Presentation</vt:lpstr>
      <vt:lpstr>Side effects</vt:lpstr>
      <vt:lpstr>PowerPoint Presentation</vt:lpstr>
      <vt:lpstr>ITDD – eligible criteria</vt:lpstr>
      <vt:lpstr>ITDD – other criteria</vt:lpstr>
      <vt:lpstr>ITDD – contraindications</vt:lpstr>
      <vt:lpstr>PowerPoint Presentation</vt:lpstr>
      <vt:lpstr>PowerPoint Presentation</vt:lpstr>
      <vt:lpstr>Complications</vt:lpstr>
      <vt:lpstr>PowerPoint Presentation</vt:lpstr>
      <vt:lpstr>PowerPoint Presentation</vt:lpstr>
      <vt:lpstr>PowerPoint Presentation</vt:lpstr>
      <vt:lpstr>PowerPoint Presentation</vt:lpstr>
      <vt:lpstr>Complications</vt:lpstr>
      <vt:lpstr>PowerPoint Presentation</vt:lpstr>
      <vt:lpstr>PowerPoint Presentation</vt:lpstr>
      <vt:lpstr>PowerPoint Presentation</vt:lpstr>
      <vt:lpstr>PowerPoint Presentation</vt:lpstr>
      <vt:lpstr>Contacts</vt:lpstr>
      <vt:lpstr>Summary - ITDD</vt:lpstr>
      <vt:lpstr>PowerPoint Presentation</vt:lpstr>
      <vt:lpstr>PowerPoint Presentation</vt:lpstr>
      <vt:lpstr>1st Wednesdays of the month 8.30 - 9.30am     on Teams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Interventions for intractable cancer pain</dc:title>
  <dc:creator>Chauhan, Nilesh</dc:creator>
  <cp:lastModifiedBy>Helen Dunderdale</cp:lastModifiedBy>
  <cp:revision>46</cp:revision>
  <dcterms:modified xsi:type="dcterms:W3CDTF">2025-03-21T12:12:42Z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0x0101004758BEBCE60E1C4C87B869C7C38C0B3D</vt:lpwstr>
  </property>
  <property fmtid="{D5CDD505-2E9C-101B-9397-08002B2CF9AE}" pid="3" name="MediaServiceImageTags">
    <vt:lpwstr/>
  </property>
</Properties>
</file>