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3"/>
  </p:notesMasterIdLst>
  <p:sldIdLst>
    <p:sldId id="256" r:id="rId5"/>
    <p:sldId id="257" r:id="rId6"/>
    <p:sldId id="285" r:id="rId7"/>
    <p:sldId id="259" r:id="rId8"/>
    <p:sldId id="272" r:id="rId9"/>
    <p:sldId id="261" r:id="rId10"/>
    <p:sldId id="286" r:id="rId11"/>
    <p:sldId id="264" r:id="rId12"/>
    <p:sldId id="265" r:id="rId13"/>
    <p:sldId id="274" r:id="rId14"/>
    <p:sldId id="287" r:id="rId15"/>
    <p:sldId id="280" r:id="rId16"/>
    <p:sldId id="281" r:id="rId17"/>
    <p:sldId id="282" r:id="rId18"/>
    <p:sldId id="283" r:id="rId19"/>
    <p:sldId id="284" r:id="rId20"/>
    <p:sldId id="288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04936-F9CB-48A0-821F-963685368803}" v="423" dt="2025-02-05T14:14:47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3"/>
    <p:restoredTop sz="80336" autoAdjust="0"/>
  </p:normalViewPr>
  <p:slideViewPr>
    <p:cSldViewPr snapToGrid="0">
      <p:cViewPr varScale="1">
        <p:scale>
          <a:sx n="67" d="100"/>
          <a:sy n="67" d="100"/>
        </p:scale>
        <p:origin x="15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nuela\Documents\Rectal_TNTAudit_2024(AutoRecover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nuela\Library\Containers\com.microsoft.Excel\Data\Library\Application%20Support\Microsoft\Rectal_TNTAudit_2024(AutoRecovered)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Sheet3!$B$7</c:f>
              <c:strCache>
                <c:ptCount val="1"/>
                <c:pt idx="0">
                  <c:v>SFT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Sheet3!$A$8:$A$10</c:f>
              <c:strCache>
                <c:ptCount val="3"/>
                <c:pt idx="0">
                  <c:v>LCCRT &amp; NAC</c:v>
                </c:pt>
                <c:pt idx="1">
                  <c:v>PRODIGE </c:v>
                </c:pt>
                <c:pt idx="2">
                  <c:v>RAPIDO </c:v>
                </c:pt>
              </c:strCache>
            </c:strRef>
          </c:cat>
          <c:val>
            <c:numRef>
              <c:f>Sheet3!$B$8:$B$10</c:f>
              <c:numCache>
                <c:formatCode>General</c:formatCode>
                <c:ptCount val="3"/>
                <c:pt idx="0">
                  <c:v>20</c:v>
                </c:pt>
                <c:pt idx="1">
                  <c:v>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6-4C40-8F54-89BB60174264}"/>
            </c:ext>
          </c:extLst>
        </c:ser>
        <c:ser>
          <c:idx val="1"/>
          <c:order val="1"/>
          <c:tx>
            <c:strRef>
              <c:f>Sheet3!$C$7</c:f>
              <c:strCache>
                <c:ptCount val="1"/>
                <c:pt idx="0">
                  <c:v>UHBW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Sheet3!$A$8:$A$10</c:f>
              <c:strCache>
                <c:ptCount val="3"/>
                <c:pt idx="0">
                  <c:v>LCCRT &amp; NAC</c:v>
                </c:pt>
                <c:pt idx="1">
                  <c:v>PRODIGE </c:v>
                </c:pt>
                <c:pt idx="2">
                  <c:v>RAPIDO </c:v>
                </c:pt>
              </c:strCache>
            </c:strRef>
          </c:cat>
          <c:val>
            <c:numRef>
              <c:f>Sheet3!$C$8:$C$10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6-4C40-8F54-89BB601742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73501328"/>
        <c:axId val="1373041056"/>
      </c:barChart>
      <c:catAx>
        <c:axId val="137350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041056"/>
        <c:crosses val="autoZero"/>
        <c:auto val="1"/>
        <c:lblAlgn val="ctr"/>
        <c:lblOffset val="100"/>
        <c:noMultiLvlLbl val="0"/>
      </c:catAx>
      <c:valAx>
        <c:axId val="137304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50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27312824918446"/>
          <c:y val="3.5131923369068466E-2"/>
          <c:w val="0.77212341462849554"/>
          <c:h val="0.79951451554714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Sheet11!$B$18</c:f>
              <c:strCache>
                <c:ptCount val="1"/>
                <c:pt idx="0">
                  <c:v>SFT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Sheet11!$A$19:$A$22</c:f>
              <c:strCache>
                <c:ptCount val="4"/>
                <c:pt idx="0">
                  <c:v>rCR - TRG1 (%)</c:v>
                </c:pt>
                <c:pt idx="1">
                  <c:v> pCR (%)</c:v>
                </c:pt>
                <c:pt idx="2">
                  <c:v>Watch &amp; Wait (%)</c:v>
                </c:pt>
                <c:pt idx="3">
                  <c:v>Declined surgery (%)</c:v>
                </c:pt>
              </c:strCache>
            </c:strRef>
          </c:cat>
          <c:val>
            <c:numRef>
              <c:f>Sheet11!$B$19:$B$22</c:f>
              <c:numCache>
                <c:formatCode>General</c:formatCode>
                <c:ptCount val="4"/>
                <c:pt idx="0">
                  <c:v>15</c:v>
                </c:pt>
                <c:pt idx="1">
                  <c:v>32</c:v>
                </c:pt>
                <c:pt idx="2">
                  <c:v>12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4-8149-8B78-46C682B651D6}"/>
            </c:ext>
          </c:extLst>
        </c:ser>
        <c:ser>
          <c:idx val="1"/>
          <c:order val="1"/>
          <c:tx>
            <c:strRef>
              <c:f>Sheet11!$C$18</c:f>
              <c:strCache>
                <c:ptCount val="1"/>
                <c:pt idx="0">
                  <c:v>Bristol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Sheet11!$A$19:$A$22</c:f>
              <c:strCache>
                <c:ptCount val="4"/>
                <c:pt idx="0">
                  <c:v>rCR - TRG1 (%)</c:v>
                </c:pt>
                <c:pt idx="1">
                  <c:v> pCR (%)</c:v>
                </c:pt>
                <c:pt idx="2">
                  <c:v>Watch &amp; Wait (%)</c:v>
                </c:pt>
                <c:pt idx="3">
                  <c:v>Declined surgery (%)</c:v>
                </c:pt>
              </c:strCache>
            </c:strRef>
          </c:cat>
          <c:val>
            <c:numRef>
              <c:f>Sheet11!$C$19:$C$22</c:f>
              <c:numCache>
                <c:formatCode>General</c:formatCode>
                <c:ptCount val="4"/>
                <c:pt idx="0">
                  <c:v>15</c:v>
                </c:pt>
                <c:pt idx="1">
                  <c:v>27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E4-8149-8B78-46C682B65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8000784"/>
        <c:axId val="1654596560"/>
      </c:barChart>
      <c:catAx>
        <c:axId val="153800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596560"/>
        <c:crosses val="autoZero"/>
        <c:auto val="1"/>
        <c:lblAlgn val="ctr"/>
        <c:lblOffset val="100"/>
        <c:noMultiLvlLbl val="0"/>
      </c:catAx>
      <c:valAx>
        <c:axId val="165459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00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604818080773602"/>
          <c:y val="3.3980453833448367E-2"/>
          <c:w val="0.24399571130175893"/>
          <c:h val="8.4793801659084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6B499-D3A2-4F7D-AE25-75016105EF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992279-B9E7-49DF-B2B5-ED1CB53DA08B}">
      <dgm:prSet/>
      <dgm:spPr/>
      <dgm:t>
        <a:bodyPr/>
        <a:lstStyle/>
        <a:p>
          <a:r>
            <a:rPr lang="en-GB"/>
            <a:t>High Risk Features</a:t>
          </a:r>
        </a:p>
      </dgm:t>
    </dgm:pt>
    <dgm:pt modelId="{734756FB-0566-44DD-B0AD-2365D9562A82}" type="parTrans" cxnId="{91B2AC5E-490A-4792-A92F-524B8AD7672B}">
      <dgm:prSet/>
      <dgm:spPr/>
      <dgm:t>
        <a:bodyPr/>
        <a:lstStyle/>
        <a:p>
          <a:endParaRPr lang="en-GB"/>
        </a:p>
      </dgm:t>
    </dgm:pt>
    <dgm:pt modelId="{DFDDF113-786C-4E5F-B9C0-045D05FD5E8C}" type="sibTrans" cxnId="{91B2AC5E-490A-4792-A92F-524B8AD7672B}">
      <dgm:prSet/>
      <dgm:spPr/>
      <dgm:t>
        <a:bodyPr/>
        <a:lstStyle/>
        <a:p>
          <a:endParaRPr lang="en-GB"/>
        </a:p>
      </dgm:t>
    </dgm:pt>
    <dgm:pt modelId="{5FB0ED22-1539-411D-A98C-99E32071EBAE}">
      <dgm:prSet/>
      <dgm:spPr/>
      <dgm:t>
        <a:bodyPr/>
        <a:lstStyle/>
        <a:p>
          <a:r>
            <a:rPr lang="en-GB" dirty="0"/>
            <a:t>CRM +</a:t>
          </a:r>
        </a:p>
      </dgm:t>
    </dgm:pt>
    <dgm:pt modelId="{BFB056D9-2462-4BF3-9774-AA30E6D0F5AC}" type="parTrans" cxnId="{68B78744-D3AE-4E22-B816-5EC7B973B7DA}">
      <dgm:prSet/>
      <dgm:spPr/>
      <dgm:t>
        <a:bodyPr/>
        <a:lstStyle/>
        <a:p>
          <a:endParaRPr lang="en-GB"/>
        </a:p>
      </dgm:t>
    </dgm:pt>
    <dgm:pt modelId="{3AC04C64-DC91-4B7D-A0C7-13147F32B277}" type="sibTrans" cxnId="{68B78744-D3AE-4E22-B816-5EC7B973B7DA}">
      <dgm:prSet/>
      <dgm:spPr/>
      <dgm:t>
        <a:bodyPr/>
        <a:lstStyle/>
        <a:p>
          <a:endParaRPr lang="en-GB"/>
        </a:p>
      </dgm:t>
    </dgm:pt>
    <dgm:pt modelId="{9BC61A5B-CD6E-4A0F-8F7C-197E890135AD}">
      <dgm:prSet/>
      <dgm:spPr/>
      <dgm:t>
        <a:bodyPr/>
        <a:lstStyle/>
        <a:p>
          <a:r>
            <a:rPr lang="en-GB" dirty="0"/>
            <a:t>Enlarged lateral LNs </a:t>
          </a:r>
        </a:p>
      </dgm:t>
    </dgm:pt>
    <dgm:pt modelId="{EDA50CCA-C6A0-4930-B869-3A8464E48D6C}" type="parTrans" cxnId="{FFECB8CA-4287-4FBA-B321-75480A3FC215}">
      <dgm:prSet/>
      <dgm:spPr/>
      <dgm:t>
        <a:bodyPr/>
        <a:lstStyle/>
        <a:p>
          <a:endParaRPr lang="en-GB"/>
        </a:p>
      </dgm:t>
    </dgm:pt>
    <dgm:pt modelId="{22EC7A5B-B0B7-4FCC-84AA-F9DC89E450B9}" type="sibTrans" cxnId="{FFECB8CA-4287-4FBA-B321-75480A3FC215}">
      <dgm:prSet/>
      <dgm:spPr/>
      <dgm:t>
        <a:bodyPr/>
        <a:lstStyle/>
        <a:p>
          <a:endParaRPr lang="en-GB"/>
        </a:p>
      </dgm:t>
    </dgm:pt>
    <dgm:pt modelId="{479A37C0-0E0C-4AA2-88BE-C458D833A4B4}">
      <dgm:prSet/>
      <dgm:spPr/>
      <dgm:t>
        <a:bodyPr/>
        <a:lstStyle/>
        <a:p>
          <a:r>
            <a:rPr lang="en-GB"/>
            <a:t>N2</a:t>
          </a:r>
        </a:p>
      </dgm:t>
    </dgm:pt>
    <dgm:pt modelId="{C9AC2336-E1B5-44B1-A99E-E374153FB901}" type="parTrans" cxnId="{24CF36B0-EEBA-45E8-A7D2-E0365CCCB3EA}">
      <dgm:prSet/>
      <dgm:spPr/>
      <dgm:t>
        <a:bodyPr/>
        <a:lstStyle/>
        <a:p>
          <a:endParaRPr lang="en-GB"/>
        </a:p>
      </dgm:t>
    </dgm:pt>
    <dgm:pt modelId="{66B8EBC0-707F-4136-B92A-94FB4E8280CE}" type="sibTrans" cxnId="{24CF36B0-EEBA-45E8-A7D2-E0365CCCB3EA}">
      <dgm:prSet/>
      <dgm:spPr/>
      <dgm:t>
        <a:bodyPr/>
        <a:lstStyle/>
        <a:p>
          <a:endParaRPr lang="en-GB"/>
        </a:p>
      </dgm:t>
    </dgm:pt>
    <dgm:pt modelId="{A5CEA871-090E-44A4-8994-BCB08CDBBA21}">
      <dgm:prSet/>
      <dgm:spPr/>
      <dgm:t>
        <a:bodyPr/>
        <a:lstStyle/>
        <a:p>
          <a:r>
            <a:rPr lang="en-GB" dirty="0"/>
            <a:t>EMVI + </a:t>
          </a:r>
        </a:p>
      </dgm:t>
    </dgm:pt>
    <dgm:pt modelId="{B29E7248-240A-4559-A0E1-2EA87A71AC1E}" type="parTrans" cxnId="{D265AD58-F1CC-461E-9E63-DEB41A76403A}">
      <dgm:prSet/>
      <dgm:spPr/>
      <dgm:t>
        <a:bodyPr/>
        <a:lstStyle/>
        <a:p>
          <a:endParaRPr lang="en-GB"/>
        </a:p>
      </dgm:t>
    </dgm:pt>
    <dgm:pt modelId="{227C4882-15F5-45E9-9DFA-5D49911EAEFD}" type="sibTrans" cxnId="{D265AD58-F1CC-461E-9E63-DEB41A76403A}">
      <dgm:prSet/>
      <dgm:spPr/>
      <dgm:t>
        <a:bodyPr/>
        <a:lstStyle/>
        <a:p>
          <a:endParaRPr lang="en-GB"/>
        </a:p>
      </dgm:t>
    </dgm:pt>
    <dgm:pt modelId="{FC164D4E-AC36-4DE2-B82B-76D798917F5A}">
      <dgm:prSet/>
      <dgm:spPr/>
      <dgm:t>
        <a:bodyPr/>
        <a:lstStyle/>
        <a:p>
          <a:r>
            <a:rPr lang="en-GB" dirty="0"/>
            <a:t>T3/4</a:t>
          </a:r>
        </a:p>
      </dgm:t>
    </dgm:pt>
    <dgm:pt modelId="{C50346C9-D653-47CE-ABEA-FFF5C750FB2D}" type="parTrans" cxnId="{45934884-4CB8-4795-AA54-5A63908783C2}">
      <dgm:prSet/>
      <dgm:spPr/>
      <dgm:t>
        <a:bodyPr/>
        <a:lstStyle/>
        <a:p>
          <a:endParaRPr lang="en-GB"/>
        </a:p>
      </dgm:t>
    </dgm:pt>
    <dgm:pt modelId="{FFA38D9D-23EA-46AB-B28C-26B0160FC6FB}" type="sibTrans" cxnId="{45934884-4CB8-4795-AA54-5A63908783C2}">
      <dgm:prSet/>
      <dgm:spPr/>
      <dgm:t>
        <a:bodyPr/>
        <a:lstStyle/>
        <a:p>
          <a:endParaRPr lang="en-GB"/>
        </a:p>
      </dgm:t>
    </dgm:pt>
    <dgm:pt modelId="{F6A477DD-0B53-4A82-97E5-F12E4B8D2074}" type="pres">
      <dgm:prSet presAssocID="{C806B499-D3A2-4F7D-AE25-75016105EF70}" presName="Name0" presStyleCnt="0">
        <dgm:presLayoutVars>
          <dgm:dir/>
          <dgm:animLvl val="lvl"/>
          <dgm:resizeHandles val="exact"/>
        </dgm:presLayoutVars>
      </dgm:prSet>
      <dgm:spPr/>
    </dgm:pt>
    <dgm:pt modelId="{2ADAA027-B33C-4674-AFD8-93CBAFCD82D9}" type="pres">
      <dgm:prSet presAssocID="{96992279-B9E7-49DF-B2B5-ED1CB53DA08B}" presName="composite" presStyleCnt="0"/>
      <dgm:spPr/>
    </dgm:pt>
    <dgm:pt modelId="{9F7AE731-4F68-46BF-B5CA-B2D9609FB199}" type="pres">
      <dgm:prSet presAssocID="{96992279-B9E7-49DF-B2B5-ED1CB53DA08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4FE41D48-9FC8-4679-BDEF-44FAC3F6CD56}" type="pres">
      <dgm:prSet presAssocID="{96992279-B9E7-49DF-B2B5-ED1CB53DA08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1B2AC5E-490A-4792-A92F-524B8AD7672B}" srcId="{C806B499-D3A2-4F7D-AE25-75016105EF70}" destId="{96992279-B9E7-49DF-B2B5-ED1CB53DA08B}" srcOrd="0" destOrd="0" parTransId="{734756FB-0566-44DD-B0AD-2365D9562A82}" sibTransId="{DFDDF113-786C-4E5F-B9C0-045D05FD5E8C}"/>
    <dgm:cxn modelId="{68B78744-D3AE-4E22-B816-5EC7B973B7DA}" srcId="{96992279-B9E7-49DF-B2B5-ED1CB53DA08B}" destId="{5FB0ED22-1539-411D-A98C-99E32071EBAE}" srcOrd="1" destOrd="0" parTransId="{BFB056D9-2462-4BF3-9774-AA30E6D0F5AC}" sibTransId="{3AC04C64-DC91-4B7D-A0C7-13147F32B277}"/>
    <dgm:cxn modelId="{6AE84547-FFD2-405F-9E5D-4DA7CB18A853}" type="presOf" srcId="{96992279-B9E7-49DF-B2B5-ED1CB53DA08B}" destId="{9F7AE731-4F68-46BF-B5CA-B2D9609FB199}" srcOrd="0" destOrd="0" presId="urn:microsoft.com/office/officeart/2005/8/layout/hList1"/>
    <dgm:cxn modelId="{D265AD58-F1CC-461E-9E63-DEB41A76403A}" srcId="{96992279-B9E7-49DF-B2B5-ED1CB53DA08B}" destId="{A5CEA871-090E-44A4-8994-BCB08CDBBA21}" srcOrd="4" destOrd="0" parTransId="{B29E7248-240A-4559-A0E1-2EA87A71AC1E}" sibTransId="{227C4882-15F5-45E9-9DFA-5D49911EAEFD}"/>
    <dgm:cxn modelId="{45934884-4CB8-4795-AA54-5A63908783C2}" srcId="{96992279-B9E7-49DF-B2B5-ED1CB53DA08B}" destId="{FC164D4E-AC36-4DE2-B82B-76D798917F5A}" srcOrd="0" destOrd="0" parTransId="{C50346C9-D653-47CE-ABEA-FFF5C750FB2D}" sibTransId="{FFA38D9D-23EA-46AB-B28C-26B0160FC6FB}"/>
    <dgm:cxn modelId="{229E1197-4480-4BEE-B26F-B30A209EB733}" type="presOf" srcId="{5FB0ED22-1539-411D-A98C-99E32071EBAE}" destId="{4FE41D48-9FC8-4679-BDEF-44FAC3F6CD56}" srcOrd="0" destOrd="1" presId="urn:microsoft.com/office/officeart/2005/8/layout/hList1"/>
    <dgm:cxn modelId="{7BA2CFAC-1C27-4F58-B2A1-8436A9858EF6}" type="presOf" srcId="{9BC61A5B-CD6E-4A0F-8F7C-197E890135AD}" destId="{4FE41D48-9FC8-4679-BDEF-44FAC3F6CD56}" srcOrd="0" destOrd="2" presId="urn:microsoft.com/office/officeart/2005/8/layout/hList1"/>
    <dgm:cxn modelId="{24CF36B0-EEBA-45E8-A7D2-E0365CCCB3EA}" srcId="{96992279-B9E7-49DF-B2B5-ED1CB53DA08B}" destId="{479A37C0-0E0C-4AA2-88BE-C458D833A4B4}" srcOrd="3" destOrd="0" parTransId="{C9AC2336-E1B5-44B1-A99E-E374153FB901}" sibTransId="{66B8EBC0-707F-4136-B92A-94FB4E8280CE}"/>
    <dgm:cxn modelId="{AA1BE6B7-FB27-44FC-8BDF-B3ED329DAC22}" type="presOf" srcId="{A5CEA871-090E-44A4-8994-BCB08CDBBA21}" destId="{4FE41D48-9FC8-4679-BDEF-44FAC3F6CD56}" srcOrd="0" destOrd="4" presId="urn:microsoft.com/office/officeart/2005/8/layout/hList1"/>
    <dgm:cxn modelId="{0E1912BB-DCD0-48C6-ADD5-383EE3D257D1}" type="presOf" srcId="{479A37C0-0E0C-4AA2-88BE-C458D833A4B4}" destId="{4FE41D48-9FC8-4679-BDEF-44FAC3F6CD56}" srcOrd="0" destOrd="3" presId="urn:microsoft.com/office/officeart/2005/8/layout/hList1"/>
    <dgm:cxn modelId="{839FD5C6-73BA-471D-B5B0-656A8DF1E040}" type="presOf" srcId="{FC164D4E-AC36-4DE2-B82B-76D798917F5A}" destId="{4FE41D48-9FC8-4679-BDEF-44FAC3F6CD56}" srcOrd="0" destOrd="0" presId="urn:microsoft.com/office/officeart/2005/8/layout/hList1"/>
    <dgm:cxn modelId="{FFECB8CA-4287-4FBA-B321-75480A3FC215}" srcId="{96992279-B9E7-49DF-B2B5-ED1CB53DA08B}" destId="{9BC61A5B-CD6E-4A0F-8F7C-197E890135AD}" srcOrd="2" destOrd="0" parTransId="{EDA50CCA-C6A0-4930-B869-3A8464E48D6C}" sibTransId="{22EC7A5B-B0B7-4FCC-84AA-F9DC89E450B9}"/>
    <dgm:cxn modelId="{A746E1E4-BA7E-41AA-B4B8-1F393DEDF9BD}" type="presOf" srcId="{C806B499-D3A2-4F7D-AE25-75016105EF70}" destId="{F6A477DD-0B53-4A82-97E5-F12E4B8D2074}" srcOrd="0" destOrd="0" presId="urn:microsoft.com/office/officeart/2005/8/layout/hList1"/>
    <dgm:cxn modelId="{7074DB45-DA22-4F00-B796-4D17DC2563C3}" type="presParOf" srcId="{F6A477DD-0B53-4A82-97E5-F12E4B8D2074}" destId="{2ADAA027-B33C-4674-AFD8-93CBAFCD82D9}" srcOrd="0" destOrd="0" presId="urn:microsoft.com/office/officeart/2005/8/layout/hList1"/>
    <dgm:cxn modelId="{6FD451A8-6D91-4FBD-AB2E-B497BE70E9F4}" type="presParOf" srcId="{2ADAA027-B33C-4674-AFD8-93CBAFCD82D9}" destId="{9F7AE731-4F68-46BF-B5CA-B2D9609FB199}" srcOrd="0" destOrd="0" presId="urn:microsoft.com/office/officeart/2005/8/layout/hList1"/>
    <dgm:cxn modelId="{9D43541E-88D4-4E22-A3D9-FA40C3A27F28}" type="presParOf" srcId="{2ADAA027-B33C-4674-AFD8-93CBAFCD82D9}" destId="{4FE41D48-9FC8-4679-BDEF-44FAC3F6CD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AE731-4F68-46BF-B5CA-B2D9609FB199}">
      <dsp:nvSpPr>
        <dsp:cNvPr id="0" name=""/>
        <dsp:cNvSpPr/>
      </dsp:nvSpPr>
      <dsp:spPr>
        <a:xfrm>
          <a:off x="0" y="14978"/>
          <a:ext cx="4690053" cy="100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/>
            <a:t>High Risk Features</a:t>
          </a:r>
        </a:p>
      </dsp:txBody>
      <dsp:txXfrm>
        <a:off x="0" y="14978"/>
        <a:ext cx="4690053" cy="1008000"/>
      </dsp:txXfrm>
    </dsp:sp>
    <dsp:sp modelId="{4FE41D48-9FC8-4679-BDEF-44FAC3F6CD56}">
      <dsp:nvSpPr>
        <dsp:cNvPr id="0" name=""/>
        <dsp:cNvSpPr/>
      </dsp:nvSpPr>
      <dsp:spPr>
        <a:xfrm>
          <a:off x="0" y="1022978"/>
          <a:ext cx="4690053" cy="317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500" kern="1200" dirty="0"/>
            <a:t>T3/4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500" kern="1200" dirty="0"/>
            <a:t>CRM +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500" kern="1200" dirty="0"/>
            <a:t>Enlarged lateral LNs 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500" kern="1200"/>
            <a:t>N2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500" kern="1200" dirty="0"/>
            <a:t>EMVI + </a:t>
          </a:r>
        </a:p>
      </dsp:txBody>
      <dsp:txXfrm>
        <a:off x="0" y="1022978"/>
        <a:ext cx="4690053" cy="3170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84D7F-A32A-1640-8AEC-B86A05F89AE0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00DCB-209A-4540-8111-43C1C6E57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3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59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1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6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48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7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4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2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66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49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98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60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00DCB-209A-4540-8111-43C1C6E57E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8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2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3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7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7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0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1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3F24D90-C519-204B-A7E5-0C2B0BB18B6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8117A39-E6B4-FB4C-B871-C06F8FCCEC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366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509B4-CA77-919A-0844-D225BE071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8442303" cy="3330055"/>
          </a:xfrm>
        </p:spPr>
        <p:txBody>
          <a:bodyPr anchor="t">
            <a:normAutofit fontScale="90000"/>
          </a:bodyPr>
          <a:lstStyle/>
          <a:p>
            <a:br>
              <a:rPr lang="en-US" sz="3700" dirty="0">
                <a:solidFill>
                  <a:srgbClr val="FFFFFF"/>
                </a:solidFill>
              </a:rPr>
            </a:br>
            <a:r>
              <a:rPr lang="en-GB" dirty="0"/>
              <a:t>A regional audit on the management of locally advanced rectal cancer: </a:t>
            </a:r>
            <a:br>
              <a:rPr lang="en-GB" dirty="0"/>
            </a:br>
            <a:r>
              <a:rPr lang="en-GB" dirty="0"/>
              <a:t>Total neoadjuvant therapy vs long course chemoradiotherapy</a:t>
            </a:r>
            <a:br>
              <a:rPr lang="en-GB" dirty="0"/>
            </a:br>
            <a:endParaRPr lang="en-US" sz="3700" dirty="0">
              <a:solidFill>
                <a:srgbClr val="FFFFFF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9F305-66A3-57E2-058F-DD2942DBC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65458" y="4466402"/>
            <a:ext cx="2992841" cy="164098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Manuela Amaya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Alex </a:t>
            </a:r>
            <a:r>
              <a:rPr lang="en-US" sz="2000" dirty="0" err="1">
                <a:solidFill>
                  <a:schemeClr val="bg1"/>
                </a:solidFill>
              </a:rPr>
              <a:t>maling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David messenger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Tom </a:t>
            </a:r>
            <a:r>
              <a:rPr lang="en-US" sz="2000" dirty="0" err="1">
                <a:solidFill>
                  <a:schemeClr val="bg1"/>
                </a:solidFill>
              </a:rPr>
              <a:t>strawson</a:t>
            </a:r>
            <a:r>
              <a:rPr lang="en-US" sz="2000" dirty="0">
                <a:solidFill>
                  <a:schemeClr val="bg1"/>
                </a:solidFill>
              </a:rPr>
              <a:t>-smith </a:t>
            </a:r>
          </a:p>
        </p:txBody>
      </p:sp>
      <p:pic>
        <p:nvPicPr>
          <p:cNvPr id="4" name="Picture 3" descr="Home - SWAG Cancer Alliance">
            <a:extLst>
              <a:ext uri="{FF2B5EF4-FFF2-40B4-BE49-F238E27FC236}">
                <a16:creationId xmlns:a16="http://schemas.microsoft.com/office/drawing/2014/main" id="{17289D9D-4603-FB93-1591-177839CC0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278" y="4895591"/>
            <a:ext cx="2992841" cy="1211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51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56981F2-287B-4FF9-ADF9-BA62CF2D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6134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785E9C-3233-31C6-FF17-D9331456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23901"/>
            <a:ext cx="10993549" cy="7723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Outcomes – complete response rates &amp; WW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D235791-1CE9-9050-2844-BFA2C282E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388167"/>
              </p:ext>
            </p:extLst>
          </p:nvPr>
        </p:nvGraphicFramePr>
        <p:xfrm>
          <a:off x="635457" y="1496291"/>
          <a:ext cx="10916463" cy="489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94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43D9-5B5F-7CFE-E8E6-C6AB5069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&amp; Future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736A-0F68-9F3B-C260-7C3784C2E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13860"/>
            <a:ext cx="11029615" cy="4688959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UHBW</a:t>
            </a:r>
          </a:p>
          <a:p>
            <a:pPr marL="0" indent="0">
              <a:buNone/>
            </a:pPr>
            <a:r>
              <a:rPr lang="en-GB" dirty="0"/>
              <a:t>	- Higher rates of </a:t>
            </a:r>
            <a:r>
              <a:rPr lang="en-GB" dirty="0" err="1"/>
              <a:t>pCR</a:t>
            </a:r>
            <a:r>
              <a:rPr lang="en-GB" dirty="0"/>
              <a:t> in TNT but similar rates of organ preservation vs LCCRT</a:t>
            </a:r>
          </a:p>
          <a:p>
            <a:pPr marL="0" indent="0">
              <a:buNone/>
            </a:pPr>
            <a:r>
              <a:rPr lang="en-GB" dirty="0"/>
              <a:t>	- Long term recurrence data needed to confirm outcomes </a:t>
            </a:r>
          </a:p>
          <a:p>
            <a:pPr marL="0" indent="0">
              <a:buNone/>
            </a:pPr>
            <a:r>
              <a:rPr lang="en-GB" dirty="0"/>
              <a:t>	- Audit local watch and wait practice and outcomes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SOMERSET FT </a:t>
            </a:r>
          </a:p>
          <a:p>
            <a:pPr marL="0" indent="0">
              <a:buNone/>
            </a:pPr>
            <a:r>
              <a:rPr lang="en-GB" dirty="0"/>
              <a:t>	- Outcomes similar to trials (although short follow up period) </a:t>
            </a:r>
          </a:p>
          <a:p>
            <a:pPr marL="0" indent="0">
              <a:buNone/>
            </a:pPr>
            <a:r>
              <a:rPr lang="en-GB" dirty="0"/>
              <a:t>	- Long term follow up needed </a:t>
            </a:r>
          </a:p>
          <a:p>
            <a:pPr marL="0" indent="0">
              <a:buNone/>
            </a:pPr>
            <a:r>
              <a:rPr lang="en-GB" dirty="0"/>
              <a:t>	- Evaluate outcomes for patients treated with LCCRT alone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9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42497-3EA1-E75F-3C8C-0D395B22B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Regional audit - Project aims &amp;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844EB-F0A1-849D-C754-A2DCEE6FC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dirty="0"/>
              <a:t>To establish current practise of LARC across SWAG Network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dirty="0"/>
              <a:t>Compare outcomes between TNT and LCCRT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dirty="0"/>
              <a:t>Establish tolerability of neoadjuvant treatment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dirty="0"/>
              <a:t>Assess current watch and wait practices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dirty="0"/>
              <a:t>Suggest regional clinical guidelines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56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569CF-B6FE-D609-FAF9-AC3DD641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EE1A-6E60-CB74-37D7-0926F8DA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Regional audit - SWAG Trusts </a:t>
            </a:r>
          </a:p>
          <a:p>
            <a:endParaRPr lang="en-GB" dirty="0"/>
          </a:p>
          <a:p>
            <a:r>
              <a:rPr lang="en-GB" dirty="0"/>
              <a:t>Lead in each trust with supervising consultant if lead is a trainee</a:t>
            </a:r>
          </a:p>
          <a:p>
            <a:endParaRPr lang="en-GB" dirty="0"/>
          </a:p>
          <a:p>
            <a:r>
              <a:rPr lang="en-GB" dirty="0"/>
              <a:t>Local lead responsible for registering audit locally, and identifying patients from surgical, radiotherapy and chemotherapy databases 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Data collection via </a:t>
            </a:r>
            <a:r>
              <a:rPr lang="en-GB" dirty="0" err="1"/>
              <a:t>REDCap</a:t>
            </a:r>
            <a:r>
              <a:rPr lang="en-GB" dirty="0"/>
              <a:t> - https://redcap.uhbw.nhs.uk/</a:t>
            </a:r>
          </a:p>
        </p:txBody>
      </p:sp>
    </p:spTree>
    <p:extLst>
      <p:ext uri="{BB962C8B-B14F-4D97-AF65-F5344CB8AC3E}">
        <p14:creationId xmlns:p14="http://schemas.microsoft.com/office/powerpoint/2010/main" val="141280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6DC2-36C7-8C00-1A09-9B8AABA2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Inclusion/exclusion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E9264-6138-5BBB-5987-6EA29F42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dirty="0"/>
              <a:t>Adults &gt;18 years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dirty="0"/>
              <a:t>Histological and/or radiological diagnosis of locally advanced rectal cancer (metastatic patients excluded)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dirty="0"/>
              <a:t>Rectal radiotherapy between January 2021 and December 2023 : TNT or LCCRT alone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dirty="0"/>
              <a:t>Patients on Watch &amp; Wait protocol – any treatment between January 2013 and December 2023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09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7786-0F54-75A2-8E0B-F752E69D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70832"/>
          </a:xfrm>
        </p:spPr>
        <p:txBody>
          <a:bodyPr/>
          <a:lstStyle/>
          <a:p>
            <a:r>
              <a:rPr lang="en-GB" dirty="0"/>
              <a:t>Audit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2504F-F9C1-3E25-F037-68F598C8F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18447"/>
            <a:ext cx="11029615" cy="4724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2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Total neoadjuvant therapy should be offered to patients with rectal tumours with any of the following features; T3, T4, N1, N2, EMVI and/or tumour deposits, and threatened or involved CRM or inter-sphincteric plane.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Assessment of clinical response in patients treated with TNT should be performed within 8 (+/-) 4 weeks after TNT if treated with LCCRT, within 2- 4 weeks after TNT if SCRT used, and within 8 (+/-) 2 weeks if treated with LCCRT alone. 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Patients who achieve a complete clinical response should be offered a discussion regarding the risks and benefits of NOM. 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Patients on W&amp;W protocol should have clinical examination OR flexible sigmoidoscopy every 3-6 months for 2 years, then every 6 months for a total of 5 years AND MRI rectum every 6 months for up to 3 years, AND CT chest/abdomen every 6 to 12 months for a total of 5 years.</a:t>
            </a:r>
          </a:p>
          <a:p>
            <a:pPr marL="342900" lvl="0" indent="-342900">
              <a:lnSpc>
                <a:spcPct val="2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Pathological complete response rates in patients treated with TNT should be at least 28% 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Local recurrence rates of less than 8% at 3 years in TNT patients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080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E867-C362-0BCF-7A76-81D9AABA3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audit 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EA121-033F-2B93-4417-D1E93DEC0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November 2024:</a:t>
            </a:r>
            <a:r>
              <a:rPr lang="en-GB" sz="1800" b="1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Identification of study lead from each trust, and distribution of protocol.</a:t>
            </a:r>
          </a:p>
          <a:p>
            <a:pPr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December 2024</a:t>
            </a:r>
            <a:r>
              <a:rPr lang="en-GB" sz="1800" b="1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: </a:t>
            </a:r>
            <a:r>
              <a:rPr lang="en-GB" sz="1800" dirty="0" err="1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REDCap</a:t>
            </a: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 user account registration and identification of eligible patients. </a:t>
            </a:r>
          </a:p>
          <a:p>
            <a:pPr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January 2025 to April 2025: Data Collection to be complete by 30th April 2025 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May 2025 to July 2025</a:t>
            </a:r>
            <a:r>
              <a:rPr lang="en-GB" sz="1800" b="1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:</a:t>
            </a:r>
            <a:r>
              <a:rPr lang="en-GB" sz="1800" dirty="0">
                <a:effectLst/>
                <a:latin typeface="Aptos" panose="020B0004020202020204" pitchFamily="34" charset="0"/>
                <a:ea typeface="Yu Mincho" panose="020B0400000000000000" pitchFamily="18" charset="-128"/>
                <a:cs typeface="Arial" panose="020B0604020202020204" pitchFamily="34" charset="0"/>
              </a:rPr>
              <a:t> Data analysis and submission of abstracts for publication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29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E2C2-4553-63B7-D9CF-8DF955EA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29212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FC20-3F9F-54C7-34F3-46FEFCD8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AC2D2-99AE-D1AB-6583-7878C32A9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rmAutofit fontScale="5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GB" sz="2900" b="1" i="0" u="none" strike="noStrike" dirty="0">
                <a:solidFill>
                  <a:schemeClr val="tx1"/>
                </a:solidFill>
                <a:effectLst/>
              </a:rPr>
              <a:t>Neoadjuvant chemotherapy with FOLFIRINOX and preoperative chemoradiotherapy for patients with locally advanced rectal cancer (UNICANCER-PRODIGE 23): a multicentre, randomised, open-label, phase 3 trial 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Conroy, </a:t>
            </a:r>
            <a:r>
              <a:rPr lang="en-GB" sz="2900" b="0" i="0" u="none" strike="noStrike" dirty="0" err="1">
                <a:solidFill>
                  <a:schemeClr val="tx1"/>
                </a:solidFill>
                <a:effectLst/>
              </a:rPr>
              <a:t>ThierryBorg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, Christophe et </a:t>
            </a:r>
            <a:r>
              <a:rPr lang="en-GB" sz="2900" b="0" i="0" u="none" strike="noStrike" dirty="0" err="1">
                <a:solidFill>
                  <a:schemeClr val="tx1"/>
                </a:solidFill>
                <a:effectLst/>
              </a:rPr>
              <a:t>al.The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 Lancet Oncology, Volume 22, Issue 5, 702 – 715</a:t>
            </a:r>
          </a:p>
          <a:p>
            <a:pPr algn="l">
              <a:buFont typeface="+mj-lt"/>
              <a:buAutoNum type="arabicPeriod"/>
            </a:pPr>
            <a:r>
              <a:rPr lang="en-GB" sz="2900" b="1" i="0" dirty="0">
                <a:solidFill>
                  <a:schemeClr val="tx1"/>
                </a:solidFill>
                <a:effectLst/>
              </a:rPr>
              <a:t>Short-course radiotherapy followed by chemotherapy before total </a:t>
            </a:r>
            <a:r>
              <a:rPr lang="en-GB" sz="2900" b="1" i="0" dirty="0" err="1">
                <a:solidFill>
                  <a:schemeClr val="tx1"/>
                </a:solidFill>
                <a:effectLst/>
              </a:rPr>
              <a:t>mesorectal</a:t>
            </a:r>
            <a:r>
              <a:rPr lang="en-GB" sz="2900" b="1" i="0" dirty="0">
                <a:solidFill>
                  <a:schemeClr val="tx1"/>
                </a:solidFill>
                <a:effectLst/>
              </a:rPr>
              <a:t> excision (TME) versus preoperative chemoradiotherapy, TME, and optional adjuvant chemotherapy in locally advanced rectal cancer (RAPIDO): a randomised, open-label, phase 3 trial </a:t>
            </a:r>
            <a:r>
              <a:rPr lang="en-GB" sz="2900" b="0" i="0" dirty="0" err="1">
                <a:solidFill>
                  <a:schemeClr val="tx1"/>
                </a:solidFill>
                <a:effectLst/>
              </a:rPr>
              <a:t>Bahadoer</a:t>
            </a:r>
            <a:r>
              <a:rPr lang="en-GB" sz="2900" b="0" i="0" dirty="0">
                <a:solidFill>
                  <a:schemeClr val="tx1"/>
                </a:solidFill>
                <a:effectLst/>
              </a:rPr>
              <a:t>, Renu </a:t>
            </a:r>
            <a:r>
              <a:rPr lang="en-GB" sz="2900" b="0" i="0" dirty="0" err="1">
                <a:solidFill>
                  <a:schemeClr val="tx1"/>
                </a:solidFill>
                <a:effectLst/>
              </a:rPr>
              <a:t>RØstergaard</a:t>
            </a:r>
            <a:r>
              <a:rPr lang="en-GB" sz="2900" b="0" i="0" dirty="0">
                <a:solidFill>
                  <a:schemeClr val="tx1"/>
                </a:solidFill>
                <a:effectLst/>
              </a:rPr>
              <a:t>, L. et al. The Lancet Oncology, Volume 22, Issue 1, 29 – 42</a:t>
            </a:r>
          </a:p>
          <a:p>
            <a:pPr algn="l">
              <a:buFont typeface="+mj-lt"/>
              <a:buAutoNum type="arabicPeriod"/>
            </a:pPr>
            <a:r>
              <a:rPr lang="en-GB" sz="2900" b="1" i="0" dirty="0">
                <a:solidFill>
                  <a:schemeClr val="tx1"/>
                </a:solidFill>
                <a:effectLst/>
              </a:rPr>
              <a:t>Total neoadjuvant therapy with </a:t>
            </a:r>
            <a:r>
              <a:rPr lang="en-GB" sz="2900" b="1" i="0" dirty="0" err="1">
                <a:solidFill>
                  <a:schemeClr val="tx1"/>
                </a:solidFill>
                <a:effectLst/>
              </a:rPr>
              <a:t>mFOLFIRINOX</a:t>
            </a:r>
            <a:r>
              <a:rPr lang="en-GB" sz="2900" b="1" i="0" dirty="0">
                <a:solidFill>
                  <a:schemeClr val="tx1"/>
                </a:solidFill>
                <a:effectLst/>
              </a:rPr>
              <a:t> versus preoperative chemoradiation in patients with locally advanced rectal cancer: 7-year results of PRODIGE 23 phase III trial, a UNICANCER GI trial.. </a:t>
            </a:r>
            <a:r>
              <a:rPr lang="en-GB" sz="2900" b="1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Conroy, </a:t>
            </a:r>
            <a:r>
              <a:rPr lang="en-GB" sz="2900" b="0" i="0" u="none" strike="noStrike" dirty="0" err="1">
                <a:solidFill>
                  <a:schemeClr val="tx1"/>
                </a:solidFill>
                <a:effectLst/>
              </a:rPr>
              <a:t>ThierryBorg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, Christophe et al. </a:t>
            </a:r>
            <a:r>
              <a:rPr lang="en-GB" sz="2900" b="0" i="1" dirty="0">
                <a:solidFill>
                  <a:schemeClr val="tx1"/>
                </a:solidFill>
                <a:effectLst/>
              </a:rPr>
              <a:t>JCO</a:t>
            </a:r>
            <a:r>
              <a:rPr lang="en-GB" sz="2900" b="0" i="0" dirty="0">
                <a:solidFill>
                  <a:schemeClr val="tx1"/>
                </a:solidFill>
                <a:effectLst/>
              </a:rPr>
              <a:t> </a:t>
            </a:r>
            <a:r>
              <a:rPr lang="en-GB" sz="2900" b="1" i="0" dirty="0">
                <a:solidFill>
                  <a:schemeClr val="tx1"/>
                </a:solidFill>
                <a:effectLst/>
              </a:rPr>
              <a:t>41</a:t>
            </a:r>
            <a:r>
              <a:rPr lang="en-GB" sz="2900" b="0" i="0" dirty="0">
                <a:solidFill>
                  <a:schemeClr val="tx1"/>
                </a:solidFill>
                <a:effectLst/>
              </a:rPr>
              <a:t>, LBA3504-LBA3504(2023).</a:t>
            </a:r>
          </a:p>
          <a:p>
            <a:pPr algn="l">
              <a:buFont typeface="+mj-lt"/>
              <a:buAutoNum type="arabicPeriod"/>
            </a:pPr>
            <a:r>
              <a:rPr lang="en-GB" sz="2900" b="1" i="0" u="none" strike="noStrike" dirty="0">
                <a:solidFill>
                  <a:schemeClr val="tx1"/>
                </a:solidFill>
                <a:effectLst/>
              </a:rPr>
              <a:t>Organ Preservation in Patients With Rectal Adenocarcinoma Treated With Total Neoadjuvant Therapy. 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Garcia-Aguilar, Julio et al. </a:t>
            </a:r>
            <a:r>
              <a:rPr lang="en-GB" sz="2900" b="0" i="1" u="none" strike="noStrike" dirty="0">
                <a:solidFill>
                  <a:schemeClr val="tx1"/>
                </a:solidFill>
                <a:effectLst/>
              </a:rPr>
              <a:t>Journal of clinical oncology : official journal of the American Society of Clinical Oncology</a:t>
            </a:r>
            <a:r>
              <a:rPr lang="en-GB" sz="2900" b="0" i="0" u="none" strike="noStrike" dirty="0">
                <a:solidFill>
                  <a:schemeClr val="tx1"/>
                </a:solidFill>
                <a:effectLst/>
              </a:rPr>
              <a:t> vol. 40,23 (2022): 2546-2556. doi:10.1200/JCO.22.00032</a:t>
            </a:r>
          </a:p>
          <a:p>
            <a:pPr algn="l"/>
            <a:r>
              <a:rPr lang="en-GB" sz="2900" b="1" i="0" dirty="0">
                <a:solidFill>
                  <a:srgbClr val="000000"/>
                </a:solidFill>
                <a:effectLst/>
              </a:rPr>
              <a:t>Total Neoadjuvant Treatment for Locally Advanced Rectal Cancer Patients: Where Do We Stand? </a:t>
            </a:r>
            <a:r>
              <a:rPr lang="en-GB" sz="2900" b="1" i="0" dirty="0">
                <a:solidFill>
                  <a:srgbClr val="4F5671"/>
                </a:solidFill>
                <a:effectLst/>
              </a:rPr>
              <a:t>Valentina </a:t>
            </a:r>
            <a:r>
              <a:rPr lang="en-GB" sz="2900" b="1" i="0" dirty="0" err="1">
                <a:solidFill>
                  <a:srgbClr val="4F5671"/>
                </a:solidFill>
                <a:effectLst/>
              </a:rPr>
              <a:t>Daprà</a:t>
            </a:r>
            <a:r>
              <a:rPr lang="en-GB" sz="2900" b="1" i="0" dirty="0">
                <a:solidFill>
                  <a:srgbClr val="4F5671"/>
                </a:solidFill>
                <a:effectLst/>
              </a:rPr>
              <a:t> et al. </a:t>
            </a:r>
            <a:r>
              <a:rPr lang="en-GB" sz="2900" b="0" i="1" dirty="0">
                <a:solidFill>
                  <a:srgbClr val="222222"/>
                </a:solidFill>
                <a:effectLst/>
              </a:rPr>
              <a:t>Int. J. Mol. Sci.</a:t>
            </a:r>
            <a:r>
              <a:rPr lang="en-GB" sz="2900" b="0" i="0" dirty="0">
                <a:solidFill>
                  <a:srgbClr val="222222"/>
                </a:solidFill>
                <a:effectLst/>
              </a:rPr>
              <a:t> </a:t>
            </a:r>
            <a:r>
              <a:rPr lang="en-GB" sz="2900" b="1" i="0" dirty="0">
                <a:solidFill>
                  <a:srgbClr val="222222"/>
                </a:solidFill>
                <a:effectLst/>
              </a:rPr>
              <a:t>2023</a:t>
            </a:r>
            <a:r>
              <a:rPr lang="en-GB" sz="29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GB" sz="2900" b="0" i="1" dirty="0">
                <a:solidFill>
                  <a:srgbClr val="222222"/>
                </a:solidFill>
                <a:effectLst/>
              </a:rPr>
              <a:t>24</a:t>
            </a:r>
            <a:r>
              <a:rPr lang="en-GB" sz="2900" b="0" i="0" dirty="0">
                <a:solidFill>
                  <a:srgbClr val="222222"/>
                </a:solidFill>
                <a:effectLst/>
              </a:rPr>
              <a:t>(15), 12159;</a:t>
            </a:r>
            <a:endParaRPr lang="en-GB" sz="2900" b="1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endParaRPr lang="en-GB" sz="1700" b="0" i="0" dirty="0">
              <a:solidFill>
                <a:schemeClr val="tx1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endParaRPr lang="en-GB" b="0" i="0" u="none" strike="noStrike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6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9E41CB-D9B3-BAC2-E251-65F47CA6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Outline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7BD8-8AE8-E2FC-6430-7AFF4EC08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6714670" cy="5137407"/>
          </a:xfrm>
        </p:spPr>
        <p:txBody>
          <a:bodyPr anchor="ctr">
            <a:normAutofit/>
          </a:bodyPr>
          <a:lstStyle/>
          <a:p>
            <a:r>
              <a:rPr lang="en-US" sz="2800" dirty="0"/>
              <a:t>Background </a:t>
            </a:r>
          </a:p>
          <a:p>
            <a:r>
              <a:rPr lang="en-US" sz="2800" dirty="0"/>
              <a:t>Practice changing trials – 2024 update </a:t>
            </a:r>
          </a:p>
          <a:p>
            <a:r>
              <a:rPr lang="en-US" sz="2800" dirty="0"/>
              <a:t>Previous local audits </a:t>
            </a:r>
          </a:p>
          <a:p>
            <a:r>
              <a:rPr lang="en-US" sz="2800" dirty="0"/>
              <a:t>Regional Project</a:t>
            </a:r>
          </a:p>
        </p:txBody>
      </p:sp>
    </p:spTree>
    <p:extLst>
      <p:ext uri="{BB962C8B-B14F-4D97-AF65-F5344CB8AC3E}">
        <p14:creationId xmlns:p14="http://schemas.microsoft.com/office/powerpoint/2010/main" val="17742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DE64-8421-3227-DA9E-E8649E96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– TNT vs LCCRT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7AFDB-D30D-9C20-599B-874F82A48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759" y="1947413"/>
            <a:ext cx="6285770" cy="45878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Use of total neoadjuvant therapy for high risk LARC followed by surgery, or adopting a non-operative management (NOM) approach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Landmark trials: RAPIDO, PRODIGE-23, OPRA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Improved disease-free survival, overall survival and rates of organ preservation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Substantial variation in the choice of TNT sequence and regimen across the world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F8884B-44C5-E401-AAA4-41D8DBE2FF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2950606"/>
              </p:ext>
            </p:extLst>
          </p:nvPr>
        </p:nvGraphicFramePr>
        <p:xfrm>
          <a:off x="6920754" y="1947413"/>
          <a:ext cx="4690054" cy="420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162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 Study design of the phase III RAPIDO and PRODIGE 23 trials.">
            <a:extLst>
              <a:ext uri="{FF2B5EF4-FFF2-40B4-BE49-F238E27FC236}">
                <a16:creationId xmlns:a16="http://schemas.microsoft.com/office/drawing/2014/main" id="{613F0774-70B4-F0C5-A9E5-ACDCB3EFEB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9" t="8000" r="3659" b="6546"/>
          <a:stretch/>
        </p:blipFill>
        <p:spPr bwMode="auto">
          <a:xfrm>
            <a:off x="299260" y="997528"/>
            <a:ext cx="10459652" cy="556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A9F19E-814B-3312-A2F2-F95BE3770AE2}"/>
              </a:ext>
            </a:extLst>
          </p:cNvPr>
          <p:cNvSpPr/>
          <p:nvPr/>
        </p:nvSpPr>
        <p:spPr>
          <a:xfrm>
            <a:off x="299259" y="157324"/>
            <a:ext cx="7063472" cy="70788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CHANGING TRIALS</a:t>
            </a:r>
            <a:endParaRPr lang="en-GB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3B4994-2F88-7CB3-5CF0-7B979AD58DCD}"/>
              </a:ext>
            </a:extLst>
          </p:cNvPr>
          <p:cNvSpPr txBox="1"/>
          <p:nvPr/>
        </p:nvSpPr>
        <p:spPr>
          <a:xfrm>
            <a:off x="0" y="6567056"/>
            <a:ext cx="96818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The Changing Landscape of Neoadjuvant Therapy in Rectal Cancer. May 2021. BSMO meeting 2021. </a:t>
            </a:r>
          </a:p>
        </p:txBody>
      </p:sp>
    </p:spTree>
    <p:extLst>
      <p:ext uri="{BB962C8B-B14F-4D97-AF65-F5344CB8AC3E}">
        <p14:creationId xmlns:p14="http://schemas.microsoft.com/office/powerpoint/2010/main" val="60552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D313-103F-94AA-A835-4525A357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 preservation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D9F7A-3D8D-E432-EF33-6553462E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81238"/>
            <a:ext cx="11029615" cy="446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OPRA Trial – Phase 2 RCT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Compared timing of LCCRT and NAC (CAPOX or FOLFOX) – induction vs consolidation </a:t>
            </a:r>
          </a:p>
          <a:p>
            <a:r>
              <a:rPr lang="en-US" sz="2400" dirty="0"/>
              <a:t>Patients with </a:t>
            </a:r>
            <a:r>
              <a:rPr lang="en-US" sz="2400" dirty="0" err="1"/>
              <a:t>cCR</a:t>
            </a:r>
            <a:r>
              <a:rPr lang="en-US" sz="2400" dirty="0"/>
              <a:t> or near </a:t>
            </a:r>
            <a:r>
              <a:rPr lang="en-US" sz="2400" dirty="0" err="1"/>
              <a:t>cCR</a:t>
            </a:r>
            <a:r>
              <a:rPr lang="en-US" sz="2400" dirty="0"/>
              <a:t> were assigned to watch and wait (WW) </a:t>
            </a:r>
          </a:p>
          <a:p>
            <a:r>
              <a:rPr lang="en-US" sz="2400" dirty="0"/>
              <a:t>Patients with an incomplete response and residual </a:t>
            </a:r>
            <a:r>
              <a:rPr lang="en-US" sz="2400" dirty="0" err="1"/>
              <a:t>tumour</a:t>
            </a:r>
            <a:r>
              <a:rPr lang="en-US" sz="2400" dirty="0"/>
              <a:t> underwent TME </a:t>
            </a:r>
          </a:p>
          <a:p>
            <a:r>
              <a:rPr lang="en-US" sz="2400" dirty="0"/>
              <a:t>No difference in 3-year DFS between groups </a:t>
            </a:r>
          </a:p>
          <a:p>
            <a:r>
              <a:rPr lang="en-US" sz="2400" dirty="0"/>
              <a:t>WW in patients who achieve a </a:t>
            </a:r>
            <a:r>
              <a:rPr lang="en-US" sz="2400" dirty="0" err="1"/>
              <a:t>cCR</a:t>
            </a:r>
            <a:r>
              <a:rPr lang="en-US" sz="2400" dirty="0"/>
              <a:t> is a viable treatment strategy – 50% of patients</a:t>
            </a:r>
          </a:p>
        </p:txBody>
      </p:sp>
    </p:spTree>
    <p:extLst>
      <p:ext uri="{BB962C8B-B14F-4D97-AF65-F5344CB8AC3E}">
        <p14:creationId xmlns:p14="http://schemas.microsoft.com/office/powerpoint/2010/main" val="18916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F8F80BB-E8B6-43B3-9462-B4D497D28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42C8AD6-8796-482B-ACC1-6D686B08E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240822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6B3BF72-6DFA-42DA-A667-9E3A1BCFF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5059" y="457202"/>
            <a:ext cx="9970407" cy="5856457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635DD6A-6E20-A5AB-C07C-E65C10E0F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592542"/>
              </p:ext>
            </p:extLst>
          </p:nvPr>
        </p:nvGraphicFramePr>
        <p:xfrm>
          <a:off x="1775059" y="470197"/>
          <a:ext cx="9970407" cy="5852381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2829168">
                  <a:extLst>
                    <a:ext uri="{9D8B030D-6E8A-4147-A177-3AD203B41FA5}">
                      <a16:colId xmlns:a16="http://schemas.microsoft.com/office/drawing/2014/main" val="3920950791"/>
                    </a:ext>
                  </a:extLst>
                </a:gridCol>
                <a:gridCol w="3408367">
                  <a:extLst>
                    <a:ext uri="{9D8B030D-6E8A-4147-A177-3AD203B41FA5}">
                      <a16:colId xmlns:a16="http://schemas.microsoft.com/office/drawing/2014/main" val="846123618"/>
                    </a:ext>
                  </a:extLst>
                </a:gridCol>
                <a:gridCol w="3732872">
                  <a:extLst>
                    <a:ext uri="{9D8B030D-6E8A-4147-A177-3AD203B41FA5}">
                      <a16:colId xmlns:a16="http://schemas.microsoft.com/office/drawing/2014/main" val="2669216167"/>
                    </a:ext>
                  </a:extLst>
                </a:gridCol>
              </a:tblGrid>
              <a:tr h="945982">
                <a:tc>
                  <a:txBody>
                    <a:bodyPr/>
                    <a:lstStyle/>
                    <a:p>
                      <a:r>
                        <a:rPr lang="en-US" sz="1600" b="0" cap="none" spc="0" dirty="0">
                          <a:solidFill>
                            <a:schemeClr val="bg1"/>
                          </a:solidFill>
                        </a:rPr>
                        <a:t>Clinical Outcomes</a:t>
                      </a:r>
                    </a:p>
                  </a:txBody>
                  <a:tcPr marL="65874" marR="131772" marT="89365" marB="14116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cap="none" spc="0" dirty="0">
                          <a:solidFill>
                            <a:schemeClr val="bg1"/>
                          </a:solidFill>
                        </a:rPr>
                        <a:t>RAPIDO</a:t>
                      </a:r>
                    </a:p>
                    <a:p>
                      <a:endParaRPr lang="en-US" sz="1600" b="0" cap="none" spc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b="0" cap="none" spc="0" dirty="0">
                          <a:solidFill>
                            <a:schemeClr val="bg1"/>
                          </a:solidFill>
                        </a:rPr>
                        <a:t>(Exp vs Std)</a:t>
                      </a:r>
                    </a:p>
                  </a:txBody>
                  <a:tcPr marL="65874" marR="131772" marT="89365" marB="14116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cap="none" spc="0" dirty="0">
                          <a:solidFill>
                            <a:schemeClr val="bg1"/>
                          </a:solidFill>
                        </a:rPr>
                        <a:t>PRODIGE-23</a:t>
                      </a:r>
                    </a:p>
                    <a:p>
                      <a:endParaRPr lang="en-US" sz="1600" b="0" cap="none" spc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600" b="0" cap="none" spc="0" dirty="0">
                          <a:solidFill>
                            <a:schemeClr val="bg1"/>
                          </a:solidFill>
                        </a:rPr>
                        <a:t>(Exp vs Std)</a:t>
                      </a:r>
                    </a:p>
                  </a:txBody>
                  <a:tcPr marL="65874" marR="131772" marT="89365" marB="14116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67727"/>
                  </a:ext>
                </a:extLst>
              </a:tr>
              <a:tr h="542646"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Primary endpoint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3-yrs </a:t>
                      </a:r>
                      <a:r>
                        <a:rPr lang="en-US" sz="1400" cap="none" spc="0" dirty="0" err="1">
                          <a:solidFill>
                            <a:schemeClr val="tx1"/>
                          </a:solidFill>
                        </a:rPr>
                        <a:t>DrTF</a:t>
                      </a:r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3-yrs DFS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073449"/>
                  </a:ext>
                </a:extLst>
              </a:tr>
              <a:tr h="978542"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3-yrs primary event </a:t>
                      </a:r>
                    </a:p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5-yrs </a:t>
                      </a:r>
                    </a:p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7-yrs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23.7% vs 30.4% (6.7%)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27.8% vs 34% (7%)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76% vs 69% (7%)</a:t>
                      </a:r>
                    </a:p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73.1% vs 65.5% (7.6%) </a:t>
                      </a:r>
                    </a:p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67.7% vs 62.5%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922453"/>
                  </a:ext>
                </a:extLst>
              </a:tr>
              <a:tr h="542646"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HR (95% CI) p value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0.75 (0.6 – 0.96) p=0.019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0.69 (0.49-0.97) p= 0.034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30207"/>
                  </a:ext>
                </a:extLst>
              </a:tr>
              <a:tr h="542646"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pCR rate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28.4% vs 14.3%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27.5% vs 11.7%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662100"/>
                  </a:ext>
                </a:extLst>
              </a:tr>
              <a:tr h="856069"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Local relapse rate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8.7% vs 5.4% at 3 yrs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11.7% vs 8.1% at 5yrs 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 = 0.007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5.3% vs 8.1% at 7 years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17952"/>
                  </a:ext>
                </a:extLst>
              </a:tr>
              <a:tr h="542646"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Distant relapse rate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23% vs 30.4% at 5 yrs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>
                          <a:solidFill>
                            <a:schemeClr val="tx1"/>
                          </a:solidFill>
                        </a:rPr>
                        <a:t>20.7% vs 27.7% at 7 years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59440"/>
                  </a:ext>
                </a:extLst>
              </a:tr>
              <a:tr h="856069"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3-yrs OS 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5-yrs OS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7-yrs OS 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89.1% vs 88.8%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81.7% vs 80.2%</a:t>
                      </a:r>
                    </a:p>
                    <a:p>
                      <a:endParaRPr lang="en-US" sz="14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90.8% vs 87.7%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</a:rPr>
                        <a:t>86.9% vs 80%</a:t>
                      </a:r>
                    </a:p>
                    <a:p>
                      <a:r>
                        <a:rPr lang="en-US" sz="1400" cap="none" spc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81.9% vs 76.1%</a:t>
                      </a:r>
                    </a:p>
                  </a:txBody>
                  <a:tcPr marL="65874" marR="131772" marT="89365" marB="1411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18353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023E06E-94AC-D77B-1596-F985E01E8875}"/>
              </a:ext>
            </a:extLst>
          </p:cNvPr>
          <p:cNvSpPr/>
          <p:nvPr/>
        </p:nvSpPr>
        <p:spPr>
          <a:xfrm rot="16200000">
            <a:off x="-1236986" y="3176955"/>
            <a:ext cx="46078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TRIAL UPDATES</a:t>
            </a:r>
            <a:endParaRPr lang="en-GB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67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2CF4-36B2-FC91-83BD-1C10E70C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Previous LOCAL audits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4F8BD-1122-8872-2478-6F8A478B5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UHBW: Single Centre Experience of Total Neoadjuvant Therapy Compared with Long Course Chemoradiotherapy (LCCRT) Alone for Locally Advanced Rectal Cancer 2021 - 2022</a:t>
            </a:r>
          </a:p>
          <a:p>
            <a:endParaRPr lang="en-GB" sz="2000" dirty="0"/>
          </a:p>
          <a:p>
            <a:r>
              <a:rPr lang="en-GB" sz="2000" dirty="0"/>
              <a:t>Somerset FT: Total Neoadjuvant Therapy for Rectal Cancer – A review of local data 2021-2024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93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4A02B-A2B7-AFEF-180E-8C0F35A49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Results – baseline characteristics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10F2A1-88C3-479A-D733-6E08F1596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288042"/>
              </p:ext>
            </p:extLst>
          </p:nvPr>
        </p:nvGraphicFramePr>
        <p:xfrm>
          <a:off x="1629295" y="1960471"/>
          <a:ext cx="9094121" cy="45003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71393">
                  <a:extLst>
                    <a:ext uri="{9D8B030D-6E8A-4147-A177-3AD203B41FA5}">
                      <a16:colId xmlns:a16="http://schemas.microsoft.com/office/drawing/2014/main" val="673846571"/>
                    </a:ext>
                  </a:extLst>
                </a:gridCol>
                <a:gridCol w="2895167">
                  <a:extLst>
                    <a:ext uri="{9D8B030D-6E8A-4147-A177-3AD203B41FA5}">
                      <a16:colId xmlns:a16="http://schemas.microsoft.com/office/drawing/2014/main" val="2929359426"/>
                    </a:ext>
                  </a:extLst>
                </a:gridCol>
                <a:gridCol w="2327561">
                  <a:extLst>
                    <a:ext uri="{9D8B030D-6E8A-4147-A177-3AD203B41FA5}">
                      <a16:colId xmlns:a16="http://schemas.microsoft.com/office/drawing/2014/main" val="1848829791"/>
                    </a:ext>
                  </a:extLst>
                </a:gridCol>
              </a:tblGrid>
              <a:tr h="755106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bg1"/>
                          </a:solidFill>
                        </a:rPr>
                        <a:t>TNT</a:t>
                      </a:r>
                    </a:p>
                  </a:txBody>
                  <a:tcPr marL="135587" marR="163213" marT="104298" marB="104298" anchor="ctr"/>
                </a:tc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bg1"/>
                          </a:solidFill>
                        </a:rPr>
                        <a:t>SFT (n = 60)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bg1"/>
                          </a:solidFill>
                        </a:rPr>
                        <a:t>MPH (n= 38)  YDH (n=22)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bg1"/>
                          </a:solidFill>
                        </a:rPr>
                        <a:t>3 years 2021 - 2024</a:t>
                      </a:r>
                    </a:p>
                  </a:txBody>
                  <a:tcPr marL="135587" marR="163213" marT="104298" marB="104298" anchor="ctr"/>
                </a:tc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bg1"/>
                          </a:solidFill>
                        </a:rPr>
                        <a:t>UHBW (n = 41)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bg1"/>
                          </a:solidFill>
                        </a:rPr>
                        <a:t>2 years 2021-2022</a:t>
                      </a:r>
                    </a:p>
                  </a:txBody>
                  <a:tcPr marL="135587" marR="163213" marT="104298" marB="104298" anchor="ctr"/>
                </a:tc>
                <a:extLst>
                  <a:ext uri="{0D108BD9-81ED-4DB2-BD59-A6C34878D82A}">
                    <a16:rowId xmlns:a16="http://schemas.microsoft.com/office/drawing/2014/main" val="492459279"/>
                  </a:ext>
                </a:extLst>
              </a:tr>
              <a:tr h="578914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Median Age (years) 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35587" marR="108809" marT="104298" marB="104298"/>
                </a:tc>
                <a:extLst>
                  <a:ext uri="{0D108BD9-81ED-4DB2-BD59-A6C34878D82A}">
                    <a16:rowId xmlns:a16="http://schemas.microsoft.com/office/drawing/2014/main" val="3437464221"/>
                  </a:ext>
                </a:extLst>
              </a:tr>
              <a:tr h="976121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Performance Status (%)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endParaRPr lang="en-US" sz="16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endParaRPr lang="en-US" sz="1600" cap="none" spc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35587" marR="108809" marT="104298" marB="104298"/>
                </a:tc>
                <a:extLst>
                  <a:ext uri="{0D108BD9-81ED-4DB2-BD59-A6C34878D82A}">
                    <a16:rowId xmlns:a16="http://schemas.microsoft.com/office/drawing/2014/main" val="2582547304"/>
                  </a:ext>
                </a:extLst>
              </a:tr>
              <a:tr h="494986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CRM + (%)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35587" marR="108809" marT="104298" marB="104298"/>
                </a:tc>
                <a:extLst>
                  <a:ext uri="{0D108BD9-81ED-4DB2-BD59-A6C34878D82A}">
                    <a16:rowId xmlns:a16="http://schemas.microsoft.com/office/drawing/2014/main" val="1713369560"/>
                  </a:ext>
                </a:extLst>
              </a:tr>
              <a:tr h="1019549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T3 (%)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T4 (%)</a:t>
                      </a:r>
                    </a:p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N2 (%)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20 </a:t>
                      </a: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35587" marR="108809" marT="104298" marB="104298"/>
                </a:tc>
                <a:extLst>
                  <a:ext uri="{0D108BD9-81ED-4DB2-BD59-A6C34878D82A}">
                    <a16:rowId xmlns:a16="http://schemas.microsoft.com/office/drawing/2014/main" val="892194422"/>
                  </a:ext>
                </a:extLst>
              </a:tr>
              <a:tr h="490663">
                <a:tc>
                  <a:txBody>
                    <a:bodyPr/>
                    <a:lstStyle/>
                    <a:p>
                      <a:r>
                        <a:rPr lang="en-US" sz="1600" b="1" cap="none" spc="0" dirty="0">
                          <a:solidFill>
                            <a:schemeClr val="tx1"/>
                          </a:solidFill>
                        </a:rPr>
                        <a:t>EMVI + (%)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35587" marR="108809" marT="104298" marB="104298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35587" marR="108809" marT="104298" marB="104298"/>
                </a:tc>
                <a:extLst>
                  <a:ext uri="{0D108BD9-81ED-4DB2-BD59-A6C34878D82A}">
                    <a16:rowId xmlns:a16="http://schemas.microsoft.com/office/drawing/2014/main" val="228457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59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56981F2-287B-4FF9-ADF9-BA62CF2D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6134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4000D9-4F8F-204A-C0F4-ADDFAB79B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23901"/>
            <a:ext cx="10993549" cy="7225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Treatment protocol – number of patients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6A4EB93-5DCF-FA06-6A74-D8D0941A9F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1534648"/>
              </p:ext>
            </p:extLst>
          </p:nvPr>
        </p:nvGraphicFramePr>
        <p:xfrm>
          <a:off x="1771032" y="1577920"/>
          <a:ext cx="8644915" cy="507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5157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687725b-d114-49fb-82e5-05df61544ad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A37AE0938664E80C76E4A1472EB4E" ma:contentTypeVersion="15" ma:contentTypeDescription="Create a new document." ma:contentTypeScope="" ma:versionID="71d64bbccd7b75539d67dbce81538b47">
  <xsd:schema xmlns:xsd="http://www.w3.org/2001/XMLSchema" xmlns:xs="http://www.w3.org/2001/XMLSchema" xmlns:p="http://schemas.microsoft.com/office/2006/metadata/properties" xmlns:ns3="5687725b-d114-49fb-82e5-05df61544ad3" xmlns:ns4="fbe95cc8-6420-4e82-acee-84489046e6c1" targetNamespace="http://schemas.microsoft.com/office/2006/metadata/properties" ma:root="true" ma:fieldsID="18593fad080bd5651dc447ce7e7dd8cf" ns3:_="" ns4:_="">
    <xsd:import namespace="5687725b-d114-49fb-82e5-05df61544ad3"/>
    <xsd:import namespace="fbe95cc8-6420-4e82-acee-84489046e6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7725b-d114-49fb-82e5-05df61544a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95cc8-6420-4e82-acee-84489046e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B87158-48E2-4B49-92A2-CCF8DBCDA95F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fbe95cc8-6420-4e82-acee-84489046e6c1"/>
    <ds:schemaRef ds:uri="http://schemas.microsoft.com/office/2006/metadata/properties"/>
    <ds:schemaRef ds:uri="5687725b-d114-49fb-82e5-05df61544ad3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26AF2AD-2D63-48AB-9CBA-F858ADFED8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B390FE-E559-42F6-B06D-CEA00D754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87725b-d114-49fb-82e5-05df61544ad3"/>
    <ds:schemaRef ds:uri="fbe95cc8-6420-4e82-acee-84489046e6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38343</TotalTime>
  <Words>1244</Words>
  <Application>Microsoft Office PowerPoint</Application>
  <PresentationFormat>Widescreen</PresentationFormat>
  <Paragraphs>179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Arial</vt:lpstr>
      <vt:lpstr>Gill Sans MT</vt:lpstr>
      <vt:lpstr>Source Sans Pro</vt:lpstr>
      <vt:lpstr>Wingdings</vt:lpstr>
      <vt:lpstr>Wingdings 2</vt:lpstr>
      <vt:lpstr>Dividend</vt:lpstr>
      <vt:lpstr> A regional audit on the management of locally advanced rectal cancer:  Total neoadjuvant therapy vs long course chemoradiotherapy </vt:lpstr>
      <vt:lpstr> Outline </vt:lpstr>
      <vt:lpstr>Background – TNT vs LCCRT  </vt:lpstr>
      <vt:lpstr>PowerPoint Presentation</vt:lpstr>
      <vt:lpstr>Organ preservation </vt:lpstr>
      <vt:lpstr>PowerPoint Presentation</vt:lpstr>
      <vt:lpstr>Previous LOCAL audits</vt:lpstr>
      <vt:lpstr>Results – baseline characteristics </vt:lpstr>
      <vt:lpstr>Treatment protocol – number of patients </vt:lpstr>
      <vt:lpstr>Outcomes – complete response rates &amp; WW </vt:lpstr>
      <vt:lpstr>Conclusions &amp; Future work </vt:lpstr>
      <vt:lpstr>Regional audit - Project aims &amp; objectives </vt:lpstr>
      <vt:lpstr>Methods </vt:lpstr>
      <vt:lpstr>Inclusion/exclusion criteria </vt:lpstr>
      <vt:lpstr>Audit criteria </vt:lpstr>
      <vt:lpstr>audit timeline </vt:lpstr>
      <vt:lpstr>Questions?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Manuela Amaya</dc:creator>
  <cp:lastModifiedBy>Helen Dunderdale</cp:lastModifiedBy>
  <cp:revision>15</cp:revision>
  <dcterms:created xsi:type="dcterms:W3CDTF">2024-10-06T16:31:13Z</dcterms:created>
  <dcterms:modified xsi:type="dcterms:W3CDTF">2025-02-06T11:29:59Z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0x010100B92A37AE0938664E80C76E4A1472EB4E</vt:lpwstr>
  </property>
</Properties>
</file>