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9" r:id="rId3"/>
    <p:sldId id="317" r:id="rId4"/>
    <p:sldId id="318" r:id="rId5"/>
    <p:sldId id="319" r:id="rId6"/>
    <p:sldId id="330" r:id="rId7"/>
    <p:sldId id="321" r:id="rId8"/>
    <p:sldId id="320" r:id="rId9"/>
    <p:sldId id="322" r:id="rId10"/>
    <p:sldId id="325" r:id="rId11"/>
    <p:sldId id="326" r:id="rId12"/>
    <p:sldId id="323" r:id="rId13"/>
    <p:sldId id="327" r:id="rId14"/>
    <p:sldId id="324" r:id="rId15"/>
    <p:sldId id="328" r:id="rId16"/>
    <p:sldId id="329" r:id="rId17"/>
    <p:sldId id="294" r:id="rId18"/>
    <p:sldId id="33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A3268-5CAA-44D6-8295-A7A4E5F19FE7}" v="42" dt="2025-02-06T12:25:42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0BEE0-729E-4849-A211-217D4B6DB11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6AC8F-5EE2-48D8-B48B-B5D1FA2F5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4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03697-B007-B01D-8E64-06F014349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66F70-FB58-0AC7-817A-9B2CF6428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16FF5-412C-F6DD-4875-A0AC1EC5C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B53FD-B498-4EE0-5C3F-77BB8F63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B3BC8-0FDF-D25D-D02F-38FBE859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7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1F4A1-059A-90E6-4189-DDE9C920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10F68-49F0-6B0C-30AF-C435EFA78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EBD95-5ED0-340F-800D-E62A9E20F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F28C9-D6A0-E31E-0087-20CCA112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9A9BD-C70D-E560-071D-8052FBE0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35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5BCA03-1569-E022-2FD4-AB0BE7D86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5ABC1-3587-9768-1795-3F7B69587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A3B32-3F0C-21E5-0491-F4673D25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449B-A31C-9802-8F23-940D8723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9062C-0561-1D50-5BAA-6FABC571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2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506E4-8623-8F46-D73A-F4E002F44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C321F-715B-64B0-F529-256A37392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9E4F-766B-C3C6-E504-6390C816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D50A9-C037-9F07-17A2-F4F4AA3E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E5626-4B3B-6814-07A7-27F2B8C0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17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7CC6-30AF-F3C7-02FF-BE618D2D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E89D-42CC-0A5C-DC93-0B2910C12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751E6-AB59-4F67-C56A-F6CB22C8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DE13D-4D36-4FC7-5622-6A4EAD92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A6DCC-11B9-5471-D9F7-FB4180F9B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28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CA74-2F72-8A5C-61AE-816AFA07D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FDA70-63B5-DC8A-BEEA-4DB281B32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A8A78-84F1-0FA6-3F40-5E9958A36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BBDBC-305D-CD38-0F2D-C739EB77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78C3A-3C14-5345-2E27-996FA7C6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C8363-4080-784A-BE6D-2D3F174D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08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DF9E-F921-C8D7-E38A-EBC9DD78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172ED-7BBD-7C7E-9E82-F04BAA778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9B406-4963-D73D-54EF-8FF1E62C2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B18E0-B32C-84B7-1232-19C5A6773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1926F6-19B4-FE3D-096C-C82BE012D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86093-C2EC-20EA-95AE-53F3150BD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BF4D6-B9CF-9021-7D87-560F112E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5E0D74-8F09-A706-3B30-90E43CB1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6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8633-B656-815E-CF66-80125458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B84CB-3BB2-F8FE-E277-D43374FFF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6CECB-DA3A-2C9A-73BE-1EE54E4BF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341CB-D217-27F9-3E26-5C2576EC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89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B6F04-EBF9-9D28-2209-0F872831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2A9EA4-B3EA-4F0B-FCE1-FA0F0D67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4DC07-8B1D-48DF-DF03-A7B1DF816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2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9539-DDED-C999-2C1C-C559A381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4A111-5BC9-D900-C013-D81009B96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A8EFE-6019-9006-A712-B05DA84A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78125-41B1-D50F-9891-4A66B8A2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0A506-5614-6BC3-28F5-9D41E177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C1F5F-2149-730A-7DE8-E3CAA078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3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36D14-458D-B232-6FF8-27CB79BEC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FDF338-AC5B-1CCD-4F7A-15D766C0D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37D27-CD86-E1F3-E01E-589CB9132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7A1F2-6057-C9BD-1909-B579FE29B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2032C-B525-7FA7-6354-02B579F9C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80705-D0FD-D6D8-B442-6A4E91B3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93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5BA341-09B3-6871-BE6E-97191C0DF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C9AA5-83D9-B201-769C-7985C3897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3F828-7CF3-AFFF-C6B7-1E58CF49D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DF1A-7A4F-432F-AD97-3586A9750A3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0C1DB-A5E6-C283-877C-ED81DF9A4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88993-2559-ED68-52A7-29203BE91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2E8C-52CD-46E9-9332-1E3FFA467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2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741BE-9781-0D5C-AFBA-220309BBE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9113"/>
            <a:ext cx="9144000" cy="2387600"/>
          </a:xfrm>
        </p:spPr>
        <p:txBody>
          <a:bodyPr>
            <a:normAutofit/>
          </a:bodyPr>
          <a:lstStyle/>
          <a:p>
            <a:r>
              <a:rPr lang="en-GB" b="1" dirty="0"/>
              <a:t>The Diagnostic Accuracy of FIT in adults under 50 years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8C0AB-915D-19AC-105B-73A9600AE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2486" y="4955950"/>
            <a:ext cx="9144000" cy="1655762"/>
          </a:xfrm>
        </p:spPr>
        <p:txBody>
          <a:bodyPr/>
          <a:lstStyle/>
          <a:p>
            <a:r>
              <a:rPr lang="en-GB" dirty="0"/>
              <a:t>David Messenger</a:t>
            </a:r>
          </a:p>
          <a:p>
            <a:r>
              <a:rPr lang="en-GB" dirty="0"/>
              <a:t>Consultant Colorectal Surgeon &amp; Colorectal Cancer MDT Lead UHBW</a:t>
            </a:r>
          </a:p>
          <a:p>
            <a:r>
              <a:rPr lang="en-GB" dirty="0"/>
              <a:t>University Hospitals Bristol &amp; Weston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5A86E27-361E-4763-D5BA-B5E5507E8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139" y="219558"/>
            <a:ext cx="3177778" cy="9615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4F5EB8-0A3A-708F-422E-2181D6C1A0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0111" y="127226"/>
            <a:ext cx="2952750" cy="1552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ED2D4F-CE5E-E2BB-F69B-DF486480BB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6799" y="246288"/>
            <a:ext cx="3488453" cy="141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61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A3F37-CE1F-EB60-AD52-2E86BBDC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Results: FIT result distribution ≥10µg/g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9C869E-9E79-B10C-D20C-3B87571B8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711" y="1914401"/>
            <a:ext cx="7412205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7F00B3-F751-568B-67F6-E0BA364A32C0}"/>
              </a:ext>
            </a:extLst>
          </p:cNvPr>
          <p:cNvSpPr txBox="1"/>
          <p:nvPr/>
        </p:nvSpPr>
        <p:spPr>
          <a:xfrm>
            <a:off x="5007006" y="2931236"/>
            <a:ext cx="2467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FIT ≥10µg/g in 11.7%</a:t>
            </a:r>
          </a:p>
        </p:txBody>
      </p:sp>
    </p:spTree>
    <p:extLst>
      <p:ext uri="{BB962C8B-B14F-4D97-AF65-F5344CB8AC3E}">
        <p14:creationId xmlns:p14="http://schemas.microsoft.com/office/powerpoint/2010/main" val="52073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EC471-7066-786B-24BA-7324A546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Results: FIT result (≥10µg/g) by CRC status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6E715E-7D8E-4A1F-6E58-812337A03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4353" y="1825625"/>
            <a:ext cx="728329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04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2841-1502-0455-E756-FE6BD277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Results: Diagnostic performance @10µg/g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9FA312-1383-79CF-CF7C-F3A653DDA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3798" y="2066211"/>
            <a:ext cx="10004403" cy="8657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033398-36E0-E0F0-1827-7AE434F25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797" y="3732827"/>
            <a:ext cx="10004403" cy="23532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B74C629-DCBD-52D5-9133-CD10C47B83CF}"/>
              </a:ext>
            </a:extLst>
          </p:cNvPr>
          <p:cNvSpPr/>
          <p:nvPr/>
        </p:nvSpPr>
        <p:spPr>
          <a:xfrm>
            <a:off x="751114" y="5498258"/>
            <a:ext cx="10515599" cy="5878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04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0436-F21F-1934-7BAD-1EBF9F59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Results: FIT thresholds in 18-39 years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AA59E8-54C7-C62F-5ADD-21B4FFD46A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030338"/>
              </p:ext>
            </p:extLst>
          </p:nvPr>
        </p:nvGraphicFramePr>
        <p:xfrm>
          <a:off x="989120" y="2233998"/>
          <a:ext cx="996335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936847290"/>
                    </a:ext>
                  </a:extLst>
                </a:gridCol>
                <a:gridCol w="2045109">
                  <a:extLst>
                    <a:ext uri="{9D8B030D-6E8A-4147-A177-3AD203B41FA5}">
                      <a16:colId xmlns:a16="http://schemas.microsoft.com/office/drawing/2014/main" val="1716349179"/>
                    </a:ext>
                  </a:extLst>
                </a:gridCol>
                <a:gridCol w="1986117">
                  <a:extLst>
                    <a:ext uri="{9D8B030D-6E8A-4147-A177-3AD203B41FA5}">
                      <a16:colId xmlns:a16="http://schemas.microsoft.com/office/drawing/2014/main" val="2547146510"/>
                    </a:ext>
                  </a:extLst>
                </a:gridCol>
                <a:gridCol w="2005780">
                  <a:extLst>
                    <a:ext uri="{9D8B030D-6E8A-4147-A177-3AD203B41FA5}">
                      <a16:colId xmlns:a16="http://schemas.microsoft.com/office/drawing/2014/main" val="2777125471"/>
                    </a:ext>
                  </a:extLst>
                </a:gridCol>
                <a:gridCol w="2300749">
                  <a:extLst>
                    <a:ext uri="{9D8B030D-6E8A-4147-A177-3AD203B41FA5}">
                      <a16:colId xmlns:a16="http://schemas.microsoft.com/office/drawing/2014/main" val="1870098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Threshold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Sensitivity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Specificity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NPV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34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90.5 (90.0 – 90.9)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87.8 (87.3 – 88.3)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0.9 (0.8 – 1.1)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99.99 (99.97 – 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06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85.7 (85.2 – 86.3)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90.5 (90.0 – 90.9)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1.1 (1.0 – 1.3)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99.98 (99.96 – 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81.0 (80.4 – 81.6)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91.8 (91.4 – 92.2)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 (1.1 – 1.4)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99.97 (99.95 – 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95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76.2 (75.5 – 76.8)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92.7 (92.3 – 93.1)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 (1.1 – 1.5)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99.97 (99.94 – 99.99)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99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71.4 (70.7 – 72.1)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93.2 (92.8 – 93.6)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 (1.2 – 1.5)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99.96 (99.93 – 99.99)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64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61.9 (61.2 – 62.7)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94.2 (93.9 – 94.6)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1.4 (1.2 – 1.5)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99.95 (99.91 – 99.98)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39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61.9 (61.2 – 62.7)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94.8 (94.4 – 95.1)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1.5 (1.3 – 1.7)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99.95 (99.91 – 99.98)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01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677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CC80-6561-1199-E67C-6AA7A7CA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Results: Individual risk of CRC by FIT result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CEAB49-0857-E4F2-0B5B-BBCF663D72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719" y="2141537"/>
            <a:ext cx="7471705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012589-517C-11C9-318A-C82203C8E128}"/>
              </a:ext>
            </a:extLst>
          </p:cNvPr>
          <p:cNvSpPr txBox="1"/>
          <p:nvPr/>
        </p:nvSpPr>
        <p:spPr>
          <a:xfrm>
            <a:off x="9234714" y="3519286"/>
            <a:ext cx="2489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3% risk of CRC</a:t>
            </a:r>
          </a:p>
          <a:p>
            <a:endParaRPr lang="en-GB" dirty="0"/>
          </a:p>
          <a:p>
            <a:r>
              <a:rPr lang="en-GB" dirty="0"/>
              <a:t>213ug Hb/g </a:t>
            </a:r>
          </a:p>
          <a:p>
            <a:r>
              <a:rPr lang="en-GB" dirty="0"/>
              <a:t>(95% CI: 173 - 266)</a:t>
            </a:r>
          </a:p>
        </p:txBody>
      </p:sp>
    </p:spTree>
    <p:extLst>
      <p:ext uri="{BB962C8B-B14F-4D97-AF65-F5344CB8AC3E}">
        <p14:creationId xmlns:p14="http://schemas.microsoft.com/office/powerpoint/2010/main" val="752020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2F3B-5095-C6AA-A128-66028812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Results: Compared to previous studies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CD2702-E538-EC74-0AA7-F17FCC538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978012"/>
              </p:ext>
            </p:extLst>
          </p:nvPr>
        </p:nvGraphicFramePr>
        <p:xfrm>
          <a:off x="1251257" y="2352902"/>
          <a:ext cx="949417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82">
                  <a:extLst>
                    <a:ext uri="{9D8B030D-6E8A-4147-A177-3AD203B41FA5}">
                      <a16:colId xmlns:a16="http://schemas.microsoft.com/office/drawing/2014/main" val="3376179915"/>
                    </a:ext>
                  </a:extLst>
                </a:gridCol>
                <a:gridCol w="1426403">
                  <a:extLst>
                    <a:ext uri="{9D8B030D-6E8A-4147-A177-3AD203B41FA5}">
                      <a16:colId xmlns:a16="http://schemas.microsoft.com/office/drawing/2014/main" val="3364046916"/>
                    </a:ext>
                  </a:extLst>
                </a:gridCol>
                <a:gridCol w="1074434">
                  <a:extLst>
                    <a:ext uri="{9D8B030D-6E8A-4147-A177-3AD203B41FA5}">
                      <a16:colId xmlns:a16="http://schemas.microsoft.com/office/drawing/2014/main" val="1392200221"/>
                    </a:ext>
                  </a:extLst>
                </a:gridCol>
                <a:gridCol w="1741324">
                  <a:extLst>
                    <a:ext uri="{9D8B030D-6E8A-4147-A177-3AD203B41FA5}">
                      <a16:colId xmlns:a16="http://schemas.microsoft.com/office/drawing/2014/main" val="726861007"/>
                    </a:ext>
                  </a:extLst>
                </a:gridCol>
                <a:gridCol w="1028121">
                  <a:extLst>
                    <a:ext uri="{9D8B030D-6E8A-4147-A177-3AD203B41FA5}">
                      <a16:colId xmlns:a16="http://schemas.microsoft.com/office/drawing/2014/main" val="2464263956"/>
                    </a:ext>
                  </a:extLst>
                </a:gridCol>
                <a:gridCol w="1236012">
                  <a:extLst>
                    <a:ext uri="{9D8B030D-6E8A-4147-A177-3AD203B41FA5}">
                      <a16:colId xmlns:a16="http://schemas.microsoft.com/office/drawing/2014/main" val="348771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Total FIT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CRC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Prevalence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PPV @ 10µg/g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NPV @ 10µg/g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734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Symptomatic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659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Juul et al., </a:t>
                      </a:r>
                      <a:r>
                        <a:rPr lang="en-GB" i="1" dirty="0"/>
                        <a:t>Br J Cancer</a:t>
                      </a:r>
                      <a:r>
                        <a:rPr lang="en-GB" dirty="0"/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60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D’Souza et al. </a:t>
                      </a:r>
                      <a:r>
                        <a:rPr lang="en-GB" i="1" dirty="0"/>
                        <a:t>Col Dis </a:t>
                      </a:r>
                      <a:r>
                        <a:rPr lang="en-GB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1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Pin-</a:t>
                      </a:r>
                      <a:r>
                        <a:rPr lang="en-GB" dirty="0" err="1"/>
                        <a:t>Vieitio</a:t>
                      </a:r>
                      <a:r>
                        <a:rPr lang="en-GB" dirty="0"/>
                        <a:t> et al. </a:t>
                      </a:r>
                      <a:r>
                        <a:rPr lang="en-GB" i="1" dirty="0"/>
                        <a:t>UEGJ</a:t>
                      </a:r>
                      <a:r>
                        <a:rPr lang="en-GB" dirty="0"/>
                        <a:t>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99.9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66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i="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10817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21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416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SWAG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38117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99.98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2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072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0A72-AD68-5EC5-8225-CBE4F37BC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72E9-0CDF-E005-0BB7-7CFD8A1F1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diagnostic performance of FIT in adults &lt;50 years is at least as good as in adults ≥50 years</a:t>
            </a:r>
          </a:p>
          <a:p>
            <a:r>
              <a:rPr lang="en-GB" dirty="0"/>
              <a:t>FIT threshold @10µg/g corresponds to lower PPV than previously reported</a:t>
            </a:r>
          </a:p>
          <a:p>
            <a:pPr lvl="1"/>
            <a:r>
              <a:rPr lang="en-GB" dirty="0"/>
              <a:t>Lower prevalence of CRC in adults &lt;50 years in SWAG population</a:t>
            </a:r>
          </a:p>
          <a:p>
            <a:pPr lvl="1"/>
            <a:r>
              <a:rPr lang="en-GB" dirty="0"/>
              <a:t>May reflect increased use of FIT</a:t>
            </a:r>
          </a:p>
          <a:p>
            <a:pPr lvl="2"/>
            <a:r>
              <a:rPr lang="en-GB" dirty="0"/>
              <a:t>20% of NBT laboratory processing in adults &lt;50 years</a:t>
            </a:r>
          </a:p>
          <a:p>
            <a:pPr lvl="1"/>
            <a:r>
              <a:rPr lang="en-GB" dirty="0"/>
              <a:t>Appears an appropriate threshold for adults aged 40-49 years</a:t>
            </a:r>
          </a:p>
          <a:p>
            <a:r>
              <a:rPr lang="en-GB" dirty="0"/>
              <a:t>FIT threshold should be increased in adults aged 18-39 years</a:t>
            </a:r>
          </a:p>
          <a:p>
            <a:pPr lvl="1"/>
            <a:r>
              <a:rPr lang="en-GB" dirty="0"/>
              <a:t>20 or 30µg/g appear suitable based on sensitivity and specificity</a:t>
            </a:r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383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F37F-DAF4-F1E3-AB13-66D0792E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77102-A9BD-A426-2A50-B8FE85424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Determine predictive accuracy of FIT for high-risk polyps &amp; CRC in adults &lt;50 years in symptomatic population</a:t>
            </a:r>
          </a:p>
          <a:p>
            <a:pPr lvl="2"/>
            <a:r>
              <a:rPr lang="en-GB" sz="2400" dirty="0"/>
              <a:t>Include blood tests, polyp/tumour pathology into predictive model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GB" dirty="0"/>
              <a:t>Determine predictive accuracy of FIT in asymptomatic population</a:t>
            </a:r>
          </a:p>
          <a:p>
            <a:pPr lvl="2"/>
            <a:r>
              <a:rPr lang="en-GB" sz="2400" dirty="0"/>
              <a:t>Tailored screening based on polygenic and environmental risk scoring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859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89DD-8831-123A-4102-1A0DDEBB0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53509-A1B9-33B5-1071-4EAD40153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2872" cy="4351338"/>
          </a:xfrm>
        </p:spPr>
        <p:txBody>
          <a:bodyPr/>
          <a:lstStyle/>
          <a:p>
            <a:r>
              <a:rPr lang="en-GB" dirty="0"/>
              <a:t>Early Detection of Colorectal Cancer in Young Adults research team</a:t>
            </a:r>
          </a:p>
          <a:p>
            <a:pPr lvl="1"/>
            <a:r>
              <a:rPr lang="en-GB" dirty="0"/>
              <a:t>Dr Sarah Bailey, University of Exeter</a:t>
            </a:r>
          </a:p>
          <a:p>
            <a:pPr lvl="1"/>
            <a:r>
              <a:rPr lang="en-GB" dirty="0"/>
              <a:t>Dr Melissa Barlow, University of Exeter</a:t>
            </a:r>
          </a:p>
          <a:p>
            <a:pPr lvl="1"/>
            <a:r>
              <a:rPr lang="en-GB" dirty="0"/>
              <a:t>Mr Ryan Preece, University of Bristol &amp; Severn Deanery</a:t>
            </a:r>
          </a:p>
          <a:p>
            <a:pPr lvl="1"/>
            <a:r>
              <a:rPr lang="en-GB" dirty="0"/>
              <a:t>Mr Adam Chambers, University of Bristol &amp; Severn Deanery</a:t>
            </a:r>
          </a:p>
          <a:p>
            <a:r>
              <a:rPr lang="en-GB" dirty="0"/>
              <a:t>Dr Adrian Heaps (&amp; Team), Severn Pathology Laboratory Manager, NBT</a:t>
            </a:r>
          </a:p>
          <a:p>
            <a:r>
              <a:rPr lang="en-GB" dirty="0"/>
              <a:t>Dr Helen Winter, Clinical Director, SWAG Clinical Alliance</a:t>
            </a:r>
          </a:p>
          <a:p>
            <a:r>
              <a:rPr lang="en-GB" dirty="0"/>
              <a:t>Cancer Managers at UHBW, NBT, Gloucestershire, RUH Bath &amp; Salisbury</a:t>
            </a:r>
          </a:p>
        </p:txBody>
      </p:sp>
    </p:spTree>
    <p:extLst>
      <p:ext uri="{BB962C8B-B14F-4D97-AF65-F5344CB8AC3E}">
        <p14:creationId xmlns:p14="http://schemas.microsoft.com/office/powerpoint/2010/main" val="147224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070CD-9789-5946-026C-EF6942E91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Rationale: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692E7-6B6B-6C73-7CB7-42ED3975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GB" dirty="0"/>
              <a:t>Rapid increase in early onset colorectal cancer (EOCRC)</a:t>
            </a:r>
          </a:p>
          <a:p>
            <a:pPr lvl="1"/>
            <a:r>
              <a:rPr lang="en-GB" dirty="0"/>
              <a:t>Defined as CRC diagnosis in patient aged &lt;50 years</a:t>
            </a:r>
          </a:p>
          <a:p>
            <a:r>
              <a:rPr lang="en-GB" dirty="0"/>
              <a:t>Patients &lt;50 years now account for 10% of new diagnoses in SWAG</a:t>
            </a:r>
          </a:p>
          <a:p>
            <a:pPr lvl="1"/>
            <a:r>
              <a:rPr lang="en-GB" dirty="0"/>
              <a:t>South-West England experiencing most rapid increase in EOCRC in UK</a:t>
            </a:r>
          </a:p>
          <a:p>
            <a:r>
              <a:rPr lang="en-GB" dirty="0"/>
              <a:t>70% of EOCRC patients diagnosed with stage III/IV disease</a:t>
            </a:r>
          </a:p>
          <a:p>
            <a:r>
              <a:rPr lang="en-GB" dirty="0"/>
              <a:t>Distal tumours predominate</a:t>
            </a:r>
          </a:p>
          <a:p>
            <a:pPr lvl="1"/>
            <a:r>
              <a:rPr lang="en-GB" dirty="0"/>
              <a:t>55-60% in either sigmoid or rectum</a:t>
            </a:r>
          </a:p>
          <a:p>
            <a:r>
              <a:rPr lang="en-GB" dirty="0"/>
              <a:t>75% sporadic in nature</a:t>
            </a:r>
          </a:p>
          <a:p>
            <a:pPr lvl="1"/>
            <a:r>
              <a:rPr lang="en-GB" dirty="0"/>
              <a:t>55% 10-year overall survival vs. 85% if known genetic component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51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B182-1E6C-BF1E-112D-32C5255E5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Rationale: FIT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D7AE7-6BA4-C8A6-E23B-3E793492E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Faecal immunohistochemical test (FIT) introduced in diagnostic pathways</a:t>
            </a:r>
          </a:p>
          <a:p>
            <a:pPr lvl="1"/>
            <a:r>
              <a:rPr lang="en-GB" dirty="0"/>
              <a:t>Screening – expanding to adults aged 50-74 years </a:t>
            </a:r>
          </a:p>
          <a:p>
            <a:pPr lvl="1"/>
            <a:r>
              <a:rPr lang="en-GB" dirty="0"/>
              <a:t>Symptomatic 2WW</a:t>
            </a:r>
          </a:p>
          <a:p>
            <a:r>
              <a:rPr lang="en-GB" dirty="0"/>
              <a:t>Diagnostic performance well established</a:t>
            </a:r>
          </a:p>
          <a:p>
            <a:pPr lvl="1"/>
            <a:r>
              <a:rPr lang="en-GB" dirty="0"/>
              <a:t>2WW referral based on ≥3% CRC risk in symptomatic population</a:t>
            </a:r>
          </a:p>
          <a:p>
            <a:pPr lvl="1"/>
            <a:r>
              <a:rPr lang="en-GB" dirty="0"/>
              <a:t>Current NICE recommendation of ≥ 10µg/g faeces</a:t>
            </a:r>
          </a:p>
          <a:p>
            <a:pPr lvl="2"/>
            <a:r>
              <a:rPr lang="en-GB" dirty="0"/>
              <a:t>Negative predictive value (NPV) 99.4% + at this value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	</a:t>
            </a:r>
            <a:r>
              <a:rPr lang="en-GB" b="1" dirty="0"/>
              <a:t>A good ‘rule out’ test if negative</a:t>
            </a:r>
          </a:p>
          <a:p>
            <a:pPr lvl="2"/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50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80B8-BEEF-819A-AD00-05CDD4951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Rationale: FIT thresholds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B09725-E5AB-B231-5865-D9662199D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432588"/>
            <a:ext cx="5157787" cy="823912"/>
          </a:xfrm>
        </p:spPr>
        <p:txBody>
          <a:bodyPr/>
          <a:lstStyle/>
          <a:p>
            <a:r>
              <a:rPr lang="en-GB" dirty="0"/>
              <a:t>Bowel Cancer Screening Programme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ACD763-8BCC-3470-DFEB-2C7B60D15D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9652" y="3575970"/>
            <a:ext cx="5183188" cy="1600867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1E2D01B-A3F9-188E-D0D5-B83D67AF7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9652" y="1417927"/>
            <a:ext cx="5183188" cy="823912"/>
          </a:xfrm>
        </p:spPr>
        <p:txBody>
          <a:bodyPr/>
          <a:lstStyle/>
          <a:p>
            <a:pPr algn="ctr"/>
            <a:r>
              <a:rPr lang="en-GB" dirty="0"/>
              <a:t>Symptomatic 2WW pathway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F7A990-C1FE-EE73-839D-87CF96BAA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575" y="2540587"/>
            <a:ext cx="4306490" cy="30038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39CBC7-553E-05F2-6A41-810B19BE1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652" y="2585602"/>
            <a:ext cx="5183188" cy="60607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48F951C-F6A5-A9B4-4452-7284CCAFCA8A}"/>
              </a:ext>
            </a:extLst>
          </p:cNvPr>
          <p:cNvSpPr txBox="1"/>
          <p:nvPr/>
        </p:nvSpPr>
        <p:spPr>
          <a:xfrm>
            <a:off x="1011192" y="5743852"/>
            <a:ext cx="4543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Recommendation for threshold reduction to 20µg/g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1DC92A-943D-6BA7-00E6-B43B160D8935}"/>
              </a:ext>
            </a:extLst>
          </p:cNvPr>
          <p:cNvSpPr txBox="1"/>
          <p:nvPr/>
        </p:nvSpPr>
        <p:spPr>
          <a:xfrm>
            <a:off x="6429652" y="5713074"/>
            <a:ext cx="537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Clear knowledge gap about diagnostic performance in young adult population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2CDCE-909B-3AB1-30E3-E3C725ADC603}"/>
              </a:ext>
            </a:extLst>
          </p:cNvPr>
          <p:cNvSpPr/>
          <p:nvPr/>
        </p:nvSpPr>
        <p:spPr>
          <a:xfrm>
            <a:off x="1129575" y="4042524"/>
            <a:ext cx="4214782" cy="1404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1831DF-4847-3908-58F4-91620AE43619}"/>
              </a:ext>
            </a:extLst>
          </p:cNvPr>
          <p:cNvSpPr/>
          <p:nvPr/>
        </p:nvSpPr>
        <p:spPr>
          <a:xfrm>
            <a:off x="6986726" y="4935984"/>
            <a:ext cx="1722268" cy="2259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665FF9-4655-3455-AA00-D48F755D9387}"/>
              </a:ext>
            </a:extLst>
          </p:cNvPr>
          <p:cNvSpPr txBox="1"/>
          <p:nvPr/>
        </p:nvSpPr>
        <p:spPr>
          <a:xfrm>
            <a:off x="9553221" y="4854146"/>
            <a:ext cx="2059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NICE DG56, August 2023</a:t>
            </a:r>
          </a:p>
        </p:txBody>
      </p:sp>
    </p:spTree>
    <p:extLst>
      <p:ext uri="{BB962C8B-B14F-4D97-AF65-F5344CB8AC3E}">
        <p14:creationId xmlns:p14="http://schemas.microsoft.com/office/powerpoint/2010/main" val="268592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B09D-846A-164F-D108-045F7FA9E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Evidence base for FIT in adults &lt;50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F9D44-7A9F-DA54-E819-855EE1FA5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Only 4 studies to date attempting to assess diagnostic accuracy</a:t>
            </a:r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93A8A4-8F5C-9FB2-BF2E-EC6AAEE41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34901"/>
              </p:ext>
            </p:extLst>
          </p:nvPr>
        </p:nvGraphicFramePr>
        <p:xfrm>
          <a:off x="1348912" y="2521578"/>
          <a:ext cx="949417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82">
                  <a:extLst>
                    <a:ext uri="{9D8B030D-6E8A-4147-A177-3AD203B41FA5}">
                      <a16:colId xmlns:a16="http://schemas.microsoft.com/office/drawing/2014/main" val="3376179915"/>
                    </a:ext>
                  </a:extLst>
                </a:gridCol>
                <a:gridCol w="1426403">
                  <a:extLst>
                    <a:ext uri="{9D8B030D-6E8A-4147-A177-3AD203B41FA5}">
                      <a16:colId xmlns:a16="http://schemas.microsoft.com/office/drawing/2014/main" val="3364046916"/>
                    </a:ext>
                  </a:extLst>
                </a:gridCol>
                <a:gridCol w="1074434">
                  <a:extLst>
                    <a:ext uri="{9D8B030D-6E8A-4147-A177-3AD203B41FA5}">
                      <a16:colId xmlns:a16="http://schemas.microsoft.com/office/drawing/2014/main" val="1392200221"/>
                    </a:ext>
                  </a:extLst>
                </a:gridCol>
                <a:gridCol w="1741324">
                  <a:extLst>
                    <a:ext uri="{9D8B030D-6E8A-4147-A177-3AD203B41FA5}">
                      <a16:colId xmlns:a16="http://schemas.microsoft.com/office/drawing/2014/main" val="726861007"/>
                    </a:ext>
                  </a:extLst>
                </a:gridCol>
                <a:gridCol w="1028121">
                  <a:extLst>
                    <a:ext uri="{9D8B030D-6E8A-4147-A177-3AD203B41FA5}">
                      <a16:colId xmlns:a16="http://schemas.microsoft.com/office/drawing/2014/main" val="2464263956"/>
                    </a:ext>
                  </a:extLst>
                </a:gridCol>
                <a:gridCol w="1236012">
                  <a:extLst>
                    <a:ext uri="{9D8B030D-6E8A-4147-A177-3AD203B41FA5}">
                      <a16:colId xmlns:a16="http://schemas.microsoft.com/office/drawing/2014/main" val="348771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Total FIT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CRC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Prevalence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PPV @ 10µg/g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NPV @ 10µg/g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734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Symptomatic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659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Juul et al., </a:t>
                      </a:r>
                      <a:r>
                        <a:rPr lang="en-GB" i="1" dirty="0"/>
                        <a:t>Br J Cancer</a:t>
                      </a:r>
                      <a:r>
                        <a:rPr lang="en-GB" dirty="0"/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60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D’Souza et al. </a:t>
                      </a:r>
                      <a:r>
                        <a:rPr lang="en-GB" i="1" dirty="0"/>
                        <a:t>Col Dis </a:t>
                      </a:r>
                      <a:r>
                        <a:rPr lang="en-GB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1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Pin-</a:t>
                      </a:r>
                      <a:r>
                        <a:rPr lang="en-GB" dirty="0" err="1"/>
                        <a:t>Vieitio</a:t>
                      </a:r>
                      <a:r>
                        <a:rPr lang="en-GB" dirty="0"/>
                        <a:t> et al. </a:t>
                      </a:r>
                      <a:r>
                        <a:rPr lang="en-GB" i="1" dirty="0"/>
                        <a:t>UEGJ</a:t>
                      </a:r>
                      <a:r>
                        <a:rPr lang="en-GB" dirty="0"/>
                        <a:t>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99.9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66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10817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21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416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Screened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2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Kim et al., </a:t>
                      </a:r>
                      <a:r>
                        <a:rPr lang="en-GB" i="1" dirty="0" err="1"/>
                        <a:t>Dig&amp;Liv</a:t>
                      </a:r>
                      <a:r>
                        <a:rPr lang="en-GB" i="1" dirty="0"/>
                        <a:t> Dis </a:t>
                      </a:r>
                      <a:r>
                        <a:rPr lang="en-GB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474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73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7090A-5D4D-B9E9-D0E3-BCC5131D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Previous study in SWAG in adults ≥50 years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5D2910-2565-7331-6420-CB30A2058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1768" y="1690688"/>
            <a:ext cx="5744377" cy="110505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E5BA00-2BD7-83DE-E419-EC289C991FE0}"/>
              </a:ext>
            </a:extLst>
          </p:cNvPr>
          <p:cNvSpPr txBox="1"/>
          <p:nvPr/>
        </p:nvSpPr>
        <p:spPr>
          <a:xfrm>
            <a:off x="9774314" y="6308209"/>
            <a:ext cx="1944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Br J Cancer </a:t>
            </a:r>
            <a:r>
              <a:rPr lang="en-GB" dirty="0"/>
              <a:t>2021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E3B756-9FFB-EF8A-3911-5E076BF0D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34908"/>
              </p:ext>
            </p:extLst>
          </p:nvPr>
        </p:nvGraphicFramePr>
        <p:xfrm>
          <a:off x="1135847" y="3110385"/>
          <a:ext cx="945521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677">
                  <a:extLst>
                    <a:ext uri="{9D8B030D-6E8A-4147-A177-3AD203B41FA5}">
                      <a16:colId xmlns:a16="http://schemas.microsoft.com/office/drawing/2014/main" val="3364046916"/>
                    </a:ext>
                  </a:extLst>
                </a:gridCol>
                <a:gridCol w="1154097">
                  <a:extLst>
                    <a:ext uri="{9D8B030D-6E8A-4147-A177-3AD203B41FA5}">
                      <a16:colId xmlns:a16="http://schemas.microsoft.com/office/drawing/2014/main" val="1392200221"/>
                    </a:ext>
                  </a:extLst>
                </a:gridCol>
                <a:gridCol w="1802167">
                  <a:extLst>
                    <a:ext uri="{9D8B030D-6E8A-4147-A177-3AD203B41FA5}">
                      <a16:colId xmlns:a16="http://schemas.microsoft.com/office/drawing/2014/main" val="726861007"/>
                    </a:ext>
                  </a:extLst>
                </a:gridCol>
                <a:gridCol w="1280047">
                  <a:extLst>
                    <a:ext uri="{9D8B030D-6E8A-4147-A177-3AD203B41FA5}">
                      <a16:colId xmlns:a16="http://schemas.microsoft.com/office/drawing/2014/main" val="2767753951"/>
                    </a:ext>
                  </a:extLst>
                </a:gridCol>
                <a:gridCol w="1280047">
                  <a:extLst>
                    <a:ext uri="{9D8B030D-6E8A-4147-A177-3AD203B41FA5}">
                      <a16:colId xmlns:a16="http://schemas.microsoft.com/office/drawing/2014/main" val="3792867142"/>
                    </a:ext>
                  </a:extLst>
                </a:gridCol>
                <a:gridCol w="1250088">
                  <a:extLst>
                    <a:ext uri="{9D8B030D-6E8A-4147-A177-3AD203B41FA5}">
                      <a16:colId xmlns:a16="http://schemas.microsoft.com/office/drawing/2014/main" val="2464263956"/>
                    </a:ext>
                  </a:extLst>
                </a:gridCol>
                <a:gridCol w="1250088">
                  <a:extLst>
                    <a:ext uri="{9D8B030D-6E8A-4147-A177-3AD203B41FA5}">
                      <a16:colId xmlns:a16="http://schemas.microsoft.com/office/drawing/2014/main" val="348771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Total FIT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CRC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Prevalence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Sensitivity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Specificity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PPV @ 10µg/g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NPV @ 10µg/g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734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99.8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659890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2D17DCC8-41A3-8A7D-1727-725AD06B8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378" y="4370621"/>
            <a:ext cx="3505200" cy="23407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E6D11FB-5C5F-A2D5-C409-E0376816E2DE}"/>
              </a:ext>
            </a:extLst>
          </p:cNvPr>
          <p:cNvSpPr txBox="1"/>
          <p:nvPr/>
        </p:nvSpPr>
        <p:spPr>
          <a:xfrm>
            <a:off x="6794428" y="4940836"/>
            <a:ext cx="21010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3% risk of CRC</a:t>
            </a:r>
          </a:p>
          <a:p>
            <a:endParaRPr lang="en-GB" dirty="0"/>
          </a:p>
          <a:p>
            <a:r>
              <a:rPr lang="en-GB" dirty="0"/>
              <a:t>37µg Hb/g </a:t>
            </a:r>
          </a:p>
          <a:p>
            <a:r>
              <a:rPr lang="en-GB" dirty="0"/>
              <a:t>(95% CI: 26 - 50)</a:t>
            </a:r>
          </a:p>
        </p:txBody>
      </p:sp>
    </p:spTree>
    <p:extLst>
      <p:ext uri="{BB962C8B-B14F-4D97-AF65-F5344CB8AC3E}">
        <p14:creationId xmlns:p14="http://schemas.microsoft.com/office/powerpoint/2010/main" val="178425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FB7D-380F-4A93-965C-B1819562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FDC33-3C00-42B0-B7B3-C06962194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Determine diagnostic accuracy of FIT in population with sufficient cases and tests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Determine FIT thresholds that correspond to 3% CRC risk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F926FB-EBF5-F271-4556-EE127C3C57AC}"/>
              </a:ext>
            </a:extLst>
          </p:cNvPr>
          <p:cNvSpPr txBox="1"/>
          <p:nvPr/>
        </p:nvSpPr>
        <p:spPr>
          <a:xfrm>
            <a:off x="4385251" y="4001294"/>
            <a:ext cx="322217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/>
              <a:t>PPV </a:t>
            </a:r>
            <a:r>
              <a:rPr lang="el-GR" sz="3200" b="1" dirty="0"/>
              <a:t>α</a:t>
            </a:r>
            <a:r>
              <a:rPr lang="en-GB" sz="3200" b="1" dirty="0"/>
              <a:t> Prevalence</a:t>
            </a:r>
          </a:p>
        </p:txBody>
      </p:sp>
    </p:spTree>
    <p:extLst>
      <p:ext uri="{BB962C8B-B14F-4D97-AF65-F5344CB8AC3E}">
        <p14:creationId xmlns:p14="http://schemas.microsoft.com/office/powerpoint/2010/main" val="145840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1C9D-1312-9F60-A025-7EB54020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856DC-702F-88C9-89D2-5F919F863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Conducted across SWAG Alliance</a:t>
            </a:r>
          </a:p>
          <a:p>
            <a:r>
              <a:rPr lang="en-GB" dirty="0"/>
              <a:t>All symptomatic adults 18-50 years presenting to primary care with lower gastrointestinal and who had FIT</a:t>
            </a:r>
          </a:p>
          <a:p>
            <a:pPr lvl="1"/>
            <a:r>
              <a:rPr lang="en-GB" dirty="0"/>
              <a:t>From 01/01/2022 to 10/07/2023</a:t>
            </a:r>
          </a:p>
          <a:p>
            <a:r>
              <a:rPr lang="en-GB" dirty="0"/>
              <a:t>All adults  18-50 years with new diagnosis of CRC</a:t>
            </a:r>
          </a:p>
          <a:p>
            <a:pPr lvl="1"/>
            <a:r>
              <a:rPr lang="en-GB" dirty="0"/>
              <a:t>From 01/01/2022 to 10/07/2024</a:t>
            </a:r>
          </a:p>
          <a:p>
            <a:pPr lvl="1"/>
            <a:r>
              <a:rPr lang="en-GB" dirty="0"/>
              <a:t>Ensure at least one-year follow period where CRC could be diagnosed</a:t>
            </a:r>
          </a:p>
          <a:p>
            <a:pPr lvl="1"/>
            <a:r>
              <a:rPr lang="en-GB" dirty="0"/>
              <a:t>Obtained from all Trusts undertaking CRC resections within SWAG</a:t>
            </a:r>
          </a:p>
          <a:p>
            <a:r>
              <a:rPr lang="en-GB" dirty="0"/>
              <a:t>Datasets linked by NHS number</a:t>
            </a:r>
          </a:p>
        </p:txBody>
      </p:sp>
    </p:spTree>
    <p:extLst>
      <p:ext uri="{BB962C8B-B14F-4D97-AF65-F5344CB8AC3E}">
        <p14:creationId xmlns:p14="http://schemas.microsoft.com/office/powerpoint/2010/main" val="242407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09606-E5BC-A1CF-BB1A-922DC2524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Results: Demographics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4FA9763-60F3-EAAD-8165-8AFC58C7F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482" y="1690688"/>
            <a:ext cx="7681979" cy="448627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0FBF16B-1EBB-FB65-213E-3B73BE69765D}"/>
              </a:ext>
            </a:extLst>
          </p:cNvPr>
          <p:cNvSpPr/>
          <p:nvPr/>
        </p:nvSpPr>
        <p:spPr>
          <a:xfrm>
            <a:off x="8004229" y="2841171"/>
            <a:ext cx="1722268" cy="5878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608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</TotalTime>
  <Words>1028</Words>
  <Application>Microsoft Office PowerPoint</Application>
  <PresentationFormat>Widescreen</PresentationFormat>
  <Paragraphs>221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Office Theme</vt:lpstr>
      <vt:lpstr>The Diagnostic Accuracy of FIT in adults under 50 years </vt:lpstr>
      <vt:lpstr>Rationale: the Problem</vt:lpstr>
      <vt:lpstr>Rationale: FIT use</vt:lpstr>
      <vt:lpstr>Rationale: FIT thresholds</vt:lpstr>
      <vt:lpstr>Evidence base for FIT in adults &lt;50 years</vt:lpstr>
      <vt:lpstr>Previous study in SWAG in adults ≥50 years</vt:lpstr>
      <vt:lpstr>Aims</vt:lpstr>
      <vt:lpstr>Methodology</vt:lpstr>
      <vt:lpstr>Results: Demographics</vt:lpstr>
      <vt:lpstr>Results: FIT result distribution ≥10µg/g</vt:lpstr>
      <vt:lpstr>Results: FIT result (≥10µg/g) by CRC status </vt:lpstr>
      <vt:lpstr>Results: Diagnostic performance @10µg/g</vt:lpstr>
      <vt:lpstr>Results: FIT thresholds in 18-39 years</vt:lpstr>
      <vt:lpstr>Results: Individual risk of CRC by FIT result</vt:lpstr>
      <vt:lpstr>Results: Compared to previous studies</vt:lpstr>
      <vt:lpstr>Conclusions</vt:lpstr>
      <vt:lpstr>Future Directions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Early Onset Colorectal Cancer</dc:title>
  <dc:creator>David Messenger</dc:creator>
  <cp:lastModifiedBy>Helen Dunderdale</cp:lastModifiedBy>
  <cp:revision>9</cp:revision>
  <dcterms:created xsi:type="dcterms:W3CDTF">2023-11-09T06:42:42Z</dcterms:created>
  <dcterms:modified xsi:type="dcterms:W3CDTF">2025-02-13T13:50:29Z</dcterms:modified>
</cp:coreProperties>
</file>