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B15C-5290-8D84-5865-35886AC2D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55894F-939D-A9A7-2F2C-C76C96F22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8BAA8-871F-FA60-79F7-90939DF1B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11D68-F3D0-3149-3163-3D4228EB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F001B-9E5C-CD18-8D67-3F0970FF4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E3A9-56C1-0398-0111-5A63A20F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B431FC-65E2-DE64-DAEA-BF729E271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F49F4-5CD1-8515-51DB-20F3C114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DA080-A4D6-582F-FFF8-3712DA4B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EBA05-7D3D-493A-CE13-AAC0948A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905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392B2F-B801-8462-677F-1E3ADFE19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5F05A-4D1D-35D6-131B-595CDF3A0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857BC-BCCD-70F4-D7AF-FA929E185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AAAEE1-EE82-D776-E754-595B07259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0EB06-7755-497A-D71B-46A2DFF23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56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FF2DA-F6E3-F9F6-2630-B29AAA2B4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D1D4E-7752-C338-BE57-2ED92458B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5793C-5B6E-F0AD-3A3E-895B26078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0C5A7-A0E6-7145-1065-EB52B9310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D06E0-2E07-4E2C-74C4-67E98739E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23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99F40-0141-3894-D07C-18EADCA63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C63AC-3183-DE8C-2625-0868C9F7A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F6A39-DE84-18A8-2B4F-A3A38D113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FB968-CBB9-F6AF-6C06-BC70F5224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16085-CE5B-CABC-4C0A-9FCAAD067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44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46AE4-05B5-A2DD-B28E-0D7F6FB1E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5FAF8-1B31-CFEB-AB8A-6D3C9C557C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405B5-4233-4DE8-887D-DD6BD26CA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D226-894B-23A1-508C-EDBAF2BD1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89C8B6-257D-BE31-F1B3-0AC47873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AC93E-FFE3-7759-C9F7-4587505CB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49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AA326-8FBD-8EBA-16F6-A2308445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7099D-0859-7421-CD81-AE2C66597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04914-A431-2BAF-500F-5BD9E1267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766685-4994-7F15-117A-2C76C352C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36E7F-4629-9FBD-5286-2CB19B5768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9E35B3-FAB3-B132-E569-775B391EC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8CE8B-850C-09BA-2E4F-604C8C683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4453E8-9AE7-A296-DBB5-E97501C37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9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8769-C4D4-DB88-16C2-3032200EE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A65DD8-1FE2-5F0C-19CD-29B3D71F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5BE9E0-BE19-E206-F4ED-ABA086C3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9ACA97-6632-E0FF-BCF9-A73B0E4C1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59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D752F5-68A7-D8A4-76DC-B7DFF683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764395-9F3C-597C-A63C-84EF97CC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0CCC64-B8BC-EDB0-5642-3166B186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2CCF1-1ABC-F3FE-A4C8-FFC428542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9BD16-5A96-C9DE-2E8F-275F84EA1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6E16A-ADDE-090A-6FFB-C4A65AA01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E57E4-19C3-35E3-36B3-1322B4185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56540-7828-802C-8ED5-BB5F2CBD5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98D6DD-A88A-C4B4-5B7D-54F9E8DAD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842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9BC97-57CC-C915-8522-9B73D287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2C9094-CA7A-1205-312E-E3F8D729C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B458D-BF7C-64AF-9C4B-2437A4725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90D3CB-4927-F9A2-7516-8630168DB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355C08-F7D3-D1BA-3E8A-CC51C34D7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C89EB-D97E-AB8E-7251-2C8FAF78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9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11D933-50F1-3B28-AF2A-F22E0FD7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44CE27-7710-FAF0-25D4-629A0F188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C283E-F630-95BC-1955-CCE8903AC8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47EC0F-E9CC-40BD-ACC7-2DFAC2D63B5A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2B5FC-5325-1FA5-E132-A5C52E08D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7B721-2D18-63FD-49D3-4796C01B38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00840D-41DD-4C5E-B7E4-37F6ABF7EF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1D88C-AD44-562E-B6C4-C2A184A4A1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FIT and IDA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FD41E-7987-73D6-CE3C-D3E686A6E0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474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0D344-65EA-BE64-5F36-56692A0D4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5F2D5-067F-76A1-CEB7-1425EDA939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Pretest probability with IDA is higher than for other symptoms</a:t>
            </a:r>
          </a:p>
          <a:p>
            <a:r>
              <a:rPr lang="en-GB" dirty="0"/>
              <a:t>Nottingham and East Sussex reported (tiny numbers of) FIT negative cancers in patients with IDA</a:t>
            </a:r>
          </a:p>
          <a:p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6B50E3-45B3-9DC3-7966-8E3B169A766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 descr="A diagram of a patient flow&#10;&#10;AI-generated content may be incorrect.">
            <a:extLst>
              <a:ext uri="{FF2B5EF4-FFF2-40B4-BE49-F238E27FC236}">
                <a16:creationId xmlns:a16="http://schemas.microsoft.com/office/drawing/2014/main" id="{191290FE-9965-757A-6A8E-0F80252716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996" y="842601"/>
            <a:ext cx="5792008" cy="517279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A870BE-4202-C896-0471-F348056478E7}"/>
              </a:ext>
            </a:extLst>
          </p:cNvPr>
          <p:cNvSpPr txBox="1"/>
          <p:nvPr/>
        </p:nvSpPr>
        <p:spPr>
          <a:xfrm>
            <a:off x="6380256" y="6311900"/>
            <a:ext cx="5552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/>
              <a:t>Mashlab</a:t>
            </a:r>
            <a:r>
              <a:rPr lang="pt-BR" dirty="0"/>
              <a:t> et al. Ann R Coll </a:t>
            </a:r>
            <a:r>
              <a:rPr lang="pt-BR" dirty="0" err="1"/>
              <a:t>Surg</a:t>
            </a:r>
            <a:r>
              <a:rPr lang="pt-BR" dirty="0"/>
              <a:t> </a:t>
            </a:r>
            <a:r>
              <a:rPr lang="pt-BR" dirty="0" err="1"/>
              <a:t>Engl</a:t>
            </a:r>
            <a:r>
              <a:rPr lang="pt-BR" dirty="0"/>
              <a:t> 2018; 100: 350–356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7A762F-0026-8AF5-9AA6-A19CA392DD14}"/>
              </a:ext>
            </a:extLst>
          </p:cNvPr>
          <p:cNvSpPr txBox="1"/>
          <p:nvPr/>
        </p:nvSpPr>
        <p:spPr>
          <a:xfrm>
            <a:off x="838200" y="5917915"/>
            <a:ext cx="2488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Cunin</a:t>
            </a:r>
            <a:r>
              <a:rPr lang="en-GB" dirty="0"/>
              <a:t> et al. </a:t>
            </a:r>
            <a:r>
              <a:rPr lang="en-GB" dirty="0" err="1"/>
              <a:t>Surg</a:t>
            </a:r>
            <a:r>
              <a:rPr lang="en-GB" dirty="0"/>
              <a:t> 2021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F585A8-61C6-1C9F-1C16-92721DA6542A}"/>
              </a:ext>
            </a:extLst>
          </p:cNvPr>
          <p:cNvSpPr txBox="1"/>
          <p:nvPr/>
        </p:nvSpPr>
        <p:spPr>
          <a:xfrm>
            <a:off x="838200" y="5296449"/>
            <a:ext cx="323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Chapman et al. BJS Open 2019</a:t>
            </a:r>
          </a:p>
        </p:txBody>
      </p:sp>
    </p:spTree>
    <p:extLst>
      <p:ext uri="{BB962C8B-B14F-4D97-AF65-F5344CB8AC3E}">
        <p14:creationId xmlns:p14="http://schemas.microsoft.com/office/powerpoint/2010/main" val="2859627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CED5C0-AB32-5DC0-9926-57074257E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ACPGBI/BSG recommendations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7D19E7-11B6-171A-C92E-BF3C1D66F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Recommend using FIT10 to triage patients for colonoscopy</a:t>
            </a:r>
          </a:p>
          <a:p>
            <a:pPr lvl="1"/>
            <a:r>
              <a:rPr lang="en-GB" dirty="0"/>
              <a:t>Still consider OGD +/- CT for negative FIT</a:t>
            </a:r>
          </a:p>
          <a:p>
            <a:endParaRPr lang="en-GB" dirty="0"/>
          </a:p>
          <a:p>
            <a:r>
              <a:rPr lang="en-GB" dirty="0"/>
              <a:t>Based on larger more recent studies</a:t>
            </a:r>
          </a:p>
          <a:p>
            <a:pPr lvl="1"/>
            <a:r>
              <a:rPr lang="en-GB" dirty="0"/>
              <a:t>Show anaemia plus FIT higher PPV (&gt;30%)</a:t>
            </a:r>
          </a:p>
          <a:p>
            <a:pPr lvl="1"/>
            <a:r>
              <a:rPr lang="en-GB" dirty="0"/>
              <a:t>IDA and negative FIT still have high NPV (&gt;98%)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9C0E8E-D617-F984-6D3C-240A59D71DB3}"/>
              </a:ext>
            </a:extLst>
          </p:cNvPr>
          <p:cNvSpPr txBox="1"/>
          <p:nvPr/>
        </p:nvSpPr>
        <p:spPr>
          <a:xfrm>
            <a:off x="698642" y="4785182"/>
            <a:ext cx="466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Hernandez et al. Frontiers in Medicine 2024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43AF850-55C5-6985-732B-841CE6658E45}"/>
              </a:ext>
            </a:extLst>
          </p:cNvPr>
          <p:cNvSpPr txBox="1"/>
          <p:nvPr/>
        </p:nvSpPr>
        <p:spPr>
          <a:xfrm>
            <a:off x="698642" y="5289451"/>
            <a:ext cx="2418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D’Souza et al BJS 2021</a:t>
            </a:r>
          </a:p>
        </p:txBody>
      </p:sp>
    </p:spTree>
    <p:extLst>
      <p:ext uri="{BB962C8B-B14F-4D97-AF65-F5344CB8AC3E}">
        <p14:creationId xmlns:p14="http://schemas.microsoft.com/office/powerpoint/2010/main" val="418495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9DE6-731D-4C10-CF5E-4C54E2B2E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Suggest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B1D51-E354-BA4F-B230-AAE4BB4AA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Examine local data</a:t>
            </a:r>
          </a:p>
          <a:p>
            <a:endParaRPr lang="en-GB" dirty="0"/>
          </a:p>
          <a:p>
            <a:r>
              <a:rPr lang="en-GB" dirty="0"/>
              <a:t>Number of IDA referrals with and without FIT</a:t>
            </a:r>
          </a:p>
          <a:p>
            <a:r>
              <a:rPr lang="en-GB" dirty="0"/>
              <a:t>Outcome of investigations with and without FIT</a:t>
            </a:r>
          </a:p>
          <a:p>
            <a:endParaRPr lang="en-GB" dirty="0"/>
          </a:p>
          <a:p>
            <a:r>
              <a:rPr lang="en-GB" dirty="0"/>
              <a:t>Review recommendations based on our own population</a:t>
            </a:r>
          </a:p>
        </p:txBody>
      </p:sp>
    </p:spTree>
    <p:extLst>
      <p:ext uri="{BB962C8B-B14F-4D97-AF65-F5344CB8AC3E}">
        <p14:creationId xmlns:p14="http://schemas.microsoft.com/office/powerpoint/2010/main" val="99213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144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FIT and IDA</vt:lpstr>
      <vt:lpstr>The concern</vt:lpstr>
      <vt:lpstr>ACPGBI/BSG recommendations</vt:lpstr>
      <vt:lpstr>Suggest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Trevor Brooklyn</dc:creator>
  <cp:lastModifiedBy>Helen Dunderdale</cp:lastModifiedBy>
  <cp:revision>2</cp:revision>
  <dcterms:created xsi:type="dcterms:W3CDTF">2025-02-03T20:58:17Z</dcterms:created>
  <dcterms:modified xsi:type="dcterms:W3CDTF">2025-02-06T11:30:28Z</dcterms:modified>
</cp:coreProperties>
</file>