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DDC43-EB1C-9B04-3017-3E9A26B678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8BBB63-940A-C97F-430C-8E12CD59D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F0BE148-FA20-1A03-1942-D1C1AC3B678C}"/>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AE529F2F-D369-9430-26E1-1E980D18BF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5470B5-5AD7-3F27-A1D2-3488491F3D63}"/>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259000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EBE59-C7F1-9BC7-0F81-585F94DA49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E963EB-69AC-A517-0E2A-D0E325F7B0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A8B836-826A-B74B-AE85-C4427BEB1BEC}"/>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FB1AD9B3-2F55-C1E5-EEA8-D05C37D41E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331DDA-DBFF-C955-5587-A025C6440E0B}"/>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162055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23D1E5-9A93-A046-BF92-25A45DB728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EC20B9-11DD-BF42-9C4E-C2EE4F7B4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851E24-833D-F6B8-27C5-3D166A4AA812}"/>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AEF634D6-EC70-6153-78F7-8746B1C167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1D75D5-3DA2-5E32-D605-75FD1726FA83}"/>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279993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24FFD-0362-84A7-C999-6D6BA893D3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CC7E97-DBF1-31E1-9D0B-BDEC2D24EB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D953EE-7550-2652-AD95-87B03F033ECD}"/>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DE603421-5E40-7D49-0D4E-B3FF4891F2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2AF23E-145B-5A43-8123-254B8B87B934}"/>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3276884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C89DD-12C1-6F4C-DD1B-41DD5D0FF8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B8644B-EF66-02F4-C2C8-E05F3BE05B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155DFC-6EAA-A00B-02ED-A13BCC9F04ED}"/>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53CCD458-579B-D115-17F1-C76811681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96500DB-B272-EFE3-A189-2FE2EBFE39A9}"/>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84640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82FA-8D74-5FF3-3F44-C342B417A1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C510320-0AB6-F6B1-769D-A91FCD30C4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48C2276-372B-F6BF-A903-13B30FB4A2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F700FD-2827-DF7A-F01B-F1F7548B841E}"/>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6" name="Footer Placeholder 5">
            <a:extLst>
              <a:ext uri="{FF2B5EF4-FFF2-40B4-BE49-F238E27FC236}">
                <a16:creationId xmlns:a16="http://schemas.microsoft.com/office/drawing/2014/main" id="{783FA532-7E33-F1E6-C409-140C3CCCC6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E50D727-E2D9-DFEE-3E48-4A8B04B03A1D}"/>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331058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0DA4C-49B2-F67C-79F0-B6438F19EF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9E3FA-F2BF-F4B6-4746-B55D9C301B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3A43F4-6BBD-056C-EE12-BFBADF85D7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6F144A-6E84-554F-D806-8B3DFBEEF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DA3C6-08B1-D2A3-EB48-841963552B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04197E-A98C-F592-F83F-46C85A109CB4}"/>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8" name="Footer Placeholder 7">
            <a:extLst>
              <a:ext uri="{FF2B5EF4-FFF2-40B4-BE49-F238E27FC236}">
                <a16:creationId xmlns:a16="http://schemas.microsoft.com/office/drawing/2014/main" id="{20929187-E571-B967-6F4B-37D36DA371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4BE735-04A8-7FE8-23F1-D50AE60DDCAD}"/>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706617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60E4C-AE4C-88C5-5D73-AC759799F5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D0B8D5-07A8-F21C-5C71-5F5ED17090DE}"/>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4" name="Footer Placeholder 3">
            <a:extLst>
              <a:ext uri="{FF2B5EF4-FFF2-40B4-BE49-F238E27FC236}">
                <a16:creationId xmlns:a16="http://schemas.microsoft.com/office/drawing/2014/main" id="{AA70DDF0-EBD6-65AB-8283-E9375F49F92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9C673EB-BA8E-2B23-EDBF-CE2394CF426E}"/>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283484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8B3773-576E-A23A-2A37-16A908BF51B4}"/>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3" name="Footer Placeholder 2">
            <a:extLst>
              <a:ext uri="{FF2B5EF4-FFF2-40B4-BE49-F238E27FC236}">
                <a16:creationId xmlns:a16="http://schemas.microsoft.com/office/drawing/2014/main" id="{A20CD2A5-E78E-B7C0-AE24-A4D816F0B8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02B7822-071A-7D2E-6C89-9D555DA56C54}"/>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278686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4B39F-9E5F-D87A-ACB4-CCD8030B9B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0D61D87-1B28-6F94-9630-36EB382CD5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906BAE-65ED-1C93-DBF2-C0ADDAEAB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444893-BB88-134D-AA67-C016E8A9CE4B}"/>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6" name="Footer Placeholder 5">
            <a:extLst>
              <a:ext uri="{FF2B5EF4-FFF2-40B4-BE49-F238E27FC236}">
                <a16:creationId xmlns:a16="http://schemas.microsoft.com/office/drawing/2014/main" id="{70CEB986-15CE-3D92-D765-37861266B1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5FF419-5CD0-B8D1-2704-A0FE94F96CF8}"/>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325510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A17E2-4AE5-69AA-BA2B-2ACFFCFAEB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73DC8F3-3A86-2F06-07FB-E1D422EFD2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0B7465-0556-1B16-24B9-177C70FFA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21380-5EA0-C5A9-665A-CDD9CC67C852}"/>
              </a:ext>
            </a:extLst>
          </p:cNvPr>
          <p:cNvSpPr>
            <a:spLocks noGrp="1"/>
          </p:cNvSpPr>
          <p:nvPr>
            <p:ph type="dt" sz="half" idx="10"/>
          </p:nvPr>
        </p:nvSpPr>
        <p:spPr/>
        <p:txBody>
          <a:bodyPr/>
          <a:lstStyle/>
          <a:p>
            <a:fld id="{DD4A7353-45CC-4DD9-837E-3B6B40FF7C6A}" type="datetimeFigureOut">
              <a:rPr lang="en-GB" smtClean="0"/>
              <a:t>27/01/2025</a:t>
            </a:fld>
            <a:endParaRPr lang="en-GB"/>
          </a:p>
        </p:txBody>
      </p:sp>
      <p:sp>
        <p:nvSpPr>
          <p:cNvPr id="6" name="Footer Placeholder 5">
            <a:extLst>
              <a:ext uri="{FF2B5EF4-FFF2-40B4-BE49-F238E27FC236}">
                <a16:creationId xmlns:a16="http://schemas.microsoft.com/office/drawing/2014/main" id="{F1011697-D74E-B809-0629-0F58C33DBC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F89F58-AF8A-409C-B352-E9D334778088}"/>
              </a:ext>
            </a:extLst>
          </p:cNvPr>
          <p:cNvSpPr>
            <a:spLocks noGrp="1"/>
          </p:cNvSpPr>
          <p:nvPr>
            <p:ph type="sldNum" sz="quarter" idx="12"/>
          </p:nvPr>
        </p:nvSpPr>
        <p:spPr/>
        <p:txBody>
          <a:bodyPr/>
          <a:lstStyle/>
          <a:p>
            <a:fld id="{4F37476B-27B3-450F-AD7A-934DD5052FA6}" type="slidenum">
              <a:rPr lang="en-GB" smtClean="0"/>
              <a:t>‹#›</a:t>
            </a:fld>
            <a:endParaRPr lang="en-GB"/>
          </a:p>
        </p:txBody>
      </p:sp>
    </p:spTree>
    <p:extLst>
      <p:ext uri="{BB962C8B-B14F-4D97-AF65-F5344CB8AC3E}">
        <p14:creationId xmlns:p14="http://schemas.microsoft.com/office/powerpoint/2010/main" val="25664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41AB51-8EBF-0A8C-D9EA-039AACF020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F4FD75-CD65-3E0B-A04D-999122A8C0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6F98F3-D358-AFC7-1092-E81247C0F3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D4A7353-45CC-4DD9-837E-3B6B40FF7C6A}" type="datetimeFigureOut">
              <a:rPr lang="en-GB" smtClean="0"/>
              <a:t>27/01/2025</a:t>
            </a:fld>
            <a:endParaRPr lang="en-GB"/>
          </a:p>
        </p:txBody>
      </p:sp>
      <p:sp>
        <p:nvSpPr>
          <p:cNvPr id="5" name="Footer Placeholder 4">
            <a:extLst>
              <a:ext uri="{FF2B5EF4-FFF2-40B4-BE49-F238E27FC236}">
                <a16:creationId xmlns:a16="http://schemas.microsoft.com/office/drawing/2014/main" id="{F9C1801B-0259-2DF2-F315-950D3F04C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FFA71176-EF35-78F7-8ABE-289654044C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37476B-27B3-450F-AD7A-934DD5052FA6}" type="slidenum">
              <a:rPr lang="en-GB" smtClean="0"/>
              <a:t>‹#›</a:t>
            </a:fld>
            <a:endParaRPr lang="en-GB"/>
          </a:p>
        </p:txBody>
      </p:sp>
    </p:spTree>
    <p:extLst>
      <p:ext uri="{BB962C8B-B14F-4D97-AF65-F5344CB8AC3E}">
        <p14:creationId xmlns:p14="http://schemas.microsoft.com/office/powerpoint/2010/main" val="2990837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17A301-9A6E-3320-F4B9-E76D831D22B4}"/>
              </a:ext>
            </a:extLst>
          </p:cNvPr>
          <p:cNvSpPr>
            <a:spLocks noGrp="1"/>
          </p:cNvSpPr>
          <p:nvPr>
            <p:ph type="ctrTitle"/>
          </p:nvPr>
        </p:nvSpPr>
        <p:spPr>
          <a:xfrm>
            <a:off x="838200" y="451381"/>
            <a:ext cx="10512552" cy="4066540"/>
          </a:xfrm>
        </p:spPr>
        <p:txBody>
          <a:bodyPr anchor="b">
            <a:normAutofit/>
          </a:bodyPr>
          <a:lstStyle/>
          <a:p>
            <a:pPr algn="l"/>
            <a:r>
              <a:rPr lang="en-GB" sz="6600"/>
              <a:t>CNS update January 2025</a:t>
            </a:r>
          </a:p>
        </p:txBody>
      </p:sp>
      <p:sp>
        <p:nvSpPr>
          <p:cNvPr id="3" name="Subtitle 2">
            <a:extLst>
              <a:ext uri="{FF2B5EF4-FFF2-40B4-BE49-F238E27FC236}">
                <a16:creationId xmlns:a16="http://schemas.microsoft.com/office/drawing/2014/main" id="{6826DB7C-2DE8-6ACF-1CF0-37A11756CB2A}"/>
              </a:ext>
            </a:extLst>
          </p:cNvPr>
          <p:cNvSpPr>
            <a:spLocks noGrp="1"/>
          </p:cNvSpPr>
          <p:nvPr>
            <p:ph type="subTitle" idx="1"/>
          </p:nvPr>
        </p:nvSpPr>
        <p:spPr>
          <a:xfrm>
            <a:off x="838199" y="4983276"/>
            <a:ext cx="10512552" cy="1126680"/>
          </a:xfrm>
        </p:spPr>
        <p:txBody>
          <a:bodyPr>
            <a:normAutofit/>
          </a:bodyPr>
          <a:lstStyle/>
          <a:p>
            <a:pPr algn="l"/>
            <a:r>
              <a:rPr lang="en-GB" sz="1200" dirty="0"/>
              <a:t>By S Lovell January 2025</a:t>
            </a: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513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36CF44-1172-AF96-2869-EE28505AD5BF}"/>
              </a:ext>
            </a:extLst>
          </p:cNvPr>
          <p:cNvSpPr>
            <a:spLocks noGrp="1"/>
          </p:cNvSpPr>
          <p:nvPr>
            <p:ph type="title"/>
          </p:nvPr>
        </p:nvSpPr>
        <p:spPr>
          <a:xfrm>
            <a:off x="841248" y="548640"/>
            <a:ext cx="3600860" cy="5431536"/>
          </a:xfrm>
        </p:spPr>
        <p:txBody>
          <a:bodyPr>
            <a:normAutofit/>
          </a:bodyPr>
          <a:lstStyle/>
          <a:p>
            <a:r>
              <a:rPr lang="en-GB" sz="4000" kern="100" dirty="0">
                <a:latin typeface="Aptos" panose="020B0004020202020204" pitchFamily="34" charset="0"/>
                <a:ea typeface="Aptos" panose="020B0004020202020204" pitchFamily="34" charset="0"/>
                <a:cs typeface="Times New Roman" panose="02020603050405020304" pitchFamily="18" charset="0"/>
              </a:rPr>
              <a:t>NBT CNS team</a:t>
            </a:r>
            <a:endParaRPr lang="en-GB" sz="5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0749955-91E9-DAE0-BA93-E6104A3D14A4}"/>
              </a:ext>
            </a:extLst>
          </p:cNvPr>
          <p:cNvSpPr>
            <a:spLocks noGrp="1"/>
          </p:cNvSpPr>
          <p:nvPr>
            <p:ph idx="1"/>
          </p:nvPr>
        </p:nvSpPr>
        <p:spPr>
          <a:xfrm>
            <a:off x="5126418" y="552091"/>
            <a:ext cx="6224335" cy="5431536"/>
          </a:xfrm>
        </p:spPr>
        <p:txBody>
          <a:bodyPr anchor="ctr">
            <a:normAutofit fontScale="92500" lnSpcReduction="10000"/>
          </a:bodyPr>
          <a:lstStyle/>
          <a:p>
            <a:pPr marL="0" indent="0">
              <a:spcAft>
                <a:spcPts val="800"/>
              </a:spcAft>
              <a:buNone/>
            </a:pPr>
            <a:endParaRPr lang="en-GB" sz="2200" kern="100" dirty="0">
              <a:effectLst/>
              <a:latin typeface="Aptos" panose="020B0004020202020204" pitchFamily="34" charset="0"/>
              <a:ea typeface="Aptos" panose="020B0004020202020204" pitchFamily="34" charset="0"/>
              <a:cs typeface="Times New Roman" panose="02020603050405020304" pitchFamily="18" charset="0"/>
            </a:endParaRPr>
          </a:p>
          <a:p>
            <a:pPr>
              <a:spcAft>
                <a:spcPts val="800"/>
              </a:spcAft>
            </a:pPr>
            <a:r>
              <a:rPr lang="en-GB" sz="2200" kern="100" dirty="0">
                <a:effectLst/>
                <a:latin typeface="Aptos" panose="020B0004020202020204" pitchFamily="34" charset="0"/>
                <a:ea typeface="Aptos" panose="020B0004020202020204" pitchFamily="34" charset="0"/>
                <a:cs typeface="Times New Roman" panose="02020603050405020304" pitchFamily="18" charset="0"/>
              </a:rPr>
              <a:t>CNS - increased to x3 with a 2.2wte in Feb 2024. </a:t>
            </a:r>
            <a:r>
              <a:rPr lang="en-GB" sz="2200" i="1" kern="100" dirty="0">
                <a:latin typeface="Aptos" panose="020B0004020202020204" pitchFamily="34" charset="0"/>
                <a:ea typeface="Aptos" panose="020B0004020202020204" pitchFamily="34" charset="0"/>
                <a:cs typeface="Times New Roman" panose="02020603050405020304" pitchFamily="18" charset="0"/>
              </a:rPr>
              <a:t>Chris Millman, Becky Peach and Sally Lovell</a:t>
            </a:r>
            <a:r>
              <a:rPr lang="en-GB" sz="2200" i="1" kern="100" dirty="0">
                <a:effectLst/>
                <a:latin typeface="Aptos" panose="020B0004020202020204" pitchFamily="34" charset="0"/>
                <a:ea typeface="Aptos" panose="020B0004020202020204" pitchFamily="34" charset="0"/>
                <a:cs typeface="Times New Roman" panose="02020603050405020304" pitchFamily="18" charset="0"/>
              </a:rPr>
              <a:t> </a:t>
            </a:r>
          </a:p>
          <a:p>
            <a:pPr>
              <a:spcAft>
                <a:spcPts val="800"/>
              </a:spcAft>
            </a:pPr>
            <a:r>
              <a:rPr lang="en-GB" sz="2200" kern="100" dirty="0">
                <a:effectLst/>
                <a:latin typeface="Aptos" panose="020B0004020202020204" pitchFamily="34" charset="0"/>
                <a:ea typeface="Aptos" panose="020B0004020202020204" pitchFamily="34" charset="0"/>
                <a:cs typeface="Times New Roman" panose="02020603050405020304" pitchFamily="18" charset="0"/>
              </a:rPr>
              <a:t>Now 2 nurses working everyday with 3 on Tuesdays for MDT and clinic.</a:t>
            </a:r>
          </a:p>
          <a:p>
            <a:pPr>
              <a:spcAft>
                <a:spcPts val="800"/>
              </a:spcAft>
            </a:pPr>
            <a:r>
              <a:rPr lang="en-GB" sz="2200" kern="100" dirty="0">
                <a:effectLst/>
                <a:latin typeface="Aptos" panose="020B0004020202020204" pitchFamily="34" charset="0"/>
                <a:ea typeface="Aptos" panose="020B0004020202020204" pitchFamily="34" charset="0"/>
                <a:cs typeface="Times New Roman" panose="02020603050405020304" pitchFamily="18" charset="0"/>
              </a:rPr>
              <a:t>CSW/Navigator – </a:t>
            </a:r>
            <a:r>
              <a:rPr lang="en-GB" sz="2200" i="1" kern="100" dirty="0">
                <a:effectLst/>
                <a:latin typeface="Aptos" panose="020B0004020202020204" pitchFamily="34" charset="0"/>
                <a:ea typeface="Aptos" panose="020B0004020202020204" pitchFamily="34" charset="0"/>
                <a:cs typeface="Times New Roman" panose="02020603050405020304" pitchFamily="18" charset="0"/>
              </a:rPr>
              <a:t>Hannah Hilton </a:t>
            </a:r>
            <a:r>
              <a:rPr lang="en-GB" sz="2200" kern="100" dirty="0">
                <a:effectLst/>
                <a:latin typeface="Aptos" panose="020B0004020202020204" pitchFamily="34" charset="0"/>
                <a:ea typeface="Aptos" panose="020B0004020202020204" pitchFamily="34" charset="0"/>
                <a:cs typeface="Times New Roman" panose="02020603050405020304" pitchFamily="18" charset="0"/>
              </a:rPr>
              <a:t>started joint CSW/navigator role Jan 2024, from Sept 2024 reduced to 0.5wte CSW role only.   Covering Tues/Weds/Thurs.  However, as HH is amazing she is still tracking scans and results within her CSW hours.</a:t>
            </a:r>
          </a:p>
          <a:p>
            <a:pPr>
              <a:spcAft>
                <a:spcPts val="800"/>
              </a:spcAft>
            </a:pPr>
            <a:r>
              <a:rPr lang="en-GB" sz="2200" kern="100" dirty="0">
                <a:effectLst/>
                <a:latin typeface="Aptos" panose="020B0004020202020204" pitchFamily="34" charset="0"/>
                <a:ea typeface="Aptos" panose="020B0004020202020204" pitchFamily="34" charset="0"/>
                <a:cs typeface="Times New Roman" panose="02020603050405020304" pitchFamily="18" charset="0"/>
              </a:rPr>
              <a:t>Navigator role was advertised but no successful applicants.  </a:t>
            </a:r>
          </a:p>
          <a:p>
            <a:pPr>
              <a:spcAft>
                <a:spcPts val="800"/>
              </a:spcAft>
            </a:pPr>
            <a:r>
              <a:rPr lang="en-GB" sz="2200" kern="100" dirty="0">
                <a:effectLst/>
                <a:latin typeface="Aptos" panose="020B0004020202020204" pitchFamily="34" charset="0"/>
                <a:ea typeface="Aptos" panose="020B0004020202020204" pitchFamily="34" charset="0"/>
                <a:cs typeface="Times New Roman" panose="02020603050405020304" pitchFamily="18" charset="0"/>
              </a:rPr>
              <a:t>Currently, trust-wide navigator roles are unfunded and awaiting decisions regarding future funding.</a:t>
            </a:r>
          </a:p>
          <a:p>
            <a:r>
              <a:rPr lang="en-GB" sz="2200" dirty="0"/>
              <a:t>Supported by CNS Admin </a:t>
            </a:r>
            <a:r>
              <a:rPr lang="en-GB" sz="2200" i="1" dirty="0"/>
              <a:t>Sharon Grant.</a:t>
            </a:r>
          </a:p>
        </p:txBody>
      </p:sp>
    </p:spTree>
    <p:extLst>
      <p:ext uri="{BB962C8B-B14F-4D97-AF65-F5344CB8AC3E}">
        <p14:creationId xmlns:p14="http://schemas.microsoft.com/office/powerpoint/2010/main" val="1909140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A6E80C-EA81-F1C5-14DB-FB205E2B2C37}"/>
              </a:ext>
            </a:extLst>
          </p:cNvPr>
          <p:cNvSpPr>
            <a:spLocks noGrp="1"/>
          </p:cNvSpPr>
          <p:nvPr>
            <p:ph type="title"/>
          </p:nvPr>
        </p:nvSpPr>
        <p:spPr>
          <a:xfrm>
            <a:off x="841248" y="548640"/>
            <a:ext cx="3600860" cy="5431536"/>
          </a:xfrm>
        </p:spPr>
        <p:txBody>
          <a:bodyPr>
            <a:normAutofit/>
          </a:bodyPr>
          <a:lstStyle/>
          <a:p>
            <a:pPr algn="ctr"/>
            <a:r>
              <a:rPr lang="en-GB" sz="4000" kern="100" dirty="0">
                <a:effectLst/>
                <a:latin typeface="Aptos" panose="020B0004020202020204" pitchFamily="34" charset="0"/>
                <a:ea typeface="Aptos" panose="020B0004020202020204" pitchFamily="34" charset="0"/>
                <a:cs typeface="Times New Roman" panose="02020603050405020304" pitchFamily="18" charset="0"/>
              </a:rPr>
              <a:t>Improvements and </a:t>
            </a:r>
            <a:r>
              <a:rPr lang="en-GB" sz="4000" kern="100" dirty="0">
                <a:latin typeface="Aptos" panose="020B0004020202020204" pitchFamily="34" charset="0"/>
                <a:ea typeface="Aptos" panose="020B0004020202020204" pitchFamily="34" charset="0"/>
                <a:cs typeface="Times New Roman" panose="02020603050405020304" pitchFamily="18" charset="0"/>
              </a:rPr>
              <a:t>d</a:t>
            </a:r>
            <a:r>
              <a:rPr lang="en-GB" sz="4000" kern="100" dirty="0">
                <a:effectLst/>
                <a:latin typeface="Aptos" panose="020B0004020202020204" pitchFamily="34" charset="0"/>
                <a:ea typeface="Aptos" panose="020B0004020202020204" pitchFamily="34" charset="0"/>
                <a:cs typeface="Times New Roman" panose="02020603050405020304" pitchFamily="18" charset="0"/>
              </a:rPr>
              <a:t>evelopments</a:t>
            </a:r>
            <a:br>
              <a:rPr lang="en-GB" sz="4000" kern="100" dirty="0">
                <a:effectLst/>
                <a:latin typeface="Aptos" panose="020B0004020202020204" pitchFamily="34" charset="0"/>
                <a:ea typeface="Aptos" panose="020B0004020202020204" pitchFamily="34" charset="0"/>
                <a:cs typeface="Times New Roman" panose="02020603050405020304" pitchFamily="18" charset="0"/>
              </a:rPr>
            </a:br>
            <a:r>
              <a:rPr lang="en-GB" sz="4000" kern="100" dirty="0">
                <a:latin typeface="Aptos" panose="020B0004020202020204" pitchFamily="34" charset="0"/>
                <a:ea typeface="Aptos" panose="020B0004020202020204" pitchFamily="34" charset="0"/>
                <a:cs typeface="Times New Roman" panose="02020603050405020304" pitchFamily="18" charset="0"/>
              </a:rPr>
              <a:t>over past 12 months</a:t>
            </a:r>
            <a:endParaRPr lang="en-GB" sz="40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7933318-AD90-9152-3760-B0878DE8AB90}"/>
              </a:ext>
            </a:extLst>
          </p:cNvPr>
          <p:cNvSpPr>
            <a:spLocks noGrp="1"/>
          </p:cNvSpPr>
          <p:nvPr>
            <p:ph idx="1"/>
          </p:nvPr>
        </p:nvSpPr>
        <p:spPr>
          <a:xfrm>
            <a:off x="5126418" y="384561"/>
            <a:ext cx="6224335" cy="5599066"/>
          </a:xfrm>
        </p:spPr>
        <p:txBody>
          <a:bodyPr anchor="ctr">
            <a:normAutofit fontScale="92500" lnSpcReduction="10000"/>
          </a:bodyPr>
          <a:lstStyle/>
          <a:p>
            <a:endParaRPr lang="en-GB" sz="1500" dirty="0"/>
          </a:p>
          <a:p>
            <a:endParaRPr lang="en-GB" sz="1500" dirty="0"/>
          </a:p>
          <a:p>
            <a:r>
              <a:rPr lang="en-GB" sz="1600" dirty="0"/>
              <a:t>Benign letters sent to patients following MDT has reduced from 11-week turnaround to 2 weeks.</a:t>
            </a:r>
          </a:p>
          <a:p>
            <a:r>
              <a:rPr lang="en-GB" sz="1600" dirty="0"/>
              <a:t>HNA’s offered: </a:t>
            </a:r>
          </a:p>
          <a:p>
            <a:pPr marL="457200" lvl="1" indent="0">
              <a:buNone/>
            </a:pPr>
            <a:r>
              <a:rPr lang="en-GB" sz="1600" dirty="0"/>
              <a:t>- 2023 – 16 </a:t>
            </a:r>
          </a:p>
          <a:p>
            <a:pPr marL="457200" lvl="1" indent="0">
              <a:buNone/>
            </a:pPr>
            <a:r>
              <a:rPr lang="en-GB" sz="1600" dirty="0"/>
              <a:t>- 2024 – 107</a:t>
            </a:r>
          </a:p>
          <a:p>
            <a:r>
              <a:rPr lang="en-GB" sz="1600" dirty="0"/>
              <a:t>HNA’s completed:</a:t>
            </a:r>
          </a:p>
          <a:p>
            <a:pPr marL="457200" lvl="1" indent="0">
              <a:buNone/>
            </a:pPr>
            <a:r>
              <a:rPr lang="en-GB" sz="1600" dirty="0"/>
              <a:t>- 2023 – 9</a:t>
            </a:r>
          </a:p>
          <a:p>
            <a:pPr marL="457200" lvl="1" indent="0">
              <a:buNone/>
            </a:pPr>
            <a:r>
              <a:rPr lang="en-GB" sz="1600" dirty="0"/>
              <a:t>- 2024 – 64</a:t>
            </a:r>
          </a:p>
          <a:p>
            <a:endParaRPr lang="en-GB" sz="1600" dirty="0"/>
          </a:p>
          <a:p>
            <a:r>
              <a:rPr lang="en-GB" sz="1600" dirty="0"/>
              <a:t>3rd Nurse – enables CNS team to visit inpatients, attend PDC appointments, respond to more patient phone calls and enquiries, triage in a timely manner, attend speciality OPAs (Thoracic/Urology/Neurosurgery/T&amp;O) to support patients.</a:t>
            </a:r>
          </a:p>
          <a:p>
            <a:r>
              <a:rPr lang="en-GB" sz="1600" dirty="0"/>
              <a:t>CNS follow-up clinics – in the planning, due to commence when I am trained and signed off to triage independently.</a:t>
            </a:r>
          </a:p>
          <a:p>
            <a:r>
              <a:rPr lang="en-GB" sz="1600" dirty="0"/>
              <a:t>End of treatment Summaries are in production.  Draft copies agreed for both Plastics and Retroperitoneal patients.  Now with the Personalised Care and Support Lead for Cancer for conversion into an electronic version on care-flow.  Plan to then integrate them into use.</a:t>
            </a:r>
            <a:endParaRPr lang="en-GB" sz="1500" dirty="0"/>
          </a:p>
        </p:txBody>
      </p:sp>
    </p:spTree>
    <p:extLst>
      <p:ext uri="{BB962C8B-B14F-4D97-AF65-F5344CB8AC3E}">
        <p14:creationId xmlns:p14="http://schemas.microsoft.com/office/powerpoint/2010/main" val="350430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EE6A7E-6AC7-865A-C084-FAB195EB7AC9}"/>
              </a:ext>
            </a:extLst>
          </p:cNvPr>
          <p:cNvSpPr>
            <a:spLocks noGrp="1"/>
          </p:cNvSpPr>
          <p:nvPr>
            <p:ph type="title"/>
          </p:nvPr>
        </p:nvSpPr>
        <p:spPr>
          <a:xfrm>
            <a:off x="841248" y="548640"/>
            <a:ext cx="3600860" cy="5431536"/>
          </a:xfrm>
        </p:spPr>
        <p:txBody>
          <a:bodyPr>
            <a:normAutofit/>
          </a:bodyPr>
          <a:lstStyle/>
          <a:p>
            <a:pPr algn="ctr"/>
            <a:r>
              <a:rPr lang="en-GB" sz="4000" kern="100" dirty="0">
                <a:effectLst/>
                <a:latin typeface="Aptos" panose="020B0004020202020204" pitchFamily="34" charset="0"/>
                <a:ea typeface="Aptos" panose="020B0004020202020204" pitchFamily="34" charset="0"/>
                <a:cs typeface="Times New Roman" panose="02020603050405020304" pitchFamily="18" charset="0"/>
              </a:rPr>
              <a:t>Triaging</a:t>
            </a:r>
            <a:endParaRPr lang="en-GB" sz="40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3383971-1753-46FB-EF89-98DBCD084AFD}"/>
              </a:ext>
            </a:extLst>
          </p:cNvPr>
          <p:cNvSpPr>
            <a:spLocks noGrp="1"/>
          </p:cNvSpPr>
          <p:nvPr>
            <p:ph idx="1"/>
          </p:nvPr>
        </p:nvSpPr>
        <p:spPr>
          <a:xfrm>
            <a:off x="5126418" y="552091"/>
            <a:ext cx="6224335" cy="5431536"/>
          </a:xfrm>
        </p:spPr>
        <p:txBody>
          <a:bodyPr anchor="ctr">
            <a:normAutofit fontScale="92500" lnSpcReduction="10000"/>
          </a:bodyPr>
          <a:lstStyle/>
          <a:p>
            <a:pPr marL="0" indent="0">
              <a:buNone/>
            </a:pPr>
            <a:endParaRPr lang="en-GB" sz="2200" dirty="0"/>
          </a:p>
          <a:p>
            <a:pPr marL="0" indent="0">
              <a:buNone/>
            </a:pPr>
            <a:endParaRPr lang="en-GB" sz="2200" dirty="0"/>
          </a:p>
          <a:p>
            <a:pPr marL="0" indent="0">
              <a:buNone/>
            </a:pPr>
            <a:endParaRPr lang="en-GB" sz="2200" dirty="0"/>
          </a:p>
          <a:p>
            <a:pPr marL="0" indent="0">
              <a:buNone/>
            </a:pPr>
            <a:r>
              <a:rPr lang="en-GB" sz="2200" dirty="0"/>
              <a:t>CNS team triage referrals to Sarcoma. Triages received via 2WW referral, routine MDT referral and tertiary referrals.   Options on triage include Reject referral, Accept to Main MDT or Accept to Radiology MDT.  Prior to CNS triaging all referrals were discussed at Main MDT and were automatically booked OPA’s </a:t>
            </a:r>
          </a:p>
          <a:p>
            <a:pPr marL="0" indent="0">
              <a:buNone/>
            </a:pPr>
            <a:endParaRPr lang="en-GB" sz="2200" dirty="0"/>
          </a:p>
          <a:p>
            <a:pPr marL="0" indent="0">
              <a:buNone/>
            </a:pPr>
            <a:r>
              <a:rPr lang="en-GB" sz="2200" dirty="0"/>
              <a:t>In 2024 the CNS team triaged a total of 1348 referrals.</a:t>
            </a:r>
          </a:p>
          <a:p>
            <a:pPr marL="0" indent="0">
              <a:buNone/>
            </a:pPr>
            <a:endParaRPr lang="en-GB" sz="2200" dirty="0"/>
          </a:p>
          <a:p>
            <a:pPr marL="0" indent="0">
              <a:buNone/>
            </a:pPr>
            <a:r>
              <a:rPr lang="en-GB" sz="2200" dirty="0"/>
              <a:t>Out of the 1348 referrals; 233 patients were diagnosed with a Sarcoma. </a:t>
            </a:r>
          </a:p>
          <a:p>
            <a:pPr marL="0" indent="0">
              <a:buNone/>
            </a:pPr>
            <a:endParaRPr lang="en-GB" sz="2200" dirty="0"/>
          </a:p>
          <a:p>
            <a:pPr marL="0" indent="0">
              <a:buNone/>
            </a:pPr>
            <a:r>
              <a:rPr lang="en-GB" sz="2200" dirty="0"/>
              <a:t>(2023 – 1204 referrals; 206 patients were diagnosed with a Sarcoma)</a:t>
            </a:r>
          </a:p>
          <a:p>
            <a:pPr marL="0" indent="0">
              <a:buNone/>
            </a:pPr>
            <a:endParaRPr lang="en-GB" sz="2200" dirty="0"/>
          </a:p>
          <a:p>
            <a:endParaRPr lang="en-GB" sz="2200" dirty="0"/>
          </a:p>
        </p:txBody>
      </p:sp>
    </p:spTree>
    <p:extLst>
      <p:ext uri="{BB962C8B-B14F-4D97-AF65-F5344CB8AC3E}">
        <p14:creationId xmlns:p14="http://schemas.microsoft.com/office/powerpoint/2010/main" val="44453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A27CD8-B286-6299-896C-42E03B2659C8}"/>
              </a:ext>
            </a:extLst>
          </p:cNvPr>
          <p:cNvSpPr>
            <a:spLocks noGrp="1"/>
          </p:cNvSpPr>
          <p:nvPr>
            <p:ph type="title"/>
          </p:nvPr>
        </p:nvSpPr>
        <p:spPr>
          <a:xfrm>
            <a:off x="630936" y="639520"/>
            <a:ext cx="3429000" cy="1719072"/>
          </a:xfrm>
        </p:spPr>
        <p:txBody>
          <a:bodyPr anchor="b">
            <a:normAutofit/>
          </a:bodyPr>
          <a:lstStyle/>
          <a:p>
            <a:r>
              <a:rPr lang="en-GB" sz="5400" kern="100">
                <a:effectLst/>
                <a:latin typeface="Aptos" panose="020B0004020202020204" pitchFamily="34" charset="0"/>
                <a:ea typeface="Aptos" panose="020B0004020202020204" pitchFamily="34" charset="0"/>
                <a:cs typeface="Times New Roman" panose="02020603050405020304" pitchFamily="18" charset="0"/>
              </a:rPr>
              <a:t>Triaging</a:t>
            </a:r>
            <a:endParaRPr lang="en-GB" sz="5400"/>
          </a:p>
        </p:txBody>
      </p:sp>
      <p:sp>
        <p:nvSpPr>
          <p:cNvPr id="18"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87557A-15E7-FED2-CCAD-DED73A1ED5FE}"/>
              </a:ext>
            </a:extLst>
          </p:cNvPr>
          <p:cNvSpPr>
            <a:spLocks noGrp="1"/>
          </p:cNvSpPr>
          <p:nvPr>
            <p:ph idx="1"/>
          </p:nvPr>
        </p:nvSpPr>
        <p:spPr>
          <a:xfrm>
            <a:off x="630936" y="2807208"/>
            <a:ext cx="4458300" cy="3557384"/>
          </a:xfrm>
        </p:spPr>
        <p:txBody>
          <a:bodyPr anchor="t">
            <a:normAutofit/>
          </a:bodyPr>
          <a:lstStyle/>
          <a:p>
            <a:pPr marL="0" indent="0">
              <a:buNone/>
            </a:pPr>
            <a:endParaRPr lang="en-GB" sz="1500" dirty="0"/>
          </a:p>
          <a:p>
            <a:pPr marL="0" indent="0">
              <a:buNone/>
            </a:pPr>
            <a:r>
              <a:rPr lang="en-GB" sz="1800" dirty="0"/>
              <a:t>What does this mean for the wider team?</a:t>
            </a:r>
          </a:p>
          <a:p>
            <a:pPr lvl="1"/>
            <a:r>
              <a:rPr lang="en-GB" sz="1800" dirty="0"/>
              <a:t>807 patients triaged to the radiology MDT, instead of Main MDT.</a:t>
            </a:r>
          </a:p>
          <a:p>
            <a:pPr lvl="1"/>
            <a:r>
              <a:rPr lang="en-GB" sz="1800" dirty="0"/>
              <a:t>out of these 807, 430 did not need OPA’s.</a:t>
            </a:r>
          </a:p>
          <a:p>
            <a:pPr lvl="1"/>
            <a:r>
              <a:rPr lang="en-GB" sz="1800" dirty="0"/>
              <a:t>150 rejected referrals. Either did not meet the referral criteria or had not had appropriate imaging performed.</a:t>
            </a:r>
          </a:p>
          <a:p>
            <a:pPr lvl="1"/>
            <a:r>
              <a:rPr lang="en-GB" sz="1800" dirty="0"/>
              <a:t>Total OPA’s saved - 580 in 2024.</a:t>
            </a:r>
          </a:p>
          <a:p>
            <a:endParaRPr lang="en-GB" sz="1500" dirty="0"/>
          </a:p>
        </p:txBody>
      </p:sp>
      <p:pic>
        <p:nvPicPr>
          <p:cNvPr id="8" name="Picture 7">
            <a:extLst>
              <a:ext uri="{FF2B5EF4-FFF2-40B4-BE49-F238E27FC236}">
                <a16:creationId xmlns:a16="http://schemas.microsoft.com/office/drawing/2014/main" id="{E2D62863-F943-8E47-01BE-414758450BD3}"/>
              </a:ext>
            </a:extLst>
          </p:cNvPr>
          <p:cNvPicPr>
            <a:picLocks noChangeAspect="1"/>
          </p:cNvPicPr>
          <p:nvPr/>
        </p:nvPicPr>
        <p:blipFill>
          <a:blip r:embed="rId2"/>
          <a:stretch>
            <a:fillRect/>
          </a:stretch>
        </p:blipFill>
        <p:spPr>
          <a:xfrm>
            <a:off x="6096000" y="1412227"/>
            <a:ext cx="5462016" cy="3724902"/>
          </a:xfrm>
          <a:prstGeom prst="rect">
            <a:avLst/>
          </a:prstGeom>
        </p:spPr>
      </p:pic>
    </p:spTree>
    <p:extLst>
      <p:ext uri="{BB962C8B-B14F-4D97-AF65-F5344CB8AC3E}">
        <p14:creationId xmlns:p14="http://schemas.microsoft.com/office/powerpoint/2010/main" val="2488550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207</TotalTime>
  <Words>441</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Aptos</vt:lpstr>
      <vt:lpstr>Aptos Display</vt:lpstr>
      <vt:lpstr>Arial</vt:lpstr>
      <vt:lpstr>Office Theme</vt:lpstr>
      <vt:lpstr>CNS update January 2025</vt:lpstr>
      <vt:lpstr>NBT CNS team</vt:lpstr>
      <vt:lpstr>Improvements and developments over past 12 months</vt:lpstr>
      <vt:lpstr>Triaging</vt:lpstr>
      <vt:lpstr>Triaging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Sally Lovell</dc:creator>
  <cp:lastModifiedBy>Helen Dunderdale</cp:lastModifiedBy>
  <cp:revision>1</cp:revision>
  <dcterms:created xsi:type="dcterms:W3CDTF">2025-01-27T08:24:54Z</dcterms:created>
  <dcterms:modified xsi:type="dcterms:W3CDTF">2025-01-27T15:28:16Z</dcterms:modified>
</cp:coreProperties>
</file>