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0" r:id="rId4"/>
    <p:sldId id="294" r:id="rId5"/>
    <p:sldId id="275" r:id="rId6"/>
    <p:sldId id="283" r:id="rId7"/>
    <p:sldId id="295" r:id="rId8"/>
    <p:sldId id="263" r:id="rId9"/>
    <p:sldId id="276" r:id="rId10"/>
    <p:sldId id="273" r:id="rId11"/>
    <p:sldId id="271" r:id="rId12"/>
    <p:sldId id="281" r:id="rId13"/>
    <p:sldId id="272" r:id="rId14"/>
    <p:sldId id="265" r:id="rId15"/>
    <p:sldId id="296" r:id="rId16"/>
    <p:sldId id="269" r:id="rId17"/>
    <p:sldId id="274" r:id="rId18"/>
    <p:sldId id="267" r:id="rId19"/>
    <p:sldId id="287" r:id="rId20"/>
    <p:sldId id="288" r:id="rId21"/>
    <p:sldId id="261" r:id="rId22"/>
    <p:sldId id="277" r:id="rId23"/>
    <p:sldId id="278" r:id="rId24"/>
    <p:sldId id="284" r:id="rId25"/>
    <p:sldId id="258" r:id="rId26"/>
    <p:sldId id="259" r:id="rId27"/>
    <p:sldId id="289" r:id="rId28"/>
    <p:sldId id="292" r:id="rId29"/>
    <p:sldId id="286" r:id="rId30"/>
    <p:sldId id="264" r:id="rId31"/>
    <p:sldId id="297" r:id="rId32"/>
    <p:sldId id="298" r:id="rId33"/>
    <p:sldId id="299" r:id="rId34"/>
    <p:sldId id="29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8"/>
    <p:restoredTop sz="94648"/>
  </p:normalViewPr>
  <p:slideViewPr>
    <p:cSldViewPr snapToGrid="0">
      <p:cViewPr varScale="1">
        <p:scale>
          <a:sx n="106" d="100"/>
          <a:sy n="106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Fast%20track%20referrals%20July%202024%20snapshot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hbristol-my.sharepoint.com/personal/oliver_dale_uhbw_nhs_uk/Documents/Documents/Roving%20conultant%20trial%20outcom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hbristol-my.sharepoint.com/personal/oliver_dale_uhbw_nhs_uk/Documents/Documents/Roving%20conultant%20trial%20outcom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uhbristol-my.sharepoint.com/personal/oliver_dale_uhbw_nhs_uk/Documents/Documents/Roving%20conultant%20trial%20outcom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Compelted%20Cancer%20diagnoses%202023-2024%20risk%20scor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Fast%20track%20referrals%20July%202024%20snapshot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Fast%20track%20referrals%20July%202024%20snapshot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Fast%20track%20referrals%20July%202024%20snapshot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Fast%20track%20referrals%20July%202024%20snapshot%2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Fast%20track%20referrals%20July%202024%20snapshot%20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Compelted%20Cancer%20diagnoses%202023-2024%20risk%20sco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Documents\Documents%20-%20Oliver%20Dale&#8217;s%20MacBook%20Pro\Medicine\Audit:Research\Compelted%20Cancer%20diagnoses%202023-2024%20risk%20sco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iloli59\Library\Containers\com.apple.mail\Data\Library\Mail%20Downloads\3105238C-5DB5-4FBE-87BB-E6EEEC142995\Roving%20conultant%20trial%20outcom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Presenting symptom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Sheet1!$H$148:$O$148</c:f>
              <c:strCache>
                <c:ptCount val="8"/>
                <c:pt idx="0">
                  <c:v>dysphonia</c:v>
                </c:pt>
                <c:pt idx="1">
                  <c:v>sore throat</c:v>
                </c:pt>
                <c:pt idx="2">
                  <c:v>Neck lump</c:v>
                </c:pt>
                <c:pt idx="3">
                  <c:v>dysphagia</c:v>
                </c:pt>
                <c:pt idx="4">
                  <c:v>Unilateral nasal block</c:v>
                </c:pt>
                <c:pt idx="5">
                  <c:v>odynophagia</c:v>
                </c:pt>
                <c:pt idx="6">
                  <c:v>referred otalgia</c:v>
                </c:pt>
                <c:pt idx="7">
                  <c:v>Unilateral OME</c:v>
                </c:pt>
              </c:strCache>
            </c:strRef>
          </c:cat>
          <c:val>
            <c:numRef>
              <c:f>Sheet1!$H$150:$O$150</c:f>
              <c:numCache>
                <c:formatCode>0</c:formatCode>
                <c:ptCount val="8"/>
                <c:pt idx="0">
                  <c:v>33.793103448275865</c:v>
                </c:pt>
                <c:pt idx="1">
                  <c:v>33.103448275862071</c:v>
                </c:pt>
                <c:pt idx="2">
                  <c:v>24.137931034482758</c:v>
                </c:pt>
                <c:pt idx="3">
                  <c:v>15.172413793103448</c:v>
                </c:pt>
                <c:pt idx="4">
                  <c:v>8.2758620689655178</c:v>
                </c:pt>
                <c:pt idx="5">
                  <c:v>4.1379310344827589</c:v>
                </c:pt>
                <c:pt idx="6">
                  <c:v>2.7586206896551726</c:v>
                </c:pt>
                <c:pt idx="7">
                  <c:v>2.0689655172413794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5-1C45-BB47-548D549FA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3560191"/>
        <c:axId val="528354159"/>
      </c:barChart>
      <c:catAx>
        <c:axId val="603560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354159"/>
        <c:crosses val="autoZero"/>
        <c:auto val="1"/>
        <c:lblAlgn val="ctr"/>
        <c:lblOffset val="100"/>
        <c:noMultiLvlLbl val="0"/>
      </c:catAx>
      <c:valAx>
        <c:axId val="528354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%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560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Case mix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'[Roving conultant trial outcomes.xlsx]Analysis'!$E$34</c:f>
              <c:strCache>
                <c:ptCount val="1"/>
                <c:pt idx="0">
                  <c:v>Roving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'[Roving conultant trial outcomes.xlsx]Analysis'!$F$33:$G$33</c:f>
              <c:strCache>
                <c:ptCount val="2"/>
                <c:pt idx="0">
                  <c:v>New Patient</c:v>
                </c:pt>
                <c:pt idx="1">
                  <c:v>Follow up</c:v>
                </c:pt>
              </c:strCache>
            </c:strRef>
          </c:cat>
          <c:val>
            <c:numRef>
              <c:f>'[Roving conultant trial outcomes.xlsx]Analysis'!$F$34:$G$34</c:f>
              <c:numCache>
                <c:formatCode>General</c:formatCode>
                <c:ptCount val="2"/>
                <c:pt idx="0">
                  <c:v>33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F-A149-818A-1E2A5D29E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5489135"/>
        <c:axId val="645487215"/>
      </c:barChart>
      <c:catAx>
        <c:axId val="64548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487215"/>
        <c:crosses val="autoZero"/>
        <c:auto val="1"/>
        <c:lblAlgn val="ctr"/>
        <c:lblOffset val="100"/>
        <c:noMultiLvlLbl val="0"/>
      </c:catAx>
      <c:valAx>
        <c:axId val="64548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48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Clinic Outcomes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'[Roving conultant trial outcomes.xlsx]Analysis'!$G$16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'[Roving conultant trial outcomes.xlsx]Analysis'!$E$17:$E$21</c:f>
              <c:strCache>
                <c:ptCount val="5"/>
                <c:pt idx="0">
                  <c:v>Discharge</c:v>
                </c:pt>
                <c:pt idx="1">
                  <c:v>Follow Up</c:v>
                </c:pt>
                <c:pt idx="2">
                  <c:v>PIFU</c:v>
                </c:pt>
                <c:pt idx="3">
                  <c:v>Tel FU</c:v>
                </c:pt>
                <c:pt idx="4">
                  <c:v>Write</c:v>
                </c:pt>
              </c:strCache>
            </c:strRef>
          </c:cat>
          <c:val>
            <c:numRef>
              <c:f>'[Roving conultant trial outcomes.xlsx]Analysis'!$G$17:$G$21</c:f>
              <c:numCache>
                <c:formatCode>General</c:formatCode>
                <c:ptCount val="5"/>
                <c:pt idx="0">
                  <c:v>21</c:v>
                </c:pt>
                <c:pt idx="1">
                  <c:v>24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F-4FF3-A9CD-BE6DC3E6B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894191"/>
        <c:axId val="107894671"/>
      </c:barChart>
      <c:catAx>
        <c:axId val="107894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94671"/>
        <c:crosses val="autoZero"/>
        <c:auto val="1"/>
        <c:lblAlgn val="ctr"/>
        <c:lblOffset val="100"/>
        <c:noMultiLvlLbl val="0"/>
      </c:catAx>
      <c:valAx>
        <c:axId val="107894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Numner</a:t>
                </a:r>
                <a:r>
                  <a:rPr lang="en-GB" sz="1200" baseline="0"/>
                  <a:t> of patients</a:t>
                </a:r>
                <a:endParaRPr lang="en-GB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94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Clinic Outcomes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'[Roving conultant trial outcomes.xlsx]Analysis'!$F$16</c:f>
              <c:strCache>
                <c:ptCount val="1"/>
                <c:pt idx="0">
                  <c:v>Roving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'[Roving conultant trial outcomes.xlsx]Analysis'!$E$17:$E$21</c:f>
              <c:strCache>
                <c:ptCount val="5"/>
                <c:pt idx="0">
                  <c:v>Discharge</c:v>
                </c:pt>
                <c:pt idx="1">
                  <c:v>Follow Up</c:v>
                </c:pt>
                <c:pt idx="2">
                  <c:v>PIFU</c:v>
                </c:pt>
                <c:pt idx="3">
                  <c:v>Tel FU</c:v>
                </c:pt>
                <c:pt idx="4">
                  <c:v>Write</c:v>
                </c:pt>
              </c:strCache>
            </c:strRef>
          </c:cat>
          <c:val>
            <c:numRef>
              <c:f>'[Roving conultant trial outcomes.xlsx]Analysis'!$F$17:$F$21</c:f>
              <c:numCache>
                <c:formatCode>General</c:formatCode>
                <c:ptCount val="5"/>
                <c:pt idx="0">
                  <c:v>31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F-4FF3-A9CD-BE6DC3E6B8CB}"/>
            </c:ext>
          </c:extLst>
        </c:ser>
        <c:ser>
          <c:idx val="1"/>
          <c:order val="1"/>
          <c:tx>
            <c:strRef>
              <c:f>'[Roving conultant trial outcomes.xlsx]Analysis'!$G$16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'[Roving conultant trial outcomes.xlsx]Analysis'!$E$17:$E$21</c:f>
              <c:strCache>
                <c:ptCount val="5"/>
                <c:pt idx="0">
                  <c:v>Discharge</c:v>
                </c:pt>
                <c:pt idx="1">
                  <c:v>Follow Up</c:v>
                </c:pt>
                <c:pt idx="2">
                  <c:v>PIFU</c:v>
                </c:pt>
                <c:pt idx="3">
                  <c:v>Tel FU</c:v>
                </c:pt>
                <c:pt idx="4">
                  <c:v>Write</c:v>
                </c:pt>
              </c:strCache>
            </c:strRef>
          </c:cat>
          <c:val>
            <c:numRef>
              <c:f>'[Roving conultant trial outcomes.xlsx]Analysis'!$G$17:$G$21</c:f>
              <c:numCache>
                <c:formatCode>General</c:formatCode>
                <c:ptCount val="5"/>
                <c:pt idx="0">
                  <c:v>21</c:v>
                </c:pt>
                <c:pt idx="1">
                  <c:v>24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F-4FF3-A9CD-BE6DC3E6B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894191"/>
        <c:axId val="107894671"/>
      </c:barChart>
      <c:catAx>
        <c:axId val="107894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94671"/>
        <c:crosses val="autoZero"/>
        <c:auto val="1"/>
        <c:lblAlgn val="ctr"/>
        <c:lblOffset val="100"/>
        <c:noMultiLvlLbl val="0"/>
      </c:catAx>
      <c:valAx>
        <c:axId val="107894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Numner</a:t>
                </a:r>
                <a:r>
                  <a:rPr lang="en-GB" sz="1200" baseline="0"/>
                  <a:t> of patients</a:t>
                </a:r>
                <a:endParaRPr lang="en-GB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94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Risk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Sheet1!$Q$3:$Q$5</c:f>
              <c:strCache>
                <c:ptCount val="3"/>
                <c:pt idx="0">
                  <c:v>&lt;2.2</c:v>
                </c:pt>
                <c:pt idx="1">
                  <c:v>2.2-7.1</c:v>
                </c:pt>
                <c:pt idx="2">
                  <c:v>&gt;7.1</c:v>
                </c:pt>
              </c:strCache>
            </c:strRef>
          </c:cat>
          <c:val>
            <c:numRef>
              <c:f>Sheet1!$S$3:$S$5</c:f>
              <c:numCache>
                <c:formatCode>General</c:formatCode>
                <c:ptCount val="3"/>
                <c:pt idx="0">
                  <c:v>0</c:v>
                </c:pt>
                <c:pt idx="1">
                  <c:v>12.280701754385964</c:v>
                </c:pt>
                <c:pt idx="2">
                  <c:v>87.719298245614027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B148-B571-19D7A35EC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530687"/>
        <c:axId val="192746511"/>
      </c:barChart>
      <c:catAx>
        <c:axId val="19253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746511"/>
        <c:crosses val="autoZero"/>
        <c:auto val="1"/>
        <c:lblAlgn val="ctr"/>
        <c:lblOffset val="100"/>
        <c:noMultiLvlLbl val="0"/>
      </c:catAx>
      <c:valAx>
        <c:axId val="19274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% of patients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Risk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Sheet2!$D$79:$D$81</c:f>
              <c:strCache>
                <c:ptCount val="3"/>
                <c:pt idx="0">
                  <c:v>&lt;2.2</c:v>
                </c:pt>
                <c:pt idx="1">
                  <c:v>2.2-7.1</c:v>
                </c:pt>
                <c:pt idx="2">
                  <c:v>&gt;7.1</c:v>
                </c:pt>
              </c:strCache>
            </c:strRef>
          </c:cat>
          <c:val>
            <c:numRef>
              <c:f>Sheet2!$F$79:$F$81</c:f>
              <c:numCache>
                <c:formatCode>General</c:formatCode>
                <c:ptCount val="3"/>
                <c:pt idx="0">
                  <c:v>54.166666666666664</c:v>
                </c:pt>
                <c:pt idx="1">
                  <c:v>26.388888888888889</c:v>
                </c:pt>
                <c:pt idx="2">
                  <c:v>18.055555555555554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0-E242-BA02-314808864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954671"/>
        <c:axId val="567212223"/>
      </c:barChart>
      <c:catAx>
        <c:axId val="43595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12223"/>
        <c:crosses val="autoZero"/>
        <c:auto val="1"/>
        <c:lblAlgn val="ctr"/>
        <c:lblOffset val="100"/>
        <c:noMultiLvlLbl val="0"/>
      </c:catAx>
      <c:valAx>
        <c:axId val="56721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% of patients</a:t>
                </a:r>
              </a:p>
            </c:rich>
          </c:tx>
          <c:layout>
            <c:manualLayout>
              <c:xMode val="edge"/>
              <c:yMode val="edge"/>
              <c:x val="1.7828718756875035E-2"/>
              <c:y val="0.356081761160234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954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Diagnostic imaging?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Sheet1!$U$156:$U$157</c:f>
              <c:strCache>
                <c:ptCount val="2"/>
                <c:pt idx="0">
                  <c:v>Scan</c:v>
                </c:pt>
                <c:pt idx="1">
                  <c:v>No scan</c:v>
                </c:pt>
              </c:strCache>
            </c:strRef>
          </c:cat>
          <c:val>
            <c:numRef>
              <c:f>Sheet1!$W$156:$W$157</c:f>
              <c:numCache>
                <c:formatCode>0</c:formatCode>
                <c:ptCount val="2"/>
                <c:pt idx="0">
                  <c:v>37.931034482758619</c:v>
                </c:pt>
                <c:pt idx="1">
                  <c:v>62.068965517241381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F-E545-94F2-723C108AC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3817967"/>
        <c:axId val="645708703"/>
      </c:barChart>
      <c:catAx>
        <c:axId val="60381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708703"/>
        <c:crosses val="autoZero"/>
        <c:auto val="1"/>
        <c:lblAlgn val="ctr"/>
        <c:lblOffset val="100"/>
        <c:noMultiLvlLbl val="0"/>
      </c:catAx>
      <c:valAx>
        <c:axId val="64570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%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81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Imaging Modality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Sheet1!$U$158:$U$161</c:f>
              <c:strCache>
                <c:ptCount val="4"/>
                <c:pt idx="0">
                  <c:v>USS</c:v>
                </c:pt>
                <c:pt idx="1">
                  <c:v>MRI</c:v>
                </c:pt>
                <c:pt idx="2">
                  <c:v>CT</c:v>
                </c:pt>
                <c:pt idx="3">
                  <c:v>Barium swallow</c:v>
                </c:pt>
              </c:strCache>
            </c:strRef>
          </c:cat>
          <c:val>
            <c:numRef>
              <c:f>Sheet1!$W$158:$W$161</c:f>
              <c:numCache>
                <c:formatCode>0</c:formatCode>
                <c:ptCount val="4"/>
                <c:pt idx="0">
                  <c:v>19.310344827586206</c:v>
                </c:pt>
                <c:pt idx="1">
                  <c:v>11.724137931034482</c:v>
                </c:pt>
                <c:pt idx="2">
                  <c:v>7.5862068965517242</c:v>
                </c:pt>
                <c:pt idx="3">
                  <c:v>3.4482758620689653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A-8E41-9426-57F9632CF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992175"/>
        <c:axId val="682159247"/>
      </c:barChart>
      <c:catAx>
        <c:axId val="64499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159247"/>
        <c:crosses val="autoZero"/>
        <c:auto val="1"/>
        <c:lblAlgn val="ctr"/>
        <c:lblOffset val="100"/>
        <c:noMultiLvlLbl val="0"/>
      </c:catAx>
      <c:valAx>
        <c:axId val="68215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92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A0-6F42-946A-E65C981DF8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A0-6F42-946A-E65C981DF8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A0-6F42-946A-E65C981DF816}"/>
              </c:ext>
            </c:extLst>
          </c:dPt>
          <c:cat>
            <c:strRef>
              <c:f>Sheet3!$R$139:$R$141</c:f>
              <c:strCache>
                <c:ptCount val="3"/>
                <c:pt idx="0">
                  <c:v>No</c:v>
                </c:pt>
                <c:pt idx="1">
                  <c:v>Indeterminate</c:v>
                </c:pt>
                <c:pt idx="2">
                  <c:v>Yes</c:v>
                </c:pt>
              </c:strCache>
            </c:strRef>
          </c:cat>
          <c:val>
            <c:numRef>
              <c:f>Sheet3!$S$139:$S$141</c:f>
              <c:numCache>
                <c:formatCode>General</c:formatCode>
                <c:ptCount val="3"/>
                <c:pt idx="0">
                  <c:v>42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A0-6F42-946A-E65C981D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Sheet1!$AG$151:$AG$153</c:f>
              <c:strCache>
                <c:ptCount val="3"/>
                <c:pt idx="0">
                  <c:v>Discharge</c:v>
                </c:pt>
                <c:pt idx="1">
                  <c:v>FU</c:v>
                </c:pt>
                <c:pt idx="2">
                  <c:v>PIFU</c:v>
                </c:pt>
              </c:strCache>
            </c:strRef>
          </c:cat>
          <c:val>
            <c:numRef>
              <c:f>Sheet1!$AI$151:$AI$153</c:f>
              <c:numCache>
                <c:formatCode>0</c:formatCode>
                <c:ptCount val="3"/>
                <c:pt idx="0">
                  <c:v>49.655172413793103</c:v>
                </c:pt>
                <c:pt idx="1">
                  <c:v>42.758620689655174</c:v>
                </c:pt>
                <c:pt idx="2">
                  <c:v>7.5862068965517242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4-7345-A0FE-6BAE80373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896991"/>
        <c:axId val="645164767"/>
      </c:barChart>
      <c:catAx>
        <c:axId val="194896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164767"/>
        <c:crosses val="autoZero"/>
        <c:auto val="1"/>
        <c:lblAlgn val="ctr"/>
        <c:lblOffset val="100"/>
        <c:noMultiLvlLbl val="0"/>
      </c:catAx>
      <c:valAx>
        <c:axId val="645164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%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96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Sheet1!$J$3:$J$9</c:f>
              <c:strCache>
                <c:ptCount val="7"/>
                <c:pt idx="0">
                  <c:v>Neck lump</c:v>
                </c:pt>
                <c:pt idx="1">
                  <c:v>Dysphagia</c:v>
                </c:pt>
                <c:pt idx="2">
                  <c:v>Sore throat</c:v>
                </c:pt>
                <c:pt idx="3">
                  <c:v>Oodynophagia</c:v>
                </c:pt>
                <c:pt idx="4">
                  <c:v>Dysphonia </c:v>
                </c:pt>
                <c:pt idx="5">
                  <c:v>Otalgia</c:v>
                </c:pt>
                <c:pt idx="6">
                  <c:v>Oral mass</c:v>
                </c:pt>
              </c:strCache>
            </c:strRef>
          </c:cat>
          <c:val>
            <c:numRef>
              <c:f>Sheet1!$L$3:$L$9</c:f>
              <c:numCache>
                <c:formatCode>0</c:formatCode>
                <c:ptCount val="7"/>
                <c:pt idx="0">
                  <c:v>70.175438596491219</c:v>
                </c:pt>
                <c:pt idx="1">
                  <c:v>15.789473684210526</c:v>
                </c:pt>
                <c:pt idx="2">
                  <c:v>14.912280701754385</c:v>
                </c:pt>
                <c:pt idx="3">
                  <c:v>8.7719298245614024</c:v>
                </c:pt>
                <c:pt idx="4">
                  <c:v>7.0175438596491224</c:v>
                </c:pt>
                <c:pt idx="5">
                  <c:v>6.140350877192982</c:v>
                </c:pt>
                <c:pt idx="6">
                  <c:v>1.7543859649122806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7D-F84D-B6C3-70CA94436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477439"/>
        <c:axId val="447324367"/>
      </c:barChart>
      <c:catAx>
        <c:axId val="5384774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Symptom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324367"/>
        <c:crosses val="autoZero"/>
        <c:auto val="1"/>
        <c:lblAlgn val="ctr"/>
        <c:lblOffset val="100"/>
        <c:noMultiLvlLbl val="0"/>
      </c:catAx>
      <c:valAx>
        <c:axId val="44732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%</a:t>
                </a:r>
                <a:r>
                  <a:rPr lang="en-US" sz="1400" baseline="0" dirty="0"/>
                  <a:t> of patients affected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8.7074822469349403E-3"/>
              <c:y val="9.502018611309949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77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Risk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Sheet1!$Q$3:$Q$5</c:f>
              <c:strCache>
                <c:ptCount val="3"/>
                <c:pt idx="0">
                  <c:v>&lt;2.2</c:v>
                </c:pt>
                <c:pt idx="1">
                  <c:v>2.2-7.1</c:v>
                </c:pt>
                <c:pt idx="2">
                  <c:v>&gt;7.1</c:v>
                </c:pt>
              </c:strCache>
            </c:strRef>
          </c:cat>
          <c:val>
            <c:numRef>
              <c:f>Sheet1!$S$3:$S$5</c:f>
              <c:numCache>
                <c:formatCode>General</c:formatCode>
                <c:ptCount val="3"/>
                <c:pt idx="0">
                  <c:v>0</c:v>
                </c:pt>
                <c:pt idx="1">
                  <c:v>12.280701754385964</c:v>
                </c:pt>
                <c:pt idx="2">
                  <c:v>87.719298245614027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B148-B571-19D7A35EC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530687"/>
        <c:axId val="192746511"/>
      </c:barChart>
      <c:catAx>
        <c:axId val="19253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746511"/>
        <c:crosses val="autoZero"/>
        <c:auto val="1"/>
        <c:lblAlgn val="ctr"/>
        <c:lblOffset val="100"/>
        <c:noMultiLvlLbl val="0"/>
      </c:catAx>
      <c:valAx>
        <c:axId val="19274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% of patients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Risk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Triage!$AG$12:$AG$15</c:f>
              <c:strCache>
                <c:ptCount val="4"/>
                <c:pt idx="0">
                  <c:v>High risk (&gt;7.1)</c:v>
                </c:pt>
                <c:pt idx="1">
                  <c:v>Moderate risk (7.1-2-2)</c:v>
                </c:pt>
                <c:pt idx="2">
                  <c:v>Low risk (2.2-1)</c:v>
                </c:pt>
                <c:pt idx="3">
                  <c:v>Low risk (&lt;1)</c:v>
                </c:pt>
              </c:strCache>
            </c:strRef>
          </c:cat>
          <c:val>
            <c:numRef>
              <c:f>Triage!$AH$12:$AH$15</c:f>
              <c:numCache>
                <c:formatCode>General</c:formatCode>
                <c:ptCount val="4"/>
                <c:pt idx="0">
                  <c:v>25</c:v>
                </c:pt>
                <c:pt idx="1">
                  <c:v>21</c:v>
                </c:pt>
                <c:pt idx="2">
                  <c:v>17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8-B543-8065-A26AF8772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4709679"/>
        <c:axId val="1134020591"/>
      </c:barChart>
      <c:catAx>
        <c:axId val="109470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20591"/>
        <c:crosses val="autoZero"/>
        <c:auto val="1"/>
        <c:lblAlgn val="ctr"/>
        <c:lblOffset val="100"/>
        <c:noMultiLvlLbl val="0"/>
      </c:catAx>
      <c:valAx>
        <c:axId val="1134020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470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C554-0EC8-374B-21CE-9FA13DD4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839D0-9CA0-29B4-B6C8-A563EE098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B1AD-DCBA-D60A-1B55-A8D82E19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99213-550E-43C2-5C02-F2437F7F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11B38-856F-06B1-6EDF-18FBC4B1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E828-7C6F-C178-91FC-A6103447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057E3-2A53-9F0E-B37D-59B8AF143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552CE-D321-EC39-5680-59BBD39E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7286-FC3B-AAEA-11D9-8E9BAC43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0365-563E-56F2-15F8-FC065604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E3A47B-8DC9-BF19-CEA5-B80436019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4B535-4510-8C35-2965-54CEE103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99FC2-21C4-C565-AB6E-AB838EC4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D8FE-0EE9-2AD5-081A-77DC70BC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9461-AE63-CB7F-4FA4-E206443B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11B8B-D236-9502-23FA-9ED7FAC4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D4D74-8B28-5916-D46C-6A902D3C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79313-B056-F76B-D433-83906074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414BD-974A-62AA-DE76-ABE590C3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A2AB2-876D-5EE6-29D1-25747432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5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CC31-5CA5-4476-71DB-3493B3CA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2B0F7-5308-C464-C148-35B7EBD39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3D580-F7BE-22ED-866B-3167FCB4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047A5-5E75-AF77-001B-54C7D203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F066-FC8C-DFC6-A77D-D390784D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8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85C3C-EFEE-0C81-BB5B-A912BCAE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9635-D3AA-46F9-DCFF-AD9FC718A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AB58-BB85-0E94-7AA0-132B61E22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1A8B4-19D9-35BB-5B7D-1409231D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68D67-0F0C-ECA7-9418-04095BAC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1A1D2-6002-A8A5-3A5D-32D762A5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780D5-18FC-0663-7CBB-F5BC0900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9BA61-6FB5-288D-F939-516449BD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260AA-1017-A182-55B0-C7E9D7C7D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31D8A-3F63-3195-580E-028E61B2B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5C685-4468-B4D8-7634-17390B266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D80F0-8AE8-447F-0802-563AAE8F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CBB5C6-55A4-E9A6-6CF3-03904C75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058BF-E16C-6DA9-2BC9-00F7896D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3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359F-E8EA-B62E-3178-9E615CBC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5BC7B-E7AC-F23A-EAA1-3731163A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598A5-8390-3D80-AF9F-2E48AC4E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95815-81C7-650D-75D6-F07C8D20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5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37D82-CA4A-6118-AA18-AFAA70B1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48218-C0ED-5573-5E92-6B223D9D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F2101-2038-5EAE-424D-D7646FCF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7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2B86-7503-D98B-F02A-2D47D8F65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468AA-69F5-0206-ED64-30514A606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B4CE9-C48A-AC25-694F-9E761AE71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B299B-3EC9-5525-BC8E-9CD109B2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E0936-0566-E197-73BB-F3C222DC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D2E1A-16F0-5B7A-32B0-2A83C39C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8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B07E-9A63-E703-1397-CA52D9A2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7207E-E48F-FEF9-38A2-4C743E522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5F911-ADD6-DC9C-1663-0800EBE84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50360-770A-24C0-4473-CF8E5601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CFC58-867D-0A19-1232-C7EF8F6F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E0296-4D1E-4C52-AA27-98948E95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81E70-435C-9B4F-AC05-E4E7FF21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01F26-F639-FC4B-50A2-D9256CECB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A1921-D14C-2DFB-93F1-F5D74988E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C3E1B2-B2C4-834A-B95E-A5C92B27A306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6089-AC80-15A2-6F78-6FAC4A7ED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FC3F7-A3F5-2130-DE88-905571564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C2974B-F077-384F-8DDF-2C8C6641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1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879A4-555A-7A69-3344-FA82FB295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541" y="1122363"/>
            <a:ext cx="9374459" cy="2387600"/>
          </a:xfrm>
        </p:spPr>
        <p:txBody>
          <a:bodyPr/>
          <a:lstStyle/>
          <a:p>
            <a:r>
              <a:rPr lang="en-US" dirty="0"/>
              <a:t>Remodeling ENT Head &amp; Neck pathways at UHBW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2A447-0BBF-A7C6-B4A0-AF456E94F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6413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Mr</a:t>
            </a:r>
            <a:r>
              <a:rPr lang="en-US" dirty="0"/>
              <a:t> Oliver Dale </a:t>
            </a:r>
          </a:p>
          <a:p>
            <a:r>
              <a:rPr lang="en-US" dirty="0"/>
              <a:t>ENT Head &amp; Neck Consultant</a:t>
            </a:r>
          </a:p>
          <a:p>
            <a:endParaRPr lang="en-US" dirty="0"/>
          </a:p>
          <a:p>
            <a:r>
              <a:rPr lang="en-US" dirty="0"/>
              <a:t>Contributors: Alex Walkden, </a:t>
            </a:r>
            <a:r>
              <a:rPr lang="en-US" dirty="0" err="1"/>
              <a:t>Tugba</a:t>
            </a:r>
            <a:r>
              <a:rPr lang="en-US" dirty="0"/>
              <a:t> </a:t>
            </a:r>
            <a:r>
              <a:rPr lang="en-US" dirty="0" err="1"/>
              <a:t>Karagoz</a:t>
            </a:r>
            <a:r>
              <a:rPr lang="en-US" dirty="0"/>
              <a:t>, Ross Mercer, Abhinaya Chandra, </a:t>
            </a:r>
            <a:r>
              <a:rPr lang="en-US" dirty="0" err="1"/>
              <a:t>Rungphloy</a:t>
            </a:r>
            <a:r>
              <a:rPr lang="en-US" dirty="0"/>
              <a:t> </a:t>
            </a:r>
            <a:r>
              <a:rPr lang="en-US" dirty="0" err="1"/>
              <a:t>Jaroenchasri</a:t>
            </a:r>
            <a:r>
              <a:rPr lang="en-US" dirty="0"/>
              <a:t>, Andy Hill, </a:t>
            </a:r>
            <a:r>
              <a:rPr lang="en-US" dirty="0" err="1"/>
              <a:t>Ilko</a:t>
            </a:r>
            <a:r>
              <a:rPr lang="en-US" dirty="0"/>
              <a:t> </a:t>
            </a:r>
            <a:r>
              <a:rPr lang="en-US" dirty="0" err="1"/>
              <a:t>Genkov</a:t>
            </a:r>
            <a:r>
              <a:rPr lang="en-US" dirty="0"/>
              <a:t>, Amin Daoud</a:t>
            </a:r>
          </a:p>
        </p:txBody>
      </p:sp>
    </p:spTree>
    <p:extLst>
      <p:ext uri="{BB962C8B-B14F-4D97-AF65-F5344CB8AC3E}">
        <p14:creationId xmlns:p14="http://schemas.microsoft.com/office/powerpoint/2010/main" val="304482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D1EC-A398-D664-7B4F-07D38933B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4033838"/>
          </a:xfrm>
        </p:spPr>
        <p:txBody>
          <a:bodyPr/>
          <a:lstStyle/>
          <a:p>
            <a:r>
              <a:rPr lang="en-US" dirty="0"/>
              <a:t>Median Risk score: 1.53 (Range 0.02 – 95.2)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A3E68CD-A081-3F18-3A23-BEC67354C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784881"/>
              </p:ext>
            </p:extLst>
          </p:nvPr>
        </p:nvGraphicFramePr>
        <p:xfrm>
          <a:off x="623887" y="2786062"/>
          <a:ext cx="4986337" cy="339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0FAC2C-5ABF-C531-BB93-CDA02E956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922756"/>
              </p:ext>
            </p:extLst>
          </p:nvPr>
        </p:nvGraphicFramePr>
        <p:xfrm>
          <a:off x="7237412" y="3757613"/>
          <a:ext cx="3557990" cy="1528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5716">
                  <a:extLst>
                    <a:ext uri="{9D8B030D-6E8A-4147-A177-3AD203B41FA5}">
                      <a16:colId xmlns:a16="http://schemas.microsoft.com/office/drawing/2014/main" val="410725466"/>
                    </a:ext>
                  </a:extLst>
                </a:gridCol>
                <a:gridCol w="2192274">
                  <a:extLst>
                    <a:ext uri="{9D8B030D-6E8A-4147-A177-3AD203B41FA5}">
                      <a16:colId xmlns:a16="http://schemas.microsoft.com/office/drawing/2014/main" val="3192307990"/>
                    </a:ext>
                  </a:extLst>
                </a:gridCol>
              </a:tblGrid>
              <a:tr h="6331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Risk score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Number of patients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5202308"/>
                  </a:ext>
                </a:extLst>
              </a:tr>
              <a:tr h="44780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&lt;1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50 (35%)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1595764"/>
                  </a:ext>
                </a:extLst>
              </a:tr>
              <a:tr h="44780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1-2.2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28 (19%)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18836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BAF49290-09D0-B822-840B-D63E83E9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7-day Snapshot:</a:t>
            </a:r>
            <a:br>
              <a:rPr lang="en-US" dirty="0"/>
            </a:br>
            <a:r>
              <a:rPr lang="en-US" dirty="0"/>
              <a:t>ENT Fast-track referrals at UHBW</a:t>
            </a:r>
            <a:br>
              <a:rPr lang="en-US" dirty="0"/>
            </a:br>
            <a:r>
              <a:rPr lang="en-US" dirty="0"/>
              <a:t>Week commencing 22</a:t>
            </a:r>
            <a:r>
              <a:rPr lang="en-US" baseline="30000" dirty="0"/>
              <a:t>nd</a:t>
            </a:r>
            <a:r>
              <a:rPr lang="en-US" dirty="0"/>
              <a:t> July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CD8052-E2B7-CF9D-F5FE-2FD01AA28596}"/>
              </a:ext>
            </a:extLst>
          </p:cNvPr>
          <p:cNvSpPr txBox="1"/>
          <p:nvPr/>
        </p:nvSpPr>
        <p:spPr>
          <a:xfrm>
            <a:off x="10144126" y="1257301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N=144</a:t>
            </a:r>
          </a:p>
        </p:txBody>
      </p:sp>
    </p:spTree>
    <p:extLst>
      <p:ext uri="{BB962C8B-B14F-4D97-AF65-F5344CB8AC3E}">
        <p14:creationId xmlns:p14="http://schemas.microsoft.com/office/powerpoint/2010/main" val="291113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DF77508-F91D-01A0-65B8-2735EA11B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428805"/>
              </p:ext>
            </p:extLst>
          </p:nvPr>
        </p:nvGraphicFramePr>
        <p:xfrm>
          <a:off x="449523" y="2343149"/>
          <a:ext cx="4894002" cy="391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9DDEE11-B6B2-A582-9992-A6CB4EE58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058131"/>
              </p:ext>
            </p:extLst>
          </p:nvPr>
        </p:nvGraphicFramePr>
        <p:xfrm>
          <a:off x="5724524" y="2343149"/>
          <a:ext cx="6034088" cy="391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6CBAF6AF-189B-300C-C7DE-E94F2B05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7-day Snapshot:</a:t>
            </a:r>
            <a:br>
              <a:rPr lang="en-US" dirty="0"/>
            </a:br>
            <a:r>
              <a:rPr lang="en-US" dirty="0"/>
              <a:t>ENT Fast-track referrals at UHBW</a:t>
            </a:r>
            <a:br>
              <a:rPr lang="en-US" dirty="0"/>
            </a:br>
            <a:r>
              <a:rPr lang="en-US" dirty="0"/>
              <a:t>Week commencing 22</a:t>
            </a:r>
            <a:r>
              <a:rPr lang="en-US" baseline="30000" dirty="0"/>
              <a:t>nd</a:t>
            </a:r>
            <a:r>
              <a:rPr lang="en-US" dirty="0"/>
              <a:t> July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561254-96CA-12D1-980F-69EAE9CD13CE}"/>
              </a:ext>
            </a:extLst>
          </p:cNvPr>
          <p:cNvSpPr txBox="1"/>
          <p:nvPr/>
        </p:nvSpPr>
        <p:spPr>
          <a:xfrm>
            <a:off x="10144126" y="1257301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N=144</a:t>
            </a:r>
          </a:p>
        </p:txBody>
      </p:sp>
    </p:spTree>
    <p:extLst>
      <p:ext uri="{BB962C8B-B14F-4D97-AF65-F5344CB8AC3E}">
        <p14:creationId xmlns:p14="http://schemas.microsoft.com/office/powerpoint/2010/main" val="112181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6E89-B60D-08D1-6E6B-2AF25DE5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Radiological evidence of malignancy?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6B36-8B75-8BA6-5B24-322F4CB6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8013" y="1825625"/>
            <a:ext cx="4395787" cy="4351338"/>
          </a:xfrm>
        </p:spPr>
        <p:txBody>
          <a:bodyPr/>
          <a:lstStyle/>
          <a:p>
            <a:r>
              <a:rPr lang="en-US" dirty="0"/>
              <a:t>Risk Scores for those with radiological evidence of malignancy: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4C37777-0599-8AD4-EA4C-C449E3CA6B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140915"/>
              </p:ext>
            </p:extLst>
          </p:nvPr>
        </p:nvGraphicFramePr>
        <p:xfrm>
          <a:off x="552451" y="2071687"/>
          <a:ext cx="6005512" cy="393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E842A7-EC55-D943-69F0-2D727D11A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74200"/>
              </p:ext>
            </p:extLst>
          </p:nvPr>
        </p:nvGraphicFramePr>
        <p:xfrm>
          <a:off x="7657305" y="3429000"/>
          <a:ext cx="2386807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807">
                  <a:extLst>
                    <a:ext uri="{9D8B030D-6E8A-4147-A177-3AD203B41FA5}">
                      <a16:colId xmlns:a16="http://schemas.microsoft.com/office/drawing/2014/main" val="67843198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10.00.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75051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10.35.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377709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2.95.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640327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28.36.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515862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3.38.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832113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95.22.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290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8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6174BFA-2FAF-F666-6425-EE3106424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784508"/>
              </p:ext>
            </p:extLst>
          </p:nvPr>
        </p:nvGraphicFramePr>
        <p:xfrm>
          <a:off x="2300288" y="2392362"/>
          <a:ext cx="6196012" cy="410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116BDAE-02DF-780C-82D4-36C21CDB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7-day Snapshot:</a:t>
            </a:r>
            <a:br>
              <a:rPr lang="en-US" dirty="0"/>
            </a:br>
            <a:r>
              <a:rPr lang="en-US" dirty="0"/>
              <a:t>ENT Fast-track referrals at UHBW</a:t>
            </a:r>
            <a:br>
              <a:rPr lang="en-US" dirty="0"/>
            </a:br>
            <a:r>
              <a:rPr lang="en-US" dirty="0"/>
              <a:t>Week commencing 22</a:t>
            </a:r>
            <a:r>
              <a:rPr lang="en-US" baseline="30000" dirty="0"/>
              <a:t>nd</a:t>
            </a:r>
            <a:r>
              <a:rPr lang="en-US" dirty="0"/>
              <a:t> July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8D6C7A-F760-7D1A-7FA7-032DE4B76364}"/>
              </a:ext>
            </a:extLst>
          </p:cNvPr>
          <p:cNvSpPr txBox="1"/>
          <p:nvPr/>
        </p:nvSpPr>
        <p:spPr>
          <a:xfrm>
            <a:off x="10144126" y="1257301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N=144</a:t>
            </a:r>
          </a:p>
        </p:txBody>
      </p:sp>
    </p:spTree>
    <p:extLst>
      <p:ext uri="{BB962C8B-B14F-4D97-AF65-F5344CB8AC3E}">
        <p14:creationId xmlns:p14="http://schemas.microsoft.com/office/powerpoint/2010/main" val="406759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EDEC2-7FFD-BEDE-5E45-D24078DC6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7C0BC-11F3-25F9-E783-D093AF231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Cancer diagnosis</a:t>
            </a:r>
          </a:p>
          <a:p>
            <a:pPr lvl="1"/>
            <a:r>
              <a:rPr lang="en-US" dirty="0"/>
              <a:t>5/144 (3.5%)</a:t>
            </a:r>
          </a:p>
          <a:p>
            <a:pPr lvl="1"/>
            <a:r>
              <a:rPr lang="en-US" dirty="0"/>
              <a:t>2 x oropharynx, 2 x sinonasal, 1 x lymphoma</a:t>
            </a:r>
          </a:p>
          <a:p>
            <a:pPr lvl="1"/>
            <a:endParaRPr lang="en-US" dirty="0"/>
          </a:p>
          <a:p>
            <a:r>
              <a:rPr lang="en-US" dirty="0"/>
              <a:t>Risk Score &lt; 1 in 35%</a:t>
            </a:r>
          </a:p>
          <a:p>
            <a:endParaRPr lang="en-US" dirty="0"/>
          </a:p>
          <a:p>
            <a:r>
              <a:rPr lang="en-US" dirty="0"/>
              <a:t>Tests performed</a:t>
            </a:r>
          </a:p>
          <a:p>
            <a:pPr lvl="1"/>
            <a:r>
              <a:rPr lang="en-US" dirty="0"/>
              <a:t>55 (38%) scanned</a:t>
            </a:r>
          </a:p>
          <a:p>
            <a:pPr lvl="1"/>
            <a:r>
              <a:rPr lang="en-US" dirty="0"/>
              <a:t>16 (11%) Booked for surgery</a:t>
            </a:r>
          </a:p>
          <a:p>
            <a:pPr lvl="1"/>
            <a:r>
              <a:rPr lang="en-US" dirty="0"/>
              <a:t>62 (43%) Follow up arranged</a:t>
            </a:r>
          </a:p>
          <a:p>
            <a:pPr lvl="1"/>
            <a:endParaRPr lang="en-US" dirty="0"/>
          </a:p>
          <a:p>
            <a:r>
              <a:rPr lang="en-US" dirty="0"/>
              <a:t>Time to first appointment: </a:t>
            </a:r>
          </a:p>
          <a:p>
            <a:pPr lvl="1"/>
            <a:r>
              <a:rPr lang="en-US" dirty="0"/>
              <a:t>Mean 24.6 days (range 0 – 63 days)</a:t>
            </a:r>
          </a:p>
          <a:p>
            <a:pPr lvl="1"/>
            <a:r>
              <a:rPr lang="en-US" dirty="0"/>
              <a:t>20/145 (14%) seen within 2 weeks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62AD9F-CD8B-6BB3-D19A-40B874E8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7-day Snapshot:</a:t>
            </a:r>
            <a:br>
              <a:rPr lang="en-US" dirty="0"/>
            </a:br>
            <a:r>
              <a:rPr lang="en-US" dirty="0"/>
              <a:t>ENT Fast-track referrals at UHBW</a:t>
            </a:r>
            <a:br>
              <a:rPr lang="en-US" dirty="0"/>
            </a:br>
            <a:r>
              <a:rPr lang="en-US" dirty="0"/>
              <a:t>Week commencing 22</a:t>
            </a:r>
            <a:r>
              <a:rPr lang="en-US" baseline="30000" dirty="0"/>
              <a:t>nd</a:t>
            </a:r>
            <a:r>
              <a:rPr lang="en-US" dirty="0"/>
              <a:t> July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DE9F9A-A2E8-2AF5-9053-1D73B8385295}"/>
              </a:ext>
            </a:extLst>
          </p:cNvPr>
          <p:cNvSpPr txBox="1"/>
          <p:nvPr/>
        </p:nvSpPr>
        <p:spPr>
          <a:xfrm>
            <a:off x="10144126" y="1257301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N=144</a:t>
            </a:r>
          </a:p>
        </p:txBody>
      </p:sp>
    </p:spTree>
    <p:extLst>
      <p:ext uri="{BB962C8B-B14F-4D97-AF65-F5344CB8AC3E}">
        <p14:creationId xmlns:p14="http://schemas.microsoft.com/office/powerpoint/2010/main" val="267810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27770-613E-BE72-DC5F-BA4CEEF59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061DC-511B-047F-E8C6-B7147F499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year Overview – All cancers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D458-79DC-D4DB-7A48-B193BE50F3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Head and Neck Cancer diagnoses at UHBW 2023-2024</a:t>
            </a:r>
          </a:p>
        </p:txBody>
      </p:sp>
    </p:spTree>
    <p:extLst>
      <p:ext uri="{BB962C8B-B14F-4D97-AF65-F5344CB8AC3E}">
        <p14:creationId xmlns:p14="http://schemas.microsoft.com/office/powerpoint/2010/main" val="400082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2E14FEE-4D09-43F5-2870-283E817B6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107800"/>
              </p:ext>
            </p:extLst>
          </p:nvPr>
        </p:nvGraphicFramePr>
        <p:xfrm>
          <a:off x="1430595" y="2157413"/>
          <a:ext cx="8689718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0597B241-EAD7-6C04-1303-E781BDF3E2BC}"/>
              </a:ext>
            </a:extLst>
          </p:cNvPr>
          <p:cNvSpPr txBox="1">
            <a:spLocks/>
          </p:cNvSpPr>
          <p:nvPr/>
        </p:nvSpPr>
        <p:spPr>
          <a:xfrm>
            <a:off x="838200" y="307975"/>
            <a:ext cx="9848850" cy="163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1 year overview:</a:t>
            </a:r>
            <a:br>
              <a:rPr lang="en-US" dirty="0"/>
            </a:br>
            <a:r>
              <a:rPr lang="en-US" dirty="0"/>
              <a:t>ENT malignancies identified via Head &amp; Neck Fast-track 2023-2024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D9EA18-C222-D8DC-E0FE-F5AF54482B53}"/>
              </a:ext>
            </a:extLst>
          </p:cNvPr>
          <p:cNvSpPr txBox="1"/>
          <p:nvPr/>
        </p:nvSpPr>
        <p:spPr>
          <a:xfrm>
            <a:off x="10344151" y="1358325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N=114</a:t>
            </a:r>
          </a:p>
        </p:txBody>
      </p:sp>
    </p:spTree>
    <p:extLst>
      <p:ext uri="{BB962C8B-B14F-4D97-AF65-F5344CB8AC3E}">
        <p14:creationId xmlns:p14="http://schemas.microsoft.com/office/powerpoint/2010/main" val="17745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7FB6C5-F95A-B953-53DB-5BAAABFAE0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180335"/>
              </p:ext>
            </p:extLst>
          </p:nvPr>
        </p:nvGraphicFramePr>
        <p:xfrm>
          <a:off x="1009649" y="2057400"/>
          <a:ext cx="5834063" cy="39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FF669F3-E6C1-EEC3-77D5-6D573E32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474" y="2892425"/>
            <a:ext cx="4124325" cy="3284537"/>
          </a:xfrm>
        </p:spPr>
        <p:txBody>
          <a:bodyPr/>
          <a:lstStyle/>
          <a:p>
            <a:r>
              <a:rPr lang="en-US" dirty="0"/>
              <a:t>Median risk score = 25</a:t>
            </a:r>
          </a:p>
          <a:p>
            <a:r>
              <a:rPr lang="en-US" dirty="0"/>
              <a:t>Range 2.95 - 99.5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1C9B3F-F7E6-E8FA-4D10-CACD855F7D3F}"/>
              </a:ext>
            </a:extLst>
          </p:cNvPr>
          <p:cNvSpPr txBox="1"/>
          <p:nvPr/>
        </p:nvSpPr>
        <p:spPr>
          <a:xfrm>
            <a:off x="10158413" y="1472625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N=114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91003991-A90F-6F64-4C38-5FFD4C045084}"/>
              </a:ext>
            </a:extLst>
          </p:cNvPr>
          <p:cNvSpPr txBox="1">
            <a:spLocks/>
          </p:cNvSpPr>
          <p:nvPr/>
        </p:nvSpPr>
        <p:spPr>
          <a:xfrm>
            <a:off x="838200" y="307975"/>
            <a:ext cx="9848850" cy="163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1 year overview:</a:t>
            </a:r>
            <a:br>
              <a:rPr lang="en-US" dirty="0"/>
            </a:br>
            <a:r>
              <a:rPr lang="en-US" dirty="0"/>
              <a:t>ENT malignancies identified via Head &amp; Neck Fast-track 2023-2024</a:t>
            </a:r>
          </a:p>
        </p:txBody>
      </p:sp>
    </p:spTree>
    <p:extLst>
      <p:ext uri="{BB962C8B-B14F-4D97-AF65-F5344CB8AC3E}">
        <p14:creationId xmlns:p14="http://schemas.microsoft.com/office/powerpoint/2010/main" val="23659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89BD-74D8-CECE-12A6-D8CF461C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C1B4-C4DD-5A7D-05DF-0EACA0C5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Referrals exceed capacity (144 referrals vs 70 new slots)</a:t>
            </a:r>
          </a:p>
          <a:p>
            <a:r>
              <a:rPr lang="en-US" dirty="0"/>
              <a:t>Low rate of malignancy (2.6%)</a:t>
            </a:r>
          </a:p>
          <a:p>
            <a:r>
              <a:rPr lang="en-US" dirty="0"/>
              <a:t>Long time to first appointment (mean 25 days)</a:t>
            </a:r>
          </a:p>
          <a:p>
            <a:r>
              <a:rPr lang="en-US" dirty="0"/>
              <a:t>Low risk score on large proportion (54% &lt; 2.2, 35% &lt; 1)</a:t>
            </a:r>
          </a:p>
          <a:p>
            <a:r>
              <a:rPr lang="en-US" dirty="0"/>
              <a:t>High proportion referred for diagnostics (38%)</a:t>
            </a:r>
          </a:p>
          <a:p>
            <a:r>
              <a:rPr lang="en-US" dirty="0"/>
              <a:t>High proportion of follow ups (43%), low rate of PIFU (8%)</a:t>
            </a:r>
          </a:p>
          <a:p>
            <a:r>
              <a:rPr lang="en-US" dirty="0"/>
              <a:t>Evidence this may be impacting on 62-day referral to treatment (51.8%)</a:t>
            </a:r>
          </a:p>
        </p:txBody>
      </p:sp>
    </p:spTree>
    <p:extLst>
      <p:ext uri="{BB962C8B-B14F-4D97-AF65-F5344CB8AC3E}">
        <p14:creationId xmlns:p14="http://schemas.microsoft.com/office/powerpoint/2010/main" val="355875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370A-BA3C-048D-43C9-111613BD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Remodeling Head &amp; Neck services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784B6FE-EB18-022F-56AA-57AD5F81A1B0}"/>
              </a:ext>
            </a:extLst>
          </p:cNvPr>
          <p:cNvSpPr/>
          <p:nvPr/>
        </p:nvSpPr>
        <p:spPr>
          <a:xfrm>
            <a:off x="1616926" y="2207941"/>
            <a:ext cx="3490332" cy="3490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Triage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DF56B7B-BC6D-76C6-F468-931A6A70FEEA}"/>
              </a:ext>
            </a:extLst>
          </p:cNvPr>
          <p:cNvSpPr/>
          <p:nvPr/>
        </p:nvSpPr>
        <p:spPr>
          <a:xfrm>
            <a:off x="6631258" y="2207941"/>
            <a:ext cx="3490332" cy="3490332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Consultant delivered care</a:t>
            </a:r>
          </a:p>
        </p:txBody>
      </p:sp>
    </p:spTree>
    <p:extLst>
      <p:ext uri="{BB962C8B-B14F-4D97-AF65-F5344CB8AC3E}">
        <p14:creationId xmlns:p14="http://schemas.microsoft.com/office/powerpoint/2010/main" val="290418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C2705-85AC-ACC7-4434-89FF8E2F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B0C0-E160-F11F-0F89-06907199B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Two-week wait introduced in 2000 and abolished in 2023 in </a:t>
            </a:r>
            <a:r>
              <a:rPr lang="en-US" dirty="0" err="1"/>
              <a:t>favour</a:t>
            </a:r>
            <a:r>
              <a:rPr lang="en-US" dirty="0"/>
              <a:t> of a new Faster Diagnosis Standard</a:t>
            </a:r>
          </a:p>
          <a:p>
            <a:endParaRPr lang="en-US" dirty="0"/>
          </a:p>
          <a:p>
            <a:r>
              <a:rPr lang="en-US" dirty="0"/>
              <a:t>Targets:</a:t>
            </a:r>
          </a:p>
          <a:p>
            <a:pPr lvl="1"/>
            <a:r>
              <a:rPr lang="en-US" dirty="0"/>
              <a:t>28-day Faster Diagnosis Standard (75%)</a:t>
            </a:r>
          </a:p>
          <a:p>
            <a:pPr lvl="1"/>
            <a:r>
              <a:rPr lang="en-US" dirty="0"/>
              <a:t>62-day referral to treatment standard (85%) </a:t>
            </a:r>
            <a:r>
              <a:rPr lang="en-US" dirty="0">
                <a:solidFill>
                  <a:srgbClr val="FF0000"/>
                </a:solidFill>
              </a:rPr>
              <a:t>UHBW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51.8%</a:t>
            </a:r>
          </a:p>
          <a:p>
            <a:pPr lvl="1"/>
            <a:r>
              <a:rPr lang="en-US" dirty="0"/>
              <a:t>31-day decision to treat to treatment standard (96%)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89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78D4-CEBD-D300-5FD2-121BE9F3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Remodeling Head &amp; Neck services -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A2EF-0318-7575-ED15-05F138FD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 diagnosis of cancer</a:t>
            </a:r>
          </a:p>
          <a:p>
            <a:pPr lvl="1"/>
            <a:r>
              <a:rPr lang="en-US" dirty="0"/>
              <a:t>Expedite high risk patients</a:t>
            </a:r>
          </a:p>
          <a:p>
            <a:pPr lvl="1"/>
            <a:r>
              <a:rPr lang="en-US" dirty="0"/>
              <a:t>Reduce delays to scans, theatre and MDT discussion</a:t>
            </a:r>
          </a:p>
          <a:p>
            <a:pPr lvl="1"/>
            <a:endParaRPr lang="en-US" dirty="0"/>
          </a:p>
          <a:p>
            <a:r>
              <a:rPr lang="en-US" dirty="0"/>
              <a:t>Earlier reassurance for non-cancer cases</a:t>
            </a:r>
          </a:p>
          <a:p>
            <a:endParaRPr lang="en-US" dirty="0"/>
          </a:p>
          <a:p>
            <a:r>
              <a:rPr lang="en-US" dirty="0"/>
              <a:t>Reduce unnecessary appointments and investigations</a:t>
            </a:r>
          </a:p>
          <a:p>
            <a:endParaRPr lang="en-US" dirty="0"/>
          </a:p>
          <a:p>
            <a:r>
              <a:rPr lang="en-US" dirty="0"/>
              <a:t>Relieve pressure on outpatients, diagnostics and theatres</a:t>
            </a:r>
          </a:p>
        </p:txBody>
      </p:sp>
    </p:spTree>
    <p:extLst>
      <p:ext uri="{BB962C8B-B14F-4D97-AF65-F5344CB8AC3E}">
        <p14:creationId xmlns:p14="http://schemas.microsoft.com/office/powerpoint/2010/main" val="29931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8515-EA6C-B1B0-4A74-85DF933D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model - Triage of fast-track referrals</a:t>
            </a:r>
            <a:br>
              <a:rPr lang="en-US" dirty="0"/>
            </a:br>
            <a:r>
              <a:rPr lang="en-US" dirty="0"/>
              <a:t>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C69E9-6646-BBD8-E7E1-814D40F66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ANP Telephone triage ‘first appointment’</a:t>
            </a:r>
          </a:p>
          <a:p>
            <a:r>
              <a:rPr lang="en-US" dirty="0"/>
              <a:t>Triage day after referral received</a:t>
            </a:r>
          </a:p>
          <a:p>
            <a:r>
              <a:rPr lang="en-US" dirty="0"/>
              <a:t>Risk calculator applied</a:t>
            </a:r>
          </a:p>
          <a:p>
            <a:r>
              <a:rPr lang="en-US" dirty="0"/>
              <a:t>Letter generated with risk score</a:t>
            </a:r>
          </a:p>
          <a:p>
            <a:endParaRPr lang="en-US" dirty="0"/>
          </a:p>
          <a:p>
            <a:r>
              <a:rPr lang="en-US" dirty="0"/>
              <a:t>Risk score (&gt;7.1): Straight to consultant clinic within 2 weeks</a:t>
            </a:r>
          </a:p>
          <a:p>
            <a:r>
              <a:rPr lang="en-US" dirty="0"/>
              <a:t>Moderate risk (2.2 - 7.1): Urgent fast track appointment </a:t>
            </a:r>
          </a:p>
          <a:p>
            <a:r>
              <a:rPr lang="en-US" dirty="0"/>
              <a:t>Low risk (1 - 2.2): Urgent fast track appointment</a:t>
            </a:r>
          </a:p>
          <a:p>
            <a:r>
              <a:rPr lang="en-US" dirty="0"/>
              <a:t>Very low risk (0 - 1) : Offer routine appointment with safety netting, come off fast track.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1E6EB9A-32F3-97DC-1455-9469FF857A51}"/>
              </a:ext>
            </a:extLst>
          </p:cNvPr>
          <p:cNvSpPr/>
          <p:nvPr/>
        </p:nvSpPr>
        <p:spPr>
          <a:xfrm>
            <a:off x="9895806" y="1353243"/>
            <a:ext cx="1806497" cy="180649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Triage</a:t>
            </a:r>
          </a:p>
        </p:txBody>
      </p:sp>
    </p:spTree>
    <p:extLst>
      <p:ext uri="{BB962C8B-B14F-4D97-AF65-F5344CB8AC3E}">
        <p14:creationId xmlns:p14="http://schemas.microsoft.com/office/powerpoint/2010/main" val="128324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0A618-C114-6AC4-F743-F0021A159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67E0F-F612-E3CC-F4EF-CF52FB79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model – Exceptions to triage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17B9E-2158-9F0F-EAED-89260CA3E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Neck lumps – not triaged</a:t>
            </a:r>
          </a:p>
          <a:p>
            <a:pPr lvl="1"/>
            <a:r>
              <a:rPr lang="en-US" dirty="0"/>
              <a:t>Highest likelihood of malignancy</a:t>
            </a:r>
          </a:p>
          <a:p>
            <a:pPr lvl="1"/>
            <a:r>
              <a:rPr lang="en-US" dirty="0"/>
              <a:t>Straight to H&amp;N clinic within 2 weeks</a:t>
            </a:r>
          </a:p>
          <a:p>
            <a:pPr lvl="1"/>
            <a:endParaRPr lang="en-US" dirty="0"/>
          </a:p>
          <a:p>
            <a:r>
              <a:rPr lang="en-US" dirty="0"/>
              <a:t>Epistaxis with nasal blockage – not triaged</a:t>
            </a:r>
          </a:p>
          <a:p>
            <a:pPr lvl="1"/>
            <a:r>
              <a:rPr lang="en-US" dirty="0"/>
              <a:t>Not included in risk calculator – urgent rhinology appointment</a:t>
            </a:r>
          </a:p>
          <a:p>
            <a:pPr lvl="1"/>
            <a:endParaRPr lang="en-US" dirty="0"/>
          </a:p>
          <a:p>
            <a:r>
              <a:rPr lang="en-US" dirty="0"/>
              <a:t>Unilateral glue ear</a:t>
            </a:r>
          </a:p>
          <a:p>
            <a:pPr lvl="1"/>
            <a:r>
              <a:rPr lang="en-US" dirty="0"/>
              <a:t>Not included in risk calculator</a:t>
            </a:r>
          </a:p>
          <a:p>
            <a:pPr lvl="1"/>
            <a:r>
              <a:rPr lang="en-US" dirty="0"/>
              <a:t>Diagnosis often incorrect</a:t>
            </a:r>
          </a:p>
          <a:p>
            <a:pPr lvl="1"/>
            <a:r>
              <a:rPr lang="en-US" dirty="0"/>
              <a:t>Urgent otology clinic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0E90C1-47F1-7A17-1ACC-81F5A21CAC13}"/>
              </a:ext>
            </a:extLst>
          </p:cNvPr>
          <p:cNvSpPr/>
          <p:nvPr/>
        </p:nvSpPr>
        <p:spPr>
          <a:xfrm>
            <a:off x="10013793" y="4686378"/>
            <a:ext cx="1806497" cy="180649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Triage</a:t>
            </a:r>
          </a:p>
        </p:txBody>
      </p:sp>
    </p:spTree>
    <p:extLst>
      <p:ext uri="{BB962C8B-B14F-4D97-AF65-F5344CB8AC3E}">
        <p14:creationId xmlns:p14="http://schemas.microsoft.com/office/powerpoint/2010/main" val="72831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14DD-9F98-F614-F28F-AEBB8A3C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model – Roving clinic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F289-8948-BF11-9A53-82F124F57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Consultant clinics reduced to 6 patients</a:t>
            </a:r>
          </a:p>
          <a:p>
            <a:r>
              <a:rPr lang="en-US" dirty="0"/>
              <a:t>Consultant adopts ‘</a:t>
            </a:r>
            <a:r>
              <a:rPr lang="en-US" dirty="0" err="1"/>
              <a:t>roving’role</a:t>
            </a:r>
            <a:endParaRPr lang="en-US" dirty="0"/>
          </a:p>
          <a:p>
            <a:r>
              <a:rPr lang="en-US" dirty="0"/>
              <a:t>Consultant opinion on all patients seen by team</a:t>
            </a:r>
          </a:p>
          <a:p>
            <a:r>
              <a:rPr lang="en-US" dirty="0"/>
              <a:t>Increased access to radiology and theatres</a:t>
            </a:r>
          </a:p>
          <a:p>
            <a:pPr lvl="1"/>
            <a:r>
              <a:rPr lang="en-US" dirty="0"/>
              <a:t>MRI and USS within 48 hours</a:t>
            </a:r>
          </a:p>
          <a:p>
            <a:pPr lvl="1"/>
            <a:r>
              <a:rPr lang="en-US" dirty="0"/>
              <a:t>Ringfenced </a:t>
            </a:r>
            <a:r>
              <a:rPr lang="en-US" dirty="0" err="1"/>
              <a:t>panendoscopy</a:t>
            </a:r>
            <a:r>
              <a:rPr lang="en-US" dirty="0"/>
              <a:t> slots on theatre lists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E3CC1A0-8B53-8CAB-55BE-89008E1F1A04}"/>
              </a:ext>
            </a:extLst>
          </p:cNvPr>
          <p:cNvSpPr/>
          <p:nvPr/>
        </p:nvSpPr>
        <p:spPr>
          <a:xfrm>
            <a:off x="9935736" y="4678944"/>
            <a:ext cx="1813931" cy="1813931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Consultant delivered care</a:t>
            </a:r>
          </a:p>
        </p:txBody>
      </p:sp>
    </p:spTree>
    <p:extLst>
      <p:ext uri="{BB962C8B-B14F-4D97-AF65-F5344CB8AC3E}">
        <p14:creationId xmlns:p14="http://schemas.microsoft.com/office/powerpoint/2010/main" val="1178703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250C17-BA6C-D0C3-AE10-24A0CBD2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Triage Pilot: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03C4C-A619-F5D2-4FD0-0928AE74F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078" y="2212258"/>
            <a:ext cx="5077794" cy="4189336"/>
          </a:xfrm>
        </p:spPr>
        <p:txBody>
          <a:bodyPr>
            <a:normAutofit fontScale="92500"/>
          </a:bodyPr>
          <a:lstStyle/>
          <a:p>
            <a:r>
              <a:rPr lang="en-GB" dirty="0"/>
              <a:t>63 patients telephone triaged</a:t>
            </a:r>
          </a:p>
          <a:p>
            <a:r>
              <a:rPr lang="en-GB" dirty="0"/>
              <a:t>5 DNA (no answer)</a:t>
            </a:r>
          </a:p>
          <a:p>
            <a:endParaRPr lang="en-GB" dirty="0"/>
          </a:p>
          <a:p>
            <a:r>
              <a:rPr lang="en-GB" sz="2200" dirty="0"/>
              <a:t>High risk (Score &gt;7.1) = 16 (25%)</a:t>
            </a:r>
          </a:p>
          <a:p>
            <a:r>
              <a:rPr lang="en-GB" sz="2200" dirty="0"/>
              <a:t>Moderate risk (Score 7.1-2.2) = 13 (21%)</a:t>
            </a:r>
          </a:p>
          <a:p>
            <a:r>
              <a:rPr lang="en-GB" sz="2200" dirty="0"/>
              <a:t>Low risk (Score 2.2-1) = 11 (17%)</a:t>
            </a:r>
          </a:p>
          <a:p>
            <a:r>
              <a:rPr lang="en-GB" sz="2200" dirty="0"/>
              <a:t>Very low risk (Score &lt; 1) = 23 (37%)</a:t>
            </a:r>
          </a:p>
          <a:p>
            <a:endParaRPr lang="en-GB" sz="2200" dirty="0"/>
          </a:p>
          <a:p>
            <a:r>
              <a:rPr lang="en-GB" sz="2200" dirty="0"/>
              <a:t>High risk:</a:t>
            </a:r>
          </a:p>
          <a:p>
            <a:pPr lvl="1"/>
            <a:r>
              <a:rPr lang="en-GB" sz="1800" dirty="0"/>
              <a:t>Mean 9.7 days from referral to F2F appt</a:t>
            </a:r>
          </a:p>
          <a:p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1E33233-CFE5-AF27-ECF5-A84028404D6C}"/>
              </a:ext>
            </a:extLst>
          </p:cNvPr>
          <p:cNvGraphicFramePr>
            <a:graphicFrameLocks/>
          </p:cNvGraphicFramePr>
          <p:nvPr/>
        </p:nvGraphicFramePr>
        <p:xfrm>
          <a:off x="5931877" y="1600994"/>
          <a:ext cx="573258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9074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24507-CAFA-AFC0-F9D5-C141E30C4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D0E7CC-D670-1CF0-63A3-03C1D9E3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Roving clinic pilot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985450-E81B-57B0-6AD5-4D4179C25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</a:p>
          <a:p>
            <a:r>
              <a:rPr lang="en-GB" dirty="0"/>
              <a:t>2  pilot roving clinics January 2025</a:t>
            </a:r>
          </a:p>
          <a:p>
            <a:r>
              <a:rPr lang="en-GB" dirty="0"/>
              <a:t>Outcomes for 51 consecutive patients analysed</a:t>
            </a:r>
          </a:p>
          <a:p>
            <a:pPr lvl="1"/>
            <a:r>
              <a:rPr lang="en-GB" dirty="0"/>
              <a:t>(Post-ops, long term cancer follow ups and specialist procedures excluded)</a:t>
            </a:r>
          </a:p>
          <a:p>
            <a:pPr lvl="1"/>
            <a:endParaRPr lang="en-GB" dirty="0"/>
          </a:p>
          <a:p>
            <a:r>
              <a:rPr lang="en-GB" dirty="0"/>
              <a:t>Results compared to matched group</a:t>
            </a:r>
          </a:p>
          <a:p>
            <a:pPr lvl="1"/>
            <a:r>
              <a:rPr lang="en-GB" dirty="0"/>
              <a:t>51 consecutive patients</a:t>
            </a:r>
          </a:p>
          <a:p>
            <a:pPr lvl="1"/>
            <a:r>
              <a:rPr lang="en-GB" dirty="0"/>
              <a:t>Time of year (Jan-Feb 2024)</a:t>
            </a:r>
          </a:p>
          <a:p>
            <a:pPr lvl="1"/>
            <a:r>
              <a:rPr lang="en-GB" dirty="0"/>
              <a:t>Case mix and seniority of clinician matched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3516980-E914-056E-ADC4-D59D2BC2D389}"/>
              </a:ext>
            </a:extLst>
          </p:cNvPr>
          <p:cNvSpPr/>
          <p:nvPr/>
        </p:nvSpPr>
        <p:spPr>
          <a:xfrm>
            <a:off x="9539869" y="519899"/>
            <a:ext cx="1813931" cy="1813931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Consultant delivered care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44B0C83-A21C-B049-0AB8-F4DCDE16450E}"/>
              </a:ext>
            </a:extLst>
          </p:cNvPr>
          <p:cNvGraphicFramePr>
            <a:graphicFrameLocks/>
          </p:cNvGraphicFramePr>
          <p:nvPr/>
        </p:nvGraphicFramePr>
        <p:xfrm>
          <a:off x="7521677" y="3967316"/>
          <a:ext cx="4478594" cy="267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949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ED6D-E91A-100E-3BA1-D96CC028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Roving clinic pilot: Results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7DFFF32-8BFF-CFE3-3FF2-C58C5FE79F2F}"/>
              </a:ext>
            </a:extLst>
          </p:cNvPr>
          <p:cNvGraphicFramePr>
            <a:graphicFrameLocks/>
          </p:cNvGraphicFramePr>
          <p:nvPr/>
        </p:nvGraphicFramePr>
        <p:xfrm>
          <a:off x="1288663" y="1605776"/>
          <a:ext cx="7643464" cy="457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F6D98E4-B8F2-D1C4-262B-D17DA76371F5}"/>
              </a:ext>
            </a:extLst>
          </p:cNvPr>
          <p:cNvSpPr/>
          <p:nvPr/>
        </p:nvSpPr>
        <p:spPr>
          <a:xfrm>
            <a:off x="9935736" y="4678944"/>
            <a:ext cx="1813931" cy="1813931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Consultant delivered care</a:t>
            </a:r>
          </a:p>
        </p:txBody>
      </p:sp>
    </p:spTree>
    <p:extLst>
      <p:ext uri="{BB962C8B-B14F-4D97-AF65-F5344CB8AC3E}">
        <p14:creationId xmlns:p14="http://schemas.microsoft.com/office/powerpoint/2010/main" val="2271703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C36812-9CBA-69F1-3412-E1F84D3A5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F7C52-2ADD-9FF0-4188-71A71D7D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Roving clinic pilot: Results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67774AE-2C50-60C1-CAD1-7D63740B626A}"/>
              </a:ext>
            </a:extLst>
          </p:cNvPr>
          <p:cNvGraphicFramePr>
            <a:graphicFrameLocks/>
          </p:cNvGraphicFramePr>
          <p:nvPr/>
        </p:nvGraphicFramePr>
        <p:xfrm>
          <a:off x="1137426" y="1527485"/>
          <a:ext cx="7634868" cy="485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1437960D-F5D0-306C-313E-C44515E61754}"/>
              </a:ext>
            </a:extLst>
          </p:cNvPr>
          <p:cNvSpPr/>
          <p:nvPr/>
        </p:nvSpPr>
        <p:spPr>
          <a:xfrm>
            <a:off x="9935736" y="4678944"/>
            <a:ext cx="1813931" cy="1813931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Consultant delivered care</a:t>
            </a:r>
          </a:p>
        </p:txBody>
      </p:sp>
    </p:spTree>
    <p:extLst>
      <p:ext uri="{BB962C8B-B14F-4D97-AF65-F5344CB8AC3E}">
        <p14:creationId xmlns:p14="http://schemas.microsoft.com/office/powerpoint/2010/main" val="1077867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805EA-8425-5E2B-A330-33FC9DA8F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B4A5-F025-1843-A805-46EACF22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 for the department?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41DE780-6030-81CD-D847-DCD61D33C5E8}"/>
              </a:ext>
            </a:extLst>
          </p:cNvPr>
          <p:cNvSpPr/>
          <p:nvPr/>
        </p:nvSpPr>
        <p:spPr>
          <a:xfrm>
            <a:off x="1961127" y="1887901"/>
            <a:ext cx="3168433" cy="432332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Conventional model</a:t>
            </a:r>
          </a:p>
          <a:p>
            <a:pPr algn="ctr"/>
            <a:r>
              <a:rPr lang="en-US" dirty="0"/>
              <a:t>July 2024</a:t>
            </a:r>
          </a:p>
          <a:p>
            <a:pPr algn="ctr"/>
            <a:r>
              <a:rPr lang="en-US" dirty="0"/>
              <a:t>N=145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72 Discharged</a:t>
            </a:r>
          </a:p>
          <a:p>
            <a:pPr algn="ctr"/>
            <a:r>
              <a:rPr lang="en-US" dirty="0"/>
              <a:t>62 Followed up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11 PIFU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55 Scanned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A5688C1-94A1-D65C-6F13-82DE92BD0ED5}"/>
              </a:ext>
            </a:extLst>
          </p:cNvPr>
          <p:cNvSpPr/>
          <p:nvPr/>
        </p:nvSpPr>
        <p:spPr>
          <a:xfrm>
            <a:off x="6540562" y="1887901"/>
            <a:ext cx="3168433" cy="43233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Extrapolated roving model</a:t>
            </a:r>
          </a:p>
          <a:p>
            <a:pPr algn="ctr"/>
            <a:r>
              <a:rPr lang="en-US" dirty="0"/>
              <a:t>N=145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91 Discharged</a:t>
            </a:r>
          </a:p>
          <a:p>
            <a:pPr algn="ctr"/>
            <a:r>
              <a:rPr lang="en-US" dirty="0"/>
              <a:t>26 Followed up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13 PIFU</a:t>
            </a:r>
          </a:p>
          <a:p>
            <a:pPr algn="ctr"/>
            <a:r>
              <a:rPr lang="en-US" dirty="0"/>
              <a:t>4 Telephone FU</a:t>
            </a:r>
          </a:p>
          <a:p>
            <a:pPr algn="ctr"/>
            <a:r>
              <a:rPr lang="en-US" dirty="0"/>
              <a:t>17 Write with results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39 Scanned</a:t>
            </a:r>
          </a:p>
        </p:txBody>
      </p:sp>
    </p:spTree>
    <p:extLst>
      <p:ext uri="{BB962C8B-B14F-4D97-AF65-F5344CB8AC3E}">
        <p14:creationId xmlns:p14="http://schemas.microsoft.com/office/powerpoint/2010/main" val="4219051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384C-14CD-868A-F6EC-2A2E95A9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 for patients?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5DAC9-885F-EA38-381C-2972CDEFA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High risk cases seen quicker</a:t>
            </a:r>
          </a:p>
          <a:p>
            <a:pPr lvl="1"/>
            <a:r>
              <a:rPr lang="en-US" dirty="0"/>
              <a:t>Mean time to first Face-to face appointment = 9.7 days</a:t>
            </a:r>
          </a:p>
          <a:p>
            <a:pPr lvl="1"/>
            <a:r>
              <a:rPr lang="en-US" dirty="0"/>
              <a:t>(Mean 24.6 days previously)</a:t>
            </a:r>
          </a:p>
          <a:p>
            <a:pPr lvl="1"/>
            <a:endParaRPr lang="en-US" dirty="0"/>
          </a:p>
          <a:p>
            <a:r>
              <a:rPr lang="en-US" dirty="0"/>
              <a:t>Radiology quicker</a:t>
            </a:r>
          </a:p>
          <a:p>
            <a:pPr lvl="1"/>
            <a:r>
              <a:rPr lang="en-US" dirty="0"/>
              <a:t>Ringfenced appointments within 3 days</a:t>
            </a:r>
          </a:p>
          <a:p>
            <a:pPr lvl="1"/>
            <a:endParaRPr lang="en-US" dirty="0"/>
          </a:p>
          <a:p>
            <a:r>
              <a:rPr lang="en-US" dirty="0"/>
              <a:t>Patients reassured at an earlier stage</a:t>
            </a:r>
          </a:p>
          <a:p>
            <a:pPr lvl="1"/>
            <a:r>
              <a:rPr lang="en-US" dirty="0"/>
              <a:t>Telephone triage day after referral</a:t>
            </a:r>
          </a:p>
          <a:p>
            <a:pPr lvl="1"/>
            <a:endParaRPr lang="en-US" dirty="0"/>
          </a:p>
          <a:p>
            <a:r>
              <a:rPr lang="en-US" dirty="0"/>
              <a:t>Reducing face to face appointments (advice, prescriptions and PIFU for very low risk patients)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4B9C65A-6C59-F81E-272E-E8CD0F530AC5}"/>
              </a:ext>
            </a:extLst>
          </p:cNvPr>
          <p:cNvSpPr/>
          <p:nvPr/>
        </p:nvSpPr>
        <p:spPr>
          <a:xfrm>
            <a:off x="10132143" y="365125"/>
            <a:ext cx="1499538" cy="149953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Consultant delivered care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5DE257E-C97C-5F72-0252-198FB44B7661}"/>
              </a:ext>
            </a:extLst>
          </p:cNvPr>
          <p:cNvSpPr/>
          <p:nvPr/>
        </p:nvSpPr>
        <p:spPr>
          <a:xfrm>
            <a:off x="10132143" y="2037665"/>
            <a:ext cx="1499538" cy="149953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Triage</a:t>
            </a:r>
          </a:p>
        </p:txBody>
      </p:sp>
    </p:spTree>
    <p:extLst>
      <p:ext uri="{BB962C8B-B14F-4D97-AF65-F5344CB8AC3E}">
        <p14:creationId xmlns:p14="http://schemas.microsoft.com/office/powerpoint/2010/main" val="18908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medical journal&#10;&#10;Description automatically generated">
            <a:extLst>
              <a:ext uri="{FF2B5EF4-FFF2-40B4-BE49-F238E27FC236}">
                <a16:creationId xmlns:a16="http://schemas.microsoft.com/office/drawing/2014/main" id="{36DF857D-E459-CF7E-3710-957382C9E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984" y="777557"/>
            <a:ext cx="10100732" cy="53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11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57C30-F365-5CCD-F108-DA429C0C8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D0C5-173D-7025-F644-71497764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Concern: Will we miss cancer by using telephone triage?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64DD4-F5C1-A751-3DA8-66BF72E18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UHBW April 2020-September 2020 (COVID-19 pandemic)</a:t>
            </a:r>
          </a:p>
          <a:p>
            <a:r>
              <a:rPr lang="en-US" dirty="0"/>
              <a:t>Head and neck referrals triaged using risk calculator</a:t>
            </a:r>
          </a:p>
          <a:p>
            <a:r>
              <a:rPr lang="en-US" dirty="0"/>
              <a:t>Mixture telephone and face to face appointments. </a:t>
            </a:r>
          </a:p>
          <a:p>
            <a:r>
              <a:rPr lang="en-US" dirty="0"/>
              <a:t>5 months</a:t>
            </a:r>
          </a:p>
          <a:p>
            <a:r>
              <a:rPr lang="en-US" dirty="0"/>
              <a:t>2024 patients </a:t>
            </a:r>
          </a:p>
          <a:p>
            <a:r>
              <a:rPr lang="en-US" dirty="0"/>
              <a:t>How many patients were discharged and subsequently diagnosed with Head &amp; Neck cancer within 4 years?</a:t>
            </a:r>
          </a:p>
          <a:p>
            <a:pPr lvl="1"/>
            <a:r>
              <a:rPr lang="en-US" dirty="0"/>
              <a:t>8 patients - All had face to face appointments.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9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7FB6C5-F95A-B953-53DB-5BAAABFAE032}"/>
              </a:ext>
            </a:extLst>
          </p:cNvPr>
          <p:cNvGraphicFramePr>
            <a:graphicFrameLocks/>
          </p:cNvGraphicFramePr>
          <p:nvPr/>
        </p:nvGraphicFramePr>
        <p:xfrm>
          <a:off x="1009649" y="2057400"/>
          <a:ext cx="5834063" cy="39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FF669F3-E6C1-EEC3-77D5-6D573E32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474" y="2892425"/>
            <a:ext cx="4124325" cy="3284537"/>
          </a:xfrm>
        </p:spPr>
        <p:txBody>
          <a:bodyPr/>
          <a:lstStyle/>
          <a:p>
            <a:r>
              <a:rPr lang="en-US" dirty="0"/>
              <a:t>Median risk score = 25</a:t>
            </a:r>
          </a:p>
          <a:p>
            <a:r>
              <a:rPr lang="en-US" dirty="0"/>
              <a:t>Range 2.95 - 99.5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1C9B3F-F7E6-E8FA-4D10-CACD855F7D3F}"/>
              </a:ext>
            </a:extLst>
          </p:cNvPr>
          <p:cNvSpPr txBox="1"/>
          <p:nvPr/>
        </p:nvSpPr>
        <p:spPr>
          <a:xfrm>
            <a:off x="10158413" y="1472625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N=114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91003991-A90F-6F64-4C38-5FFD4C045084}"/>
              </a:ext>
            </a:extLst>
          </p:cNvPr>
          <p:cNvSpPr txBox="1">
            <a:spLocks/>
          </p:cNvSpPr>
          <p:nvPr/>
        </p:nvSpPr>
        <p:spPr>
          <a:xfrm>
            <a:off x="838200" y="307975"/>
            <a:ext cx="9848850" cy="163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1 year overview:</a:t>
            </a:r>
            <a:br>
              <a:rPr lang="en-US" dirty="0"/>
            </a:br>
            <a:r>
              <a:rPr lang="en-US" dirty="0"/>
              <a:t>ENT malignancies identified via Head &amp; Neck Fast-track 2023-2024</a:t>
            </a:r>
          </a:p>
        </p:txBody>
      </p:sp>
    </p:spTree>
    <p:extLst>
      <p:ext uri="{BB962C8B-B14F-4D97-AF65-F5344CB8AC3E}">
        <p14:creationId xmlns:p14="http://schemas.microsoft.com/office/powerpoint/2010/main" val="354907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FDE1-1318-CB8D-2408-570435A8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6661B-15F1-0922-8680-EE90F056C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145 fast track patients per week</a:t>
            </a:r>
          </a:p>
          <a:p>
            <a:r>
              <a:rPr lang="en-US" dirty="0"/>
              <a:t>50 straight to clinic bypassing triage</a:t>
            </a:r>
          </a:p>
          <a:p>
            <a:endParaRPr lang="en-US" dirty="0"/>
          </a:p>
          <a:p>
            <a:r>
              <a:rPr lang="en-US" dirty="0"/>
              <a:t>95 patients to Triage clinics</a:t>
            </a:r>
          </a:p>
          <a:p>
            <a:pPr lvl="1"/>
            <a:r>
              <a:rPr lang="en-US" dirty="0"/>
              <a:t>Band 8a ANP</a:t>
            </a:r>
          </a:p>
          <a:p>
            <a:pPr lvl="1"/>
            <a:r>
              <a:rPr lang="en-US" dirty="0"/>
              <a:t>12 patients per clinic </a:t>
            </a:r>
          </a:p>
          <a:p>
            <a:pPr lvl="1"/>
            <a:r>
              <a:rPr lang="en-US" dirty="0"/>
              <a:t>8 clinics per week</a:t>
            </a:r>
          </a:p>
          <a:p>
            <a:pPr lvl="1"/>
            <a:endParaRPr lang="en-US" dirty="0"/>
          </a:p>
          <a:p>
            <a:r>
              <a:rPr lang="en-US" dirty="0"/>
              <a:t>19 fewer FUs required per week</a:t>
            </a:r>
          </a:p>
          <a:p>
            <a:r>
              <a:rPr lang="en-US" dirty="0"/>
              <a:t>BUT Consultants lose 6 patients per clinic per week = 63</a:t>
            </a:r>
          </a:p>
          <a:p>
            <a:endParaRPr lang="en-US" dirty="0"/>
          </a:p>
          <a:p>
            <a:r>
              <a:rPr lang="en-US" dirty="0"/>
              <a:t>44 patient capacity deficit (approx. 4 clinics)</a:t>
            </a:r>
          </a:p>
          <a:p>
            <a:endParaRPr lang="en-US" dirty="0"/>
          </a:p>
          <a:p>
            <a:r>
              <a:rPr lang="en-US" dirty="0"/>
              <a:t>Funding required for 1 band 8a ANP and 1 ENT middle grade doctor </a:t>
            </a:r>
          </a:p>
        </p:txBody>
      </p:sp>
    </p:spTree>
    <p:extLst>
      <p:ext uri="{BB962C8B-B14F-4D97-AF65-F5344CB8AC3E}">
        <p14:creationId xmlns:p14="http://schemas.microsoft.com/office/powerpoint/2010/main" val="21626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075A-7D46-FA34-54BB-E4B97B1C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03396-B77E-2018-8955-9719EE897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Demand on head and neck services increasing</a:t>
            </a:r>
          </a:p>
          <a:p>
            <a:endParaRPr lang="en-US" dirty="0"/>
          </a:p>
          <a:p>
            <a:r>
              <a:rPr lang="en-US" dirty="0"/>
              <a:t>Pilot data supports adoption of new model</a:t>
            </a:r>
          </a:p>
          <a:p>
            <a:endParaRPr lang="en-US" dirty="0"/>
          </a:p>
          <a:p>
            <a:r>
              <a:rPr lang="en-US" dirty="0"/>
              <a:t>Clear benefits for patients and the department</a:t>
            </a:r>
          </a:p>
          <a:p>
            <a:endParaRPr lang="en-US" dirty="0"/>
          </a:p>
          <a:p>
            <a:r>
              <a:rPr lang="en-US" dirty="0"/>
              <a:t>Low level of risk</a:t>
            </a:r>
          </a:p>
          <a:p>
            <a:endParaRPr lang="en-US" dirty="0"/>
          </a:p>
          <a:p>
            <a:r>
              <a:rPr lang="en-US" dirty="0"/>
              <a:t>Will require funding for additional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71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F86A6-B66E-377B-198F-CA6FC64F5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0652-6185-6ADA-2E93-6BA65D324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benefits for the department?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52408-C638-BD39-6259-8EB13C817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Fewer follow-ups per week</a:t>
            </a:r>
          </a:p>
          <a:p>
            <a:pPr lvl="1"/>
            <a:r>
              <a:rPr lang="en-US" dirty="0"/>
              <a:t>Dependent upon FUs required for PIFU/telephone/write group</a:t>
            </a:r>
          </a:p>
          <a:p>
            <a:pPr lvl="1"/>
            <a:r>
              <a:rPr lang="en-US" dirty="0"/>
              <a:t>All require FU = 2 fewer appointments per week</a:t>
            </a:r>
          </a:p>
          <a:p>
            <a:pPr lvl="1"/>
            <a:r>
              <a:rPr lang="en-US" dirty="0"/>
              <a:t>Half required FU = 19 fewer appointments per week</a:t>
            </a:r>
          </a:p>
          <a:p>
            <a:pPr lvl="1"/>
            <a:r>
              <a:rPr lang="en-US" dirty="0"/>
              <a:t>None require FU = 36 fewer appointments per week (3 clinics)</a:t>
            </a:r>
          </a:p>
          <a:p>
            <a:endParaRPr lang="en-US" dirty="0"/>
          </a:p>
          <a:p>
            <a:r>
              <a:rPr lang="en-US" dirty="0"/>
              <a:t>16 fewer scans requested per week</a:t>
            </a:r>
          </a:p>
          <a:p>
            <a:endParaRPr lang="en-US" dirty="0"/>
          </a:p>
          <a:p>
            <a:r>
              <a:rPr lang="en-US" dirty="0"/>
              <a:t>Educational benefit for trainees and middle grades</a:t>
            </a:r>
          </a:p>
        </p:txBody>
      </p:sp>
    </p:spTree>
    <p:extLst>
      <p:ext uri="{BB962C8B-B14F-4D97-AF65-F5344CB8AC3E}">
        <p14:creationId xmlns:p14="http://schemas.microsoft.com/office/powerpoint/2010/main" val="178421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medical journal&#10;&#10;Description automatically generated">
            <a:extLst>
              <a:ext uri="{FF2B5EF4-FFF2-40B4-BE49-F238E27FC236}">
                <a16:creationId xmlns:a16="http://schemas.microsoft.com/office/drawing/2014/main" id="{B9AF9113-E1B6-4250-227D-1D9A6A6FE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8" y="918258"/>
            <a:ext cx="3700817" cy="194292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graph showing the number of numbers and the number of numbers&#10;&#10;Description automatically generated with medium confidence">
            <a:extLst>
              <a:ext uri="{FF2B5EF4-FFF2-40B4-BE49-F238E27FC236}">
                <a16:creationId xmlns:a16="http://schemas.microsoft.com/office/drawing/2014/main" id="{D93A0A37-53E0-9E8E-D2AE-767DA749F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821" y="745842"/>
            <a:ext cx="7037791" cy="536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982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0DAF4-2097-BBB0-E36B-49DA0F907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226C-ECC8-9B52-8E3E-492AE2F0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at UHBW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1784-818E-E978-E93B-1E411CD32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Fast-track referrals have increased</a:t>
            </a:r>
          </a:p>
          <a:p>
            <a:pPr lvl="1"/>
            <a:r>
              <a:rPr lang="en-US" dirty="0"/>
              <a:t>120-150 new ENT fast-track referrals per week at UHBW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70 new slots available for head and neck patients</a:t>
            </a:r>
          </a:p>
          <a:p>
            <a:endParaRPr lang="en-US" dirty="0"/>
          </a:p>
          <a:p>
            <a:r>
              <a:rPr lang="en-US" dirty="0"/>
              <a:t>UHBW September 2023 – August 2024 (12 months)</a:t>
            </a:r>
          </a:p>
          <a:p>
            <a:pPr lvl="1"/>
            <a:r>
              <a:rPr lang="en-US" dirty="0"/>
              <a:t>6308 Head and Neck fast track referrals </a:t>
            </a:r>
          </a:p>
          <a:p>
            <a:pPr lvl="1"/>
            <a:r>
              <a:rPr lang="en-US" dirty="0"/>
              <a:t>164 cancers diagnosed (114 ENT, 49 Max Fax, 1 orbital)</a:t>
            </a:r>
          </a:p>
          <a:p>
            <a:pPr lvl="1"/>
            <a:r>
              <a:rPr lang="en-US" dirty="0"/>
              <a:t>Likelihood of cancer = 2.6%</a:t>
            </a:r>
          </a:p>
          <a:p>
            <a:pPr lvl="1"/>
            <a:r>
              <a:rPr lang="en-US" dirty="0"/>
              <a:t>114 ENT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9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5E4487-BCA1-EDA6-7796-F1623FD79E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90" t="30833" r="55156" b="31250"/>
          <a:stretch/>
        </p:blipFill>
        <p:spPr>
          <a:xfrm>
            <a:off x="1032145" y="1075095"/>
            <a:ext cx="10127710" cy="514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3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3E1A-86E6-2FF7-5514-16859573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Day Snapshot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67806-FA99-ADA4-F065-04CACDCE9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week of ENT Head and Neck Fast track referrals</a:t>
            </a:r>
          </a:p>
        </p:txBody>
      </p:sp>
    </p:spTree>
    <p:extLst>
      <p:ext uri="{BB962C8B-B14F-4D97-AF65-F5344CB8AC3E}">
        <p14:creationId xmlns:p14="http://schemas.microsoft.com/office/powerpoint/2010/main" val="329629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A47D-D7CB-A76E-4693-13BB6BEF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7-day Snapshot:</a:t>
            </a:r>
            <a:br>
              <a:rPr lang="en-US" dirty="0"/>
            </a:br>
            <a:r>
              <a:rPr lang="en-US" dirty="0"/>
              <a:t>ENT Fast-track referrals at UHBW</a:t>
            </a:r>
            <a:br>
              <a:rPr lang="en-US" dirty="0"/>
            </a:br>
            <a:r>
              <a:rPr lang="en-US" dirty="0"/>
              <a:t>Week commencing 22</a:t>
            </a:r>
            <a:r>
              <a:rPr lang="en-US" baseline="30000" dirty="0"/>
              <a:t>nd</a:t>
            </a:r>
            <a:r>
              <a:rPr lang="en-US" dirty="0"/>
              <a:t> July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5D2891-E4DF-645B-CCF8-9EC8DCC9D94A}"/>
              </a:ext>
            </a:extLst>
          </p:cNvPr>
          <p:cNvSpPr txBox="1"/>
          <p:nvPr/>
        </p:nvSpPr>
        <p:spPr>
          <a:xfrm>
            <a:off x="10144126" y="1257301"/>
            <a:ext cx="161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N=144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F2DD6CC-E312-F835-A903-3D5907812B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125604"/>
              </p:ext>
            </p:extLst>
          </p:nvPr>
        </p:nvGraphicFramePr>
        <p:xfrm>
          <a:off x="1000125" y="2052362"/>
          <a:ext cx="9001126" cy="409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9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E633-770B-1993-BA9C-95584C128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&amp; Neck Risk Calculator</a:t>
            </a:r>
          </a:p>
        </p:txBody>
      </p:sp>
      <p:pic>
        <p:nvPicPr>
          <p:cNvPr id="4" name="Picture 3" descr="Screen Shot 2020-02-10 at 15.33.55.png">
            <a:extLst>
              <a:ext uri="{FF2B5EF4-FFF2-40B4-BE49-F238E27FC236}">
                <a16:creationId xmlns:a16="http://schemas.microsoft.com/office/drawing/2014/main" id="{58C8FA66-D371-8641-B152-466D2C572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380662" cy="461871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B4BDCB-1829-77D3-088B-D8D2BEAF8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71575"/>
              </p:ext>
            </p:extLst>
          </p:nvPr>
        </p:nvGraphicFramePr>
        <p:xfrm>
          <a:off x="7218862" y="3016251"/>
          <a:ext cx="4569914" cy="165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52">
                  <a:extLst>
                    <a:ext uri="{9D8B030D-6E8A-4147-A177-3AD203B41FA5}">
                      <a16:colId xmlns:a16="http://schemas.microsoft.com/office/drawing/2014/main" val="2192688293"/>
                    </a:ext>
                  </a:extLst>
                </a:gridCol>
                <a:gridCol w="3116262">
                  <a:extLst>
                    <a:ext uri="{9D8B030D-6E8A-4147-A177-3AD203B41FA5}">
                      <a16:colId xmlns:a16="http://schemas.microsoft.com/office/drawing/2014/main" val="1676232245"/>
                    </a:ext>
                  </a:extLst>
                </a:gridCol>
              </a:tblGrid>
              <a:tr h="413607">
                <a:tc>
                  <a:txBody>
                    <a:bodyPr/>
                    <a:lstStyle/>
                    <a:p>
                      <a:r>
                        <a:rPr lang="en-US" dirty="0"/>
                        <a:t>Risk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5219"/>
                  </a:ext>
                </a:extLst>
              </a:tr>
              <a:tr h="413607">
                <a:tc>
                  <a:txBody>
                    <a:bodyPr/>
                    <a:lstStyle/>
                    <a:p>
                      <a:r>
                        <a:rPr lang="en-US" dirty="0"/>
                        <a:t>&gt;7.1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Urgent – Suspicion of cancer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879116"/>
                  </a:ext>
                </a:extLst>
              </a:tr>
              <a:tr h="413607">
                <a:tc>
                  <a:txBody>
                    <a:bodyPr/>
                    <a:lstStyle/>
                    <a:p>
                      <a:r>
                        <a:rPr lang="en-US" dirty="0"/>
                        <a:t>2.2-7.1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Urgent clinic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98043"/>
                  </a:ext>
                </a:extLst>
              </a:tr>
              <a:tr h="413607">
                <a:tc>
                  <a:txBody>
                    <a:bodyPr/>
                    <a:lstStyle/>
                    <a:p>
                      <a:r>
                        <a:rPr lang="en-US" dirty="0"/>
                        <a:t>&lt;2.2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Routine clinic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74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81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9314</TotalTime>
  <Words>1355</Words>
  <Application>Microsoft Office PowerPoint</Application>
  <PresentationFormat>Widescreen</PresentationFormat>
  <Paragraphs>271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Aptos</vt:lpstr>
      <vt:lpstr>Aptos Display</vt:lpstr>
      <vt:lpstr>Arial</vt:lpstr>
      <vt:lpstr>Calibri</vt:lpstr>
      <vt:lpstr>Office Theme</vt:lpstr>
      <vt:lpstr>Remodeling ENT Head &amp; Neck pathways at UHBW</vt:lpstr>
      <vt:lpstr>Background</vt:lpstr>
      <vt:lpstr>PowerPoint Presentation</vt:lpstr>
      <vt:lpstr>PowerPoint Presentation</vt:lpstr>
      <vt:lpstr>Background at UHBW</vt:lpstr>
      <vt:lpstr>PowerPoint Presentation</vt:lpstr>
      <vt:lpstr>7 Day Snapshot</vt:lpstr>
      <vt:lpstr>7-day Snapshot: ENT Fast-track referrals at UHBW Week commencing 22nd July 2024</vt:lpstr>
      <vt:lpstr>Head &amp; Neck Risk Calculator</vt:lpstr>
      <vt:lpstr>7-day Snapshot: ENT Fast-track referrals at UHBW Week commencing 22nd July 2024</vt:lpstr>
      <vt:lpstr>7-day Snapshot: ENT Fast-track referrals at UHBW Week commencing 22nd July 2024</vt:lpstr>
      <vt:lpstr>Radiological evidence of malignancy?</vt:lpstr>
      <vt:lpstr>7-day Snapshot: ENT Fast-track referrals at UHBW Week commencing 22nd July 2024</vt:lpstr>
      <vt:lpstr>7-day Snapshot: ENT Fast-track referrals at UHBW Week commencing 22nd July 2024</vt:lpstr>
      <vt:lpstr>1 year Overview – All cancers</vt:lpstr>
      <vt:lpstr>PowerPoint Presentation</vt:lpstr>
      <vt:lpstr>PowerPoint Presentation</vt:lpstr>
      <vt:lpstr>We have a problem</vt:lpstr>
      <vt:lpstr>Remodeling Head &amp; Neck services</vt:lpstr>
      <vt:lpstr>Remodeling Head &amp; Neck services - Aims</vt:lpstr>
      <vt:lpstr>New model - Triage of fast-track referrals Pilot</vt:lpstr>
      <vt:lpstr>New model – Exceptions to triage</vt:lpstr>
      <vt:lpstr>New model – Roving clinic </vt:lpstr>
      <vt:lpstr>Triage Pilot: Results</vt:lpstr>
      <vt:lpstr>Roving clinic pilot</vt:lpstr>
      <vt:lpstr>Roving clinic pilot: Results</vt:lpstr>
      <vt:lpstr>Roving clinic pilot: Results</vt:lpstr>
      <vt:lpstr>What are the benefits for the department?</vt:lpstr>
      <vt:lpstr>What are the benefits for patients?</vt:lpstr>
      <vt:lpstr>The Concern: Will we miss cancer by using telephone triage?</vt:lpstr>
      <vt:lpstr>PowerPoint Presentation</vt:lpstr>
      <vt:lpstr>Workforce impact</vt:lpstr>
      <vt:lpstr>Conclusion</vt:lpstr>
      <vt:lpstr>What are the benefits for the department?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Oliver Dale</dc:creator>
  <cp:lastModifiedBy>Helen Dunderdale</cp:lastModifiedBy>
  <cp:revision>75</cp:revision>
  <dcterms:created xsi:type="dcterms:W3CDTF">2024-11-13T19:38:47Z</dcterms:created>
  <dcterms:modified xsi:type="dcterms:W3CDTF">2025-01-21T09:21:30Z</dcterms:modified>
</cp:coreProperties>
</file>