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147475233" r:id="rId5"/>
    <p:sldId id="2147475238" r:id="rId6"/>
    <p:sldId id="2147475249" r:id="rId7"/>
    <p:sldId id="2147475250" r:id="rId8"/>
    <p:sldId id="2147475251" r:id="rId9"/>
    <p:sldId id="2147475244" r:id="rId10"/>
    <p:sldId id="2147475252" r:id="rId11"/>
    <p:sldId id="2147475248" r:id="rId12"/>
    <p:sldId id="2147475242" r:id="rId13"/>
    <p:sldId id="2147475243" r:id="rId14"/>
    <p:sldId id="2147475247"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691A66-6C0C-4E96-AD7F-36FCB9B75CDD}" v="24" dt="2025-01-21T08:30:43.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3" autoAdjust="0"/>
    <p:restoredTop sz="89950" autoAdjust="0"/>
  </p:normalViewPr>
  <p:slideViewPr>
    <p:cSldViewPr>
      <p:cViewPr varScale="1">
        <p:scale>
          <a:sx n="52" d="100"/>
          <a:sy n="52" d="100"/>
        </p:scale>
        <p:origin x="100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37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Gowen" userId="dabf2112-6c23-43cf-bc3d-7a67ab8b94ca" providerId="ADAL" clId="{CD691A66-6C0C-4E96-AD7F-36FCB9B75CDD}"/>
    <pc:docChg chg="undo custSel addSld delSld modSld sldOrd">
      <pc:chgData name="Nicola Gowen" userId="dabf2112-6c23-43cf-bc3d-7a67ab8b94ca" providerId="ADAL" clId="{CD691A66-6C0C-4E96-AD7F-36FCB9B75CDD}" dt="2025-01-21T08:49:13.721" v="3066" actId="1076"/>
      <pc:docMkLst>
        <pc:docMk/>
      </pc:docMkLst>
      <pc:sldChg chg="addSp delSp modSp mod">
        <pc:chgData name="Nicola Gowen" userId="dabf2112-6c23-43cf-bc3d-7a67ab8b94ca" providerId="ADAL" clId="{CD691A66-6C0C-4E96-AD7F-36FCB9B75CDD}" dt="2025-01-08T13:46:41.202" v="1013" actId="21"/>
        <pc:sldMkLst>
          <pc:docMk/>
          <pc:sldMk cId="3337785596" sldId="2147475233"/>
        </pc:sldMkLst>
        <pc:spChg chg="add del mod">
          <ac:chgData name="Nicola Gowen" userId="dabf2112-6c23-43cf-bc3d-7a67ab8b94ca" providerId="ADAL" clId="{CD691A66-6C0C-4E96-AD7F-36FCB9B75CDD}" dt="2025-01-08T13:46:41.202" v="1013" actId="21"/>
          <ac:spMkLst>
            <pc:docMk/>
            <pc:sldMk cId="3337785596" sldId="2147475233"/>
            <ac:spMk id="4" creationId="{F68A1E3B-4E2F-06C2-DB49-8A7D99C6A8C0}"/>
          </ac:spMkLst>
        </pc:spChg>
        <pc:spChg chg="mod">
          <ac:chgData name="Nicola Gowen" userId="dabf2112-6c23-43cf-bc3d-7a67ab8b94ca" providerId="ADAL" clId="{CD691A66-6C0C-4E96-AD7F-36FCB9B75CDD}" dt="2025-01-08T09:16:34.704" v="100" actId="1076"/>
          <ac:spMkLst>
            <pc:docMk/>
            <pc:sldMk cId="3337785596" sldId="2147475233"/>
            <ac:spMk id="47" creationId="{C5DD6CD5-1C27-95EF-3BFF-A897D4E464D1}"/>
          </ac:spMkLst>
        </pc:spChg>
        <pc:picChg chg="del">
          <ac:chgData name="Nicola Gowen" userId="dabf2112-6c23-43cf-bc3d-7a67ab8b94ca" providerId="ADAL" clId="{CD691A66-6C0C-4E96-AD7F-36FCB9B75CDD}" dt="2025-01-08T09:15:56.844" v="0" actId="478"/>
          <ac:picMkLst>
            <pc:docMk/>
            <pc:sldMk cId="3337785596" sldId="2147475233"/>
            <ac:picMk id="7" creationId="{F5D1F246-44AD-B5CB-3910-CBD7DA536C56}"/>
          </ac:picMkLst>
        </pc:picChg>
        <pc:picChg chg="add del mod">
          <ac:chgData name="Nicola Gowen" userId="dabf2112-6c23-43cf-bc3d-7a67ab8b94ca" providerId="ADAL" clId="{CD691A66-6C0C-4E96-AD7F-36FCB9B75CDD}" dt="2025-01-08T13:46:26.062" v="1011" actId="21"/>
          <ac:picMkLst>
            <pc:docMk/>
            <pc:sldMk cId="3337785596" sldId="2147475233"/>
            <ac:picMk id="8" creationId="{8CCD4665-5021-3B42-5DF8-5C5DA12CF561}"/>
          </ac:picMkLst>
        </pc:picChg>
      </pc:sldChg>
      <pc:sldChg chg="del">
        <pc:chgData name="Nicola Gowen" userId="dabf2112-6c23-43cf-bc3d-7a67ab8b94ca" providerId="ADAL" clId="{CD691A66-6C0C-4E96-AD7F-36FCB9B75CDD}" dt="2025-01-08T09:17:01.785" v="101" actId="47"/>
        <pc:sldMkLst>
          <pc:docMk/>
          <pc:sldMk cId="3243772801" sldId="2147475234"/>
        </pc:sldMkLst>
      </pc:sldChg>
      <pc:sldChg chg="del">
        <pc:chgData name="Nicola Gowen" userId="dabf2112-6c23-43cf-bc3d-7a67ab8b94ca" providerId="ADAL" clId="{CD691A66-6C0C-4E96-AD7F-36FCB9B75CDD}" dt="2025-01-08T09:17:01.785" v="101" actId="47"/>
        <pc:sldMkLst>
          <pc:docMk/>
          <pc:sldMk cId="2818102326" sldId="2147475235"/>
        </pc:sldMkLst>
      </pc:sldChg>
      <pc:sldChg chg="del">
        <pc:chgData name="Nicola Gowen" userId="dabf2112-6c23-43cf-bc3d-7a67ab8b94ca" providerId="ADAL" clId="{CD691A66-6C0C-4E96-AD7F-36FCB9B75CDD}" dt="2025-01-08T09:17:01.785" v="101" actId="47"/>
        <pc:sldMkLst>
          <pc:docMk/>
          <pc:sldMk cId="3680067817" sldId="2147475236"/>
        </pc:sldMkLst>
      </pc:sldChg>
      <pc:sldChg chg="del">
        <pc:chgData name="Nicola Gowen" userId="dabf2112-6c23-43cf-bc3d-7a67ab8b94ca" providerId="ADAL" clId="{CD691A66-6C0C-4E96-AD7F-36FCB9B75CDD}" dt="2025-01-08T09:17:01.785" v="101" actId="47"/>
        <pc:sldMkLst>
          <pc:docMk/>
          <pc:sldMk cId="2474662982" sldId="2147475237"/>
        </pc:sldMkLst>
      </pc:sldChg>
      <pc:sldChg chg="addSp delSp modSp mod modNotesTx">
        <pc:chgData name="Nicola Gowen" userId="dabf2112-6c23-43cf-bc3d-7a67ab8b94ca" providerId="ADAL" clId="{CD691A66-6C0C-4E96-AD7F-36FCB9B75CDD}" dt="2025-01-08T13:46:45.047" v="1014"/>
        <pc:sldMkLst>
          <pc:docMk/>
          <pc:sldMk cId="3236110137" sldId="2147475238"/>
        </pc:sldMkLst>
        <pc:spChg chg="add mod">
          <ac:chgData name="Nicola Gowen" userId="dabf2112-6c23-43cf-bc3d-7a67ab8b94ca" providerId="ADAL" clId="{CD691A66-6C0C-4E96-AD7F-36FCB9B75CDD}" dt="2025-01-08T13:46:45.047" v="1014"/>
          <ac:spMkLst>
            <pc:docMk/>
            <pc:sldMk cId="3236110137" sldId="2147475238"/>
            <ac:spMk id="6" creationId="{F68A1E3B-4E2F-06C2-DB49-8A7D99C6A8C0}"/>
          </ac:spMkLst>
        </pc:spChg>
        <pc:spChg chg="mod">
          <ac:chgData name="Nicola Gowen" userId="dabf2112-6c23-43cf-bc3d-7a67ab8b94ca" providerId="ADAL" clId="{CD691A66-6C0C-4E96-AD7F-36FCB9B75CDD}" dt="2025-01-08T09:24:59.277" v="204" actId="6549"/>
          <ac:spMkLst>
            <pc:docMk/>
            <pc:sldMk cId="3236110137" sldId="2147475238"/>
            <ac:spMk id="47" creationId="{C5DD6CD5-1C27-95EF-3BFF-A897D4E464D1}"/>
          </ac:spMkLst>
        </pc:spChg>
        <pc:graphicFrameChg chg="del">
          <ac:chgData name="Nicola Gowen" userId="dabf2112-6c23-43cf-bc3d-7a67ab8b94ca" providerId="ADAL" clId="{CD691A66-6C0C-4E96-AD7F-36FCB9B75CDD}" dt="2025-01-08T09:25:02.785" v="205" actId="478"/>
          <ac:graphicFrameMkLst>
            <pc:docMk/>
            <pc:sldMk cId="3236110137" sldId="2147475238"/>
            <ac:graphicFrameMk id="4" creationId="{61391F6C-66A5-546F-0FAF-BCC46CE71753}"/>
          </ac:graphicFrameMkLst>
        </pc:graphicFrameChg>
        <pc:picChg chg="add">
          <ac:chgData name="Nicola Gowen" userId="dabf2112-6c23-43cf-bc3d-7a67ab8b94ca" providerId="ADAL" clId="{CD691A66-6C0C-4E96-AD7F-36FCB9B75CDD}" dt="2025-01-08T13:46:28.750" v="1012"/>
          <ac:picMkLst>
            <pc:docMk/>
            <pc:sldMk cId="3236110137" sldId="2147475238"/>
            <ac:picMk id="3" creationId="{EE13EB34-467A-B9D6-FED4-2354BE3C8F4E}"/>
          </ac:picMkLst>
        </pc:picChg>
      </pc:sldChg>
      <pc:sldChg chg="delSp modSp del mod modNotesTx">
        <pc:chgData name="Nicola Gowen" userId="dabf2112-6c23-43cf-bc3d-7a67ab8b94ca" providerId="ADAL" clId="{CD691A66-6C0C-4E96-AD7F-36FCB9B75CDD}" dt="2025-01-08T13:47:15.829" v="1023" actId="47"/>
        <pc:sldMkLst>
          <pc:docMk/>
          <pc:sldMk cId="2658712684" sldId="2147475239"/>
        </pc:sldMkLst>
        <pc:spChg chg="mod">
          <ac:chgData name="Nicola Gowen" userId="dabf2112-6c23-43cf-bc3d-7a67ab8b94ca" providerId="ADAL" clId="{CD691A66-6C0C-4E96-AD7F-36FCB9B75CDD}" dt="2025-01-08T13:21:13.836" v="708" actId="20577"/>
          <ac:spMkLst>
            <pc:docMk/>
            <pc:sldMk cId="2658712684" sldId="2147475239"/>
            <ac:spMk id="47" creationId="{C5DD6CD5-1C27-95EF-3BFF-A897D4E464D1}"/>
          </ac:spMkLst>
        </pc:spChg>
        <pc:picChg chg="del">
          <ac:chgData name="Nicola Gowen" userId="dabf2112-6c23-43cf-bc3d-7a67ab8b94ca" providerId="ADAL" clId="{CD691A66-6C0C-4E96-AD7F-36FCB9B75CDD}" dt="2025-01-08T13:19:37.896" v="651" actId="478"/>
          <ac:picMkLst>
            <pc:docMk/>
            <pc:sldMk cId="2658712684" sldId="2147475239"/>
            <ac:picMk id="7" creationId="{6F3DA1EB-6C9F-AD92-E580-ACB6806A7F72}"/>
          </ac:picMkLst>
        </pc:picChg>
      </pc:sldChg>
      <pc:sldChg chg="del">
        <pc:chgData name="Nicola Gowen" userId="dabf2112-6c23-43cf-bc3d-7a67ab8b94ca" providerId="ADAL" clId="{CD691A66-6C0C-4E96-AD7F-36FCB9B75CDD}" dt="2025-01-08T13:24:50.251" v="720" actId="47"/>
        <pc:sldMkLst>
          <pc:docMk/>
          <pc:sldMk cId="3522817700" sldId="2147475240"/>
        </pc:sldMkLst>
      </pc:sldChg>
      <pc:sldChg chg="del">
        <pc:chgData name="Nicola Gowen" userId="dabf2112-6c23-43cf-bc3d-7a67ab8b94ca" providerId="ADAL" clId="{CD691A66-6C0C-4E96-AD7F-36FCB9B75CDD}" dt="2025-01-08T09:55:33.358" v="276" actId="47"/>
        <pc:sldMkLst>
          <pc:docMk/>
          <pc:sldMk cId="2171052927" sldId="2147475241"/>
        </pc:sldMkLst>
      </pc:sldChg>
      <pc:sldChg chg="addSp delSp modSp mod modNotesTx">
        <pc:chgData name="Nicola Gowen" userId="dabf2112-6c23-43cf-bc3d-7a67ab8b94ca" providerId="ADAL" clId="{CD691A66-6C0C-4E96-AD7F-36FCB9B75CDD}" dt="2025-01-21T08:22:56.546" v="2260" actId="20577"/>
        <pc:sldMkLst>
          <pc:docMk/>
          <pc:sldMk cId="248660105" sldId="2147475242"/>
        </pc:sldMkLst>
        <pc:spChg chg="del">
          <ac:chgData name="Nicola Gowen" userId="dabf2112-6c23-43cf-bc3d-7a67ab8b94ca" providerId="ADAL" clId="{CD691A66-6C0C-4E96-AD7F-36FCB9B75CDD}" dt="2025-01-08T13:25:25.842" v="728" actId="478"/>
          <ac:spMkLst>
            <pc:docMk/>
            <pc:sldMk cId="248660105" sldId="2147475242"/>
            <ac:spMk id="6" creationId="{39419ECD-7E2E-10CF-8232-C5714E0DEB88}"/>
          </ac:spMkLst>
        </pc:spChg>
        <pc:spChg chg="del">
          <ac:chgData name="Nicola Gowen" userId="dabf2112-6c23-43cf-bc3d-7a67ab8b94ca" providerId="ADAL" clId="{CD691A66-6C0C-4E96-AD7F-36FCB9B75CDD}" dt="2025-01-08T13:25:28.927" v="730" actId="478"/>
          <ac:spMkLst>
            <pc:docMk/>
            <pc:sldMk cId="248660105" sldId="2147475242"/>
            <ac:spMk id="7" creationId="{2654F383-EC56-715F-9DB8-7CCFDC15A80B}"/>
          </ac:spMkLst>
        </pc:spChg>
        <pc:spChg chg="del">
          <ac:chgData name="Nicola Gowen" userId="dabf2112-6c23-43cf-bc3d-7a67ab8b94ca" providerId="ADAL" clId="{CD691A66-6C0C-4E96-AD7F-36FCB9B75CDD}" dt="2025-01-08T13:25:29.945" v="731" actId="478"/>
          <ac:spMkLst>
            <pc:docMk/>
            <pc:sldMk cId="248660105" sldId="2147475242"/>
            <ac:spMk id="8" creationId="{B08FE55D-C696-93E4-C6B7-6F7A5A49DEE1}"/>
          </ac:spMkLst>
        </pc:spChg>
        <pc:spChg chg="del">
          <ac:chgData name="Nicola Gowen" userId="dabf2112-6c23-43cf-bc3d-7a67ab8b94ca" providerId="ADAL" clId="{CD691A66-6C0C-4E96-AD7F-36FCB9B75CDD}" dt="2025-01-08T13:25:31.233" v="732" actId="478"/>
          <ac:spMkLst>
            <pc:docMk/>
            <pc:sldMk cId="248660105" sldId="2147475242"/>
            <ac:spMk id="9" creationId="{5551C88A-9C7B-9F84-F073-88E6740959CA}"/>
          </ac:spMkLst>
        </pc:spChg>
        <pc:spChg chg="del">
          <ac:chgData name="Nicola Gowen" userId="dabf2112-6c23-43cf-bc3d-7a67ab8b94ca" providerId="ADAL" clId="{CD691A66-6C0C-4E96-AD7F-36FCB9B75CDD}" dt="2025-01-08T13:25:27.293" v="729" actId="478"/>
          <ac:spMkLst>
            <pc:docMk/>
            <pc:sldMk cId="248660105" sldId="2147475242"/>
            <ac:spMk id="10" creationId="{DC318D0F-47CF-3055-08C3-C4BD5A586716}"/>
          </ac:spMkLst>
        </pc:spChg>
        <pc:spChg chg="mod">
          <ac:chgData name="Nicola Gowen" userId="dabf2112-6c23-43cf-bc3d-7a67ab8b94ca" providerId="ADAL" clId="{CD691A66-6C0C-4E96-AD7F-36FCB9B75CDD}" dt="2025-01-08T13:25:10.468" v="726" actId="6549"/>
          <ac:spMkLst>
            <pc:docMk/>
            <pc:sldMk cId="248660105" sldId="2147475242"/>
            <ac:spMk id="47" creationId="{C5DD6CD5-1C27-95EF-3BFF-A897D4E464D1}"/>
          </ac:spMkLst>
        </pc:spChg>
        <pc:picChg chg="del">
          <ac:chgData name="Nicola Gowen" userId="dabf2112-6c23-43cf-bc3d-7a67ab8b94ca" providerId="ADAL" clId="{CD691A66-6C0C-4E96-AD7F-36FCB9B75CDD}" dt="2025-01-08T13:25:17.369" v="727" actId="478"/>
          <ac:picMkLst>
            <pc:docMk/>
            <pc:sldMk cId="248660105" sldId="2147475242"/>
            <ac:picMk id="4" creationId="{E8428D4E-DEAC-9B34-0E2C-EF8F16773B40}"/>
          </ac:picMkLst>
        </pc:picChg>
        <pc:picChg chg="add mod">
          <ac:chgData name="Nicola Gowen" userId="dabf2112-6c23-43cf-bc3d-7a67ab8b94ca" providerId="ADAL" clId="{CD691A66-6C0C-4E96-AD7F-36FCB9B75CDD}" dt="2025-01-08T13:32:40.088" v="809" actId="14100"/>
          <ac:picMkLst>
            <pc:docMk/>
            <pc:sldMk cId="248660105" sldId="2147475242"/>
            <ac:picMk id="11" creationId="{6222BEC2-9FA7-AA8F-2FAE-74BC6ABBBD15}"/>
          </ac:picMkLst>
        </pc:picChg>
      </pc:sldChg>
      <pc:sldChg chg="addSp delSp modSp mod modNotesTx">
        <pc:chgData name="Nicola Gowen" userId="dabf2112-6c23-43cf-bc3d-7a67ab8b94ca" providerId="ADAL" clId="{CD691A66-6C0C-4E96-AD7F-36FCB9B75CDD}" dt="2025-01-08T13:48:20.631" v="1093" actId="20577"/>
        <pc:sldMkLst>
          <pc:docMk/>
          <pc:sldMk cId="2405806891" sldId="2147475243"/>
        </pc:sldMkLst>
        <pc:spChg chg="add mod">
          <ac:chgData name="Nicola Gowen" userId="dabf2112-6c23-43cf-bc3d-7a67ab8b94ca" providerId="ADAL" clId="{CD691A66-6C0C-4E96-AD7F-36FCB9B75CDD}" dt="2025-01-08T13:31:21.910" v="798" actId="20577"/>
          <ac:spMkLst>
            <pc:docMk/>
            <pc:sldMk cId="2405806891" sldId="2147475243"/>
            <ac:spMk id="7" creationId="{C0C03617-B8AA-CE8F-4B60-8392A74A3AE4}"/>
          </ac:spMkLst>
        </pc:spChg>
        <pc:spChg chg="add mod">
          <ac:chgData name="Nicola Gowen" userId="dabf2112-6c23-43cf-bc3d-7a67ab8b94ca" providerId="ADAL" clId="{CD691A66-6C0C-4E96-AD7F-36FCB9B75CDD}" dt="2025-01-08T13:29:55.135" v="770" actId="20577"/>
          <ac:spMkLst>
            <pc:docMk/>
            <pc:sldMk cId="2405806891" sldId="2147475243"/>
            <ac:spMk id="8" creationId="{78CEEF1E-3E0E-65C7-543B-3A3A1E6C1E7B}"/>
          </ac:spMkLst>
        </pc:spChg>
        <pc:spChg chg="add mod">
          <ac:chgData name="Nicola Gowen" userId="dabf2112-6c23-43cf-bc3d-7a67ab8b94ca" providerId="ADAL" clId="{CD691A66-6C0C-4E96-AD7F-36FCB9B75CDD}" dt="2025-01-08T13:30:55.752" v="788" actId="20577"/>
          <ac:spMkLst>
            <pc:docMk/>
            <pc:sldMk cId="2405806891" sldId="2147475243"/>
            <ac:spMk id="10" creationId="{5A122A5F-8E71-EC11-471D-DE40ADB78CC2}"/>
          </ac:spMkLst>
        </pc:spChg>
        <pc:spChg chg="add mod">
          <ac:chgData name="Nicola Gowen" userId="dabf2112-6c23-43cf-bc3d-7a67ab8b94ca" providerId="ADAL" clId="{CD691A66-6C0C-4E96-AD7F-36FCB9B75CDD}" dt="2025-01-08T13:31:12.561" v="789"/>
          <ac:spMkLst>
            <pc:docMk/>
            <pc:sldMk cId="2405806891" sldId="2147475243"/>
            <ac:spMk id="11" creationId="{D8EB6CBF-C0CF-4B72-9A6B-B547A841A357}"/>
          </ac:spMkLst>
        </pc:spChg>
        <pc:spChg chg="add mod">
          <ac:chgData name="Nicola Gowen" userId="dabf2112-6c23-43cf-bc3d-7a67ab8b94ca" providerId="ADAL" clId="{CD691A66-6C0C-4E96-AD7F-36FCB9B75CDD}" dt="2025-01-08T13:31:39.230" v="804" actId="20577"/>
          <ac:spMkLst>
            <pc:docMk/>
            <pc:sldMk cId="2405806891" sldId="2147475243"/>
            <ac:spMk id="12" creationId="{845C03F2-AB8E-4324-BF49-BB522C8657A8}"/>
          </ac:spMkLst>
        </pc:spChg>
        <pc:spChg chg="mod">
          <ac:chgData name="Nicola Gowen" userId="dabf2112-6c23-43cf-bc3d-7a67ab8b94ca" providerId="ADAL" clId="{CD691A66-6C0C-4E96-AD7F-36FCB9B75CDD}" dt="2025-01-08T13:28:58.102" v="760" actId="20577"/>
          <ac:spMkLst>
            <pc:docMk/>
            <pc:sldMk cId="2405806891" sldId="2147475243"/>
            <ac:spMk id="47" creationId="{C5DD6CD5-1C27-95EF-3BFF-A897D4E464D1}"/>
          </ac:spMkLst>
        </pc:spChg>
        <pc:picChg chg="add mod">
          <ac:chgData name="Nicola Gowen" userId="dabf2112-6c23-43cf-bc3d-7a67ab8b94ca" providerId="ADAL" clId="{CD691A66-6C0C-4E96-AD7F-36FCB9B75CDD}" dt="2025-01-08T13:29:02.763" v="762" actId="1076"/>
          <ac:picMkLst>
            <pc:docMk/>
            <pc:sldMk cId="2405806891" sldId="2147475243"/>
            <ac:picMk id="4" creationId="{02EA171C-DA0F-5B64-DF2D-E9124061E604}"/>
          </ac:picMkLst>
        </pc:picChg>
        <pc:picChg chg="del">
          <ac:chgData name="Nicola Gowen" userId="dabf2112-6c23-43cf-bc3d-7a67ab8b94ca" providerId="ADAL" clId="{CD691A66-6C0C-4E96-AD7F-36FCB9B75CDD}" dt="2025-01-08T13:28:49.532" v="748" actId="478"/>
          <ac:picMkLst>
            <pc:docMk/>
            <pc:sldMk cId="2405806891" sldId="2147475243"/>
            <ac:picMk id="6" creationId="{3E89C668-32B2-40D6-6C42-095C143D0649}"/>
          </ac:picMkLst>
        </pc:picChg>
        <pc:picChg chg="add del mod">
          <ac:chgData name="Nicola Gowen" userId="dabf2112-6c23-43cf-bc3d-7a67ab8b94ca" providerId="ADAL" clId="{CD691A66-6C0C-4E96-AD7F-36FCB9B75CDD}" dt="2025-01-08T13:30:37.782" v="780" actId="478"/>
          <ac:picMkLst>
            <pc:docMk/>
            <pc:sldMk cId="2405806891" sldId="2147475243"/>
            <ac:picMk id="9" creationId="{37E28250-B6C5-37A4-CA53-A8F69C9974DD}"/>
          </ac:picMkLst>
        </pc:picChg>
      </pc:sldChg>
      <pc:sldChg chg="modSp mod modNotesTx">
        <pc:chgData name="Nicola Gowen" userId="dabf2112-6c23-43cf-bc3d-7a67ab8b94ca" providerId="ADAL" clId="{CD691A66-6C0C-4E96-AD7F-36FCB9B75CDD}" dt="2025-01-21T08:22:07.634" v="2237" actId="20577"/>
        <pc:sldMkLst>
          <pc:docMk/>
          <pc:sldMk cId="2833293349" sldId="2147475244"/>
        </pc:sldMkLst>
        <pc:spChg chg="mod">
          <ac:chgData name="Nicola Gowen" userId="dabf2112-6c23-43cf-bc3d-7a67ab8b94ca" providerId="ADAL" clId="{CD691A66-6C0C-4E96-AD7F-36FCB9B75CDD}" dt="2025-01-08T13:00:41.546" v="457" actId="20577"/>
          <ac:spMkLst>
            <pc:docMk/>
            <pc:sldMk cId="2833293349" sldId="2147475244"/>
            <ac:spMk id="4" creationId="{2D15BD3E-DB91-F0AC-1A2B-D5E797B01E09}"/>
          </ac:spMkLst>
        </pc:spChg>
        <pc:spChg chg="mod">
          <ac:chgData name="Nicola Gowen" userId="dabf2112-6c23-43cf-bc3d-7a67ab8b94ca" providerId="ADAL" clId="{CD691A66-6C0C-4E96-AD7F-36FCB9B75CDD}" dt="2025-01-08T12:57:49.822" v="428" actId="20577"/>
          <ac:spMkLst>
            <pc:docMk/>
            <pc:sldMk cId="2833293349" sldId="2147475244"/>
            <ac:spMk id="47" creationId="{C5DD6CD5-1C27-95EF-3BFF-A897D4E464D1}"/>
          </ac:spMkLst>
        </pc:spChg>
      </pc:sldChg>
      <pc:sldChg chg="del">
        <pc:chgData name="Nicola Gowen" userId="dabf2112-6c23-43cf-bc3d-7a67ab8b94ca" providerId="ADAL" clId="{CD691A66-6C0C-4E96-AD7F-36FCB9B75CDD}" dt="2025-01-08T09:24:30.989" v="115" actId="47"/>
        <pc:sldMkLst>
          <pc:docMk/>
          <pc:sldMk cId="3658385534" sldId="2147475245"/>
        </pc:sldMkLst>
      </pc:sldChg>
      <pc:sldChg chg="del">
        <pc:chgData name="Nicola Gowen" userId="dabf2112-6c23-43cf-bc3d-7a67ab8b94ca" providerId="ADAL" clId="{CD691A66-6C0C-4E96-AD7F-36FCB9B75CDD}" dt="2025-01-08T09:25:13.100" v="207" actId="47"/>
        <pc:sldMkLst>
          <pc:docMk/>
          <pc:sldMk cId="664423569" sldId="2147475246"/>
        </pc:sldMkLst>
      </pc:sldChg>
      <pc:sldChg chg="modSp mod modNotesTx">
        <pc:chgData name="Nicola Gowen" userId="dabf2112-6c23-43cf-bc3d-7a67ab8b94ca" providerId="ADAL" clId="{CD691A66-6C0C-4E96-AD7F-36FCB9B75CDD}" dt="2025-01-21T08:42:11.567" v="2938" actId="20577"/>
        <pc:sldMkLst>
          <pc:docMk/>
          <pc:sldMk cId="469282480" sldId="2147475247"/>
        </pc:sldMkLst>
        <pc:spChg chg="mod">
          <ac:chgData name="Nicola Gowen" userId="dabf2112-6c23-43cf-bc3d-7a67ab8b94ca" providerId="ADAL" clId="{CD691A66-6C0C-4E96-AD7F-36FCB9B75CDD}" dt="2025-01-21T08:42:11.567" v="2938" actId="20577"/>
          <ac:spMkLst>
            <pc:docMk/>
            <pc:sldMk cId="469282480" sldId="2147475247"/>
            <ac:spMk id="3" creationId="{86ECC6A0-EE7B-A4D0-ED80-56634F3C5CE7}"/>
          </ac:spMkLst>
        </pc:spChg>
        <pc:spChg chg="mod">
          <ac:chgData name="Nicola Gowen" userId="dabf2112-6c23-43cf-bc3d-7a67ab8b94ca" providerId="ADAL" clId="{CD691A66-6C0C-4E96-AD7F-36FCB9B75CDD}" dt="2025-01-08T13:33:32.215" v="875" actId="20577"/>
          <ac:spMkLst>
            <pc:docMk/>
            <pc:sldMk cId="469282480" sldId="2147475247"/>
            <ac:spMk id="47" creationId="{C5DD6CD5-1C27-95EF-3BFF-A897D4E464D1}"/>
          </ac:spMkLst>
        </pc:spChg>
      </pc:sldChg>
      <pc:sldChg chg="addSp delSp modSp mod ord modNotesTx">
        <pc:chgData name="Nicola Gowen" userId="dabf2112-6c23-43cf-bc3d-7a67ab8b94ca" providerId="ADAL" clId="{CD691A66-6C0C-4E96-AD7F-36FCB9B75CDD}" dt="2025-01-08T13:27:05" v="747" actId="14100"/>
        <pc:sldMkLst>
          <pc:docMk/>
          <pc:sldMk cId="3071248427" sldId="2147475248"/>
        </pc:sldMkLst>
        <pc:spChg chg="mod">
          <ac:chgData name="Nicola Gowen" userId="dabf2112-6c23-43cf-bc3d-7a67ab8b94ca" providerId="ADAL" clId="{CD691A66-6C0C-4E96-AD7F-36FCB9B75CDD}" dt="2025-01-08T13:21:06.626" v="706" actId="20577"/>
          <ac:spMkLst>
            <pc:docMk/>
            <pc:sldMk cId="3071248427" sldId="2147475248"/>
            <ac:spMk id="47" creationId="{C5DD6CD5-1C27-95EF-3BFF-A897D4E464D1}"/>
          </ac:spMkLst>
        </pc:spChg>
        <pc:picChg chg="del">
          <ac:chgData name="Nicola Gowen" userId="dabf2112-6c23-43cf-bc3d-7a67ab8b94ca" providerId="ADAL" clId="{CD691A66-6C0C-4E96-AD7F-36FCB9B75CDD}" dt="2025-01-08T13:20:50.934" v="658" actId="478"/>
          <ac:picMkLst>
            <pc:docMk/>
            <pc:sldMk cId="3071248427" sldId="2147475248"/>
            <ac:picMk id="4" creationId="{6EB13DF7-14A2-17E9-F0E9-C7A147B726A1}"/>
          </ac:picMkLst>
        </pc:picChg>
        <pc:picChg chg="add mod">
          <ac:chgData name="Nicola Gowen" userId="dabf2112-6c23-43cf-bc3d-7a67ab8b94ca" providerId="ADAL" clId="{CD691A66-6C0C-4E96-AD7F-36FCB9B75CDD}" dt="2025-01-08T13:27:00.948" v="746" actId="1076"/>
          <ac:picMkLst>
            <pc:docMk/>
            <pc:sldMk cId="3071248427" sldId="2147475248"/>
            <ac:picMk id="7" creationId="{A239D5EB-3773-BE3F-F2C4-22EA22A23DBE}"/>
          </ac:picMkLst>
        </pc:picChg>
        <pc:picChg chg="del">
          <ac:chgData name="Nicola Gowen" userId="dabf2112-6c23-43cf-bc3d-7a67ab8b94ca" providerId="ADAL" clId="{CD691A66-6C0C-4E96-AD7F-36FCB9B75CDD}" dt="2025-01-08T13:20:52.715" v="659" actId="478"/>
          <ac:picMkLst>
            <pc:docMk/>
            <pc:sldMk cId="3071248427" sldId="2147475248"/>
            <ac:picMk id="10" creationId="{FFF62700-2A80-2104-BBAC-D8ABEEB464D1}"/>
          </ac:picMkLst>
        </pc:picChg>
        <pc:picChg chg="add del mod">
          <ac:chgData name="Nicola Gowen" userId="dabf2112-6c23-43cf-bc3d-7a67ab8b94ca" providerId="ADAL" clId="{CD691A66-6C0C-4E96-AD7F-36FCB9B75CDD}" dt="2025-01-08T13:26:47.958" v="742" actId="22"/>
          <ac:picMkLst>
            <pc:docMk/>
            <pc:sldMk cId="3071248427" sldId="2147475248"/>
            <ac:picMk id="11" creationId="{695AA08D-8CA9-BC1D-FD26-FFBF167CE2F0}"/>
          </ac:picMkLst>
        </pc:picChg>
        <pc:picChg chg="add mod">
          <ac:chgData name="Nicola Gowen" userId="dabf2112-6c23-43cf-bc3d-7a67ab8b94ca" providerId="ADAL" clId="{CD691A66-6C0C-4E96-AD7F-36FCB9B75CDD}" dt="2025-01-08T13:27:05" v="747" actId="14100"/>
          <ac:picMkLst>
            <pc:docMk/>
            <pc:sldMk cId="3071248427" sldId="2147475248"/>
            <ac:picMk id="13" creationId="{92918551-6B13-8F4D-083A-9B3612D5FA77}"/>
          </ac:picMkLst>
        </pc:picChg>
      </pc:sldChg>
      <pc:sldChg chg="addSp modSp add mod modNotesTx">
        <pc:chgData name="Nicola Gowen" userId="dabf2112-6c23-43cf-bc3d-7a67ab8b94ca" providerId="ADAL" clId="{CD691A66-6C0C-4E96-AD7F-36FCB9B75CDD}" dt="2025-01-21T07:43:38.847" v="1264" actId="20577"/>
        <pc:sldMkLst>
          <pc:docMk/>
          <pc:sldMk cId="871627164" sldId="2147475249"/>
        </pc:sldMkLst>
        <pc:spChg chg="mod">
          <ac:chgData name="Nicola Gowen" userId="dabf2112-6c23-43cf-bc3d-7a67ab8b94ca" providerId="ADAL" clId="{CD691A66-6C0C-4E96-AD7F-36FCB9B75CDD}" dt="2025-01-08T13:47:04.186" v="1022" actId="14100"/>
          <ac:spMkLst>
            <pc:docMk/>
            <pc:sldMk cId="871627164" sldId="2147475249"/>
            <ac:spMk id="47" creationId="{C5DD6CD5-1C27-95EF-3BFF-A897D4E464D1}"/>
          </ac:spMkLst>
        </pc:spChg>
        <pc:graphicFrameChg chg="add mod modGraphic">
          <ac:chgData name="Nicola Gowen" userId="dabf2112-6c23-43cf-bc3d-7a67ab8b94ca" providerId="ADAL" clId="{CD691A66-6C0C-4E96-AD7F-36FCB9B75CDD}" dt="2025-01-08T09:48:26.081" v="222" actId="1076"/>
          <ac:graphicFrameMkLst>
            <pc:docMk/>
            <pc:sldMk cId="871627164" sldId="2147475249"/>
            <ac:graphicFrameMk id="4" creationId="{9A3FFEA0-B0C9-8DE1-578B-1627A07775E8}"/>
          </ac:graphicFrameMkLst>
        </pc:graphicFrameChg>
        <pc:picChg chg="add mod">
          <ac:chgData name="Nicola Gowen" userId="dabf2112-6c23-43cf-bc3d-7a67ab8b94ca" providerId="ADAL" clId="{CD691A66-6C0C-4E96-AD7F-36FCB9B75CDD}" dt="2025-01-08T09:47:48.765" v="218" actId="14100"/>
          <ac:picMkLst>
            <pc:docMk/>
            <pc:sldMk cId="871627164" sldId="2147475249"/>
            <ac:picMk id="3" creationId="{9D0523C7-A9A5-952C-0758-F2DC12ED135E}"/>
          </ac:picMkLst>
        </pc:picChg>
      </pc:sldChg>
      <pc:sldChg chg="addSp delSp modSp add mod modNotesTx">
        <pc:chgData name="Nicola Gowen" userId="dabf2112-6c23-43cf-bc3d-7a67ab8b94ca" providerId="ADAL" clId="{CD691A66-6C0C-4E96-AD7F-36FCB9B75CDD}" dt="2025-01-21T07:49:36.284" v="1434" actId="20577"/>
        <pc:sldMkLst>
          <pc:docMk/>
          <pc:sldMk cId="4219632691" sldId="2147475250"/>
        </pc:sldMkLst>
        <pc:graphicFrameChg chg="add mod modGraphic">
          <ac:chgData name="Nicola Gowen" userId="dabf2112-6c23-43cf-bc3d-7a67ab8b94ca" providerId="ADAL" clId="{CD691A66-6C0C-4E96-AD7F-36FCB9B75CDD}" dt="2025-01-08T09:49:26.204" v="274" actId="255"/>
          <ac:graphicFrameMkLst>
            <pc:docMk/>
            <pc:sldMk cId="4219632691" sldId="2147475250"/>
            <ac:graphicFrameMk id="3" creationId="{32CE9D41-5452-69DF-F81E-EA29F4CF66C8}"/>
          </ac:graphicFrameMkLst>
        </pc:graphicFrameChg>
        <pc:graphicFrameChg chg="del">
          <ac:chgData name="Nicola Gowen" userId="dabf2112-6c23-43cf-bc3d-7a67ab8b94ca" providerId="ADAL" clId="{CD691A66-6C0C-4E96-AD7F-36FCB9B75CDD}" dt="2025-01-08T09:49:13.709" v="271" actId="478"/>
          <ac:graphicFrameMkLst>
            <pc:docMk/>
            <pc:sldMk cId="4219632691" sldId="2147475250"/>
            <ac:graphicFrameMk id="4" creationId="{9A3FFEA0-B0C9-8DE1-578B-1627A07775E8}"/>
          </ac:graphicFrameMkLst>
        </pc:graphicFrameChg>
      </pc:sldChg>
      <pc:sldChg chg="addSp delSp modSp add mod ord modNotesTx">
        <pc:chgData name="Nicola Gowen" userId="dabf2112-6c23-43cf-bc3d-7a67ab8b94ca" providerId="ADAL" clId="{CD691A66-6C0C-4E96-AD7F-36FCB9B75CDD}" dt="2025-01-21T08:49:13.721" v="3066" actId="1076"/>
        <pc:sldMkLst>
          <pc:docMk/>
          <pc:sldMk cId="305575465" sldId="2147475251"/>
        </pc:sldMkLst>
        <pc:spChg chg="del">
          <ac:chgData name="Nicola Gowen" userId="dabf2112-6c23-43cf-bc3d-7a67ab8b94ca" providerId="ADAL" clId="{CD691A66-6C0C-4E96-AD7F-36FCB9B75CDD}" dt="2025-01-08T09:57:57.083" v="320" actId="478"/>
          <ac:spMkLst>
            <pc:docMk/>
            <pc:sldMk cId="305575465" sldId="2147475251"/>
            <ac:spMk id="4" creationId="{2D15BD3E-DB91-F0AC-1A2B-D5E797B01E09}"/>
          </ac:spMkLst>
        </pc:spChg>
        <pc:spChg chg="add del mod">
          <ac:chgData name="Nicola Gowen" userId="dabf2112-6c23-43cf-bc3d-7a67ab8b94ca" providerId="ADAL" clId="{CD691A66-6C0C-4E96-AD7F-36FCB9B75CDD}" dt="2025-01-08T09:58:06.501" v="323" actId="478"/>
          <ac:spMkLst>
            <pc:docMk/>
            <pc:sldMk cId="305575465" sldId="2147475251"/>
            <ac:spMk id="6" creationId="{97703D6B-568D-17A0-7C73-11BCDEDF40A5}"/>
          </ac:spMkLst>
        </pc:spChg>
        <pc:spChg chg="add del mod">
          <ac:chgData name="Nicola Gowen" userId="dabf2112-6c23-43cf-bc3d-7a67ab8b94ca" providerId="ADAL" clId="{CD691A66-6C0C-4E96-AD7F-36FCB9B75CDD}" dt="2025-01-08T09:58:25.580" v="327" actId="478"/>
          <ac:spMkLst>
            <pc:docMk/>
            <pc:sldMk cId="305575465" sldId="2147475251"/>
            <ac:spMk id="8" creationId="{00BCB00F-0E62-730E-CD15-847B6A563937}"/>
          </ac:spMkLst>
        </pc:spChg>
        <pc:spChg chg="add mod">
          <ac:chgData name="Nicola Gowen" userId="dabf2112-6c23-43cf-bc3d-7a67ab8b94ca" providerId="ADAL" clId="{CD691A66-6C0C-4E96-AD7F-36FCB9B75CDD}" dt="2025-01-21T08:49:13.721" v="3066" actId="1076"/>
          <ac:spMkLst>
            <pc:docMk/>
            <pc:sldMk cId="305575465" sldId="2147475251"/>
            <ac:spMk id="12" creationId="{5A26B186-5890-4608-0153-A8899F253544}"/>
          </ac:spMkLst>
        </pc:spChg>
        <pc:spChg chg="mod">
          <ac:chgData name="Nicola Gowen" userId="dabf2112-6c23-43cf-bc3d-7a67ab8b94ca" providerId="ADAL" clId="{CD691A66-6C0C-4E96-AD7F-36FCB9B75CDD}" dt="2025-01-21T08:06:55.402" v="2027" actId="20577"/>
          <ac:spMkLst>
            <pc:docMk/>
            <pc:sldMk cId="305575465" sldId="2147475251"/>
            <ac:spMk id="47" creationId="{C5DD6CD5-1C27-95EF-3BFF-A897D4E464D1}"/>
          </ac:spMkLst>
        </pc:spChg>
        <pc:graphicFrameChg chg="add del mod">
          <ac:chgData name="Nicola Gowen" userId="dabf2112-6c23-43cf-bc3d-7a67ab8b94ca" providerId="ADAL" clId="{CD691A66-6C0C-4E96-AD7F-36FCB9B75CDD}" dt="2025-01-08T09:58:06.501" v="323" actId="478"/>
          <ac:graphicFrameMkLst>
            <pc:docMk/>
            <pc:sldMk cId="305575465" sldId="2147475251"/>
            <ac:graphicFrameMk id="3" creationId="{81DD417E-19D6-17D1-4686-5A2875578BDA}"/>
          </ac:graphicFrameMkLst>
        </pc:graphicFrameChg>
        <pc:graphicFrameChg chg="add del mod">
          <ac:chgData name="Nicola Gowen" userId="dabf2112-6c23-43cf-bc3d-7a67ab8b94ca" providerId="ADAL" clId="{CD691A66-6C0C-4E96-AD7F-36FCB9B75CDD}" dt="2025-01-08T09:58:25.580" v="327" actId="478"/>
          <ac:graphicFrameMkLst>
            <pc:docMk/>
            <pc:sldMk cId="305575465" sldId="2147475251"/>
            <ac:graphicFrameMk id="7" creationId="{5FBFE67C-DD3F-9DA0-E531-73629D8E2077}"/>
          </ac:graphicFrameMkLst>
        </pc:graphicFrameChg>
        <pc:graphicFrameChg chg="add del mod modGraphic">
          <ac:chgData name="Nicola Gowen" userId="dabf2112-6c23-43cf-bc3d-7a67ab8b94ca" providerId="ADAL" clId="{CD691A66-6C0C-4E96-AD7F-36FCB9B75CDD}" dt="2025-01-08T13:17:41.539" v="593" actId="478"/>
          <ac:graphicFrameMkLst>
            <pc:docMk/>
            <pc:sldMk cId="305575465" sldId="2147475251"/>
            <ac:graphicFrameMk id="9" creationId="{B1B91026-359D-AAFA-F938-3E02DAAF511E}"/>
          </ac:graphicFrameMkLst>
        </pc:graphicFrameChg>
        <pc:graphicFrameChg chg="add del mod modGraphic">
          <ac:chgData name="Nicola Gowen" userId="dabf2112-6c23-43cf-bc3d-7a67ab8b94ca" providerId="ADAL" clId="{CD691A66-6C0C-4E96-AD7F-36FCB9B75CDD}" dt="2025-01-08T13:17:38.671" v="592" actId="478"/>
          <ac:graphicFrameMkLst>
            <pc:docMk/>
            <pc:sldMk cId="305575465" sldId="2147475251"/>
            <ac:graphicFrameMk id="10" creationId="{5A7B948E-D68E-C5BA-378E-F736CB71A3B9}"/>
          </ac:graphicFrameMkLst>
        </pc:graphicFrameChg>
      </pc:sldChg>
      <pc:sldChg chg="addSp modSp add mod ord modNotesTx">
        <pc:chgData name="Nicola Gowen" userId="dabf2112-6c23-43cf-bc3d-7a67ab8b94ca" providerId="ADAL" clId="{CD691A66-6C0C-4E96-AD7F-36FCB9B75CDD}" dt="2025-01-20T12:06:37.750" v="1131" actId="20577"/>
        <pc:sldMkLst>
          <pc:docMk/>
          <pc:sldMk cId="2462059453" sldId="2147475252"/>
        </pc:sldMkLst>
        <pc:spChg chg="mod">
          <ac:chgData name="Nicola Gowen" userId="dabf2112-6c23-43cf-bc3d-7a67ab8b94ca" providerId="ADAL" clId="{CD691A66-6C0C-4E96-AD7F-36FCB9B75CDD}" dt="2025-01-08T13:21:17.947" v="709" actId="6549"/>
          <ac:spMkLst>
            <pc:docMk/>
            <pc:sldMk cId="2462059453" sldId="2147475252"/>
            <ac:spMk id="47" creationId="{C5DD6CD5-1C27-95EF-3BFF-A897D4E464D1}"/>
          </ac:spMkLst>
        </pc:spChg>
        <pc:picChg chg="add mod">
          <ac:chgData name="Nicola Gowen" userId="dabf2112-6c23-43cf-bc3d-7a67ab8b94ca" providerId="ADAL" clId="{CD691A66-6C0C-4E96-AD7F-36FCB9B75CDD}" dt="2025-01-08T13:24:21.005" v="719" actId="14100"/>
          <ac:picMkLst>
            <pc:docMk/>
            <pc:sldMk cId="2462059453" sldId="2147475252"/>
            <ac:picMk id="4" creationId="{88E0C159-B765-B186-8B2F-615F4A35DE8F}"/>
          </ac:picMkLst>
        </pc:picChg>
      </pc:sldChg>
      <pc:sldChg chg="addSp modSp add del mod">
        <pc:chgData name="Nicola Gowen" userId="dabf2112-6c23-43cf-bc3d-7a67ab8b94ca" providerId="ADAL" clId="{CD691A66-6C0C-4E96-AD7F-36FCB9B75CDD}" dt="2025-01-08T13:23:06.088" v="714" actId="47"/>
        <pc:sldMkLst>
          <pc:docMk/>
          <pc:sldMk cId="475487467" sldId="2147475253"/>
        </pc:sldMkLst>
        <pc:spChg chg="mod">
          <ac:chgData name="Nicola Gowen" userId="dabf2112-6c23-43cf-bc3d-7a67ab8b94ca" providerId="ADAL" clId="{CD691A66-6C0C-4E96-AD7F-36FCB9B75CDD}" dt="2025-01-08T13:21:24.425" v="710" actId="6549"/>
          <ac:spMkLst>
            <pc:docMk/>
            <pc:sldMk cId="475487467" sldId="2147475253"/>
            <ac:spMk id="47" creationId="{C5DD6CD5-1C27-95EF-3BFF-A897D4E464D1}"/>
          </ac:spMkLst>
        </pc:spChg>
        <pc:picChg chg="add mod">
          <ac:chgData name="Nicola Gowen" userId="dabf2112-6c23-43cf-bc3d-7a67ab8b94ca" providerId="ADAL" clId="{CD691A66-6C0C-4E96-AD7F-36FCB9B75CDD}" dt="2025-01-08T13:23:03.026" v="713" actId="1076"/>
          <ac:picMkLst>
            <pc:docMk/>
            <pc:sldMk cId="475487467" sldId="2147475253"/>
            <ac:picMk id="4" creationId="{34A9D47B-4F02-4813-127E-C2B80A6BC2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0154C-780C-4EDB-8218-C46C2F236CA4}" type="datetimeFigureOut">
              <a:rPr lang="en-GB" smtClean="0"/>
              <a:t>21/01/2025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B9731-C4C7-4C55-B90C-083CFEC68F67}" type="slidenum">
              <a:rPr lang="en-GB" smtClean="0"/>
              <a:t>‹#›</a:t>
            </a:fld>
            <a:endParaRPr lang="en-GB"/>
          </a:p>
        </p:txBody>
      </p:sp>
    </p:spTree>
    <p:extLst>
      <p:ext uri="{BB962C8B-B14F-4D97-AF65-F5344CB8AC3E}">
        <p14:creationId xmlns:p14="http://schemas.microsoft.com/office/powerpoint/2010/main" val="319180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8B9731-C4C7-4C55-B90C-083CFEC68F67}" type="slidenum">
              <a:rPr lang="en-GB" smtClean="0"/>
              <a:t>1</a:t>
            </a:fld>
            <a:endParaRPr lang="en-GB"/>
          </a:p>
        </p:txBody>
      </p:sp>
    </p:spTree>
    <p:extLst>
      <p:ext uri="{BB962C8B-B14F-4D97-AF65-F5344CB8AC3E}">
        <p14:creationId xmlns:p14="http://schemas.microsoft.com/office/powerpoint/2010/main" val="373385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 &gt; 50% just Salisbury though GHFT consideration of 62 day improvement plan</a:t>
            </a:r>
          </a:p>
        </p:txBody>
      </p:sp>
      <p:sp>
        <p:nvSpPr>
          <p:cNvPr id="4" name="Slide Number Placeholder 3"/>
          <p:cNvSpPr>
            <a:spLocks noGrp="1"/>
          </p:cNvSpPr>
          <p:nvPr>
            <p:ph type="sldNum" sz="quarter" idx="5"/>
          </p:nvPr>
        </p:nvSpPr>
        <p:spPr/>
        <p:txBody>
          <a:bodyPr/>
          <a:lstStyle/>
          <a:p>
            <a:fld id="{858B9731-C4C7-4C55-B90C-083CFEC68F67}" type="slidenum">
              <a:rPr lang="en-GB" smtClean="0"/>
              <a:t>10</a:t>
            </a:fld>
            <a:endParaRPr lang="en-GB"/>
          </a:p>
        </p:txBody>
      </p:sp>
    </p:spTree>
    <p:extLst>
      <p:ext uri="{BB962C8B-B14F-4D97-AF65-F5344CB8AC3E}">
        <p14:creationId xmlns:p14="http://schemas.microsoft.com/office/powerpoint/2010/main" val="165721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 procurement of the network digital Image Sharing framework is completed. The </a:t>
            </a:r>
          </a:p>
          <a:p>
            <a:r>
              <a:rPr lang="en-GB" dirty="0"/>
              <a:t>Network digital partner is </a:t>
            </a:r>
            <a:r>
              <a:rPr lang="en-GB" dirty="0" err="1"/>
              <a:t>Intelerad</a:t>
            </a:r>
            <a:r>
              <a:rPr lang="en-GB" dirty="0"/>
              <a:t>, a nationally recognised PACS/RIS provider that is the </a:t>
            </a:r>
          </a:p>
          <a:p>
            <a:r>
              <a:rPr lang="en-GB" dirty="0"/>
              <a:t>incumbent supplier to two network Trusts, the SW Peninsular Network and in the Thames </a:t>
            </a:r>
          </a:p>
          <a:p>
            <a:r>
              <a:rPr lang="en-GB" dirty="0"/>
              <a:t>Valley.</a:t>
            </a:r>
          </a:p>
          <a:p>
            <a:r>
              <a:rPr lang="en-GB" dirty="0"/>
              <a:t>• A series of roadshows and virtual engagement events are being planned to showcase the </a:t>
            </a:r>
          </a:p>
          <a:p>
            <a:r>
              <a:rPr lang="en-GB" dirty="0"/>
              <a:t>TPACS/RIS and image sharing solutions. These are planned for early 2025</a:t>
            </a:r>
          </a:p>
          <a:p>
            <a:r>
              <a:rPr lang="en-GB" dirty="0"/>
              <a:t>• The development of business cases to support Partner Trusts in adopting the Network </a:t>
            </a:r>
          </a:p>
          <a:p>
            <a:r>
              <a:rPr lang="en-GB" dirty="0"/>
              <a:t>Image Sharing Solution at the earliest opportunity, is progressing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B9731-C4C7-4C55-B90C-083CFEC68F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04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8B9731-C4C7-4C55-B90C-083CFEC68F67}" type="slidenum">
              <a:rPr lang="en-GB" smtClean="0"/>
              <a:t>2</a:t>
            </a:fld>
            <a:endParaRPr lang="en-GB"/>
          </a:p>
        </p:txBody>
      </p:sp>
    </p:spTree>
    <p:extLst>
      <p:ext uri="{BB962C8B-B14F-4D97-AF65-F5344CB8AC3E}">
        <p14:creationId xmlns:p14="http://schemas.microsoft.com/office/powerpoint/2010/main" val="360988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Triage and Straight to 1 stop variable</a:t>
            </a:r>
          </a:p>
          <a:p>
            <a:r>
              <a:rPr lang="en-GB" dirty="0"/>
              <a:t>Challenging diagnostics access and waits</a:t>
            </a:r>
          </a:p>
          <a:p>
            <a:r>
              <a:rPr lang="en-GB" dirty="0"/>
              <a:t>MDT planning in place</a:t>
            </a:r>
          </a:p>
        </p:txBody>
      </p:sp>
      <p:sp>
        <p:nvSpPr>
          <p:cNvPr id="4" name="Slide Number Placeholder 3"/>
          <p:cNvSpPr>
            <a:spLocks noGrp="1"/>
          </p:cNvSpPr>
          <p:nvPr>
            <p:ph type="sldNum" sz="quarter" idx="5"/>
          </p:nvPr>
        </p:nvSpPr>
        <p:spPr/>
        <p:txBody>
          <a:bodyPr/>
          <a:lstStyle/>
          <a:p>
            <a:fld id="{858B9731-C4C7-4C55-B90C-083CFEC68F67}" type="slidenum">
              <a:rPr lang="en-GB" smtClean="0"/>
              <a:t>3</a:t>
            </a:fld>
            <a:endParaRPr lang="en-GB"/>
          </a:p>
        </p:txBody>
      </p:sp>
    </p:spTree>
    <p:extLst>
      <p:ext uri="{BB962C8B-B14F-4D97-AF65-F5344CB8AC3E}">
        <p14:creationId xmlns:p14="http://schemas.microsoft.com/office/powerpoint/2010/main" val="235893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had pathway navigators in post at that time, risks re sustainability flagged SFT but perhaps broader am finding out? – role is patient facing but others permanent at the time</a:t>
            </a:r>
          </a:p>
        </p:txBody>
      </p:sp>
      <p:sp>
        <p:nvSpPr>
          <p:cNvPr id="4" name="Slide Number Placeholder 3"/>
          <p:cNvSpPr>
            <a:spLocks noGrp="1"/>
          </p:cNvSpPr>
          <p:nvPr>
            <p:ph type="sldNum" sz="quarter" idx="5"/>
          </p:nvPr>
        </p:nvSpPr>
        <p:spPr/>
        <p:txBody>
          <a:bodyPr/>
          <a:lstStyle/>
          <a:p>
            <a:fld id="{858B9731-C4C7-4C55-B90C-083CFEC68F67}" type="slidenum">
              <a:rPr lang="en-GB" smtClean="0"/>
              <a:t>4</a:t>
            </a:fld>
            <a:endParaRPr lang="en-GB"/>
          </a:p>
        </p:txBody>
      </p:sp>
    </p:spTree>
    <p:extLst>
      <p:ext uri="{BB962C8B-B14F-4D97-AF65-F5344CB8AC3E}">
        <p14:creationId xmlns:p14="http://schemas.microsoft.com/office/powerpoint/2010/main" val="175280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SLNB understand equipment and staff now in place but pathology capacity insufficient as will significantly increase workload in pathology - ? Did providers explore referring to alternative centres</a:t>
            </a:r>
          </a:p>
          <a:p>
            <a:r>
              <a:rPr lang="en-GB" dirty="0"/>
              <a:t>Neck lump clinic on the agenda</a:t>
            </a:r>
          </a:p>
          <a:p>
            <a:r>
              <a:rPr lang="en-GB" dirty="0" err="1"/>
              <a:t>Panendscopy</a:t>
            </a:r>
            <a:r>
              <a:rPr lang="en-GB" dirty="0"/>
              <a:t> and dental screening</a:t>
            </a:r>
          </a:p>
          <a:p>
            <a:r>
              <a:rPr lang="en-GB" dirty="0"/>
              <a:t>?PET CT scanner based at UHBW - ? Escalated to the CA at Southmead – suspect challenging but will raise  - I have asked Alliance medical for summary of any conversations on this</a:t>
            </a:r>
          </a:p>
          <a:p>
            <a:endParaRPr lang="en-GB" sz="1600" dirty="0">
              <a:latin typeface="Arial" panose="020B0604020202020204" pitchFamily="34" charset="0"/>
              <a:ea typeface="Calibri" panose="020F0502020204030204" pitchFamily="34" charset="0"/>
              <a:cs typeface="Arial" panose="020B0604020202020204" pitchFamily="34" charset="0"/>
            </a:endParaRPr>
          </a:p>
          <a:p>
            <a:r>
              <a:rPr lang="en-GB" sz="1200" dirty="0">
                <a:effectLst/>
                <a:latin typeface="Aptos" panose="020B0004020202020204" pitchFamily="34" charset="0"/>
                <a:ea typeface="Calibri" panose="020F0502020204030204" pitchFamily="34" charset="0"/>
              </a:rPr>
              <a:t>I have had recent meetings with Jenny </a:t>
            </a:r>
            <a:r>
              <a:rPr lang="en-GB" sz="1200" dirty="0" err="1">
                <a:effectLst/>
                <a:latin typeface="Aptos" panose="020B0004020202020204" pitchFamily="34" charset="0"/>
                <a:ea typeface="Calibri" panose="020F0502020204030204" pitchFamily="34" charset="0"/>
              </a:rPr>
              <a:t>Keebles</a:t>
            </a:r>
            <a:r>
              <a:rPr lang="en-GB" sz="1200" dirty="0">
                <a:effectLst/>
                <a:latin typeface="Aptos" panose="020B0004020202020204" pitchFamily="34" charset="0"/>
                <a:ea typeface="Calibri" panose="020F0502020204030204" pitchFamily="34" charset="0"/>
              </a:rPr>
              <a:t> and Griff Griffiths regarding a site location for a Digital PET scanner at BRI. They have identified an area for us to explore and our property team are currently drawing up initial plans on how it would fit on the site.</a:t>
            </a:r>
            <a:endParaRPr lang="en-GB" sz="1200" dirty="0">
              <a:effectLst/>
              <a:latin typeface="Calibri" panose="020F0502020204030204" pitchFamily="34" charset="0"/>
              <a:ea typeface="Calibri" panose="020F0502020204030204" pitchFamily="34" charset="0"/>
            </a:endParaRPr>
          </a:p>
          <a:p>
            <a:r>
              <a:rPr lang="en-GB" sz="1200" dirty="0">
                <a:effectLst/>
                <a:latin typeface="Aptos" panose="020B0004020202020204" pitchFamily="34" charset="0"/>
                <a:ea typeface="Calibri" panose="020F0502020204030204" pitchFamily="34" charset="0"/>
              </a:rPr>
              <a:t>Once this is done we have to present our case to the ‘Space’ committee and then the exec board for consideration.</a:t>
            </a:r>
            <a:endParaRPr lang="en-GB" sz="1200" dirty="0">
              <a:effectLst/>
              <a:latin typeface="Calibri" panose="020F0502020204030204" pitchFamily="34" charset="0"/>
              <a:ea typeface="Calibri" panose="020F0502020204030204" pitchFamily="34" charset="0"/>
            </a:endParaRPr>
          </a:p>
          <a:p>
            <a:r>
              <a:rPr lang="en-GB" sz="1200" dirty="0">
                <a:effectLst/>
                <a:latin typeface="Aptos" panose="020B0004020202020204" pitchFamily="34" charset="0"/>
                <a:ea typeface="Calibri" panose="020F0502020204030204" pitchFamily="34" charset="0"/>
              </a:rPr>
              <a:t>The caveat to all of this is that we need </a:t>
            </a:r>
            <a:r>
              <a:rPr lang="en-GB" sz="1200" dirty="0" err="1">
                <a:effectLst/>
                <a:latin typeface="Aptos" panose="020B0004020202020204" pitchFamily="34" charset="0"/>
                <a:ea typeface="Calibri" panose="020F0502020204030204" pitchFamily="34" charset="0"/>
              </a:rPr>
              <a:t>NHSe</a:t>
            </a:r>
            <a:r>
              <a:rPr lang="en-GB" sz="1200" dirty="0">
                <a:effectLst/>
                <a:latin typeface="Aptos" panose="020B0004020202020204" pitchFamily="34" charset="0"/>
                <a:ea typeface="Calibri" panose="020F0502020204030204" pitchFamily="34" charset="0"/>
              </a:rPr>
              <a:t> approval for a new Digital Scanner in the Bristol region, which they may not grant until the new Tender is completed at the end of the year.</a:t>
            </a:r>
            <a:endParaRPr lang="en-GB" sz="1200" dirty="0">
              <a:effectLst/>
              <a:latin typeface="Calibri" panose="020F0502020204030204" pitchFamily="34" charset="0"/>
              <a:ea typeface="Calibri" panose="020F0502020204030204" pitchFamily="34" charset="0"/>
            </a:endParaRPr>
          </a:p>
          <a:p>
            <a:r>
              <a:rPr lang="en-GB" sz="1200" dirty="0">
                <a:effectLst/>
                <a:latin typeface="Aptos" panose="020B0004020202020204" pitchFamily="34" charset="0"/>
                <a:ea typeface="Calibri" panose="020F0502020204030204" pitchFamily="34" charset="0"/>
              </a:rPr>
              <a:t>We also have outlined plans to build a PAD for a mobile scanner at the Weston Hospital site.</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858B9731-C4C7-4C55-B90C-083CFEC68F67}" type="slidenum">
              <a:rPr lang="en-GB" smtClean="0"/>
              <a:t>5</a:t>
            </a:fld>
            <a:endParaRPr lang="en-GB"/>
          </a:p>
        </p:txBody>
      </p:sp>
    </p:spTree>
    <p:extLst>
      <p:ext uri="{BB962C8B-B14F-4D97-AF65-F5344CB8AC3E}">
        <p14:creationId xmlns:p14="http://schemas.microsoft.com/office/powerpoint/2010/main" val="124054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Q2 FDS Somerset and Gloucestershire &lt;75%</a:t>
            </a:r>
          </a:p>
          <a:p>
            <a:r>
              <a:rPr lang="en-GB" dirty="0"/>
              <a:t>31 day none with &gt;25% treated after 31 days from DTT</a:t>
            </a:r>
          </a:p>
          <a:p>
            <a:r>
              <a:rPr lang="en-GB" dirty="0"/>
              <a:t>62 d less than 50% Salisbury presumably sit outside CAG</a:t>
            </a:r>
          </a:p>
        </p:txBody>
      </p:sp>
      <p:sp>
        <p:nvSpPr>
          <p:cNvPr id="4" name="Slide Number Placeholder 3"/>
          <p:cNvSpPr>
            <a:spLocks noGrp="1"/>
          </p:cNvSpPr>
          <p:nvPr>
            <p:ph type="sldNum" sz="quarter" idx="5"/>
          </p:nvPr>
        </p:nvSpPr>
        <p:spPr/>
        <p:txBody>
          <a:bodyPr/>
          <a:lstStyle/>
          <a:p>
            <a:fld id="{858B9731-C4C7-4C55-B90C-083CFEC68F67}" type="slidenum">
              <a:rPr lang="en-GB" smtClean="0"/>
              <a:t>6</a:t>
            </a:fld>
            <a:endParaRPr lang="en-GB"/>
          </a:p>
        </p:txBody>
      </p:sp>
    </p:spTree>
    <p:extLst>
      <p:ext uri="{BB962C8B-B14F-4D97-AF65-F5344CB8AC3E}">
        <p14:creationId xmlns:p14="http://schemas.microsoft.com/office/powerpoint/2010/main" val="272312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Somerset and Gloucestershire as 75% is the threshold</a:t>
            </a:r>
          </a:p>
        </p:txBody>
      </p:sp>
      <p:sp>
        <p:nvSpPr>
          <p:cNvPr id="4" name="Slide Number Placeholder 3"/>
          <p:cNvSpPr>
            <a:spLocks noGrp="1"/>
          </p:cNvSpPr>
          <p:nvPr>
            <p:ph type="sldNum" sz="quarter" idx="5"/>
          </p:nvPr>
        </p:nvSpPr>
        <p:spPr/>
        <p:txBody>
          <a:bodyPr/>
          <a:lstStyle/>
          <a:p>
            <a:fld id="{858B9731-C4C7-4C55-B90C-083CFEC68F67}" type="slidenum">
              <a:rPr lang="en-GB" smtClean="0"/>
              <a:t>7</a:t>
            </a:fld>
            <a:endParaRPr lang="en-GB"/>
          </a:p>
        </p:txBody>
      </p:sp>
    </p:spTree>
    <p:extLst>
      <p:ext uri="{BB962C8B-B14F-4D97-AF65-F5344CB8AC3E}">
        <p14:creationId xmlns:p14="http://schemas.microsoft.com/office/powerpoint/2010/main" val="149440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8B9731-C4C7-4C55-B90C-083CFEC68F67}" type="slidenum">
              <a:rPr lang="en-GB" smtClean="0"/>
              <a:t>8</a:t>
            </a:fld>
            <a:endParaRPr lang="en-GB"/>
          </a:p>
        </p:txBody>
      </p:sp>
    </p:spTree>
    <p:extLst>
      <p:ext uri="{BB962C8B-B14F-4D97-AF65-F5344CB8AC3E}">
        <p14:creationId xmlns:p14="http://schemas.microsoft.com/office/powerpoint/2010/main" val="182690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Reduction in variation</a:t>
            </a:r>
          </a:p>
        </p:txBody>
      </p:sp>
      <p:sp>
        <p:nvSpPr>
          <p:cNvPr id="4" name="Slide Number Placeholder 3"/>
          <p:cNvSpPr>
            <a:spLocks noGrp="1"/>
          </p:cNvSpPr>
          <p:nvPr>
            <p:ph type="sldNum" sz="quarter" idx="5"/>
          </p:nvPr>
        </p:nvSpPr>
        <p:spPr/>
        <p:txBody>
          <a:bodyPr/>
          <a:lstStyle/>
          <a:p>
            <a:fld id="{858B9731-C4C7-4C55-B90C-083CFEC68F67}" type="slidenum">
              <a:rPr lang="en-GB" smtClean="0"/>
              <a:t>9</a:t>
            </a:fld>
            <a:endParaRPr lang="en-GB"/>
          </a:p>
        </p:txBody>
      </p:sp>
    </p:spTree>
    <p:extLst>
      <p:ext uri="{BB962C8B-B14F-4D97-AF65-F5344CB8AC3E}">
        <p14:creationId xmlns:p14="http://schemas.microsoft.com/office/powerpoint/2010/main" val="251534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england.nhs.uk/wp-content/uploads/2018/04/B1130-head-and-neck-cancer-implementing-a-timed-diagnostic-pathway-07-06-2024.pdf"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533400" y="190500"/>
            <a:ext cx="130302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a:t>
            </a:r>
            <a:r>
              <a:rPr lang="en-US" sz="5400" dirty="0">
                <a:ln w="0"/>
                <a:effectLst>
                  <a:outerShdw blurRad="38100" dist="19050" dir="2700000" algn="tl" rotWithShape="0">
                    <a:schemeClr val="dk1">
                      <a:alpha val="40000"/>
                    </a:schemeClr>
                  </a:outerShdw>
                </a:effectLst>
                <a:latin typeface="Arial"/>
                <a:ea typeface="Arial"/>
                <a:cs typeface="Arial"/>
                <a:sym typeface="Arial"/>
              </a:rPr>
              <a:t>Head and Neck – National Cancer Programme Priority Pathway Focus 25/26</a:t>
            </a:r>
            <a:endParaRPr lang="en-GB"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778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381000" y="190500"/>
            <a:ext cx="1394460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H&amp;N 62 day</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02EA171C-DA0F-5B64-DF2D-E9124061E604}"/>
              </a:ext>
            </a:extLst>
          </p:cNvPr>
          <p:cNvPicPr>
            <a:picLocks noChangeAspect="1"/>
          </p:cNvPicPr>
          <p:nvPr/>
        </p:nvPicPr>
        <p:blipFill>
          <a:blip r:embed="rId5"/>
          <a:stretch>
            <a:fillRect/>
          </a:stretch>
        </p:blipFill>
        <p:spPr>
          <a:xfrm>
            <a:off x="1066800" y="1405267"/>
            <a:ext cx="13601700" cy="7686675"/>
          </a:xfrm>
          <a:prstGeom prst="rect">
            <a:avLst/>
          </a:prstGeom>
        </p:spPr>
      </p:pic>
      <p:sp>
        <p:nvSpPr>
          <p:cNvPr id="7" name="TextBox 6">
            <a:extLst>
              <a:ext uri="{FF2B5EF4-FFF2-40B4-BE49-F238E27FC236}">
                <a16:creationId xmlns:a16="http://schemas.microsoft.com/office/drawing/2014/main" id="{C0C03617-B8AA-CE8F-4B60-8392A74A3AE4}"/>
              </a:ext>
            </a:extLst>
          </p:cNvPr>
          <p:cNvSpPr txBox="1"/>
          <p:nvPr/>
        </p:nvSpPr>
        <p:spPr>
          <a:xfrm>
            <a:off x="5375633" y="6342103"/>
            <a:ext cx="909638" cy="369332"/>
          </a:xfrm>
          <a:prstGeom prst="rect">
            <a:avLst/>
          </a:prstGeom>
          <a:noFill/>
        </p:spPr>
        <p:txBody>
          <a:bodyPr wrap="square" rtlCol="0">
            <a:spAutoFit/>
          </a:bodyPr>
          <a:lstStyle/>
          <a:p>
            <a:r>
              <a:rPr lang="en-GB" dirty="0"/>
              <a:t>59.2%</a:t>
            </a:r>
          </a:p>
        </p:txBody>
      </p:sp>
      <p:sp>
        <p:nvSpPr>
          <p:cNvPr id="8" name="TextBox 7">
            <a:extLst>
              <a:ext uri="{FF2B5EF4-FFF2-40B4-BE49-F238E27FC236}">
                <a16:creationId xmlns:a16="http://schemas.microsoft.com/office/drawing/2014/main" id="{78CEEF1E-3E0E-65C7-543B-3A3A1E6C1E7B}"/>
              </a:ext>
            </a:extLst>
          </p:cNvPr>
          <p:cNvSpPr txBox="1"/>
          <p:nvPr/>
        </p:nvSpPr>
        <p:spPr>
          <a:xfrm>
            <a:off x="11201400" y="3744255"/>
            <a:ext cx="909638" cy="369332"/>
          </a:xfrm>
          <a:prstGeom prst="rect">
            <a:avLst/>
          </a:prstGeom>
          <a:noFill/>
        </p:spPr>
        <p:txBody>
          <a:bodyPr wrap="square" rtlCol="0">
            <a:spAutoFit/>
          </a:bodyPr>
          <a:lstStyle/>
          <a:p>
            <a:r>
              <a:rPr lang="en-GB" dirty="0"/>
              <a:t>63%</a:t>
            </a:r>
          </a:p>
        </p:txBody>
      </p:sp>
      <p:sp>
        <p:nvSpPr>
          <p:cNvPr id="10" name="TextBox 9">
            <a:extLst>
              <a:ext uri="{FF2B5EF4-FFF2-40B4-BE49-F238E27FC236}">
                <a16:creationId xmlns:a16="http://schemas.microsoft.com/office/drawing/2014/main" id="{5A122A5F-8E71-EC11-471D-DE40ADB78CC2}"/>
              </a:ext>
            </a:extLst>
          </p:cNvPr>
          <p:cNvSpPr txBox="1"/>
          <p:nvPr/>
        </p:nvSpPr>
        <p:spPr>
          <a:xfrm>
            <a:off x="13108781" y="3948142"/>
            <a:ext cx="909638" cy="369332"/>
          </a:xfrm>
          <a:prstGeom prst="rect">
            <a:avLst/>
          </a:prstGeom>
          <a:noFill/>
        </p:spPr>
        <p:txBody>
          <a:bodyPr wrap="square" rtlCol="0">
            <a:spAutoFit/>
          </a:bodyPr>
          <a:lstStyle/>
          <a:p>
            <a:r>
              <a:rPr lang="en-GB" dirty="0"/>
              <a:t>77.3%</a:t>
            </a:r>
          </a:p>
        </p:txBody>
      </p:sp>
      <p:sp>
        <p:nvSpPr>
          <p:cNvPr id="11" name="TextBox 10">
            <a:extLst>
              <a:ext uri="{FF2B5EF4-FFF2-40B4-BE49-F238E27FC236}">
                <a16:creationId xmlns:a16="http://schemas.microsoft.com/office/drawing/2014/main" id="{D8EB6CBF-C0CF-4B72-9A6B-B547A841A357}"/>
              </a:ext>
            </a:extLst>
          </p:cNvPr>
          <p:cNvSpPr txBox="1"/>
          <p:nvPr/>
        </p:nvSpPr>
        <p:spPr>
          <a:xfrm>
            <a:off x="5491162" y="3390900"/>
            <a:ext cx="909638" cy="369332"/>
          </a:xfrm>
          <a:prstGeom prst="rect">
            <a:avLst/>
          </a:prstGeom>
          <a:noFill/>
        </p:spPr>
        <p:txBody>
          <a:bodyPr wrap="square" rtlCol="0">
            <a:spAutoFit/>
          </a:bodyPr>
          <a:lstStyle/>
          <a:p>
            <a:r>
              <a:rPr lang="en-GB" dirty="0"/>
              <a:t>75.4%</a:t>
            </a:r>
          </a:p>
        </p:txBody>
      </p:sp>
      <p:sp>
        <p:nvSpPr>
          <p:cNvPr id="12" name="TextBox 11">
            <a:extLst>
              <a:ext uri="{FF2B5EF4-FFF2-40B4-BE49-F238E27FC236}">
                <a16:creationId xmlns:a16="http://schemas.microsoft.com/office/drawing/2014/main" id="{845C03F2-AB8E-4324-BF49-BB522C8657A8}"/>
              </a:ext>
            </a:extLst>
          </p:cNvPr>
          <p:cNvSpPr txBox="1"/>
          <p:nvPr/>
        </p:nvSpPr>
        <p:spPr>
          <a:xfrm>
            <a:off x="10972800" y="7200900"/>
            <a:ext cx="762000" cy="369332"/>
          </a:xfrm>
          <a:prstGeom prst="rect">
            <a:avLst/>
          </a:prstGeom>
          <a:noFill/>
        </p:spPr>
        <p:txBody>
          <a:bodyPr wrap="square" rtlCol="0">
            <a:spAutoFit/>
          </a:bodyPr>
          <a:lstStyle/>
          <a:p>
            <a:r>
              <a:rPr lang="en-GB" dirty="0"/>
              <a:t>46.7%</a:t>
            </a:r>
          </a:p>
        </p:txBody>
      </p:sp>
    </p:spTree>
    <p:extLst>
      <p:ext uri="{BB962C8B-B14F-4D97-AF65-F5344CB8AC3E}">
        <p14:creationId xmlns:p14="http://schemas.microsoft.com/office/powerpoint/2010/main" val="2405806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2514600" y="521509"/>
            <a:ext cx="15240000" cy="923330"/>
          </a:xfrm>
          <a:prstGeom prst="rect">
            <a:avLst/>
          </a:prstGeom>
          <a:noFill/>
        </p:spPr>
        <p:txBody>
          <a:bodyPr wrap="squar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a:ea typeface="Arial"/>
                <a:cs typeface="Arial"/>
                <a:sym typeface="Arial"/>
              </a:rPr>
              <a:t>SWAG H&amp;N Summary</a:t>
            </a:r>
            <a:endParaRPr kumimoji="0" lang="en-GB"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3" name="TextBox 2">
            <a:extLst>
              <a:ext uri="{FF2B5EF4-FFF2-40B4-BE49-F238E27FC236}">
                <a16:creationId xmlns:a16="http://schemas.microsoft.com/office/drawing/2014/main" id="{86ECC6A0-EE7B-A4D0-ED80-56634F3C5CE7}"/>
              </a:ext>
            </a:extLst>
          </p:cNvPr>
          <p:cNvSpPr txBox="1"/>
          <p:nvPr/>
        </p:nvSpPr>
        <p:spPr>
          <a:xfrm>
            <a:off x="304800" y="2171700"/>
            <a:ext cx="16611600" cy="6863417"/>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 Opportunities for SWAG supported CAG directed work</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Re-baseline re BPTP and GIRFT recommendations, with cancer/non cancer review</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SWAG wide institute and network digital image sharing framework procurement complete</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Restorative dentistry</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Risk stratification, triage and safety netting</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Patient information</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Telescopic referral pathway</a:t>
            </a:r>
          </a:p>
          <a:p>
            <a:pPr marL="457200" indent="-4572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28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381000" y="190500"/>
            <a:ext cx="1394460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H&amp;N 22/23 </a:t>
            </a:r>
            <a:r>
              <a:rPr lang="en-US" sz="5400" dirty="0">
                <a:ln w="0"/>
                <a:effectLst>
                  <a:outerShdw blurRad="38100" dist="19050" dir="2700000" algn="tl" rotWithShape="0">
                    <a:schemeClr val="dk1">
                      <a:alpha val="40000"/>
                    </a:schemeClr>
                  </a:outerShdw>
                </a:effectLst>
                <a:latin typeface="Arial"/>
                <a:ea typeface="Arial"/>
                <a:cs typeface="Arial"/>
                <a:sym typeface="Arial"/>
              </a:rPr>
              <a:t>BPTP implementation</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EE13EB34-467A-B9D6-FED4-2354BE3C8F4E}"/>
              </a:ext>
            </a:extLst>
          </p:cNvPr>
          <p:cNvPicPr>
            <a:picLocks noChangeAspect="1"/>
          </p:cNvPicPr>
          <p:nvPr/>
        </p:nvPicPr>
        <p:blipFill>
          <a:blip r:embed="rId5"/>
          <a:stretch>
            <a:fillRect/>
          </a:stretch>
        </p:blipFill>
        <p:spPr>
          <a:xfrm>
            <a:off x="2017158" y="1247818"/>
            <a:ext cx="14253683" cy="7791363"/>
          </a:xfrm>
          <a:prstGeom prst="rect">
            <a:avLst/>
          </a:prstGeom>
        </p:spPr>
      </p:pic>
      <p:sp>
        <p:nvSpPr>
          <p:cNvPr id="6" name="TextBox 5">
            <a:extLst>
              <a:ext uri="{FF2B5EF4-FFF2-40B4-BE49-F238E27FC236}">
                <a16:creationId xmlns:a16="http://schemas.microsoft.com/office/drawing/2014/main" id="{F68A1E3B-4E2F-06C2-DB49-8A7D99C6A8C0}"/>
              </a:ext>
            </a:extLst>
          </p:cNvPr>
          <p:cNvSpPr txBox="1"/>
          <p:nvPr/>
        </p:nvSpPr>
        <p:spPr>
          <a:xfrm>
            <a:off x="10896600" y="9634835"/>
            <a:ext cx="7391400" cy="923330"/>
          </a:xfrm>
          <a:prstGeom prst="rect">
            <a:avLst/>
          </a:prstGeom>
          <a:noFill/>
        </p:spPr>
        <p:txBody>
          <a:bodyPr wrap="square">
            <a:spAutoFit/>
          </a:bodyPr>
          <a:lstStyle/>
          <a:p>
            <a:r>
              <a:rPr lang="en-GB" dirty="0">
                <a:hlinkClick r:id="rId6"/>
              </a:rPr>
              <a:t>https://www.england.nhs.uk/wp-content/uploads/2018/04/B1130-head-and-neck-cancer-implementing-a-timed-diagnostic-pathway-07-06-2024.pdf</a:t>
            </a:r>
            <a:endParaRPr lang="en-GB" dirty="0"/>
          </a:p>
          <a:p>
            <a:endParaRPr lang="en-GB" dirty="0"/>
          </a:p>
        </p:txBody>
      </p:sp>
    </p:spTree>
    <p:extLst>
      <p:ext uri="{BB962C8B-B14F-4D97-AF65-F5344CB8AC3E}">
        <p14:creationId xmlns:p14="http://schemas.microsoft.com/office/powerpoint/2010/main" val="323611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381000" y="190500"/>
            <a:ext cx="1562100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H&amp;N 22/23 </a:t>
            </a:r>
            <a:r>
              <a:rPr lang="en-US" sz="5400" dirty="0">
                <a:ln w="0"/>
                <a:effectLst>
                  <a:outerShdw blurRad="38100" dist="19050" dir="2700000" algn="tl" rotWithShape="0">
                    <a:schemeClr val="dk1">
                      <a:alpha val="40000"/>
                    </a:schemeClr>
                  </a:outerShdw>
                </a:effectLst>
                <a:latin typeface="Arial"/>
                <a:ea typeface="Arial"/>
                <a:cs typeface="Arial"/>
                <a:sym typeface="Arial"/>
              </a:rPr>
              <a:t>BPTP implementation status</a:t>
            </a:r>
            <a:endParaRPr lang="en-GB"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Table 3">
            <a:extLst>
              <a:ext uri="{FF2B5EF4-FFF2-40B4-BE49-F238E27FC236}">
                <a16:creationId xmlns:a16="http://schemas.microsoft.com/office/drawing/2014/main" id="{9A3FFEA0-B0C9-8DE1-578B-1627A07775E8}"/>
              </a:ext>
            </a:extLst>
          </p:cNvPr>
          <p:cNvGraphicFramePr>
            <a:graphicFrameLocks noGrp="1"/>
          </p:cNvGraphicFramePr>
          <p:nvPr>
            <p:extLst>
              <p:ext uri="{D42A27DB-BD31-4B8C-83A1-F6EECF244321}">
                <p14:modId xmlns:p14="http://schemas.microsoft.com/office/powerpoint/2010/main" val="2382923640"/>
              </p:ext>
            </p:extLst>
          </p:nvPr>
        </p:nvGraphicFramePr>
        <p:xfrm>
          <a:off x="457200" y="1113830"/>
          <a:ext cx="16947849" cy="8507506"/>
        </p:xfrm>
        <a:graphic>
          <a:graphicData uri="http://schemas.openxmlformats.org/drawingml/2006/table">
            <a:tbl>
              <a:tblPr/>
              <a:tblGrid>
                <a:gridCol w="2924234">
                  <a:extLst>
                    <a:ext uri="{9D8B030D-6E8A-4147-A177-3AD203B41FA5}">
                      <a16:colId xmlns:a16="http://schemas.microsoft.com/office/drawing/2014/main" val="3395020220"/>
                    </a:ext>
                  </a:extLst>
                </a:gridCol>
                <a:gridCol w="686559">
                  <a:extLst>
                    <a:ext uri="{9D8B030D-6E8A-4147-A177-3AD203B41FA5}">
                      <a16:colId xmlns:a16="http://schemas.microsoft.com/office/drawing/2014/main" val="596746076"/>
                    </a:ext>
                  </a:extLst>
                </a:gridCol>
                <a:gridCol w="2924234">
                  <a:extLst>
                    <a:ext uri="{9D8B030D-6E8A-4147-A177-3AD203B41FA5}">
                      <a16:colId xmlns:a16="http://schemas.microsoft.com/office/drawing/2014/main" val="1032561752"/>
                    </a:ext>
                  </a:extLst>
                </a:gridCol>
                <a:gridCol w="2924234">
                  <a:extLst>
                    <a:ext uri="{9D8B030D-6E8A-4147-A177-3AD203B41FA5}">
                      <a16:colId xmlns:a16="http://schemas.microsoft.com/office/drawing/2014/main" val="1280430047"/>
                    </a:ext>
                  </a:extLst>
                </a:gridCol>
                <a:gridCol w="1907111">
                  <a:extLst>
                    <a:ext uri="{9D8B030D-6E8A-4147-A177-3AD203B41FA5}">
                      <a16:colId xmlns:a16="http://schemas.microsoft.com/office/drawing/2014/main" val="1686418552"/>
                    </a:ext>
                  </a:extLst>
                </a:gridCol>
                <a:gridCol w="1894397">
                  <a:extLst>
                    <a:ext uri="{9D8B030D-6E8A-4147-A177-3AD203B41FA5}">
                      <a16:colId xmlns:a16="http://schemas.microsoft.com/office/drawing/2014/main" val="2691936772"/>
                    </a:ext>
                  </a:extLst>
                </a:gridCol>
                <a:gridCol w="1843540">
                  <a:extLst>
                    <a:ext uri="{9D8B030D-6E8A-4147-A177-3AD203B41FA5}">
                      <a16:colId xmlns:a16="http://schemas.microsoft.com/office/drawing/2014/main" val="954683248"/>
                    </a:ext>
                  </a:extLst>
                </a:gridCol>
                <a:gridCol w="1843540">
                  <a:extLst>
                    <a:ext uri="{9D8B030D-6E8A-4147-A177-3AD203B41FA5}">
                      <a16:colId xmlns:a16="http://schemas.microsoft.com/office/drawing/2014/main" val="942289815"/>
                    </a:ext>
                  </a:extLst>
                </a:gridCol>
              </a:tblGrid>
              <a:tr h="298403">
                <a:tc>
                  <a:txBody>
                    <a:bodyPr/>
                    <a:lstStyle/>
                    <a:p>
                      <a:pPr algn="l" fontAlgn="b"/>
                      <a:endParaRPr lang="en-GB" sz="1200" b="0" i="0" u="none" strike="noStrike">
                        <a:solidFill>
                          <a:srgbClr val="000000"/>
                        </a:solidFill>
                        <a:effectLst/>
                        <a:latin typeface="Calibri" panose="020F0502020204030204" pitchFamily="34" charset="0"/>
                      </a:endParaRPr>
                    </a:p>
                  </a:txBody>
                  <a:tcPr marL="3301" marR="3301" marT="330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200" b="1" i="0" u="none" strike="noStrike">
                          <a:solidFill>
                            <a:srgbClr val="FFFFFF"/>
                          </a:solidFill>
                          <a:effectLst/>
                          <a:latin typeface="Calibri" panose="020F0502020204030204" pitchFamily="34" charset="0"/>
                        </a:rPr>
                        <a:t> </a:t>
                      </a:r>
                    </a:p>
                  </a:txBody>
                  <a:tcPr marL="3301" marR="3301" marT="3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tc>
                  <a:txBody>
                    <a:bodyPr/>
                    <a:lstStyle/>
                    <a:p>
                      <a:pPr algn="ctr" fontAlgn="b"/>
                      <a:r>
                        <a:rPr lang="en-GB" sz="1200" b="1" i="0" u="none" strike="noStrike">
                          <a:solidFill>
                            <a:srgbClr val="FFFFFF"/>
                          </a:solidFill>
                          <a:effectLst/>
                          <a:latin typeface="Calibri" panose="020F0502020204030204" pitchFamily="34" charset="0"/>
                        </a:rPr>
                        <a:t> </a:t>
                      </a:r>
                    </a:p>
                  </a:txBody>
                  <a:tcPr marL="3301" marR="3301" marT="33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tc>
                  <a:txBody>
                    <a:bodyPr/>
                    <a:lstStyle/>
                    <a:p>
                      <a:pPr algn="ctr" fontAlgn="b"/>
                      <a:r>
                        <a:rPr lang="en-GB" sz="1200" b="1" i="0" u="none" strike="noStrike">
                          <a:solidFill>
                            <a:srgbClr val="FFFFFF"/>
                          </a:solidFill>
                          <a:effectLst/>
                          <a:latin typeface="Calibri" panose="020F0502020204030204" pitchFamily="34" charset="0"/>
                        </a:rPr>
                        <a:t> </a:t>
                      </a:r>
                    </a:p>
                  </a:txBody>
                  <a:tcPr marL="3301" marR="3301" marT="33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tc>
                  <a:txBody>
                    <a:bodyPr/>
                    <a:lstStyle/>
                    <a:p>
                      <a:pPr algn="ctr" fontAlgn="b"/>
                      <a:r>
                        <a:rPr lang="en-GB" sz="1200" b="1" i="0" u="none" strike="noStrike">
                          <a:solidFill>
                            <a:srgbClr val="FFFFFF"/>
                          </a:solidFill>
                          <a:effectLst/>
                          <a:latin typeface="Calibri" panose="020F0502020204030204" pitchFamily="34" charset="0"/>
                        </a:rPr>
                        <a:t>UHBW</a:t>
                      </a:r>
                    </a:p>
                  </a:txBody>
                  <a:tcPr marL="3301" marR="3301" marT="33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tc>
                  <a:txBody>
                    <a:bodyPr/>
                    <a:lstStyle/>
                    <a:p>
                      <a:pPr algn="ctr" fontAlgn="b"/>
                      <a:r>
                        <a:rPr lang="en-GB" sz="1200" b="1" i="0" u="none" strike="noStrike">
                          <a:solidFill>
                            <a:srgbClr val="FFFFFF"/>
                          </a:solidFill>
                          <a:effectLst/>
                          <a:latin typeface="Calibri" panose="020F0502020204030204" pitchFamily="34" charset="0"/>
                        </a:rPr>
                        <a:t>GHFT</a:t>
                      </a:r>
                    </a:p>
                  </a:txBody>
                  <a:tcPr marL="3301" marR="3301" marT="33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tc>
                  <a:txBody>
                    <a:bodyPr/>
                    <a:lstStyle/>
                    <a:p>
                      <a:pPr algn="ctr" fontAlgn="b"/>
                      <a:r>
                        <a:rPr lang="en-GB" sz="1200" b="1" i="0" u="none" strike="noStrike">
                          <a:solidFill>
                            <a:srgbClr val="FFFFFF"/>
                          </a:solidFill>
                          <a:effectLst/>
                          <a:latin typeface="Calibri" panose="020F0502020204030204" pitchFamily="34" charset="0"/>
                        </a:rPr>
                        <a:t>SDH</a:t>
                      </a:r>
                    </a:p>
                  </a:txBody>
                  <a:tcPr marL="3301" marR="3301" marT="33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tc>
                  <a:txBody>
                    <a:bodyPr/>
                    <a:lstStyle/>
                    <a:p>
                      <a:pPr algn="ctr" fontAlgn="b"/>
                      <a:r>
                        <a:rPr lang="en-GB" sz="1200" b="1" i="0" u="none" strike="noStrike">
                          <a:solidFill>
                            <a:srgbClr val="FFFFFF"/>
                          </a:solidFill>
                          <a:effectLst/>
                          <a:latin typeface="Calibri" panose="020F0502020204030204" pitchFamily="34" charset="0"/>
                        </a:rPr>
                        <a:t>SFT</a:t>
                      </a:r>
                    </a:p>
                  </a:txBody>
                  <a:tcPr marL="3301" marR="3301" marT="33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extLst>
                  <a:ext uri="{0D108BD9-81ED-4DB2-BD59-A6C34878D82A}">
                    <a16:rowId xmlns:a16="http://schemas.microsoft.com/office/drawing/2014/main" val="4035318966"/>
                  </a:ext>
                </a:extLst>
              </a:tr>
              <a:tr h="826345">
                <a:tc>
                  <a:txBody>
                    <a:bodyPr/>
                    <a:lstStyle/>
                    <a:p>
                      <a:pPr algn="l" fontAlgn="b"/>
                      <a:endParaRPr lang="en-GB" sz="1200" b="0" i="0" u="none" strike="noStrike">
                        <a:solidFill>
                          <a:srgbClr val="000000"/>
                        </a:solidFill>
                        <a:effectLst/>
                        <a:latin typeface="Calibri" panose="020F0502020204030204" pitchFamily="34" charset="0"/>
                      </a:endParaRPr>
                    </a:p>
                  </a:txBody>
                  <a:tcPr marL="3301" marR="3301" marT="33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a:solidFill>
                            <a:srgbClr val="000000"/>
                          </a:solidFill>
                          <a:effectLst/>
                          <a:latin typeface="Calibri" panose="020F0502020204030204" pitchFamily="34" charset="0"/>
                        </a:rPr>
                        <a:t>Day</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1200" b="1" i="0" u="none" strike="noStrike">
                          <a:solidFill>
                            <a:srgbClr val="000000"/>
                          </a:solidFill>
                          <a:effectLst/>
                          <a:latin typeface="Calibri" panose="020F0502020204030204" pitchFamily="34" charset="0"/>
                        </a:rPr>
                        <a:t>Pathway Step</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1200" b="1" i="0" u="none" strike="noStrike">
                          <a:solidFill>
                            <a:srgbClr val="000000"/>
                          </a:solidFill>
                          <a:effectLst/>
                          <a:latin typeface="Calibri" panose="020F0502020204030204" pitchFamily="34" charset="0"/>
                        </a:rPr>
                        <a:t>Question</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1200" b="1" i="0" u="none" strike="noStrike">
                          <a:solidFill>
                            <a:srgbClr val="000000"/>
                          </a:solidFill>
                          <a:effectLst/>
                          <a:latin typeface="Calibri" panose="020F0502020204030204" pitchFamily="34" charset="0"/>
                        </a:rPr>
                        <a:t>Answer </a:t>
                      </a:r>
                      <a:br>
                        <a:rPr lang="en-GB" sz="1200" b="1" i="0" u="none" strike="noStrike">
                          <a:solidFill>
                            <a:srgbClr val="000000"/>
                          </a:solidFill>
                          <a:effectLst/>
                          <a:latin typeface="Calibri" panose="020F0502020204030204" pitchFamily="34" charset="0"/>
                        </a:rPr>
                      </a:br>
                      <a:r>
                        <a:rPr lang="en-GB" sz="1200" b="1" i="0" u="none" strike="noStrike">
                          <a:solidFill>
                            <a:srgbClr val="000000"/>
                          </a:solidFill>
                          <a:effectLst/>
                          <a:latin typeface="Calibri" panose="020F0502020204030204" pitchFamily="34" charset="0"/>
                        </a:rPr>
                        <a:t>(select from drop down)</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1200" b="1" i="0" u="none" strike="noStrike">
                          <a:solidFill>
                            <a:srgbClr val="000000"/>
                          </a:solidFill>
                          <a:effectLst/>
                          <a:latin typeface="Calibri" panose="020F0502020204030204" pitchFamily="34" charset="0"/>
                        </a:rPr>
                        <a:t>Answer </a:t>
                      </a:r>
                      <a:br>
                        <a:rPr lang="en-GB" sz="1200" b="1" i="0" u="none" strike="noStrike">
                          <a:solidFill>
                            <a:srgbClr val="000000"/>
                          </a:solidFill>
                          <a:effectLst/>
                          <a:latin typeface="Calibri" panose="020F0502020204030204" pitchFamily="34" charset="0"/>
                        </a:rPr>
                      </a:br>
                      <a:r>
                        <a:rPr lang="en-GB" sz="1200" b="1" i="0" u="none" strike="noStrike">
                          <a:solidFill>
                            <a:srgbClr val="000000"/>
                          </a:solidFill>
                          <a:effectLst/>
                          <a:latin typeface="Calibri" panose="020F0502020204030204" pitchFamily="34" charset="0"/>
                        </a:rPr>
                        <a:t>(select from drop down)</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1200" b="1" i="0" u="none" strike="noStrike">
                          <a:solidFill>
                            <a:srgbClr val="000000"/>
                          </a:solidFill>
                          <a:effectLst/>
                          <a:latin typeface="Calibri" panose="020F0502020204030204" pitchFamily="34" charset="0"/>
                        </a:rPr>
                        <a:t>Answer </a:t>
                      </a:r>
                      <a:br>
                        <a:rPr lang="en-GB" sz="1200" b="1" i="0" u="none" strike="noStrike">
                          <a:solidFill>
                            <a:srgbClr val="000000"/>
                          </a:solidFill>
                          <a:effectLst/>
                          <a:latin typeface="Calibri" panose="020F0502020204030204" pitchFamily="34" charset="0"/>
                        </a:rPr>
                      </a:br>
                      <a:r>
                        <a:rPr lang="en-GB" sz="1200" b="1" i="0" u="none" strike="noStrike">
                          <a:solidFill>
                            <a:srgbClr val="000000"/>
                          </a:solidFill>
                          <a:effectLst/>
                          <a:latin typeface="Calibri" panose="020F0502020204030204" pitchFamily="34" charset="0"/>
                        </a:rPr>
                        <a:t>(select from drop down)</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1200" b="1" i="0" u="none" strike="noStrike">
                          <a:solidFill>
                            <a:srgbClr val="000000"/>
                          </a:solidFill>
                          <a:effectLst/>
                          <a:latin typeface="Calibri" panose="020F0502020204030204" pitchFamily="34" charset="0"/>
                        </a:rPr>
                        <a:t>Answer </a:t>
                      </a:r>
                      <a:br>
                        <a:rPr lang="en-GB" sz="1200" b="1" i="0" u="none" strike="noStrike">
                          <a:solidFill>
                            <a:srgbClr val="000000"/>
                          </a:solidFill>
                          <a:effectLst/>
                          <a:latin typeface="Calibri" panose="020F0502020204030204" pitchFamily="34" charset="0"/>
                        </a:rPr>
                      </a:br>
                      <a:r>
                        <a:rPr lang="en-GB" sz="1200" b="1" i="0" u="none" strike="noStrike">
                          <a:solidFill>
                            <a:srgbClr val="000000"/>
                          </a:solidFill>
                          <a:effectLst/>
                          <a:latin typeface="Calibri" panose="020F0502020204030204" pitchFamily="34" charset="0"/>
                        </a:rPr>
                        <a:t>(select from drop down)</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2968685055"/>
                  </a:ext>
                </a:extLst>
              </a:tr>
              <a:tr h="602543">
                <a:tc rowSpan="2">
                  <a:txBody>
                    <a:bodyPr/>
                    <a:lstStyle/>
                    <a:p>
                      <a:pPr algn="ctr" fontAlgn="ctr"/>
                      <a:r>
                        <a:rPr lang="en-GB" sz="1200" b="1" i="0" u="none" strike="noStrike">
                          <a:solidFill>
                            <a:srgbClr val="FFFFFF"/>
                          </a:solidFill>
                          <a:effectLst/>
                          <a:latin typeface="Calibri" panose="020F0502020204030204" pitchFamily="34" charset="0"/>
                        </a:rPr>
                        <a:t>GP Referral</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80E0"/>
                    </a:solidFill>
                  </a:tcPr>
                </a:tc>
                <a:tc rowSpan="2">
                  <a:txBody>
                    <a:bodyPr/>
                    <a:lstStyle/>
                    <a:p>
                      <a:pPr algn="ctr" fontAlgn="ctr"/>
                      <a:r>
                        <a:rPr lang="en-GB" sz="1200" b="1" i="0" u="none" strike="noStrike">
                          <a:solidFill>
                            <a:srgbClr val="FFFFFF"/>
                          </a:solidFill>
                          <a:effectLst/>
                          <a:latin typeface="Calibri" panose="020F0502020204030204" pitchFamily="34" charset="0"/>
                        </a:rPr>
                        <a:t>-3 - 0</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80E0"/>
                    </a:solidFill>
                  </a:tcPr>
                </a:tc>
                <a:tc>
                  <a:txBody>
                    <a:bodyPr/>
                    <a:lstStyle/>
                    <a:p>
                      <a:pPr algn="l" fontAlgn="ctr"/>
                      <a:r>
                        <a:rPr lang="en-GB" sz="1200" b="0" i="0" u="none" strike="noStrike">
                          <a:solidFill>
                            <a:srgbClr val="000000"/>
                          </a:solidFill>
                          <a:effectLst/>
                          <a:latin typeface="Calibri" panose="020F0502020204030204" pitchFamily="34" charset="0"/>
                        </a:rPr>
                        <a:t>GP and GDP referral and  locally agreed  minimum dataset</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Does the local referral pathway include a minimum dataset (MDS)?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95315872"/>
                  </a:ext>
                </a:extLst>
              </a:tr>
              <a:tr h="624062">
                <a:tc vMerge="1">
                  <a:txBody>
                    <a:bodyPr/>
                    <a:lstStyle/>
                    <a:p>
                      <a:endParaRPr lang="en-GB"/>
                    </a:p>
                  </a:txBody>
                  <a:tcPr/>
                </a:tc>
                <a:tc vMerge="1">
                  <a:txBody>
                    <a:bodyPr/>
                    <a:lstStyle/>
                    <a:p>
                      <a:endParaRPr lang="en-GB"/>
                    </a:p>
                  </a:txBody>
                  <a:tcPr/>
                </a:tc>
                <a:tc>
                  <a:txBody>
                    <a:bodyPr/>
                    <a:lstStyle/>
                    <a:p>
                      <a:pPr algn="l" fontAlgn="t"/>
                      <a:r>
                        <a:rPr lang="en-GB" sz="1200" b="0" i="0" u="none" strike="noStrike">
                          <a:solidFill>
                            <a:srgbClr val="000000"/>
                          </a:solidFill>
                          <a:effectLst/>
                          <a:latin typeface="Calibri" panose="020F0502020204030204" pitchFamily="34" charset="0"/>
                        </a:rPr>
                        <a:t>Patient  information resources  co-developed  with patients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Do patient information resources exist in primary care for suspected colorectal cancer pathways?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 </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75886822"/>
                  </a:ext>
                </a:extLst>
              </a:tr>
              <a:tr h="459081">
                <a:tc rowSpan="2">
                  <a:txBody>
                    <a:bodyPr/>
                    <a:lstStyle/>
                    <a:p>
                      <a:pPr algn="ctr" fontAlgn="ctr"/>
                      <a:r>
                        <a:rPr lang="en-GB" sz="1200" b="1" i="0" u="none" strike="noStrike">
                          <a:solidFill>
                            <a:srgbClr val="FFFFFF"/>
                          </a:solidFill>
                          <a:effectLst/>
                          <a:latin typeface="Calibri" panose="020F0502020204030204" pitchFamily="34" charset="0"/>
                        </a:rPr>
                        <a:t>Clinical Triage</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80E0"/>
                    </a:solidFill>
                  </a:tcPr>
                </a:tc>
                <a:tc rowSpan="2">
                  <a:txBody>
                    <a:bodyPr/>
                    <a:lstStyle/>
                    <a:p>
                      <a:pPr algn="ctr" fontAlgn="ctr"/>
                      <a:r>
                        <a:rPr lang="en-GB" sz="1200" b="1" i="0" u="none" strike="noStrike">
                          <a:solidFill>
                            <a:srgbClr val="FFFFFF"/>
                          </a:solidFill>
                          <a:effectLst/>
                          <a:latin typeface="Calibri" panose="020F0502020204030204" pitchFamily="34" charset="0"/>
                        </a:rPr>
                        <a:t>By day 3</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80E0"/>
                    </a:solidFill>
                  </a:tcPr>
                </a:tc>
                <a:tc rowSpan="2">
                  <a:txBody>
                    <a:bodyPr/>
                    <a:lstStyle/>
                    <a:p>
                      <a:pPr algn="l" fontAlgn="ctr"/>
                      <a:r>
                        <a:rPr lang="en-GB" sz="1200" b="0" i="0" u="none" strike="noStrike">
                          <a:solidFill>
                            <a:srgbClr val="000000"/>
                          </a:solidFill>
                          <a:effectLst/>
                          <a:latin typeface="Calibri" panose="020F0502020204030204" pitchFamily="34" charset="0"/>
                        </a:rPr>
                        <a:t>Clinically led  triage and local protocols  need  to be in place to reduce delays</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Who delivers clinical triage of suspected H&amp;N cancer referrals?</a:t>
                      </a:r>
                      <a:br>
                        <a:rPr lang="en-GB" sz="1200" b="0" i="0" u="none" strike="noStrike">
                          <a:solidFill>
                            <a:srgbClr val="000000"/>
                          </a:solidFill>
                          <a:effectLst/>
                          <a:latin typeface="Calibri" panose="020F0502020204030204" pitchFamily="34" charset="0"/>
                        </a:rPr>
                      </a:br>
                      <a:endParaRPr lang="en-GB" sz="1200" b="0" i="0" u="none" strike="noStrike">
                        <a:solidFill>
                          <a:srgbClr val="000000"/>
                        </a:solidFill>
                        <a:effectLst/>
                        <a:latin typeface="Calibri" panose="020F0502020204030204" pitchFamily="34" charset="0"/>
                      </a:endParaRP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 </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200" b="0" i="0" u="none" strike="noStrike">
                          <a:solidFill>
                            <a:srgbClr val="000000"/>
                          </a:solidFill>
                          <a:effectLst/>
                          <a:latin typeface="Calibri" panose="020F0502020204030204" pitchFamily="34" charset="0"/>
                        </a:rPr>
                        <a:t>Other clinical team member</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200" b="0" i="0" u="none" strike="noStrike">
                          <a:solidFill>
                            <a:srgbClr val="000000"/>
                          </a:solidFill>
                          <a:effectLst/>
                          <a:latin typeface="Calibri" panose="020F0502020204030204" pitchFamily="34" charset="0"/>
                        </a:rPr>
                        <a:t>Consultant</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200" b="0" i="0" u="none" strike="noStrike">
                          <a:solidFill>
                            <a:srgbClr val="000000"/>
                          </a:solidFill>
                          <a:effectLst/>
                          <a:latin typeface="Calibri" panose="020F0502020204030204" pitchFamily="34" charset="0"/>
                        </a:rPr>
                        <a:t>Consultant</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8185684"/>
                  </a:ext>
                </a:extLst>
              </a:tr>
              <a:tr h="57385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en-GB" sz="1200" b="0" i="0" u="none" strike="noStrike">
                          <a:solidFill>
                            <a:srgbClr val="000000"/>
                          </a:solidFill>
                          <a:effectLst/>
                          <a:latin typeface="Calibri" panose="020F0502020204030204" pitchFamily="34" charset="0"/>
                        </a:rPr>
                        <a:t>Patient information provided in consultation or OPA/Clinic</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Partial</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7513976"/>
                  </a:ext>
                </a:extLst>
              </a:tr>
              <a:tr h="351483">
                <a:tc rowSpan="2">
                  <a:txBody>
                    <a:bodyPr/>
                    <a:lstStyle/>
                    <a:p>
                      <a:pPr algn="ctr" fontAlgn="ctr"/>
                      <a:r>
                        <a:rPr lang="en-GB" sz="1200" b="1" i="0" u="none" strike="noStrike">
                          <a:solidFill>
                            <a:srgbClr val="FFFFFF"/>
                          </a:solidFill>
                          <a:effectLst/>
                          <a:latin typeface="Calibri" panose="020F0502020204030204" pitchFamily="34" charset="0"/>
                        </a:rPr>
                        <a:t>One-Stop</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80E0"/>
                    </a:solidFill>
                  </a:tcPr>
                </a:tc>
                <a:tc rowSpan="2">
                  <a:txBody>
                    <a:bodyPr/>
                    <a:lstStyle/>
                    <a:p>
                      <a:pPr algn="ctr" fontAlgn="ctr"/>
                      <a:r>
                        <a:rPr lang="en-GB" sz="1200" b="1" i="0" u="none" strike="noStrike">
                          <a:solidFill>
                            <a:srgbClr val="FFFFFF"/>
                          </a:solidFill>
                          <a:effectLst/>
                          <a:latin typeface="Calibri" panose="020F0502020204030204" pitchFamily="34" charset="0"/>
                        </a:rPr>
                        <a:t>By day 10</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80E0"/>
                    </a:solidFill>
                  </a:tcPr>
                </a:tc>
                <a:tc rowSpan="2">
                  <a:txBody>
                    <a:bodyPr/>
                    <a:lstStyle/>
                    <a:p>
                      <a:pPr algn="l" fontAlgn="ctr"/>
                      <a:r>
                        <a:rPr lang="en-GB" sz="1200" b="0" i="0" u="none" strike="noStrike">
                          <a:solidFill>
                            <a:srgbClr val="000000"/>
                          </a:solidFill>
                          <a:effectLst/>
                          <a:latin typeface="Calibri" panose="020F0502020204030204" pitchFamily="34" charset="0"/>
                        </a:rPr>
                        <a:t>Straight  to one-stop  clinic provision  for all  eligible patients</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Is straight to one-stop available for eligible patients?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Partial</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29443980"/>
                  </a:ext>
                </a:extLst>
              </a:tr>
              <a:tr h="42321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en-GB" sz="1200" b="0" i="0" u="none" strike="noStrike">
                          <a:solidFill>
                            <a:srgbClr val="000000"/>
                          </a:solidFill>
                          <a:effectLst/>
                          <a:latin typeface="Calibri" panose="020F0502020204030204" pitchFamily="34" charset="0"/>
                        </a:rPr>
                        <a:t>Is an outpatient appointment offered to patients not eligible for one-stop?</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63603070"/>
                  </a:ext>
                </a:extLst>
              </a:tr>
              <a:tr h="437562">
                <a:tc rowSpan="5">
                  <a:txBody>
                    <a:bodyPr/>
                    <a:lstStyle/>
                    <a:p>
                      <a:pPr algn="ctr" fontAlgn="ctr"/>
                      <a:r>
                        <a:rPr lang="en-GB" sz="1200" b="1" i="0" u="none" strike="noStrike">
                          <a:solidFill>
                            <a:srgbClr val="FFFFFF"/>
                          </a:solidFill>
                          <a:effectLst/>
                          <a:latin typeface="Calibri" panose="020F0502020204030204" pitchFamily="34" charset="0"/>
                        </a:rPr>
                        <a:t>Scans/tests</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80E0"/>
                    </a:solidFill>
                  </a:tcPr>
                </a:tc>
                <a:tc rowSpan="5">
                  <a:txBody>
                    <a:bodyPr/>
                    <a:lstStyle/>
                    <a:p>
                      <a:pPr algn="ctr" fontAlgn="ctr"/>
                      <a:r>
                        <a:rPr lang="en-GB" sz="1200" b="1" i="0" u="none" strike="noStrike">
                          <a:solidFill>
                            <a:srgbClr val="FFFFFF"/>
                          </a:solidFill>
                          <a:effectLst/>
                          <a:latin typeface="Calibri" panose="020F0502020204030204" pitchFamily="34" charset="0"/>
                        </a:rPr>
                        <a:t>By day 20</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80E0"/>
                    </a:solidFill>
                  </a:tcPr>
                </a:tc>
                <a:tc>
                  <a:txBody>
                    <a:bodyPr/>
                    <a:lstStyle/>
                    <a:p>
                      <a:pPr algn="l" fontAlgn="ctr"/>
                      <a:r>
                        <a:rPr lang="en-GB" sz="1200" b="0" i="0" u="none" strike="noStrike">
                          <a:solidFill>
                            <a:srgbClr val="000000"/>
                          </a:solidFill>
                          <a:effectLst/>
                          <a:latin typeface="Calibri" panose="020F0502020204030204" pitchFamily="34" charset="0"/>
                        </a:rPr>
                        <a:t>Histopathology  results  taken during procedures should  be reported  within  7 calendar  days</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Histopathology reported within 7 days ?</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Partial</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1200" b="0" i="0" u="none" strike="noStrike">
                          <a:solidFill>
                            <a:srgbClr val="000000"/>
                          </a:solidFill>
                          <a:effectLst/>
                          <a:latin typeface="Calibri" panose="020F0502020204030204" pitchFamily="34" charset="0"/>
                        </a:rPr>
                        <a:t>Partial</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200" b="0" i="0" u="none" strike="noStrike">
                          <a:solidFill>
                            <a:srgbClr val="000000"/>
                          </a:solidFill>
                          <a:effectLst/>
                          <a:latin typeface="Calibri" panose="020F0502020204030204" pitchFamily="34" charset="0"/>
                        </a:rPr>
                        <a:t>Partial</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27780613"/>
                  </a:ext>
                </a:extLst>
              </a:tr>
              <a:tr h="437562">
                <a:tc vMerge="1">
                  <a:txBody>
                    <a:bodyPr/>
                    <a:lstStyle/>
                    <a:p>
                      <a:endParaRPr lang="en-GB"/>
                    </a:p>
                  </a:txBody>
                  <a:tcPr/>
                </a:tc>
                <a:tc vMerge="1">
                  <a:txBody>
                    <a:bodyPr/>
                    <a:lstStyle/>
                    <a:p>
                      <a:endParaRPr lang="en-GB"/>
                    </a:p>
                  </a:txBody>
                  <a:tcPr/>
                </a:tc>
                <a:tc rowSpan="3">
                  <a:txBody>
                    <a:bodyPr/>
                    <a:lstStyle/>
                    <a:p>
                      <a:pPr algn="ctr" fontAlgn="ctr"/>
                      <a:r>
                        <a:rPr lang="en-GB" sz="1200" b="0" i="0" u="none" strike="noStrike">
                          <a:solidFill>
                            <a:srgbClr val="000000"/>
                          </a:solidFill>
                          <a:effectLst/>
                          <a:latin typeface="Calibri" panose="020F0502020204030204" pitchFamily="34" charset="0"/>
                        </a:rPr>
                        <a:t>CT / MRI dedicated  all  tumour cancer slots  from clinical triage,  and/or  follow-up from one-stop  clinic investigations</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Dedicated CT/MRI slots available?</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66189101"/>
                  </a:ext>
                </a:extLst>
              </a:tr>
              <a:tr h="437562">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en-GB" sz="1200" b="0" i="0" u="none" strike="noStrike">
                          <a:solidFill>
                            <a:srgbClr val="000000"/>
                          </a:solidFill>
                          <a:effectLst/>
                          <a:latin typeface="Calibri" panose="020F0502020204030204" pitchFamily="34" charset="0"/>
                        </a:rPr>
                        <a:t>MRIs conducted within 7 calendar days of biopsies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98325284"/>
                  </a:ext>
                </a:extLst>
              </a:tr>
              <a:tr h="437562">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en-GB" sz="1200" b="0" i="0" u="none" strike="noStrike">
                          <a:solidFill>
                            <a:srgbClr val="000000"/>
                          </a:solidFill>
                          <a:effectLst/>
                          <a:latin typeface="Calibri" panose="020F0502020204030204" pitchFamily="34" charset="0"/>
                        </a:rPr>
                        <a:t>MRI/CT reported within 5 Calendar days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Partial</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Partial</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68696242"/>
                  </a:ext>
                </a:extLst>
              </a:tr>
              <a:tr h="545158">
                <a:tc vMerge="1">
                  <a:txBody>
                    <a:bodyPr/>
                    <a:lstStyle/>
                    <a:p>
                      <a:endParaRPr lang="en-GB"/>
                    </a:p>
                  </a:txBody>
                  <a:tcPr/>
                </a:tc>
                <a:tc vMerge="1">
                  <a:txBody>
                    <a:bodyPr/>
                    <a:lstStyle/>
                    <a:p>
                      <a:endParaRPr lang="en-GB"/>
                    </a:p>
                  </a:txBody>
                  <a:tcPr/>
                </a:tc>
                <a:tc>
                  <a:txBody>
                    <a:bodyPr/>
                    <a:lstStyle/>
                    <a:p>
                      <a:pPr algn="l" fontAlgn="ctr"/>
                      <a:r>
                        <a:rPr lang="en-GB" sz="1200" b="0" i="0" u="none" strike="noStrike">
                          <a:solidFill>
                            <a:srgbClr val="000000"/>
                          </a:solidFill>
                          <a:effectLst/>
                          <a:latin typeface="Calibri" panose="020F0502020204030204" pitchFamily="34" charset="0"/>
                        </a:rPr>
                        <a:t>PET-CT scan, if required,  should  be carried out (to nationally  agreed service specifications)  and reported within  10 calendar  days of request</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PET-CT reported within 10 calendar days?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Partial</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200" b="0" i="0" u="none" strike="noStrike">
                          <a:solidFill>
                            <a:srgbClr val="000000"/>
                          </a:solidFill>
                          <a:effectLst/>
                          <a:latin typeface="Calibri" panose="020F0502020204030204" pitchFamily="34" charset="0"/>
                        </a:rPr>
                        <a:t>No</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32783423"/>
                  </a:ext>
                </a:extLst>
              </a:tr>
              <a:tr h="535670">
                <a:tc rowSpan="3">
                  <a:txBody>
                    <a:bodyPr/>
                    <a:lstStyle/>
                    <a:p>
                      <a:pPr algn="ctr" fontAlgn="ctr"/>
                      <a:r>
                        <a:rPr lang="en-GB" sz="1200" b="1" i="0" u="none" strike="noStrike">
                          <a:solidFill>
                            <a:srgbClr val="FFFFFF"/>
                          </a:solidFill>
                          <a:effectLst/>
                          <a:latin typeface="Calibri" panose="020F0502020204030204" pitchFamily="34" charset="0"/>
                        </a:rPr>
                        <a:t>MDT</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80E0"/>
                    </a:solidFill>
                  </a:tcPr>
                </a:tc>
                <a:tc rowSpan="3">
                  <a:txBody>
                    <a:bodyPr/>
                    <a:lstStyle/>
                    <a:p>
                      <a:pPr algn="ctr" fontAlgn="ctr"/>
                      <a:r>
                        <a:rPr lang="en-GB" sz="1200" b="1" i="0" u="none" strike="noStrike">
                          <a:solidFill>
                            <a:srgbClr val="FFFFFF"/>
                          </a:solidFill>
                          <a:effectLst/>
                          <a:latin typeface="Calibri" panose="020F0502020204030204" pitchFamily="34" charset="0"/>
                        </a:rPr>
                        <a:t>By day 28</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80E0"/>
                    </a:solidFill>
                  </a:tcPr>
                </a:tc>
                <a:tc>
                  <a:txBody>
                    <a:bodyPr/>
                    <a:lstStyle/>
                    <a:p>
                      <a:pPr algn="l" fontAlgn="ctr"/>
                      <a:r>
                        <a:rPr lang="en-GB" sz="1200" b="0" i="0" u="none" strike="noStrike">
                          <a:solidFill>
                            <a:srgbClr val="000000"/>
                          </a:solidFill>
                          <a:effectLst/>
                          <a:latin typeface="Calibri" panose="020F0502020204030204" pitchFamily="34" charset="0"/>
                        </a:rPr>
                        <a:t>MDT for review and planning  of potential  treatment options,  with alternative  treatment options  pre-agreed based  on potential  outcome of further tests</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Are all patients discussed at MDT to confirm treatment plan?</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09667141"/>
                  </a:ext>
                </a:extLst>
              </a:tr>
              <a:tr h="408869">
                <a:tc vMerge="1">
                  <a:txBody>
                    <a:bodyPr/>
                    <a:lstStyle/>
                    <a:p>
                      <a:endParaRPr lang="en-GB"/>
                    </a:p>
                  </a:txBody>
                  <a:tcPr/>
                </a:tc>
                <a:tc vMerge="1">
                  <a:txBody>
                    <a:bodyPr/>
                    <a:lstStyle/>
                    <a:p>
                      <a:endParaRPr lang="en-GB"/>
                    </a:p>
                  </a:txBody>
                  <a:tcPr/>
                </a:tc>
                <a:tc>
                  <a:txBody>
                    <a:bodyPr/>
                    <a:lstStyle/>
                    <a:p>
                      <a:pPr algn="l" fontAlgn="ctr"/>
                      <a:r>
                        <a:rPr lang="en-GB" sz="1200" b="0" i="0" u="none" strike="noStrike">
                          <a:solidFill>
                            <a:srgbClr val="000000"/>
                          </a:solidFill>
                          <a:effectLst/>
                          <a:latin typeface="Calibri" panose="020F0502020204030204" pitchFamily="34" charset="0"/>
                        </a:rPr>
                        <a:t> </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Are alternative treatment options pre-agreed based on outcome of further tests?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01075836"/>
                  </a:ext>
                </a:extLst>
              </a:tr>
              <a:tr h="494947">
                <a:tc vMerge="1">
                  <a:txBody>
                    <a:bodyPr/>
                    <a:lstStyle/>
                    <a:p>
                      <a:endParaRPr lang="en-GB"/>
                    </a:p>
                  </a:txBody>
                  <a:tcPr/>
                </a:tc>
                <a:tc vMerge="1">
                  <a:txBody>
                    <a:bodyPr/>
                    <a:lstStyle/>
                    <a:p>
                      <a:endParaRPr lang="en-GB"/>
                    </a:p>
                  </a:txBody>
                  <a:tcPr/>
                </a:tc>
                <a:tc>
                  <a:txBody>
                    <a:bodyPr/>
                    <a:lstStyle/>
                    <a:p>
                      <a:pPr algn="l" fontAlgn="ctr"/>
                      <a:r>
                        <a:rPr lang="en-GB" sz="1200" b="0" i="0" u="none" strike="noStrike">
                          <a:solidFill>
                            <a:srgbClr val="000000"/>
                          </a:solidFill>
                          <a:effectLst/>
                          <a:latin typeface="Calibri" panose="020F0502020204030204" pitchFamily="34" charset="0"/>
                        </a:rPr>
                        <a:t>Treatment options  discussed  at multi-disciplinary outpatient  clinic</a:t>
                      </a:r>
                    </a:p>
                  </a:txBody>
                  <a:tcPr marL="3301" marR="3301" marT="3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Are patients informed of their diagnosis within 28 days?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200" b="0" i="0" u="none" strike="noStrike">
                          <a:solidFill>
                            <a:srgbClr val="000000"/>
                          </a:solidFill>
                          <a:effectLst/>
                          <a:latin typeface="Calibri" panose="020F0502020204030204" pitchFamily="34" charset="0"/>
                        </a:rPr>
                        <a:t>Partial</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1200" b="0" i="0" u="none" strike="noStrike" dirty="0">
                          <a:solidFill>
                            <a:srgbClr val="000000"/>
                          </a:solidFill>
                          <a:effectLst/>
                          <a:latin typeface="Calibri" panose="020F0502020204030204" pitchFamily="34" charset="0"/>
                        </a:rPr>
                        <a:t>Yes</a:t>
                      </a:r>
                    </a:p>
                  </a:txBody>
                  <a:tcPr marL="3301" marR="3301" marT="3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95840079"/>
                  </a:ext>
                </a:extLst>
              </a:tr>
            </a:tbl>
          </a:graphicData>
        </a:graphic>
      </p:graphicFrame>
    </p:spTree>
    <p:extLst>
      <p:ext uri="{BB962C8B-B14F-4D97-AF65-F5344CB8AC3E}">
        <p14:creationId xmlns:p14="http://schemas.microsoft.com/office/powerpoint/2010/main" val="87162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381000" y="190500"/>
            <a:ext cx="1394460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H&amp;N 22/23 </a:t>
            </a:r>
            <a:r>
              <a:rPr lang="en-US" sz="5400" dirty="0">
                <a:ln w="0"/>
                <a:effectLst>
                  <a:outerShdw blurRad="38100" dist="19050" dir="2700000" algn="tl" rotWithShape="0">
                    <a:schemeClr val="dk1">
                      <a:alpha val="40000"/>
                    </a:schemeClr>
                  </a:outerShdw>
                </a:effectLst>
                <a:latin typeface="Arial"/>
                <a:ea typeface="Arial"/>
                <a:cs typeface="Arial"/>
                <a:sym typeface="Arial"/>
              </a:rPr>
              <a:t>BPTP implementation</a:t>
            </a:r>
            <a:endParaRPr lang="en-GB"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Table 2">
            <a:extLst>
              <a:ext uri="{FF2B5EF4-FFF2-40B4-BE49-F238E27FC236}">
                <a16:creationId xmlns:a16="http://schemas.microsoft.com/office/drawing/2014/main" id="{32CE9D41-5452-69DF-F81E-EA29F4CF66C8}"/>
              </a:ext>
            </a:extLst>
          </p:cNvPr>
          <p:cNvGraphicFramePr>
            <a:graphicFrameLocks noGrp="1"/>
          </p:cNvGraphicFramePr>
          <p:nvPr>
            <p:extLst>
              <p:ext uri="{D42A27DB-BD31-4B8C-83A1-F6EECF244321}">
                <p14:modId xmlns:p14="http://schemas.microsoft.com/office/powerpoint/2010/main" val="1740838558"/>
              </p:ext>
            </p:extLst>
          </p:nvPr>
        </p:nvGraphicFramePr>
        <p:xfrm>
          <a:off x="457200" y="2140218"/>
          <a:ext cx="17068799" cy="7464869"/>
        </p:xfrm>
        <a:graphic>
          <a:graphicData uri="http://schemas.openxmlformats.org/drawingml/2006/table">
            <a:tbl>
              <a:tblPr/>
              <a:tblGrid>
                <a:gridCol w="2962885">
                  <a:extLst>
                    <a:ext uri="{9D8B030D-6E8A-4147-A177-3AD203B41FA5}">
                      <a16:colId xmlns:a16="http://schemas.microsoft.com/office/drawing/2014/main" val="2811958438"/>
                    </a:ext>
                  </a:extLst>
                </a:gridCol>
                <a:gridCol w="695634">
                  <a:extLst>
                    <a:ext uri="{9D8B030D-6E8A-4147-A177-3AD203B41FA5}">
                      <a16:colId xmlns:a16="http://schemas.microsoft.com/office/drawing/2014/main" val="3883812400"/>
                    </a:ext>
                  </a:extLst>
                </a:gridCol>
                <a:gridCol w="2859829">
                  <a:extLst>
                    <a:ext uri="{9D8B030D-6E8A-4147-A177-3AD203B41FA5}">
                      <a16:colId xmlns:a16="http://schemas.microsoft.com/office/drawing/2014/main" val="3549569613"/>
                    </a:ext>
                  </a:extLst>
                </a:gridCol>
                <a:gridCol w="2962885">
                  <a:extLst>
                    <a:ext uri="{9D8B030D-6E8A-4147-A177-3AD203B41FA5}">
                      <a16:colId xmlns:a16="http://schemas.microsoft.com/office/drawing/2014/main" val="1339245701"/>
                    </a:ext>
                  </a:extLst>
                </a:gridCol>
                <a:gridCol w="1932317">
                  <a:extLst>
                    <a:ext uri="{9D8B030D-6E8A-4147-A177-3AD203B41FA5}">
                      <a16:colId xmlns:a16="http://schemas.microsoft.com/office/drawing/2014/main" val="3984599362"/>
                    </a:ext>
                  </a:extLst>
                </a:gridCol>
                <a:gridCol w="1919435">
                  <a:extLst>
                    <a:ext uri="{9D8B030D-6E8A-4147-A177-3AD203B41FA5}">
                      <a16:colId xmlns:a16="http://schemas.microsoft.com/office/drawing/2014/main" val="2715469593"/>
                    </a:ext>
                  </a:extLst>
                </a:gridCol>
                <a:gridCol w="1867907">
                  <a:extLst>
                    <a:ext uri="{9D8B030D-6E8A-4147-A177-3AD203B41FA5}">
                      <a16:colId xmlns:a16="http://schemas.microsoft.com/office/drawing/2014/main" val="3145463121"/>
                    </a:ext>
                  </a:extLst>
                </a:gridCol>
                <a:gridCol w="1867907">
                  <a:extLst>
                    <a:ext uri="{9D8B030D-6E8A-4147-A177-3AD203B41FA5}">
                      <a16:colId xmlns:a16="http://schemas.microsoft.com/office/drawing/2014/main" val="4050432430"/>
                    </a:ext>
                  </a:extLst>
                </a:gridCol>
              </a:tblGrid>
              <a:tr h="422397">
                <a:tc>
                  <a:txBody>
                    <a:bodyPr/>
                    <a:lstStyle/>
                    <a:p>
                      <a:pPr algn="l" fontAlgn="b"/>
                      <a:endParaRPr lang="en-GB" sz="1400" b="0" i="0" u="none" strike="noStrike">
                        <a:solidFill>
                          <a:srgbClr val="000000"/>
                        </a:solidFill>
                        <a:effectLst/>
                        <a:latin typeface="Calibri" panose="020F0502020204030204" pitchFamily="34" charset="0"/>
                      </a:endParaRPr>
                    </a:p>
                  </a:txBody>
                  <a:tcPr marL="4202" marR="4202" marT="420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1400" b="1" i="0" u="none" strike="noStrike">
                          <a:solidFill>
                            <a:srgbClr val="FFFFFF"/>
                          </a:solidFill>
                          <a:effectLst/>
                          <a:latin typeface="Calibri" panose="020F0502020204030204" pitchFamily="34" charset="0"/>
                        </a:rPr>
                        <a:t> </a:t>
                      </a:r>
                    </a:p>
                  </a:txBody>
                  <a:tcPr marL="4202" marR="4202" marT="42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tc>
                  <a:txBody>
                    <a:bodyPr/>
                    <a:lstStyle/>
                    <a:p>
                      <a:pPr algn="ctr" fontAlgn="b"/>
                      <a:r>
                        <a:rPr lang="en-GB" sz="1400" b="1" i="0" u="none" strike="noStrike">
                          <a:solidFill>
                            <a:srgbClr val="FFFFFF"/>
                          </a:solidFill>
                          <a:effectLst/>
                          <a:latin typeface="Calibri" panose="020F0502020204030204" pitchFamily="34" charset="0"/>
                        </a:rPr>
                        <a:t> </a:t>
                      </a:r>
                    </a:p>
                  </a:txBody>
                  <a:tcPr marL="4202" marR="4202" marT="42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tc>
                  <a:txBody>
                    <a:bodyPr/>
                    <a:lstStyle/>
                    <a:p>
                      <a:pPr algn="ctr" fontAlgn="b"/>
                      <a:r>
                        <a:rPr lang="en-GB" sz="1400" b="1" i="0" u="none" strike="noStrike">
                          <a:solidFill>
                            <a:srgbClr val="FFFFFF"/>
                          </a:solidFill>
                          <a:effectLst/>
                          <a:latin typeface="Calibri" panose="020F0502020204030204" pitchFamily="34" charset="0"/>
                        </a:rPr>
                        <a:t> </a:t>
                      </a:r>
                    </a:p>
                  </a:txBody>
                  <a:tcPr marL="4202" marR="4202" marT="42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tc>
                  <a:txBody>
                    <a:bodyPr/>
                    <a:lstStyle/>
                    <a:p>
                      <a:pPr algn="ctr" fontAlgn="b"/>
                      <a:r>
                        <a:rPr lang="en-GB" sz="1400" b="1" i="0" u="none" strike="noStrike">
                          <a:solidFill>
                            <a:srgbClr val="FFFFFF"/>
                          </a:solidFill>
                          <a:effectLst/>
                          <a:latin typeface="Calibri" panose="020F0502020204030204" pitchFamily="34" charset="0"/>
                        </a:rPr>
                        <a:t>UHBW</a:t>
                      </a:r>
                    </a:p>
                  </a:txBody>
                  <a:tcPr marL="4202" marR="4202" marT="42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tc>
                  <a:txBody>
                    <a:bodyPr/>
                    <a:lstStyle/>
                    <a:p>
                      <a:pPr algn="ctr" fontAlgn="b"/>
                      <a:r>
                        <a:rPr lang="en-GB" sz="1400" b="1" i="0" u="none" strike="noStrike">
                          <a:solidFill>
                            <a:srgbClr val="FFFFFF"/>
                          </a:solidFill>
                          <a:effectLst/>
                          <a:latin typeface="Calibri" panose="020F0502020204030204" pitchFamily="34" charset="0"/>
                        </a:rPr>
                        <a:t>GHFT</a:t>
                      </a:r>
                    </a:p>
                  </a:txBody>
                  <a:tcPr marL="4202" marR="4202" marT="42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tc>
                  <a:txBody>
                    <a:bodyPr/>
                    <a:lstStyle/>
                    <a:p>
                      <a:pPr algn="ctr" fontAlgn="b"/>
                      <a:r>
                        <a:rPr lang="en-GB" sz="1400" b="1" i="0" u="none" strike="noStrike">
                          <a:solidFill>
                            <a:srgbClr val="FFFFFF"/>
                          </a:solidFill>
                          <a:effectLst/>
                          <a:latin typeface="Calibri" panose="020F0502020204030204" pitchFamily="34" charset="0"/>
                        </a:rPr>
                        <a:t>SDH</a:t>
                      </a:r>
                    </a:p>
                  </a:txBody>
                  <a:tcPr marL="4202" marR="4202" marT="42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tc>
                  <a:txBody>
                    <a:bodyPr/>
                    <a:lstStyle/>
                    <a:p>
                      <a:pPr algn="ctr" fontAlgn="b"/>
                      <a:r>
                        <a:rPr lang="en-GB" sz="1400" b="1" i="0" u="none" strike="noStrike">
                          <a:solidFill>
                            <a:srgbClr val="FFFFFF"/>
                          </a:solidFill>
                          <a:effectLst/>
                          <a:latin typeface="Calibri" panose="020F0502020204030204" pitchFamily="34" charset="0"/>
                        </a:rPr>
                        <a:t>SFT</a:t>
                      </a:r>
                    </a:p>
                  </a:txBody>
                  <a:tcPr marL="4202" marR="4202" marT="420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80E0"/>
                    </a:solidFill>
                  </a:tcPr>
                </a:tc>
                <a:extLst>
                  <a:ext uri="{0D108BD9-81ED-4DB2-BD59-A6C34878D82A}">
                    <a16:rowId xmlns:a16="http://schemas.microsoft.com/office/drawing/2014/main" val="479969698"/>
                  </a:ext>
                </a:extLst>
              </a:tr>
              <a:tr h="1177839">
                <a:tc>
                  <a:txBody>
                    <a:bodyPr/>
                    <a:lstStyle/>
                    <a:p>
                      <a:pPr algn="l" fontAlgn="b"/>
                      <a:endParaRPr lang="en-GB" sz="1400" b="0" i="0" u="none" strike="noStrike">
                        <a:solidFill>
                          <a:srgbClr val="000000"/>
                        </a:solidFill>
                        <a:effectLst/>
                        <a:latin typeface="Calibri" panose="020F0502020204030204" pitchFamily="34" charset="0"/>
                      </a:endParaRPr>
                    </a:p>
                  </a:txBody>
                  <a:tcPr marL="4202" marR="4202" marT="4202" marB="0" anchor="b">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Day</a:t>
                      </a:r>
                    </a:p>
                  </a:txBody>
                  <a:tcPr marL="4202" marR="4202" marT="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1400" b="1" i="0" u="none" strike="noStrike">
                          <a:solidFill>
                            <a:srgbClr val="000000"/>
                          </a:solidFill>
                          <a:effectLst/>
                          <a:latin typeface="Calibri" panose="020F0502020204030204" pitchFamily="34" charset="0"/>
                        </a:rPr>
                        <a:t>Pathway Step</a:t>
                      </a:r>
                    </a:p>
                  </a:txBody>
                  <a:tcPr marL="4202" marR="4202" marT="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1400" b="1" i="0" u="none" strike="noStrike">
                          <a:solidFill>
                            <a:srgbClr val="000000"/>
                          </a:solidFill>
                          <a:effectLst/>
                          <a:latin typeface="Calibri" panose="020F0502020204030204" pitchFamily="34" charset="0"/>
                        </a:rPr>
                        <a:t>Question</a:t>
                      </a:r>
                    </a:p>
                  </a:txBody>
                  <a:tcPr marL="4202" marR="4202" marT="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1400" b="1" i="0" u="none" strike="noStrike">
                          <a:solidFill>
                            <a:srgbClr val="000000"/>
                          </a:solidFill>
                          <a:effectLst/>
                          <a:latin typeface="Calibri" panose="020F0502020204030204" pitchFamily="34" charset="0"/>
                        </a:rPr>
                        <a:t>Answer </a:t>
                      </a:r>
                      <a:br>
                        <a:rPr lang="en-GB" sz="1400" b="1" i="0" u="none" strike="noStrike">
                          <a:solidFill>
                            <a:srgbClr val="000000"/>
                          </a:solidFill>
                          <a:effectLst/>
                          <a:latin typeface="Calibri" panose="020F0502020204030204" pitchFamily="34" charset="0"/>
                        </a:rPr>
                      </a:br>
                      <a:r>
                        <a:rPr lang="en-GB" sz="1400" b="1" i="0" u="none" strike="noStrike">
                          <a:solidFill>
                            <a:srgbClr val="000000"/>
                          </a:solidFill>
                          <a:effectLst/>
                          <a:latin typeface="Calibri" panose="020F0502020204030204" pitchFamily="34" charset="0"/>
                        </a:rPr>
                        <a:t>(select from drop down)</a:t>
                      </a:r>
                    </a:p>
                  </a:txBody>
                  <a:tcPr marL="4202" marR="4202" marT="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1400" b="1" i="0" u="none" strike="noStrike">
                          <a:solidFill>
                            <a:srgbClr val="000000"/>
                          </a:solidFill>
                          <a:effectLst/>
                          <a:latin typeface="Calibri" panose="020F0502020204030204" pitchFamily="34" charset="0"/>
                        </a:rPr>
                        <a:t>Answer </a:t>
                      </a:r>
                      <a:br>
                        <a:rPr lang="en-GB" sz="1400" b="1" i="0" u="none" strike="noStrike">
                          <a:solidFill>
                            <a:srgbClr val="000000"/>
                          </a:solidFill>
                          <a:effectLst/>
                          <a:latin typeface="Calibri" panose="020F0502020204030204" pitchFamily="34" charset="0"/>
                        </a:rPr>
                      </a:br>
                      <a:r>
                        <a:rPr lang="en-GB" sz="1400" b="1" i="0" u="none" strike="noStrike">
                          <a:solidFill>
                            <a:srgbClr val="000000"/>
                          </a:solidFill>
                          <a:effectLst/>
                          <a:latin typeface="Calibri" panose="020F0502020204030204" pitchFamily="34" charset="0"/>
                        </a:rPr>
                        <a:t>(select from drop down)</a:t>
                      </a:r>
                    </a:p>
                  </a:txBody>
                  <a:tcPr marL="4202" marR="4202" marT="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1400" b="1" i="0" u="none" strike="noStrike">
                          <a:solidFill>
                            <a:srgbClr val="000000"/>
                          </a:solidFill>
                          <a:effectLst/>
                          <a:latin typeface="Calibri" panose="020F0502020204030204" pitchFamily="34" charset="0"/>
                        </a:rPr>
                        <a:t>Answer </a:t>
                      </a:r>
                      <a:br>
                        <a:rPr lang="en-GB" sz="1400" b="1" i="0" u="none" strike="noStrike">
                          <a:solidFill>
                            <a:srgbClr val="000000"/>
                          </a:solidFill>
                          <a:effectLst/>
                          <a:latin typeface="Calibri" panose="020F0502020204030204" pitchFamily="34" charset="0"/>
                        </a:rPr>
                      </a:br>
                      <a:r>
                        <a:rPr lang="en-GB" sz="1400" b="1" i="0" u="none" strike="noStrike">
                          <a:solidFill>
                            <a:srgbClr val="000000"/>
                          </a:solidFill>
                          <a:effectLst/>
                          <a:latin typeface="Calibri" panose="020F0502020204030204" pitchFamily="34" charset="0"/>
                        </a:rPr>
                        <a:t>(select from drop down)</a:t>
                      </a:r>
                    </a:p>
                  </a:txBody>
                  <a:tcPr marL="4202" marR="4202" marT="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1400" b="1" i="0" u="none" strike="noStrike">
                          <a:solidFill>
                            <a:srgbClr val="000000"/>
                          </a:solidFill>
                          <a:effectLst/>
                          <a:latin typeface="Calibri" panose="020F0502020204030204" pitchFamily="34" charset="0"/>
                        </a:rPr>
                        <a:t>Answer </a:t>
                      </a:r>
                      <a:br>
                        <a:rPr lang="en-GB" sz="1400" b="1" i="0" u="none" strike="noStrike">
                          <a:solidFill>
                            <a:srgbClr val="000000"/>
                          </a:solidFill>
                          <a:effectLst/>
                          <a:latin typeface="Calibri" panose="020F0502020204030204" pitchFamily="34" charset="0"/>
                        </a:rPr>
                      </a:br>
                      <a:r>
                        <a:rPr lang="en-GB" sz="1400" b="1" i="0" u="none" strike="noStrike">
                          <a:solidFill>
                            <a:srgbClr val="000000"/>
                          </a:solidFill>
                          <a:effectLst/>
                          <a:latin typeface="Calibri" panose="020F0502020204030204" pitchFamily="34" charset="0"/>
                        </a:rPr>
                        <a:t>(select from drop down)</a:t>
                      </a:r>
                    </a:p>
                  </a:txBody>
                  <a:tcPr marL="4202" marR="4202" marT="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881772359"/>
                  </a:ext>
                </a:extLst>
              </a:tr>
              <a:tr h="619380">
                <a:tc rowSpan="5" gridSpan="2">
                  <a:txBody>
                    <a:bodyPr/>
                    <a:lstStyle/>
                    <a:p>
                      <a:pPr algn="ctr" fontAlgn="ctr"/>
                      <a:r>
                        <a:rPr lang="en-GB" sz="1400" b="1" i="0" u="none" strike="noStrike">
                          <a:solidFill>
                            <a:srgbClr val="FFFFFF"/>
                          </a:solidFill>
                          <a:effectLst/>
                          <a:latin typeface="Calibri" panose="020F0502020204030204" pitchFamily="34" charset="0"/>
                        </a:rPr>
                        <a:t>Pathway Navigators</a:t>
                      </a:r>
                    </a:p>
                  </a:txBody>
                  <a:tcPr marL="4202" marR="4202" marT="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80E0"/>
                    </a:solidFill>
                  </a:tcPr>
                </a:tc>
                <a:tc rowSpan="5" hMerge="1">
                  <a:txBody>
                    <a:bodyPr/>
                    <a:lstStyle/>
                    <a:p>
                      <a:endParaRPr lang="en-GB"/>
                    </a:p>
                  </a:txBody>
                  <a:tcPr/>
                </a:tc>
                <a:tc rowSpan="5">
                  <a:txBody>
                    <a:bodyPr/>
                    <a:lstStyle/>
                    <a:p>
                      <a:pPr algn="l" fontAlgn="ctr"/>
                      <a:r>
                        <a:rPr lang="en-GB" sz="1400" b="0" i="0" u="none" strike="noStrike">
                          <a:solidFill>
                            <a:srgbClr val="000000"/>
                          </a:solidFill>
                          <a:effectLst/>
                          <a:latin typeface="Calibri" panose="020F0502020204030204" pitchFamily="34" charset="0"/>
                        </a:rPr>
                        <a:t>Pathway Navigation. Patients should be supported through their pathway via (as far as possible) a single point of contact with SMS/email appointment reminders. This may be delivered through Pathway Navigator roles or from existing members of the care team, with the approach tailored to suit the pathway. The role may include coordination of appointments and providing information/guidance about each part of the diagnostic process, as well as an overall timeline to patients and carers. They help to ensure there is a robust handover of patients to onward care services and support them to access additional services during and immediately after their diagnosis. The Pathway Navigator role provides additional opportunities to link people with community support and third sector services including psychosocial resources and ensure that patients accessibility needs are considered throughout their care.</a:t>
                      </a:r>
                    </a:p>
                  </a:txBody>
                  <a:tcPr marL="4202" marR="4202" marT="4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400" b="0" i="0" u="none" strike="noStrike">
                          <a:solidFill>
                            <a:srgbClr val="000000"/>
                          </a:solidFill>
                          <a:effectLst/>
                          <a:latin typeface="Calibri" panose="020F0502020204030204" pitchFamily="34" charset="0"/>
                        </a:rPr>
                        <a:t>Pathway Navigator in post?</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400" b="0" i="0" u="none" strike="noStrike">
                          <a:solidFill>
                            <a:srgbClr val="000000"/>
                          </a:solidFill>
                          <a:effectLst/>
                          <a:latin typeface="Calibri" panose="020F0502020204030204" pitchFamily="34" charset="0"/>
                        </a:rPr>
                        <a:t>Yes</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400" b="0" i="0" u="none" strike="noStrike">
                          <a:solidFill>
                            <a:srgbClr val="000000"/>
                          </a:solidFill>
                          <a:effectLst/>
                          <a:latin typeface="Calibri" panose="020F0502020204030204" pitchFamily="34" charset="0"/>
                        </a:rPr>
                        <a:t>Yes</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400" b="0" i="0" u="none" strike="noStrike">
                          <a:solidFill>
                            <a:srgbClr val="000000"/>
                          </a:solidFill>
                          <a:effectLst/>
                          <a:latin typeface="Calibri" panose="020F0502020204030204" pitchFamily="34" charset="0"/>
                        </a:rPr>
                        <a:t>Yes</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400" b="0" i="0" u="none" strike="noStrike">
                          <a:solidFill>
                            <a:srgbClr val="000000"/>
                          </a:solidFill>
                          <a:effectLst/>
                          <a:latin typeface="Calibri" panose="020F0502020204030204" pitchFamily="34" charset="0"/>
                        </a:rPr>
                        <a:t>Yes</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46277125"/>
                  </a:ext>
                </a:extLst>
              </a:tr>
              <a:tr h="822457">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l" fontAlgn="t"/>
                      <a:r>
                        <a:rPr lang="en-GB" sz="1400" b="0" i="0" u="none" strike="noStrike">
                          <a:solidFill>
                            <a:srgbClr val="000000"/>
                          </a:solidFill>
                          <a:effectLst/>
                          <a:latin typeface="Calibri" panose="020F0502020204030204" pitchFamily="34" charset="0"/>
                        </a:rPr>
                        <a:t>If Pathway Navigator in post is this Permanent/fixed term (if FT when is the end date)</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GB" sz="1400" b="0" i="0" u="none" strike="noStrike">
                          <a:solidFill>
                            <a:srgbClr val="000000"/>
                          </a:solidFill>
                          <a:effectLst/>
                          <a:latin typeface="Calibri" panose="020F0502020204030204" pitchFamily="34" charset="0"/>
                        </a:rPr>
                        <a:t>Fixed term</a:t>
                      </a:r>
                    </a:p>
                  </a:txBody>
                  <a:tcPr marL="4202" marR="4202" marT="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Calibri" panose="020F0502020204030204" pitchFamily="34" charset="0"/>
                        </a:rPr>
                        <a:t>Permanent</a:t>
                      </a:r>
                    </a:p>
                  </a:txBody>
                  <a:tcPr marL="4202" marR="4202" marT="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Calibri" panose="020F0502020204030204" pitchFamily="34" charset="0"/>
                        </a:rPr>
                        <a:t>Permanent</a:t>
                      </a:r>
                    </a:p>
                  </a:txBody>
                  <a:tcPr marL="4202" marR="4202" marT="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400" b="0" i="0" u="none" strike="noStrike">
                          <a:solidFill>
                            <a:srgbClr val="000000"/>
                          </a:solidFill>
                          <a:effectLst/>
                          <a:latin typeface="Calibri" panose="020F0502020204030204" pitchFamily="34" charset="0"/>
                        </a:rPr>
                        <a:t>Fixed Term</a:t>
                      </a:r>
                    </a:p>
                  </a:txBody>
                  <a:tcPr marL="4202" marR="4202" marT="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553891"/>
                  </a:ext>
                </a:extLst>
              </a:tr>
              <a:tr h="1973895">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l" fontAlgn="t"/>
                      <a:r>
                        <a:rPr lang="en-GB" sz="1400" b="0" i="0" u="none" strike="noStrike">
                          <a:solidFill>
                            <a:srgbClr val="000000"/>
                          </a:solidFill>
                          <a:effectLst/>
                          <a:latin typeface="Calibri" panose="020F0502020204030204" pitchFamily="34" charset="0"/>
                        </a:rPr>
                        <a:t>Please describe the approach for pathway navigation within your trust?</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GB" sz="1400" b="0" i="0" u="none" strike="noStrike">
                          <a:solidFill>
                            <a:srgbClr val="000000"/>
                          </a:solidFill>
                          <a:effectLst/>
                          <a:latin typeface="Calibri" panose="020F0502020204030204" pitchFamily="34" charset="0"/>
                        </a:rPr>
                        <a:t>Head and neck patients pre-diagnosis are supported by the fast track/MDT coordination team - they are given a number by GP as part of the referral process.  They can then call with any questions about their pathway and appointments.  There has not been much take up of this by patients. </a:t>
                      </a:r>
                    </a:p>
                  </a:txBody>
                  <a:tcPr marL="4202" marR="4202" marT="4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a:solidFill>
                            <a:srgbClr val="000000"/>
                          </a:solidFill>
                          <a:effectLst/>
                          <a:latin typeface="Calibri" panose="020F0502020204030204" pitchFamily="34" charset="0"/>
                        </a:rPr>
                        <a:t>The Pathway navigator role is part of a larger coordinater role. The pathway navigator elements include chasing up the booking of investigations and actioning of results. This role is a combination of administration, clinic organisation, clinical team and patient support.</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a:solidFill>
                            <a:srgbClr val="000000"/>
                          </a:solidFill>
                          <a:effectLst/>
                          <a:latin typeface="Calibri" panose="020F0502020204030204" pitchFamily="34" charset="0"/>
                        </a:rPr>
                        <a:t>Navigator works closely with CNS Team to contact patients and book in patients for diagnostics including scopes and scans. Navigator tracks patients at teritary centres for treatment and chases updates.</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Navigator is involved from when the patient has an X-ray and goes on to have a CT scan, they are also present in OPA and also support with the any follow up. They work closely with the CNSs to support patients through the pathway and also chasing pathology reports.</a:t>
                      </a:r>
                    </a:p>
                  </a:txBody>
                  <a:tcPr marL="4202" marR="4202" marT="420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6646241"/>
                  </a:ext>
                </a:extLst>
              </a:tr>
              <a:tr h="822457">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l" fontAlgn="t"/>
                      <a:r>
                        <a:rPr lang="en-GB" sz="1400" b="0" i="0" u="none" strike="noStrike">
                          <a:solidFill>
                            <a:srgbClr val="000000"/>
                          </a:solidFill>
                          <a:effectLst/>
                          <a:latin typeface="Calibri" panose="020F0502020204030204" pitchFamily="34" charset="0"/>
                        </a:rPr>
                        <a:t>Are you evaluating the role of the navigator to inform a business case for sustaining? </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400" b="0" i="0" u="none" strike="noStrike">
                          <a:solidFill>
                            <a:srgbClr val="000000"/>
                          </a:solidFill>
                          <a:effectLst/>
                          <a:latin typeface="Calibri" panose="020F0502020204030204" pitchFamily="34" charset="0"/>
                        </a:rPr>
                        <a:t>Yes</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400" b="0" i="0" u="none" strike="noStrike">
                          <a:solidFill>
                            <a:srgbClr val="000000"/>
                          </a:solidFill>
                          <a:effectLst/>
                          <a:latin typeface="Calibri" panose="020F0502020204030204" pitchFamily="34" charset="0"/>
                        </a:rPr>
                        <a:t> </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400" b="0" i="0" u="none" strike="noStrike">
                          <a:solidFill>
                            <a:srgbClr val="000000"/>
                          </a:solidFill>
                          <a:effectLst/>
                          <a:latin typeface="Calibri" panose="020F0502020204030204" pitchFamily="34" charset="0"/>
                        </a:rPr>
                        <a:t>No</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400" b="0" i="0" u="none" strike="noStrike">
                          <a:solidFill>
                            <a:srgbClr val="000000"/>
                          </a:solidFill>
                          <a:effectLst/>
                          <a:latin typeface="Calibri" panose="020F0502020204030204" pitchFamily="34" charset="0"/>
                        </a:rPr>
                        <a:t>Yes</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88402403"/>
                  </a:ext>
                </a:extLst>
              </a:tr>
              <a:tr h="822457">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l" fontAlgn="t"/>
                      <a:r>
                        <a:rPr lang="en-GB" sz="1400" b="0" i="0" u="none" strike="noStrike">
                          <a:solidFill>
                            <a:srgbClr val="000000"/>
                          </a:solidFill>
                          <a:effectLst/>
                          <a:latin typeface="Calibri" panose="020F0502020204030204" pitchFamily="34" charset="0"/>
                        </a:rPr>
                        <a:t>Have Patient evaluations been conducted?</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400" b="0" i="0" u="none" strike="noStrike">
                          <a:solidFill>
                            <a:srgbClr val="000000"/>
                          </a:solidFill>
                          <a:effectLst/>
                          <a:latin typeface="Calibri" panose="020F0502020204030204" pitchFamily="34" charset="0"/>
                        </a:rPr>
                        <a:t>No</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t"/>
                      <a:r>
                        <a:rPr lang="en-GB" sz="1400" b="0" i="0" u="none" strike="noStrike">
                          <a:solidFill>
                            <a:srgbClr val="000000"/>
                          </a:solidFill>
                          <a:effectLst/>
                          <a:latin typeface="Calibri" panose="020F0502020204030204" pitchFamily="34" charset="0"/>
                        </a:rPr>
                        <a:t> </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t"/>
                      <a:r>
                        <a:rPr lang="en-GB" sz="1400" b="0" i="0" u="none" strike="noStrike">
                          <a:solidFill>
                            <a:srgbClr val="000000"/>
                          </a:solidFill>
                          <a:effectLst/>
                          <a:latin typeface="Calibri" panose="020F0502020204030204" pitchFamily="34" charset="0"/>
                        </a:rPr>
                        <a:t>No</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t"/>
                      <a:r>
                        <a:rPr lang="en-GB" sz="1400" b="0" i="0" u="none" strike="noStrike" dirty="0">
                          <a:solidFill>
                            <a:srgbClr val="000000"/>
                          </a:solidFill>
                          <a:effectLst/>
                          <a:latin typeface="Calibri" panose="020F0502020204030204" pitchFamily="34" charset="0"/>
                        </a:rPr>
                        <a:t>No</a:t>
                      </a:r>
                    </a:p>
                  </a:txBody>
                  <a:tcPr marL="4202" marR="4202" marT="42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334553999"/>
                  </a:ext>
                </a:extLst>
              </a:tr>
            </a:tbl>
          </a:graphicData>
        </a:graphic>
      </p:graphicFrame>
    </p:spTree>
    <p:extLst>
      <p:ext uri="{BB962C8B-B14F-4D97-AF65-F5344CB8AC3E}">
        <p14:creationId xmlns:p14="http://schemas.microsoft.com/office/powerpoint/2010/main" val="421963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83574" y="190500"/>
            <a:ext cx="152400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a:t>
            </a:r>
            <a:r>
              <a:rPr lang="en-US" sz="5400" dirty="0">
                <a:ln w="0"/>
                <a:effectLst>
                  <a:outerShdw blurRad="38100" dist="19050" dir="2700000" algn="tl" rotWithShape="0">
                    <a:schemeClr val="dk1">
                      <a:alpha val="40000"/>
                    </a:schemeClr>
                  </a:outerShdw>
                </a:effectLst>
                <a:latin typeface="Arial"/>
                <a:ea typeface="Arial"/>
                <a:cs typeface="Arial"/>
                <a:sym typeface="Arial"/>
              </a:rPr>
              <a:t>H&amp;N: CAG Work Under consideration/ way </a:t>
            </a:r>
            <a:endParaRPr lang="en-GB" sz="5400" b="0" cap="none" spc="0" dirty="0">
              <a:ln w="0"/>
              <a:solidFill>
                <a:schemeClr val="tx1"/>
              </a:solidFill>
              <a:effectLst>
                <a:outerShdw blurRad="38100" dist="19050" dir="2700000" algn="tl" rotWithShape="0">
                  <a:schemeClr val="dk1">
                    <a:alpha val="40000"/>
                  </a:schemeClr>
                </a:outerShdw>
              </a:effectLst>
            </a:endParaRPr>
          </a:p>
        </p:txBody>
      </p:sp>
      <p:sp>
        <p:nvSpPr>
          <p:cNvPr id="12" name="TextBox 11">
            <a:extLst>
              <a:ext uri="{FF2B5EF4-FFF2-40B4-BE49-F238E27FC236}">
                <a16:creationId xmlns:a16="http://schemas.microsoft.com/office/drawing/2014/main" id="{5A26B186-5890-4608-0153-A8899F253544}"/>
              </a:ext>
            </a:extLst>
          </p:cNvPr>
          <p:cNvSpPr txBox="1"/>
          <p:nvPr/>
        </p:nvSpPr>
        <p:spPr>
          <a:xfrm>
            <a:off x="114300" y="2343327"/>
            <a:ext cx="18059400" cy="7478970"/>
          </a:xfrm>
          <a:prstGeom prst="rect">
            <a:avLst/>
          </a:prstGeom>
          <a:noFill/>
        </p:spPr>
        <p:txBody>
          <a:bodyPr wrap="square">
            <a:spAutoFit/>
          </a:bodyPr>
          <a:lstStyle/>
          <a:p>
            <a:r>
              <a:rPr lang="en-GB" sz="2400" dirty="0">
                <a:latin typeface="Arial" panose="020B0604020202020204" pitchFamily="34" charset="0"/>
                <a:ea typeface="Calibri" panose="020F0502020204030204" pitchFamily="34" charset="0"/>
                <a:cs typeface="Arial" panose="020B0604020202020204" pitchFamily="34" charset="0"/>
              </a:rPr>
              <a:t>UHBW</a:t>
            </a:r>
            <a:r>
              <a:rPr lang="en-GB" sz="2400" dirty="0">
                <a:effectLst/>
                <a:latin typeface="Arial" panose="020B0604020202020204" pitchFamily="34" charset="0"/>
                <a:ea typeface="Calibri" panose="020F0502020204030204" pitchFamily="34" charset="0"/>
                <a:cs typeface="Arial" panose="020B0604020202020204" pitchFamily="34" charset="0"/>
              </a:rPr>
              <a:t> head and neck service has seen a 13% increase in urgent suspected cancer referrals since April compared to the same period last year.  The conversion rate is 2.6% and most patients are discharged at first appointment.  Propose model trial aimed to reducing waiting times, improving patient experience, and reducing the number of tests requested unnecessarily.  </a:t>
            </a:r>
            <a:r>
              <a:rPr lang="en-GB" sz="2400" b="1" dirty="0">
                <a:effectLst/>
                <a:latin typeface="Arial" panose="020B0604020202020204" pitchFamily="34" charset="0"/>
                <a:ea typeface="Calibri" panose="020F0502020204030204" pitchFamily="34" charset="0"/>
                <a:cs typeface="Arial" panose="020B0604020202020204" pitchFamily="34" charset="0"/>
              </a:rPr>
              <a:t>The model uses risk-stratified triage, telephone appointments, and consultant supervision of multiple ANP/resident doctor streams</a:t>
            </a:r>
            <a:r>
              <a:rPr lang="en-GB" sz="2400" dirty="0">
                <a:effectLst/>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T</a:t>
            </a:r>
            <a:r>
              <a:rPr lang="en-GB" sz="2400" dirty="0">
                <a:effectLst/>
                <a:latin typeface="Arial" panose="020B0604020202020204" pitchFamily="34" charset="0"/>
                <a:ea typeface="Calibri" panose="020F0502020204030204" pitchFamily="34" charset="0"/>
                <a:cs typeface="Arial" panose="020B0604020202020204" pitchFamily="34" charset="0"/>
              </a:rPr>
              <a:t>wo consultant leads, one ENT, one OMFS. £238,254 to fund the project for one year.  That is to employ 1 WTE specialist doctor, 1.5 WTE ANPs, and 0.5 WTE specialist dentist.  These roles will sit across both our OMFS and ENT teams. </a:t>
            </a:r>
          </a:p>
          <a:p>
            <a:endParaRPr lang="en-GB" sz="2400" dirty="0">
              <a:latin typeface="Arial" panose="020B0604020202020204" pitchFamily="34" charset="0"/>
              <a:ea typeface="Calibri" panose="020F0502020204030204" pitchFamily="34" charset="0"/>
              <a:cs typeface="Arial" panose="020B0604020202020204" pitchFamily="34" charset="0"/>
            </a:endParaRPr>
          </a:p>
          <a:p>
            <a:r>
              <a:rPr lang="en-GB" sz="2400" dirty="0">
                <a:effectLst/>
                <a:latin typeface="Arial" panose="020B0604020202020204" pitchFamily="34" charset="0"/>
                <a:ea typeface="Calibri" panose="020F0502020204030204" pitchFamily="34" charset="0"/>
                <a:cs typeface="Arial" panose="020B0604020202020204" pitchFamily="34" charset="0"/>
              </a:rPr>
              <a:t>H&amp;N Institute Proposal – Bristol and Bath ?SWAG wide approach</a:t>
            </a:r>
          </a:p>
          <a:p>
            <a:endParaRPr lang="en-GB" sz="2400" dirty="0">
              <a:latin typeface="Arial" panose="020B0604020202020204" pitchFamily="34" charset="0"/>
              <a:ea typeface="Calibri" panose="020F0502020204030204" pitchFamily="34" charset="0"/>
              <a:cs typeface="Arial" panose="020B0604020202020204" pitchFamily="34" charset="0"/>
            </a:endParaRPr>
          </a:p>
          <a:p>
            <a:r>
              <a:rPr lang="en-GB" sz="2400" dirty="0">
                <a:effectLst/>
                <a:latin typeface="Arial" panose="020B0604020202020204" pitchFamily="34" charset="0"/>
                <a:ea typeface="Calibri" panose="020F0502020204030204" pitchFamily="34" charset="0"/>
                <a:cs typeface="Arial" panose="020B0604020202020204" pitchFamily="34" charset="0"/>
              </a:rPr>
              <a:t>Two-Week Wait Referrals: Neck Lump Service change post centralisation and Thyroid Cancer Pathway for NBT/UHBW</a:t>
            </a:r>
          </a:p>
          <a:p>
            <a:r>
              <a:rPr lang="en-GB" sz="2400" dirty="0">
                <a:effectLst/>
                <a:latin typeface="Arial" panose="020B0604020202020204" pitchFamily="34" charset="0"/>
                <a:ea typeface="Calibri" panose="020F0502020204030204" pitchFamily="34" charset="0"/>
                <a:cs typeface="Arial" panose="020B0604020202020204" pitchFamily="34" charset="0"/>
              </a:rPr>
              <a:t>Patient experience work</a:t>
            </a:r>
          </a:p>
          <a:p>
            <a:r>
              <a:rPr lang="en-GB" sz="2400" dirty="0">
                <a:latin typeface="Arial" panose="020B0604020202020204" pitchFamily="34" charset="0"/>
                <a:ea typeface="Calibri" panose="020F0502020204030204" pitchFamily="34" charset="0"/>
                <a:cs typeface="Arial" panose="020B0604020202020204" pitchFamily="34" charset="0"/>
              </a:rPr>
              <a:t>Sentinel lymph node biopsy for H&amp;N cancer patients as per NICE Guidance </a:t>
            </a:r>
          </a:p>
          <a:p>
            <a:r>
              <a:rPr lang="en-GB" sz="2400" dirty="0">
                <a:latin typeface="Arial" panose="020B0604020202020204" pitchFamily="34" charset="0"/>
                <a:ea typeface="Calibri" panose="020F0502020204030204" pitchFamily="34" charset="0"/>
                <a:cs typeface="Arial" panose="020B0604020202020204" pitchFamily="34" charset="0"/>
              </a:rPr>
              <a:t>Low risk thyroid MDT triage / reform</a:t>
            </a:r>
          </a:p>
          <a:p>
            <a:r>
              <a:rPr lang="en-GB" sz="2400" dirty="0">
                <a:latin typeface="Arial" panose="020B0604020202020204" pitchFamily="34" charset="0"/>
                <a:ea typeface="Calibri" panose="020F0502020204030204" pitchFamily="34" charset="0"/>
                <a:cs typeface="Arial" panose="020B0604020202020204" pitchFamily="34" charset="0"/>
              </a:rPr>
              <a:t>Panendoscopy QI project</a:t>
            </a:r>
          </a:p>
          <a:p>
            <a:r>
              <a:rPr lang="en-GB" sz="2400" dirty="0">
                <a:latin typeface="Arial" panose="020B0604020202020204" pitchFamily="34" charset="0"/>
                <a:ea typeface="Calibri" panose="020F0502020204030204" pitchFamily="34" charset="0"/>
                <a:cs typeface="Arial" panose="020B0604020202020204" pitchFamily="34" charset="0"/>
              </a:rPr>
              <a:t>RUH access to dentistry / digital intra-oral scanner rental</a:t>
            </a:r>
          </a:p>
          <a:p>
            <a:r>
              <a:rPr lang="en-GB" sz="2400" dirty="0">
                <a:latin typeface="Arial" panose="020B0604020202020204" pitchFamily="34" charset="0"/>
                <a:ea typeface="Calibri" panose="020F0502020204030204" pitchFamily="34" charset="0"/>
                <a:cs typeface="Arial" panose="020B0604020202020204" pitchFamily="34" charset="0"/>
              </a:rPr>
              <a:t>Robotic surgery</a:t>
            </a:r>
          </a:p>
          <a:p>
            <a:r>
              <a:rPr lang="en-GB" sz="2400" dirty="0">
                <a:latin typeface="Arial" panose="020B0604020202020204" pitchFamily="34" charset="0"/>
                <a:ea typeface="Calibri" panose="020F0502020204030204" pitchFamily="34" charset="0"/>
                <a:cs typeface="Arial" panose="020B0604020202020204" pitchFamily="34" charset="0"/>
              </a:rPr>
              <a:t>PET CT at BRI: Area identified, and initial plan being drawn up, very early days</a:t>
            </a:r>
          </a:p>
          <a:p>
            <a:endParaRPr lang="en-GB" sz="2400" dirty="0">
              <a:latin typeface="Arial" panose="020B0604020202020204" pitchFamily="34" charset="0"/>
              <a:ea typeface="Calibri" panose="020F0502020204030204" pitchFamily="34" charset="0"/>
              <a:cs typeface="Arial" panose="020B0604020202020204" pitchFamily="34" charset="0"/>
            </a:endParaRPr>
          </a:p>
          <a:p>
            <a:endParaRPr lang="en-GB" sz="2400" dirty="0">
              <a:latin typeface="Arial" panose="020B0604020202020204" pitchFamily="34" charset="0"/>
              <a:ea typeface="Calibri" panose="020F0502020204030204" pitchFamily="34" charset="0"/>
              <a:cs typeface="Arial" panose="020B0604020202020204" pitchFamily="34" charset="0"/>
            </a:endParaRPr>
          </a:p>
          <a:p>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57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543062" y="0"/>
            <a:ext cx="152400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National Cancer Programme 25/26 Priority pathway deliverables: </a:t>
            </a:r>
            <a:endParaRPr lang="en-GB"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D15BD3E-DB91-F0AC-1A2B-D5E797B01E09}"/>
              </a:ext>
            </a:extLst>
          </p:cNvPr>
          <p:cNvSpPr txBox="1"/>
          <p:nvPr/>
        </p:nvSpPr>
        <p:spPr>
          <a:xfrm>
            <a:off x="152400" y="1866900"/>
            <a:ext cx="17983200" cy="7848302"/>
          </a:xfrm>
          <a:prstGeom prst="rect">
            <a:avLst/>
          </a:prstGeom>
          <a:noFill/>
        </p:spPr>
        <p:txBody>
          <a:bodyPr wrap="square" rtlCol="0">
            <a:spAutoFit/>
          </a:bodyPr>
          <a:lstStyle/>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Improvement plans for tumour sites where FDS H&amp;N below 75% and where H&amp;N 62d performance is in the bottom quartile or under 50% in Q2</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Ensure funding delivers genuine additionality specifically to add diagnostic capacity and address 31-day surgical performance where &gt;25% of patients are waiting more than 31 days</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Deliver targeted interventions for Suspected H&amp;N Cancer by Q4 potentially including review of best practice, streamlining dental referrals, implementing risk stratification tools and improving information for high-risk populations. </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Clear triage and safety netting​</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Review and plan to address the variation in cancer vs non-cancer FDS performance</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Pilot endoscope-</a:t>
            </a:r>
            <a:r>
              <a:rPr lang="en-GB" sz="3600" dirty="0" err="1">
                <a:latin typeface="Arial" panose="020B0604020202020204" pitchFamily="34" charset="0"/>
                <a:cs typeface="Arial" panose="020B0604020202020204" pitchFamily="34" charset="0"/>
              </a:rPr>
              <a:t>i</a:t>
            </a:r>
            <a:r>
              <a:rPr lang="en-GB" sz="3600" dirty="0">
                <a:latin typeface="Arial" panose="020B0604020202020204" pitchFamily="34" charset="0"/>
                <a:cs typeface="Arial" panose="020B0604020202020204" pitchFamily="34" charset="0"/>
              </a:rPr>
              <a:t>, telescopic referral pathway for identified low performing (&gt;75% FDS) services by Q4.</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Explore benefits of lumps and bumps clinics to inform further rollout  </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Establish the model and baseline one-stop clinics (either ENT, OMF, or neck)</a:t>
            </a:r>
          </a:p>
        </p:txBody>
      </p:sp>
    </p:spTree>
    <p:extLst>
      <p:ext uri="{BB962C8B-B14F-4D97-AF65-F5344CB8AC3E}">
        <p14:creationId xmlns:p14="http://schemas.microsoft.com/office/powerpoint/2010/main" val="283329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1219200" y="125013"/>
            <a:ext cx="1203960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a:t>
            </a:r>
            <a:r>
              <a:rPr lang="en-US" sz="5400" dirty="0">
                <a:ln w="0"/>
                <a:effectLst>
                  <a:outerShdw blurRad="38100" dist="19050" dir="2700000" algn="tl" rotWithShape="0">
                    <a:schemeClr val="dk1">
                      <a:alpha val="40000"/>
                    </a:schemeClr>
                  </a:outerShdw>
                </a:effectLst>
                <a:latin typeface="Arial"/>
                <a:ea typeface="Arial"/>
                <a:cs typeface="Arial"/>
                <a:sym typeface="Arial"/>
              </a:rPr>
              <a:t>– H&amp;N FDS Q2</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88E0C159-B765-B186-8B2F-615F4A35DE8F}"/>
              </a:ext>
            </a:extLst>
          </p:cNvPr>
          <p:cNvPicPr>
            <a:picLocks noChangeAspect="1"/>
          </p:cNvPicPr>
          <p:nvPr/>
        </p:nvPicPr>
        <p:blipFill>
          <a:blip r:embed="rId5"/>
          <a:stretch>
            <a:fillRect/>
          </a:stretch>
        </p:blipFill>
        <p:spPr>
          <a:xfrm>
            <a:off x="228600" y="1402480"/>
            <a:ext cx="14782800" cy="8267647"/>
          </a:xfrm>
          <a:prstGeom prst="rect">
            <a:avLst/>
          </a:prstGeom>
        </p:spPr>
      </p:pic>
    </p:spTree>
    <p:extLst>
      <p:ext uri="{BB962C8B-B14F-4D97-AF65-F5344CB8AC3E}">
        <p14:creationId xmlns:p14="http://schemas.microsoft.com/office/powerpoint/2010/main" val="246205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1219200" y="125013"/>
            <a:ext cx="1203960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a:t>
            </a:r>
            <a:r>
              <a:rPr lang="en-US" sz="5400" dirty="0">
                <a:ln w="0"/>
                <a:effectLst>
                  <a:outerShdw blurRad="38100" dist="19050" dir="2700000" algn="tl" rotWithShape="0">
                    <a:schemeClr val="dk1">
                      <a:alpha val="40000"/>
                    </a:schemeClr>
                  </a:outerShdw>
                </a:effectLst>
                <a:latin typeface="Arial"/>
                <a:ea typeface="Arial"/>
                <a:cs typeface="Arial"/>
                <a:sym typeface="Arial"/>
              </a:rPr>
              <a:t>H&amp;N FDS</a:t>
            </a:r>
            <a:endParaRPr lang="en-GB" sz="5400" b="0" cap="none" spc="0" dirty="0">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8BA68888-813E-9ED0-4FE6-8239625A9911}"/>
              </a:ext>
            </a:extLst>
          </p:cNvPr>
          <p:cNvSpPr txBox="1"/>
          <p:nvPr/>
        </p:nvSpPr>
        <p:spPr>
          <a:xfrm>
            <a:off x="281152" y="2433310"/>
            <a:ext cx="792480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Cancer ruled out</a:t>
            </a:r>
          </a:p>
        </p:txBody>
      </p:sp>
      <p:sp>
        <p:nvSpPr>
          <p:cNvPr id="8" name="TextBox 7">
            <a:extLst>
              <a:ext uri="{FF2B5EF4-FFF2-40B4-BE49-F238E27FC236}">
                <a16:creationId xmlns:a16="http://schemas.microsoft.com/office/drawing/2014/main" id="{0394C6DA-CC13-957E-5257-5FC5C6D07A51}"/>
              </a:ext>
            </a:extLst>
          </p:cNvPr>
          <p:cNvSpPr txBox="1"/>
          <p:nvPr/>
        </p:nvSpPr>
        <p:spPr>
          <a:xfrm>
            <a:off x="10363200" y="2395120"/>
            <a:ext cx="792480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Cancer diagnosed</a:t>
            </a:r>
          </a:p>
        </p:txBody>
      </p:sp>
      <p:pic>
        <p:nvPicPr>
          <p:cNvPr id="7" name="Picture 6">
            <a:extLst>
              <a:ext uri="{FF2B5EF4-FFF2-40B4-BE49-F238E27FC236}">
                <a16:creationId xmlns:a16="http://schemas.microsoft.com/office/drawing/2014/main" id="{A239D5EB-3773-BE3F-F2C4-22EA22A23DBE}"/>
              </a:ext>
            </a:extLst>
          </p:cNvPr>
          <p:cNvPicPr>
            <a:picLocks noChangeAspect="1"/>
          </p:cNvPicPr>
          <p:nvPr/>
        </p:nvPicPr>
        <p:blipFill>
          <a:blip r:embed="rId5"/>
          <a:stretch>
            <a:fillRect/>
          </a:stretch>
        </p:blipFill>
        <p:spPr>
          <a:xfrm>
            <a:off x="9167914" y="3135778"/>
            <a:ext cx="9137292" cy="4612039"/>
          </a:xfrm>
          <a:prstGeom prst="rect">
            <a:avLst/>
          </a:prstGeom>
        </p:spPr>
      </p:pic>
      <p:pic>
        <p:nvPicPr>
          <p:cNvPr id="13" name="Picture 12">
            <a:extLst>
              <a:ext uri="{FF2B5EF4-FFF2-40B4-BE49-F238E27FC236}">
                <a16:creationId xmlns:a16="http://schemas.microsoft.com/office/drawing/2014/main" id="{92918551-6B13-8F4D-083A-9B3612D5FA77}"/>
              </a:ext>
            </a:extLst>
          </p:cNvPr>
          <p:cNvPicPr>
            <a:picLocks noChangeAspect="1"/>
          </p:cNvPicPr>
          <p:nvPr/>
        </p:nvPicPr>
        <p:blipFill>
          <a:blip r:embed="rId6"/>
          <a:stretch>
            <a:fillRect/>
          </a:stretch>
        </p:blipFill>
        <p:spPr>
          <a:xfrm>
            <a:off x="-14748" y="3135778"/>
            <a:ext cx="9134835" cy="4635588"/>
          </a:xfrm>
          <a:prstGeom prst="rect">
            <a:avLst/>
          </a:prstGeom>
        </p:spPr>
      </p:pic>
    </p:spTree>
    <p:extLst>
      <p:ext uri="{BB962C8B-B14F-4D97-AF65-F5344CB8AC3E}">
        <p14:creationId xmlns:p14="http://schemas.microsoft.com/office/powerpoint/2010/main" val="307124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16933" y="190500"/>
            <a:ext cx="1394460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H&amp;N </a:t>
            </a:r>
            <a:r>
              <a:rPr lang="en-US" sz="5400" dirty="0">
                <a:ln w="0"/>
                <a:effectLst>
                  <a:outerShdw blurRad="38100" dist="19050" dir="2700000" algn="tl" rotWithShape="0">
                    <a:schemeClr val="dk1">
                      <a:alpha val="40000"/>
                    </a:schemeClr>
                  </a:outerShdw>
                </a:effectLst>
                <a:latin typeface="Arial"/>
                <a:ea typeface="Arial"/>
                <a:cs typeface="Arial"/>
                <a:sym typeface="Arial"/>
              </a:rPr>
              <a:t>62-day</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11" name="Picture 10">
            <a:extLst>
              <a:ext uri="{FF2B5EF4-FFF2-40B4-BE49-F238E27FC236}">
                <a16:creationId xmlns:a16="http://schemas.microsoft.com/office/drawing/2014/main" id="{6222BEC2-9FA7-AA8F-2FAE-74BC6ABBBD15}"/>
              </a:ext>
            </a:extLst>
          </p:cNvPr>
          <p:cNvPicPr>
            <a:picLocks noChangeAspect="1"/>
          </p:cNvPicPr>
          <p:nvPr/>
        </p:nvPicPr>
        <p:blipFill>
          <a:blip r:embed="rId5"/>
          <a:stretch>
            <a:fillRect/>
          </a:stretch>
        </p:blipFill>
        <p:spPr>
          <a:xfrm>
            <a:off x="385052" y="1572841"/>
            <a:ext cx="14626348" cy="8127930"/>
          </a:xfrm>
          <a:prstGeom prst="rect">
            <a:avLst/>
          </a:prstGeom>
        </p:spPr>
      </p:pic>
    </p:spTree>
    <p:extLst>
      <p:ext uri="{BB962C8B-B14F-4D97-AF65-F5344CB8AC3E}">
        <p14:creationId xmlns:p14="http://schemas.microsoft.com/office/powerpoint/2010/main" val="248660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6664684AECC046B7242D31F41758BF" ma:contentTypeVersion="13" ma:contentTypeDescription="Create a new document." ma:contentTypeScope="" ma:versionID="b60d8a3c88aa3a5afeaf8867cd64e9e2">
  <xsd:schema xmlns:xsd="http://www.w3.org/2001/XMLSchema" xmlns:xs="http://www.w3.org/2001/XMLSchema" xmlns:p="http://schemas.microsoft.com/office/2006/metadata/properties" xmlns:ns2="83bf93d6-90ef-4c40-b432-3688ee462b88" xmlns:ns3="e2187767-90b3-4883-b7e5-3532ba822f20" targetNamespace="http://schemas.microsoft.com/office/2006/metadata/properties" ma:root="true" ma:fieldsID="b45152b16929cc2646df02cac7b66725" ns2:_="" ns3:_="">
    <xsd:import namespace="83bf93d6-90ef-4c40-b432-3688ee462b88"/>
    <xsd:import namespace="e2187767-90b3-4883-b7e5-3532ba822f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f93d6-90ef-4c40-b432-3688ee462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45826a-f96a-479d-b99d-67de9b08c4d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187767-90b3-4883-b7e5-3532ba822f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c679a50-2e02-47fd-ab01-3176f0c50c43}" ma:internalName="TaxCatchAll" ma:showField="CatchAllData" ma:web="e2187767-90b3-4883-b7e5-3532ba822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87767-90b3-4883-b7e5-3532ba822f20" xsi:nil="true"/>
    <lcf76f155ced4ddcb4097134ff3c332f xmlns="83bf93d6-90ef-4c40-b432-3688ee462b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250C93-2C5F-4926-9258-1E8C6D85865A}">
  <ds:schemaRefs>
    <ds:schemaRef ds:uri="83bf93d6-90ef-4c40-b432-3688ee462b88"/>
    <ds:schemaRef ds:uri="e2187767-90b3-4883-b7e5-3532ba822f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9A0181-5974-4D5E-895F-D62BB508157D}">
  <ds:schemaRefs>
    <ds:schemaRef ds:uri="http://schemas.microsoft.com/sharepoint/v3/contenttype/forms"/>
  </ds:schemaRefs>
</ds:datastoreItem>
</file>

<file path=customXml/itemProps3.xml><?xml version="1.0" encoding="utf-8"?>
<ds:datastoreItem xmlns:ds="http://schemas.openxmlformats.org/officeDocument/2006/customXml" ds:itemID="{BF3CB494-9F14-4A42-B2CA-7B168B16D42A}">
  <ds:schemaRefs>
    <ds:schemaRef ds:uri="http://purl.org/dc/terms/"/>
    <ds:schemaRef ds:uri="83bf93d6-90ef-4c40-b432-3688ee462b88"/>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e2187767-90b3-4883-b7e5-3532ba822f20"/>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3589</TotalTime>
  <Words>1807</Words>
  <Application>Microsoft Office PowerPoint</Application>
  <PresentationFormat>Custom</PresentationFormat>
  <Paragraphs>230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Powerpoint_Template_Blue.pptx</dc:title>
  <dc:creator>Prasanth Kunjumon</dc:creator>
  <cp:lastModifiedBy>Nicola Gowen</cp:lastModifiedBy>
  <cp:revision>25</cp:revision>
  <dcterms:created xsi:type="dcterms:W3CDTF">2006-08-16T00:00:00Z</dcterms:created>
  <dcterms:modified xsi:type="dcterms:W3CDTF">2025-01-21T08:49:24Z</dcterms:modified>
  <dc:identifier>DAGSONl3Mhw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0x010100156664684AECC046B7242D31F41758BF</vt:lpwstr>
  </property>
  <property fmtid="{D5CDD505-2E9C-101B-9397-08002B2CF9AE}" pid="3" name="MediaServiceImageTags">
    <vt:lpwstr/>
  </property>
</Properties>
</file>