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147475233" r:id="rId5"/>
    <p:sldId id="2147475245" r:id="rId6"/>
    <p:sldId id="2147475238" r:id="rId7"/>
    <p:sldId id="2147475246" r:id="rId8"/>
    <p:sldId id="2147475234" r:id="rId9"/>
    <p:sldId id="2147475235" r:id="rId10"/>
    <p:sldId id="2147475236" r:id="rId11"/>
    <p:sldId id="2147475237" r:id="rId12"/>
    <p:sldId id="2147475241" r:id="rId13"/>
    <p:sldId id="2147475244" r:id="rId14"/>
    <p:sldId id="2147475239" r:id="rId15"/>
    <p:sldId id="2147475248" r:id="rId16"/>
    <p:sldId id="2147475240" r:id="rId17"/>
    <p:sldId id="2147475242" r:id="rId18"/>
    <p:sldId id="2147475243" r:id="rId19"/>
    <p:sldId id="2147475247"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DD337-411F-41BA-AD2C-1C70AA5A5987}" v="2" dt="2025-01-06T15:23:08.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23" autoAdjust="0"/>
    <p:restoredTop sz="89950" autoAdjust="0"/>
  </p:normalViewPr>
  <p:slideViewPr>
    <p:cSldViewPr>
      <p:cViewPr varScale="1">
        <p:scale>
          <a:sx n="67" d="100"/>
          <a:sy n="67" d="100"/>
        </p:scale>
        <p:origin x="114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0154C-780C-4EDB-8218-C46C2F236CA4}" type="datetimeFigureOut">
              <a:rPr lang="en-GB" smtClean="0"/>
              <a:t>07/01/2025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B9731-C4C7-4C55-B90C-083CFEC68F67}" type="slidenum">
              <a:rPr lang="en-GB" smtClean="0"/>
              <a:t>‹#›</a:t>
            </a:fld>
            <a:endParaRPr lang="en-GB"/>
          </a:p>
        </p:txBody>
      </p:sp>
    </p:spTree>
    <p:extLst>
      <p:ext uri="{BB962C8B-B14F-4D97-AF65-F5344CB8AC3E}">
        <p14:creationId xmlns:p14="http://schemas.microsoft.com/office/powerpoint/2010/main" val="3191807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stop variation and clinical triage – admin , N/S led, Consultant</a:t>
            </a:r>
          </a:p>
          <a:p>
            <a:r>
              <a:rPr lang="en-GB" dirty="0"/>
              <a:t>No CTU in 1 stop</a:t>
            </a:r>
          </a:p>
          <a:p>
            <a:r>
              <a:rPr lang="en-GB" dirty="0"/>
              <a:t>Non medical flexi- broadly but sl. variation</a:t>
            </a:r>
          </a:p>
          <a:p>
            <a:r>
              <a:rPr lang="en-GB" dirty="0"/>
              <a:t>CTU / CT KUB position in pathway varies: SWAG CAG; CT KUB will replace CTU for visible Haematuria in patients more than or equal to 50 to reduce risk of radiation exposure – SWAG CAG Clinical Guidelines</a:t>
            </a:r>
          </a:p>
        </p:txBody>
      </p:sp>
      <p:sp>
        <p:nvSpPr>
          <p:cNvPr id="4" name="Slide Number Placeholder 3"/>
          <p:cNvSpPr>
            <a:spLocks noGrp="1"/>
          </p:cNvSpPr>
          <p:nvPr>
            <p:ph type="sldNum" sz="quarter" idx="5"/>
          </p:nvPr>
        </p:nvSpPr>
        <p:spPr/>
        <p:txBody>
          <a:bodyPr/>
          <a:lstStyle/>
          <a:p>
            <a:fld id="{858B9731-C4C7-4C55-B90C-083CFEC68F67}" type="slidenum">
              <a:rPr lang="en-GB" smtClean="0"/>
              <a:t>3</a:t>
            </a:fld>
            <a:endParaRPr lang="en-GB"/>
          </a:p>
        </p:txBody>
      </p:sp>
    </p:spTree>
    <p:extLst>
      <p:ext uri="{BB962C8B-B14F-4D97-AF65-F5344CB8AC3E}">
        <p14:creationId xmlns:p14="http://schemas.microsoft.com/office/powerpoint/2010/main" val="360988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TURBT for all longest delay in pathway at c 20 days book to perform plus histology &gt;10 days</a:t>
            </a:r>
          </a:p>
          <a:p>
            <a:r>
              <a:rPr lang="en-GB" dirty="0"/>
              <a:t>Digital Pathology not well informed in call for evidence but understand all providers have digital histopathology</a:t>
            </a:r>
          </a:p>
          <a:p>
            <a:r>
              <a:rPr lang="en-GB" dirty="0"/>
              <a:t>GHFT not N/S led diagnostic clinic provision</a:t>
            </a:r>
          </a:p>
        </p:txBody>
      </p:sp>
      <p:sp>
        <p:nvSpPr>
          <p:cNvPr id="4" name="Slide Number Placeholder 3"/>
          <p:cNvSpPr>
            <a:spLocks noGrp="1"/>
          </p:cNvSpPr>
          <p:nvPr>
            <p:ph type="sldNum" sz="quarter" idx="5"/>
          </p:nvPr>
        </p:nvSpPr>
        <p:spPr/>
        <p:txBody>
          <a:bodyPr/>
          <a:lstStyle/>
          <a:p>
            <a:fld id="{858B9731-C4C7-4C55-B90C-083CFEC68F67}" type="slidenum">
              <a:rPr lang="en-GB" smtClean="0"/>
              <a:t>4</a:t>
            </a:fld>
            <a:endParaRPr lang="en-GB"/>
          </a:p>
        </p:txBody>
      </p:sp>
    </p:spTree>
    <p:extLst>
      <p:ext uri="{BB962C8B-B14F-4D97-AF65-F5344CB8AC3E}">
        <p14:creationId xmlns:p14="http://schemas.microsoft.com/office/powerpoint/2010/main" val="418147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Tighten criteria for CTU / CT TAP / CT renal </a:t>
            </a:r>
          </a:p>
        </p:txBody>
      </p:sp>
      <p:sp>
        <p:nvSpPr>
          <p:cNvPr id="4" name="Slide Number Placeholder 3"/>
          <p:cNvSpPr>
            <a:spLocks noGrp="1"/>
          </p:cNvSpPr>
          <p:nvPr>
            <p:ph type="sldNum" sz="quarter" idx="5"/>
          </p:nvPr>
        </p:nvSpPr>
        <p:spPr/>
        <p:txBody>
          <a:bodyPr/>
          <a:lstStyle/>
          <a:p>
            <a:fld id="{858B9731-C4C7-4C55-B90C-083CFEC68F67}" type="slidenum">
              <a:rPr lang="en-GB" smtClean="0"/>
              <a:t>8</a:t>
            </a:fld>
            <a:endParaRPr lang="en-GB"/>
          </a:p>
        </p:txBody>
      </p:sp>
    </p:spTree>
    <p:extLst>
      <p:ext uri="{BB962C8B-B14F-4D97-AF65-F5344CB8AC3E}">
        <p14:creationId xmlns:p14="http://schemas.microsoft.com/office/powerpoint/2010/main" val="90770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Low risk bladder would be non high risk going on PIFU for CTU</a:t>
            </a:r>
          </a:p>
        </p:txBody>
      </p:sp>
      <p:sp>
        <p:nvSpPr>
          <p:cNvPr id="4" name="Slide Number Placeholder 3"/>
          <p:cNvSpPr>
            <a:spLocks noGrp="1"/>
          </p:cNvSpPr>
          <p:nvPr>
            <p:ph type="sldNum" sz="quarter" idx="5"/>
          </p:nvPr>
        </p:nvSpPr>
        <p:spPr/>
        <p:txBody>
          <a:bodyPr/>
          <a:lstStyle/>
          <a:p>
            <a:fld id="{858B9731-C4C7-4C55-B90C-083CFEC68F67}" type="slidenum">
              <a:rPr lang="en-GB" smtClean="0"/>
              <a:t>9</a:t>
            </a:fld>
            <a:endParaRPr lang="en-GB"/>
          </a:p>
        </p:txBody>
      </p:sp>
    </p:spTree>
    <p:extLst>
      <p:ext uri="{BB962C8B-B14F-4D97-AF65-F5344CB8AC3E}">
        <p14:creationId xmlns:p14="http://schemas.microsoft.com/office/powerpoint/2010/main" val="190260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8B9731-C4C7-4C55-B90C-083CFEC68F67}" type="slidenum">
              <a:rPr lang="en-GB" smtClean="0"/>
              <a:t>10</a:t>
            </a:fld>
            <a:endParaRPr lang="en-GB"/>
          </a:p>
        </p:txBody>
      </p:sp>
    </p:spTree>
    <p:extLst>
      <p:ext uri="{BB962C8B-B14F-4D97-AF65-F5344CB8AC3E}">
        <p14:creationId xmlns:p14="http://schemas.microsoft.com/office/powerpoint/2010/main" val="272312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Benchmarking Dorset Hospitals c80% post prostate improvement work, Maidstone, Derbyshire, Northampton shire</a:t>
            </a:r>
          </a:p>
        </p:txBody>
      </p:sp>
      <p:sp>
        <p:nvSpPr>
          <p:cNvPr id="4" name="Slide Number Placeholder 3"/>
          <p:cNvSpPr>
            <a:spLocks noGrp="1"/>
          </p:cNvSpPr>
          <p:nvPr>
            <p:ph type="sldNum" sz="quarter" idx="5"/>
          </p:nvPr>
        </p:nvSpPr>
        <p:spPr/>
        <p:txBody>
          <a:bodyPr/>
          <a:lstStyle/>
          <a:p>
            <a:fld id="{858B9731-C4C7-4C55-B90C-083CFEC68F67}" type="slidenum">
              <a:rPr lang="en-GB" smtClean="0"/>
              <a:t>11</a:t>
            </a:fld>
            <a:endParaRPr lang="en-GB"/>
          </a:p>
        </p:txBody>
      </p:sp>
    </p:spTree>
    <p:extLst>
      <p:ext uri="{BB962C8B-B14F-4D97-AF65-F5344CB8AC3E}">
        <p14:creationId xmlns:p14="http://schemas.microsoft.com/office/powerpoint/2010/main" val="132407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prostate included which may account for the variation for the variation between cancer diagnosed and not diagnosed</a:t>
            </a:r>
          </a:p>
          <a:p>
            <a:r>
              <a:rPr lang="en-GB" dirty="0"/>
              <a:t>Pathway analysis reports patient informed varies between 0-379 days with median between 23-35 – caveat is majority of patients don’t have cancer so median is unlikely to be the experience of those with cancer ruled out and increasingly not communicated via OPA incurring less delays</a:t>
            </a:r>
          </a:p>
        </p:txBody>
      </p:sp>
      <p:sp>
        <p:nvSpPr>
          <p:cNvPr id="4" name="Slide Number Placeholder 3"/>
          <p:cNvSpPr>
            <a:spLocks noGrp="1"/>
          </p:cNvSpPr>
          <p:nvPr>
            <p:ph type="sldNum" sz="quarter" idx="5"/>
          </p:nvPr>
        </p:nvSpPr>
        <p:spPr/>
        <p:txBody>
          <a:bodyPr/>
          <a:lstStyle/>
          <a:p>
            <a:fld id="{858B9731-C4C7-4C55-B90C-083CFEC68F67}" type="slidenum">
              <a:rPr lang="en-GB" smtClean="0"/>
              <a:t>12</a:t>
            </a:fld>
            <a:endParaRPr lang="en-GB"/>
          </a:p>
        </p:txBody>
      </p:sp>
    </p:spTree>
    <p:extLst>
      <p:ext uri="{BB962C8B-B14F-4D97-AF65-F5344CB8AC3E}">
        <p14:creationId xmlns:p14="http://schemas.microsoft.com/office/powerpoint/2010/main" val="182690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8B9731-C4C7-4C55-B90C-083CFEC68F67}" type="slidenum">
              <a:rPr lang="en-GB" smtClean="0"/>
              <a:t>14</a:t>
            </a:fld>
            <a:endParaRPr lang="en-GB"/>
          </a:p>
        </p:txBody>
      </p:sp>
    </p:spTree>
    <p:extLst>
      <p:ext uri="{BB962C8B-B14F-4D97-AF65-F5344CB8AC3E}">
        <p14:creationId xmlns:p14="http://schemas.microsoft.com/office/powerpoint/2010/main" val="251534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B9731-C4C7-4C55-B90C-083CFEC68F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045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bursturology.com/identify-calculator/"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3"/>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1676400" y="-114300"/>
            <a:ext cx="11445218"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Urology</a:t>
            </a:r>
            <a:r>
              <a:rPr lang="en-US" sz="5400" dirty="0">
                <a:ln w="0"/>
                <a:effectLst>
                  <a:outerShdw blurRad="38100" dist="19050" dir="2700000" algn="tl" rotWithShape="0">
                    <a:schemeClr val="dk1">
                      <a:alpha val="40000"/>
                    </a:schemeClr>
                  </a:outerShdw>
                </a:effectLst>
                <a:latin typeface="Arial"/>
                <a:ea typeface="Arial"/>
                <a:cs typeface="Arial"/>
                <a:sym typeface="Arial"/>
              </a:rPr>
              <a:t> – Bladder Deep Dive</a:t>
            </a:r>
            <a:endParaRPr lang="en-GB" sz="5400" b="0" cap="none" spc="0" dirty="0">
              <a:ln w="0"/>
              <a:solidFill>
                <a:schemeClr val="tx1"/>
              </a:solidFill>
              <a:effectLst>
                <a:outerShdw blurRad="38100" dist="19050" dir="2700000" algn="tl" rotWithShape="0">
                  <a:schemeClr val="dk1">
                    <a:alpha val="40000"/>
                  </a:schemeClr>
                </a:outerShdw>
              </a:effectLst>
            </a:endParaRPr>
          </a:p>
        </p:txBody>
      </p:sp>
      <p:pic>
        <p:nvPicPr>
          <p:cNvPr id="7" name="Picture 6">
            <a:extLst>
              <a:ext uri="{FF2B5EF4-FFF2-40B4-BE49-F238E27FC236}">
                <a16:creationId xmlns:a16="http://schemas.microsoft.com/office/drawing/2014/main" id="{F5D1F246-44AD-B5CB-3910-CBD7DA536C56}"/>
              </a:ext>
            </a:extLst>
          </p:cNvPr>
          <p:cNvPicPr>
            <a:picLocks noChangeAspect="1"/>
          </p:cNvPicPr>
          <p:nvPr/>
        </p:nvPicPr>
        <p:blipFill>
          <a:blip r:embed="rId4"/>
          <a:stretch>
            <a:fillRect/>
          </a:stretch>
        </p:blipFill>
        <p:spPr>
          <a:xfrm>
            <a:off x="228600" y="1406866"/>
            <a:ext cx="14401800" cy="8262946"/>
          </a:xfrm>
          <a:prstGeom prst="rect">
            <a:avLst/>
          </a:prstGeom>
        </p:spPr>
      </p:pic>
    </p:spTree>
    <p:extLst>
      <p:ext uri="{BB962C8B-B14F-4D97-AF65-F5344CB8AC3E}">
        <p14:creationId xmlns:p14="http://schemas.microsoft.com/office/powerpoint/2010/main" val="333778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543062" y="0"/>
            <a:ext cx="15240000"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Urology</a:t>
            </a:r>
            <a:r>
              <a:rPr lang="en-US" sz="5400" dirty="0">
                <a:ln w="0"/>
                <a:effectLst>
                  <a:outerShdw blurRad="38100" dist="19050" dir="2700000" algn="tl" rotWithShape="0">
                    <a:schemeClr val="dk1">
                      <a:alpha val="40000"/>
                    </a:schemeClr>
                  </a:outerShdw>
                </a:effectLst>
                <a:latin typeface="Arial"/>
                <a:ea typeface="Arial"/>
                <a:cs typeface="Arial"/>
                <a:sym typeface="Arial"/>
              </a:rPr>
              <a:t>: National Cancer Programme 25/26 Priority pathway deliverables: Bladder</a:t>
            </a:r>
            <a:endParaRPr lang="en-GB" sz="54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2D15BD3E-DB91-F0AC-1A2B-D5E797B01E09}"/>
              </a:ext>
            </a:extLst>
          </p:cNvPr>
          <p:cNvSpPr txBox="1"/>
          <p:nvPr/>
        </p:nvSpPr>
        <p:spPr>
          <a:xfrm>
            <a:off x="381000" y="1781452"/>
            <a:ext cx="17297400" cy="7848302"/>
          </a:xfrm>
          <a:prstGeom prst="rect">
            <a:avLst/>
          </a:prstGeom>
          <a:noFill/>
        </p:spPr>
        <p:txBody>
          <a:bodyPr wrap="square" rtlCol="0">
            <a:spAutoFit/>
          </a:bodyPr>
          <a:lstStyle/>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Improvement plans for tumour sites where FDS Urology below 65% and where Bladder 62d performance is in the bottom quartile or under 50%;each of our providers fall into 1 or other if not both</a:t>
            </a: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Ensure funding delivers genuine additionality specifically to add diagnostic capacity and address 31-day surgical performance</a:t>
            </a: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Deliver targeted interventions for Suspected Bladder Cancer by Q4, including, increased TURBT capacity, one-stop haematuria service implementation, </a:t>
            </a: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Link to capacity in urology investigation units</a:t>
            </a: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Clear triage and safety netting​</a:t>
            </a: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Assess the availability of Gateway C GP training on signs/symptoms/referral criteria for cohorts with low risk of cancer​ </a:t>
            </a:r>
            <a:r>
              <a:rPr lang="en-GB" sz="3600" dirty="0" err="1">
                <a:latin typeface="Arial" panose="020B0604020202020204" pitchFamily="34" charset="0"/>
                <a:cs typeface="Arial" panose="020B0604020202020204" pitchFamily="34" charset="0"/>
              </a:rPr>
              <a:t>e.g</a:t>
            </a:r>
            <a:r>
              <a:rPr lang="en-GB" sz="3600" dirty="0">
                <a:latin typeface="Arial" panose="020B0604020202020204" pitchFamily="34" charset="0"/>
                <a:cs typeface="Arial" panose="020B0604020202020204" pitchFamily="34" charset="0"/>
              </a:rPr>
              <a:t> and reducing referrals of multiple UTIs. ​</a:t>
            </a: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Review and plan to address the variation in cancer vs non-cancer FDS performance</a:t>
            </a:r>
          </a:p>
        </p:txBody>
      </p:sp>
    </p:spTree>
    <p:extLst>
      <p:ext uri="{BB962C8B-B14F-4D97-AF65-F5344CB8AC3E}">
        <p14:creationId xmlns:p14="http://schemas.microsoft.com/office/powerpoint/2010/main" val="283329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1219200" y="125013"/>
            <a:ext cx="12039600"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Urology</a:t>
            </a:r>
            <a:r>
              <a:rPr lang="en-US" sz="5400" dirty="0">
                <a:ln w="0"/>
                <a:effectLst>
                  <a:outerShdw blurRad="38100" dist="19050" dir="2700000" algn="tl" rotWithShape="0">
                    <a:schemeClr val="dk1">
                      <a:alpha val="40000"/>
                    </a:schemeClr>
                  </a:outerShdw>
                </a:effectLst>
                <a:latin typeface="Arial"/>
                <a:ea typeface="Arial"/>
                <a:cs typeface="Arial"/>
                <a:sym typeface="Arial"/>
              </a:rPr>
              <a:t> – Bladder Deep Dive: FDS Urology</a:t>
            </a:r>
            <a:endParaRPr lang="en-GB" sz="5400" b="0" cap="none" spc="0" dirty="0">
              <a:ln w="0"/>
              <a:solidFill>
                <a:schemeClr val="tx1"/>
              </a:solidFill>
              <a:effectLst>
                <a:outerShdw blurRad="38100" dist="19050" dir="2700000" algn="tl" rotWithShape="0">
                  <a:schemeClr val="dk1">
                    <a:alpha val="40000"/>
                  </a:schemeClr>
                </a:outerShdw>
              </a:effectLst>
            </a:endParaRPr>
          </a:p>
        </p:txBody>
      </p:sp>
      <p:pic>
        <p:nvPicPr>
          <p:cNvPr id="7" name="Picture 6">
            <a:extLst>
              <a:ext uri="{FF2B5EF4-FFF2-40B4-BE49-F238E27FC236}">
                <a16:creationId xmlns:a16="http://schemas.microsoft.com/office/drawing/2014/main" id="{6F3DA1EB-6C9F-AD92-E580-ACB6806A7F72}"/>
              </a:ext>
            </a:extLst>
          </p:cNvPr>
          <p:cNvPicPr>
            <a:picLocks noChangeAspect="1"/>
          </p:cNvPicPr>
          <p:nvPr/>
        </p:nvPicPr>
        <p:blipFill>
          <a:blip r:embed="rId5"/>
          <a:stretch>
            <a:fillRect/>
          </a:stretch>
        </p:blipFill>
        <p:spPr>
          <a:xfrm>
            <a:off x="248910" y="2171700"/>
            <a:ext cx="17790183" cy="5943600"/>
          </a:xfrm>
          <a:prstGeom prst="rect">
            <a:avLst/>
          </a:prstGeom>
        </p:spPr>
      </p:pic>
    </p:spTree>
    <p:extLst>
      <p:ext uri="{BB962C8B-B14F-4D97-AF65-F5344CB8AC3E}">
        <p14:creationId xmlns:p14="http://schemas.microsoft.com/office/powerpoint/2010/main" val="265871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1219200" y="125013"/>
            <a:ext cx="12039600"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Urology</a:t>
            </a:r>
            <a:r>
              <a:rPr lang="en-US" sz="5400" dirty="0">
                <a:ln w="0"/>
                <a:effectLst>
                  <a:outerShdw blurRad="38100" dist="19050" dir="2700000" algn="tl" rotWithShape="0">
                    <a:schemeClr val="dk1">
                      <a:alpha val="40000"/>
                    </a:schemeClr>
                  </a:outerShdw>
                </a:effectLst>
                <a:latin typeface="Arial"/>
                <a:ea typeface="Arial"/>
                <a:cs typeface="Arial"/>
                <a:sym typeface="Arial"/>
              </a:rPr>
              <a:t> – Bladder Deep Dive: FDS Urology</a:t>
            </a:r>
            <a:endParaRPr lang="en-GB" sz="54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6EB13DF7-14A2-17E9-F0E9-C7A147B726A1}"/>
              </a:ext>
            </a:extLst>
          </p:cNvPr>
          <p:cNvPicPr>
            <a:picLocks noChangeAspect="1"/>
          </p:cNvPicPr>
          <p:nvPr/>
        </p:nvPicPr>
        <p:blipFill>
          <a:blip r:embed="rId5"/>
          <a:stretch>
            <a:fillRect/>
          </a:stretch>
        </p:blipFill>
        <p:spPr>
          <a:xfrm>
            <a:off x="0" y="3154859"/>
            <a:ext cx="9228082" cy="4953000"/>
          </a:xfrm>
          <a:prstGeom prst="rect">
            <a:avLst/>
          </a:prstGeom>
        </p:spPr>
      </p:pic>
      <p:sp>
        <p:nvSpPr>
          <p:cNvPr id="6" name="TextBox 5">
            <a:extLst>
              <a:ext uri="{FF2B5EF4-FFF2-40B4-BE49-F238E27FC236}">
                <a16:creationId xmlns:a16="http://schemas.microsoft.com/office/drawing/2014/main" id="{8BA68888-813E-9ED0-4FE6-8239625A9911}"/>
              </a:ext>
            </a:extLst>
          </p:cNvPr>
          <p:cNvSpPr txBox="1"/>
          <p:nvPr/>
        </p:nvSpPr>
        <p:spPr>
          <a:xfrm>
            <a:off x="281152" y="2433310"/>
            <a:ext cx="7924800"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Cancer ruled out</a:t>
            </a:r>
          </a:p>
        </p:txBody>
      </p:sp>
      <p:sp>
        <p:nvSpPr>
          <p:cNvPr id="8" name="TextBox 7">
            <a:extLst>
              <a:ext uri="{FF2B5EF4-FFF2-40B4-BE49-F238E27FC236}">
                <a16:creationId xmlns:a16="http://schemas.microsoft.com/office/drawing/2014/main" id="{0394C6DA-CC13-957E-5257-5FC5C6D07A51}"/>
              </a:ext>
            </a:extLst>
          </p:cNvPr>
          <p:cNvSpPr txBox="1"/>
          <p:nvPr/>
        </p:nvSpPr>
        <p:spPr>
          <a:xfrm>
            <a:off x="10363200" y="2395120"/>
            <a:ext cx="7924800"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Cancer diagnosed</a:t>
            </a:r>
          </a:p>
        </p:txBody>
      </p:sp>
      <p:pic>
        <p:nvPicPr>
          <p:cNvPr id="10" name="Picture 9">
            <a:extLst>
              <a:ext uri="{FF2B5EF4-FFF2-40B4-BE49-F238E27FC236}">
                <a16:creationId xmlns:a16="http://schemas.microsoft.com/office/drawing/2014/main" id="{FFF62700-2A80-2104-BBAC-D8ABEEB464D1}"/>
              </a:ext>
            </a:extLst>
          </p:cNvPr>
          <p:cNvPicPr>
            <a:picLocks noChangeAspect="1"/>
          </p:cNvPicPr>
          <p:nvPr/>
        </p:nvPicPr>
        <p:blipFill>
          <a:blip r:embed="rId6"/>
          <a:stretch>
            <a:fillRect/>
          </a:stretch>
        </p:blipFill>
        <p:spPr>
          <a:xfrm>
            <a:off x="9525000" y="3172511"/>
            <a:ext cx="8610600" cy="4935348"/>
          </a:xfrm>
          <a:prstGeom prst="rect">
            <a:avLst/>
          </a:prstGeom>
        </p:spPr>
      </p:pic>
    </p:spTree>
    <p:extLst>
      <p:ext uri="{BB962C8B-B14F-4D97-AF65-F5344CB8AC3E}">
        <p14:creationId xmlns:p14="http://schemas.microsoft.com/office/powerpoint/2010/main" val="3071248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3"/>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381000" y="190500"/>
            <a:ext cx="13944600"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Urology</a:t>
            </a:r>
            <a:r>
              <a:rPr lang="en-US" sz="5400" dirty="0">
                <a:ln w="0"/>
                <a:effectLst>
                  <a:outerShdw blurRad="38100" dist="19050" dir="2700000" algn="tl" rotWithShape="0">
                    <a:schemeClr val="dk1">
                      <a:alpha val="40000"/>
                    </a:schemeClr>
                  </a:outerShdw>
                </a:effectLst>
                <a:latin typeface="Arial"/>
                <a:ea typeface="Arial"/>
                <a:cs typeface="Arial"/>
                <a:sym typeface="Arial"/>
              </a:rPr>
              <a:t> – Bladder Deep Dive: Performance contribution</a:t>
            </a:r>
            <a:endParaRPr lang="en-GB" sz="54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713A07F3-CCC6-B8DB-EC09-1A666065BDA2}"/>
              </a:ext>
            </a:extLst>
          </p:cNvPr>
          <p:cNvPicPr>
            <a:picLocks noChangeAspect="1"/>
          </p:cNvPicPr>
          <p:nvPr/>
        </p:nvPicPr>
        <p:blipFill>
          <a:blip r:embed="rId4"/>
          <a:stretch>
            <a:fillRect/>
          </a:stretch>
        </p:blipFill>
        <p:spPr>
          <a:xfrm>
            <a:off x="404811" y="1790700"/>
            <a:ext cx="13779321" cy="7966335"/>
          </a:xfrm>
          <a:prstGeom prst="rect">
            <a:avLst/>
          </a:prstGeom>
        </p:spPr>
      </p:pic>
    </p:spTree>
    <p:extLst>
      <p:ext uri="{BB962C8B-B14F-4D97-AF65-F5344CB8AC3E}">
        <p14:creationId xmlns:p14="http://schemas.microsoft.com/office/powerpoint/2010/main" val="352281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16933" y="190500"/>
            <a:ext cx="13944600"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Urology</a:t>
            </a:r>
            <a:r>
              <a:rPr lang="en-US" sz="5400" dirty="0">
                <a:ln w="0"/>
                <a:effectLst>
                  <a:outerShdw blurRad="38100" dist="19050" dir="2700000" algn="tl" rotWithShape="0">
                    <a:schemeClr val="dk1">
                      <a:alpha val="40000"/>
                    </a:schemeClr>
                  </a:outerShdw>
                </a:effectLst>
                <a:latin typeface="Arial"/>
                <a:ea typeface="Arial"/>
                <a:cs typeface="Arial"/>
                <a:sym typeface="Arial"/>
              </a:rPr>
              <a:t> – Bladder Deep Dive: 62-day bladder</a:t>
            </a:r>
            <a:endParaRPr lang="en-GB" sz="54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E8428D4E-DEAC-9B34-0E2C-EF8F16773B40}"/>
              </a:ext>
            </a:extLst>
          </p:cNvPr>
          <p:cNvPicPr>
            <a:picLocks noChangeAspect="1"/>
          </p:cNvPicPr>
          <p:nvPr/>
        </p:nvPicPr>
        <p:blipFill>
          <a:blip r:embed="rId5"/>
          <a:stretch>
            <a:fillRect/>
          </a:stretch>
        </p:blipFill>
        <p:spPr>
          <a:xfrm>
            <a:off x="-12988" y="1944826"/>
            <a:ext cx="18300987" cy="6392810"/>
          </a:xfrm>
          <a:prstGeom prst="rect">
            <a:avLst/>
          </a:prstGeom>
        </p:spPr>
      </p:pic>
      <p:sp>
        <p:nvSpPr>
          <p:cNvPr id="6" name="TextBox 5">
            <a:extLst>
              <a:ext uri="{FF2B5EF4-FFF2-40B4-BE49-F238E27FC236}">
                <a16:creationId xmlns:a16="http://schemas.microsoft.com/office/drawing/2014/main" id="{39419ECD-7E2E-10CF-8232-C5714E0DEB88}"/>
              </a:ext>
            </a:extLst>
          </p:cNvPr>
          <p:cNvSpPr txBox="1"/>
          <p:nvPr/>
        </p:nvSpPr>
        <p:spPr>
          <a:xfrm>
            <a:off x="220132" y="8657125"/>
            <a:ext cx="3048000" cy="369332"/>
          </a:xfrm>
          <a:prstGeom prst="rect">
            <a:avLst/>
          </a:prstGeom>
          <a:noFill/>
          <a:ln>
            <a:solidFill>
              <a:srgbClr val="C00000"/>
            </a:solidFill>
          </a:ln>
        </p:spPr>
        <p:txBody>
          <a:bodyPr wrap="square" rtlCol="0">
            <a:spAutoFit/>
          </a:bodyPr>
          <a:lstStyle/>
          <a:p>
            <a:r>
              <a:rPr lang="en-GB" dirty="0"/>
              <a:t>7/6/5.5 patients</a:t>
            </a:r>
          </a:p>
        </p:txBody>
      </p:sp>
      <p:sp>
        <p:nvSpPr>
          <p:cNvPr id="7" name="TextBox 6">
            <a:extLst>
              <a:ext uri="{FF2B5EF4-FFF2-40B4-BE49-F238E27FC236}">
                <a16:creationId xmlns:a16="http://schemas.microsoft.com/office/drawing/2014/main" id="{2654F383-EC56-715F-9DB8-7CCFDC15A80B}"/>
              </a:ext>
            </a:extLst>
          </p:cNvPr>
          <p:cNvSpPr txBox="1"/>
          <p:nvPr/>
        </p:nvSpPr>
        <p:spPr>
          <a:xfrm>
            <a:off x="7535333" y="8666483"/>
            <a:ext cx="3048000" cy="369332"/>
          </a:xfrm>
          <a:prstGeom prst="rect">
            <a:avLst/>
          </a:prstGeom>
          <a:noFill/>
          <a:ln>
            <a:solidFill>
              <a:srgbClr val="C00000"/>
            </a:solidFill>
          </a:ln>
        </p:spPr>
        <p:txBody>
          <a:bodyPr wrap="square" rtlCol="0">
            <a:spAutoFit/>
          </a:bodyPr>
          <a:lstStyle/>
          <a:p>
            <a:r>
              <a:rPr lang="en-GB" dirty="0"/>
              <a:t>3/5.5/9.5 patients</a:t>
            </a:r>
          </a:p>
        </p:txBody>
      </p:sp>
      <p:sp>
        <p:nvSpPr>
          <p:cNvPr id="8" name="TextBox 7">
            <a:extLst>
              <a:ext uri="{FF2B5EF4-FFF2-40B4-BE49-F238E27FC236}">
                <a16:creationId xmlns:a16="http://schemas.microsoft.com/office/drawing/2014/main" id="{B08FE55D-C696-93E4-C6B7-6F7A5A49DEE1}"/>
              </a:ext>
            </a:extLst>
          </p:cNvPr>
          <p:cNvSpPr txBox="1"/>
          <p:nvPr/>
        </p:nvSpPr>
        <p:spPr>
          <a:xfrm>
            <a:off x="11201400" y="8647949"/>
            <a:ext cx="3048000" cy="369332"/>
          </a:xfrm>
          <a:prstGeom prst="rect">
            <a:avLst/>
          </a:prstGeom>
          <a:noFill/>
          <a:ln>
            <a:solidFill>
              <a:srgbClr val="C00000"/>
            </a:solidFill>
          </a:ln>
        </p:spPr>
        <p:txBody>
          <a:bodyPr wrap="square" rtlCol="0">
            <a:spAutoFit/>
          </a:bodyPr>
          <a:lstStyle/>
          <a:p>
            <a:r>
              <a:rPr lang="en-GB" dirty="0"/>
              <a:t>3/5.5/6 patients</a:t>
            </a:r>
          </a:p>
        </p:txBody>
      </p:sp>
      <p:sp>
        <p:nvSpPr>
          <p:cNvPr id="9" name="TextBox 8">
            <a:extLst>
              <a:ext uri="{FF2B5EF4-FFF2-40B4-BE49-F238E27FC236}">
                <a16:creationId xmlns:a16="http://schemas.microsoft.com/office/drawing/2014/main" id="{5551C88A-9C7B-9F84-F073-88E6740959CA}"/>
              </a:ext>
            </a:extLst>
          </p:cNvPr>
          <p:cNvSpPr txBox="1"/>
          <p:nvPr/>
        </p:nvSpPr>
        <p:spPr>
          <a:xfrm>
            <a:off x="14867467" y="8643575"/>
            <a:ext cx="3048000" cy="369332"/>
          </a:xfrm>
          <a:prstGeom prst="rect">
            <a:avLst/>
          </a:prstGeom>
          <a:noFill/>
          <a:ln>
            <a:solidFill>
              <a:srgbClr val="C00000"/>
            </a:solidFill>
          </a:ln>
        </p:spPr>
        <p:txBody>
          <a:bodyPr wrap="square" rtlCol="0">
            <a:spAutoFit/>
          </a:bodyPr>
          <a:lstStyle/>
          <a:p>
            <a:r>
              <a:rPr lang="en-GB" dirty="0"/>
              <a:t>7.5/9.5/11 patients</a:t>
            </a:r>
          </a:p>
        </p:txBody>
      </p:sp>
      <p:sp>
        <p:nvSpPr>
          <p:cNvPr id="10" name="TextBox 9">
            <a:extLst>
              <a:ext uri="{FF2B5EF4-FFF2-40B4-BE49-F238E27FC236}">
                <a16:creationId xmlns:a16="http://schemas.microsoft.com/office/drawing/2014/main" id="{DC318D0F-47CF-3055-08C3-C4BD5A586716}"/>
              </a:ext>
            </a:extLst>
          </p:cNvPr>
          <p:cNvSpPr txBox="1"/>
          <p:nvPr/>
        </p:nvSpPr>
        <p:spPr>
          <a:xfrm>
            <a:off x="3814762" y="8657125"/>
            <a:ext cx="3048000" cy="369332"/>
          </a:xfrm>
          <a:prstGeom prst="rect">
            <a:avLst/>
          </a:prstGeom>
          <a:noFill/>
          <a:ln>
            <a:solidFill>
              <a:srgbClr val="C00000"/>
            </a:solidFill>
          </a:ln>
        </p:spPr>
        <p:txBody>
          <a:bodyPr wrap="square" rtlCol="0">
            <a:spAutoFit/>
          </a:bodyPr>
          <a:lstStyle/>
          <a:p>
            <a:r>
              <a:rPr lang="en-GB" dirty="0"/>
              <a:t>10/5.5/9.5 patients</a:t>
            </a:r>
          </a:p>
        </p:txBody>
      </p:sp>
    </p:spTree>
    <p:extLst>
      <p:ext uri="{BB962C8B-B14F-4D97-AF65-F5344CB8AC3E}">
        <p14:creationId xmlns:p14="http://schemas.microsoft.com/office/powerpoint/2010/main" val="248660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3"/>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381000" y="190500"/>
            <a:ext cx="13944600"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Urology</a:t>
            </a:r>
            <a:r>
              <a:rPr lang="en-US" sz="5400" dirty="0">
                <a:ln w="0"/>
                <a:effectLst>
                  <a:outerShdw blurRad="38100" dist="19050" dir="2700000" algn="tl" rotWithShape="0">
                    <a:schemeClr val="dk1">
                      <a:alpha val="40000"/>
                    </a:schemeClr>
                  </a:outerShdw>
                </a:effectLst>
                <a:latin typeface="Arial"/>
                <a:ea typeface="Arial"/>
                <a:cs typeface="Arial"/>
                <a:sym typeface="Arial"/>
              </a:rPr>
              <a:t> – Bladder Deep Dive: Performance contribution</a:t>
            </a:r>
            <a:endParaRPr lang="en-GB" sz="5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a:extLst>
              <a:ext uri="{FF2B5EF4-FFF2-40B4-BE49-F238E27FC236}">
                <a16:creationId xmlns:a16="http://schemas.microsoft.com/office/drawing/2014/main" id="{3E89C668-32B2-40D6-6C42-095C143D0649}"/>
              </a:ext>
            </a:extLst>
          </p:cNvPr>
          <p:cNvPicPr>
            <a:picLocks noChangeAspect="1"/>
          </p:cNvPicPr>
          <p:nvPr/>
        </p:nvPicPr>
        <p:blipFill>
          <a:blip r:embed="rId4"/>
          <a:stretch>
            <a:fillRect/>
          </a:stretch>
        </p:blipFill>
        <p:spPr>
          <a:xfrm>
            <a:off x="685800" y="1923659"/>
            <a:ext cx="13944600" cy="7829856"/>
          </a:xfrm>
          <a:prstGeom prst="rect">
            <a:avLst/>
          </a:prstGeom>
        </p:spPr>
      </p:pic>
    </p:spTree>
    <p:extLst>
      <p:ext uri="{BB962C8B-B14F-4D97-AF65-F5344CB8AC3E}">
        <p14:creationId xmlns:p14="http://schemas.microsoft.com/office/powerpoint/2010/main" val="2405806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2514600" y="521509"/>
            <a:ext cx="15240000" cy="923330"/>
          </a:xfrm>
          <a:prstGeom prst="rect">
            <a:avLst/>
          </a:prstGeom>
          <a:noFill/>
        </p:spPr>
        <p:txBody>
          <a:bodyPr wrap="square" lIns="91440" tIns="45720" rIns="91440" bIns="4572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a:ea typeface="Arial"/>
                <a:cs typeface="Arial"/>
                <a:sym typeface="Arial"/>
              </a:rPr>
              <a:t>SWAG Urology: Bladder Summary</a:t>
            </a:r>
            <a:endParaRPr kumimoji="0" lang="en-GB"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sp>
        <p:nvSpPr>
          <p:cNvPr id="3" name="TextBox 2">
            <a:extLst>
              <a:ext uri="{FF2B5EF4-FFF2-40B4-BE49-F238E27FC236}">
                <a16:creationId xmlns:a16="http://schemas.microsoft.com/office/drawing/2014/main" id="{86ECC6A0-EE7B-A4D0-ED80-56634F3C5CE7}"/>
              </a:ext>
            </a:extLst>
          </p:cNvPr>
          <p:cNvSpPr txBox="1"/>
          <p:nvPr/>
        </p:nvSpPr>
        <p:spPr>
          <a:xfrm>
            <a:off x="304800" y="2171700"/>
            <a:ext cx="16611600" cy="8094524"/>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 Opportunities</a:t>
            </a: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CAG suggestions</a:t>
            </a: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Reduce pathway CT variation</a:t>
            </a: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Adopt GIRFT bladder cancer care pathway uniformly.</a:t>
            </a:r>
          </a:p>
          <a:p>
            <a:pPr marL="914400" lvl="1"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SWAG wide 1 stop (USS and Flex cystoscopy) roll out.</a:t>
            </a:r>
          </a:p>
          <a:p>
            <a:pPr marL="914400" lvl="1"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Reduce any current overuse of CTU.</a:t>
            </a: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Explore opportunities to standardise triage and safety netting</a:t>
            </a: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Increase TURBT capacity and ring fence</a:t>
            </a: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Deeper dive into specific opportunities / challenges</a:t>
            </a:r>
          </a:p>
          <a:p>
            <a:pPr marL="914400" lvl="1"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Bladder specific cancer v non cancer</a:t>
            </a:r>
          </a:p>
          <a:p>
            <a:pPr marL="914400" lvl="1"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Explore digital pathology maturity opportunities</a:t>
            </a:r>
          </a:p>
          <a:p>
            <a:pPr marL="457200" indent="-457200">
              <a:buFont typeface="Arial" panose="020B0604020202020204" pitchFamily="34" charset="0"/>
              <a:buChar char="•"/>
            </a:pPr>
            <a:r>
              <a:rPr lang="en-GB" sz="4000" dirty="0">
                <a:latin typeface="Arial" panose="020B0604020202020204" pitchFamily="34" charset="0"/>
                <a:cs typeface="Arial" panose="020B0604020202020204" pitchFamily="34" charset="0"/>
              </a:rPr>
              <a:t>Local workshops / visits </a:t>
            </a:r>
          </a:p>
          <a:p>
            <a:pPr marL="914400" lvl="1" indent="-457200">
              <a:buFont typeface="Arial" panose="020B0604020202020204" pitchFamily="34" charset="0"/>
              <a:buChar char="•"/>
            </a:pP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28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3"/>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381000" y="190500"/>
            <a:ext cx="13944600"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Urology</a:t>
            </a:r>
            <a:r>
              <a:rPr lang="en-US" sz="5400" dirty="0">
                <a:ln w="0"/>
                <a:effectLst>
                  <a:outerShdw blurRad="38100" dist="19050" dir="2700000" algn="tl" rotWithShape="0">
                    <a:schemeClr val="dk1">
                      <a:alpha val="40000"/>
                    </a:schemeClr>
                  </a:outerShdw>
                </a:effectLst>
                <a:latin typeface="Arial"/>
                <a:ea typeface="Arial"/>
                <a:cs typeface="Arial"/>
                <a:sym typeface="Arial"/>
              </a:rPr>
              <a:t> – Bladder Deep Dive: Pathway analysis findings</a:t>
            </a:r>
            <a:endParaRPr lang="en-GB"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2DB17A12-8D55-3356-97CA-76175F5A2400}"/>
              </a:ext>
            </a:extLst>
          </p:cNvPr>
          <p:cNvSpPr txBox="1"/>
          <p:nvPr/>
        </p:nvSpPr>
        <p:spPr>
          <a:xfrm>
            <a:off x="190500" y="2188167"/>
            <a:ext cx="17907000" cy="7294305"/>
          </a:xfrm>
          <a:prstGeom prst="rect">
            <a:avLst/>
          </a:prstGeom>
          <a:noFill/>
        </p:spPr>
        <p:txBody>
          <a:bodyPr wrap="square" rtlCol="0">
            <a:spAutoFit/>
          </a:bodyPr>
          <a:lstStyle/>
          <a:p>
            <a:pPr marL="457200" indent="-457200">
              <a:buFont typeface="Arial" panose="020B0604020202020204" pitchFamily="34" charset="0"/>
              <a:buChar char="•"/>
            </a:pPr>
            <a:r>
              <a:rPr lang="en-GB" sz="3600" dirty="0">
                <a:latin typeface="Arial" panose="020B0604020202020204" pitchFamily="34" charset="0"/>
                <a:cs typeface="Arial" panose="020B0604020202020204" pitchFamily="34" charset="0"/>
              </a:rPr>
              <a:t>Undertaken at each SWAG provider during Q2 24/25</a:t>
            </a:r>
          </a:p>
          <a:p>
            <a:pPr marL="457200" indent="-457200">
              <a:buFont typeface="Arial" panose="020B0604020202020204" pitchFamily="34" charset="0"/>
              <a:buChar char="•"/>
            </a:pPr>
            <a:r>
              <a:rPr lang="en-GB" sz="3600" dirty="0">
                <a:latin typeface="Arial" panose="020B0604020202020204" pitchFamily="34" charset="0"/>
                <a:cs typeface="Arial" panose="020B0604020202020204" pitchFamily="34" charset="0"/>
              </a:rPr>
              <a:t>Broadly based on Best practice timed pathway milestones with local adaptations</a:t>
            </a:r>
          </a:p>
          <a:p>
            <a:endParaRPr lang="en-GB" sz="3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3600" dirty="0">
                <a:latin typeface="Arial" panose="020B0604020202020204" pitchFamily="34" charset="0"/>
                <a:cs typeface="Arial" panose="020B0604020202020204" pitchFamily="34" charset="0"/>
              </a:rPr>
              <a:t>Demonstrates variation in pathway step order across SWAG</a:t>
            </a:r>
          </a:p>
          <a:p>
            <a:pPr marL="457200" indent="-457200">
              <a:buFont typeface="Arial" panose="020B0604020202020204" pitchFamily="34" charset="0"/>
              <a:buChar char="•"/>
            </a:pPr>
            <a:r>
              <a:rPr lang="en-GB" sz="3600" dirty="0">
                <a:latin typeface="Arial" panose="020B0604020202020204" pitchFamily="34" charset="0"/>
                <a:cs typeface="Arial" panose="020B0604020202020204" pitchFamily="34" charset="0"/>
              </a:rPr>
              <a:t>Marked delays between each diagnostic milestone at RUH Bath</a:t>
            </a:r>
          </a:p>
          <a:p>
            <a:pPr marL="457200" indent="-457200">
              <a:buFont typeface="Arial" panose="020B0604020202020204" pitchFamily="34" charset="0"/>
              <a:buChar char="•"/>
            </a:pPr>
            <a:r>
              <a:rPr lang="en-GB" sz="3600" dirty="0">
                <a:latin typeface="Arial" panose="020B0604020202020204" pitchFamily="34" charset="0"/>
                <a:cs typeface="Arial" panose="020B0604020202020204" pitchFamily="34" charset="0"/>
              </a:rPr>
              <a:t>Imaging reporting at all providers &lt;10 days CT and MRI</a:t>
            </a:r>
          </a:p>
          <a:p>
            <a:pPr marL="457200" indent="-457200">
              <a:buFont typeface="Arial" panose="020B0604020202020204" pitchFamily="34" charset="0"/>
              <a:buChar char="•"/>
            </a:pPr>
            <a:r>
              <a:rPr lang="en-GB" sz="3600" dirty="0">
                <a:latin typeface="Arial" panose="020B0604020202020204" pitchFamily="34" charset="0"/>
                <a:cs typeface="Arial" panose="020B0604020202020204" pitchFamily="34" charset="0"/>
              </a:rPr>
              <a:t>Histopathology reporting (excepting Bath) &gt;10 days</a:t>
            </a:r>
          </a:p>
          <a:p>
            <a:pPr marL="457200" indent="-457200">
              <a:buFont typeface="Arial" panose="020B0604020202020204" pitchFamily="34" charset="0"/>
              <a:buChar char="•"/>
            </a:pPr>
            <a:r>
              <a:rPr lang="en-GB" sz="3600" dirty="0">
                <a:latin typeface="Arial" panose="020B0604020202020204" pitchFamily="34" charset="0"/>
                <a:cs typeface="Arial" panose="020B0604020202020204" pitchFamily="34" charset="0"/>
              </a:rPr>
              <a:t>Broad variation in time to MDT Day 29-68</a:t>
            </a:r>
          </a:p>
          <a:p>
            <a:pPr marL="457200" indent="-457200">
              <a:buFont typeface="Arial" panose="020B0604020202020204" pitchFamily="34" charset="0"/>
              <a:buChar char="•"/>
            </a:pPr>
            <a:r>
              <a:rPr lang="en-GB" sz="3600" dirty="0">
                <a:latin typeface="Arial" panose="020B0604020202020204" pitchFamily="34" charset="0"/>
                <a:cs typeface="Arial" panose="020B0604020202020204" pitchFamily="34" charset="0"/>
              </a:rPr>
              <a:t>TURBT c20 days from request to perform at all providers</a:t>
            </a:r>
          </a:p>
          <a:p>
            <a:endParaRPr lang="en-GB" sz="3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3600" dirty="0">
                <a:latin typeface="Arial" panose="020B0604020202020204" pitchFamily="34" charset="0"/>
                <a:cs typeface="Arial" panose="020B0604020202020204" pitchFamily="34" charset="0"/>
              </a:rPr>
              <a:t>Caveat small sample 30 patients, variable routes through pathway and identification USC challenging</a:t>
            </a:r>
          </a:p>
          <a:p>
            <a:pPr marL="457200" indent="-457200">
              <a:buFont typeface="Arial" panose="020B0604020202020204" pitchFamily="34" charset="0"/>
              <a:buChar char="•"/>
            </a:pP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38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381000" y="190500"/>
            <a:ext cx="13944600"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Urology</a:t>
            </a:r>
            <a:r>
              <a:rPr lang="en-US" sz="5400" dirty="0">
                <a:ln w="0"/>
                <a:effectLst>
                  <a:outerShdw blurRad="38100" dist="19050" dir="2700000" algn="tl" rotWithShape="0">
                    <a:schemeClr val="dk1">
                      <a:alpha val="40000"/>
                    </a:schemeClr>
                  </a:outerShdw>
                </a:effectLst>
                <a:latin typeface="Arial"/>
                <a:ea typeface="Arial"/>
                <a:cs typeface="Arial"/>
                <a:sym typeface="Arial"/>
              </a:rPr>
              <a:t> – Bladder Deep Dive: Pathway detail – 1 stop</a:t>
            </a:r>
            <a:endParaRPr lang="en-GB"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Table 3">
            <a:extLst>
              <a:ext uri="{FF2B5EF4-FFF2-40B4-BE49-F238E27FC236}">
                <a16:creationId xmlns:a16="http://schemas.microsoft.com/office/drawing/2014/main" id="{61391F6C-66A5-546F-0FAF-BCC46CE71753}"/>
              </a:ext>
            </a:extLst>
          </p:cNvPr>
          <p:cNvGraphicFramePr>
            <a:graphicFrameLocks noGrp="1"/>
          </p:cNvGraphicFramePr>
          <p:nvPr>
            <p:extLst>
              <p:ext uri="{D42A27DB-BD31-4B8C-83A1-F6EECF244321}">
                <p14:modId xmlns:p14="http://schemas.microsoft.com/office/powerpoint/2010/main" val="1474344209"/>
              </p:ext>
            </p:extLst>
          </p:nvPr>
        </p:nvGraphicFramePr>
        <p:xfrm>
          <a:off x="228600" y="1798970"/>
          <a:ext cx="17373601" cy="7730265"/>
        </p:xfrm>
        <a:graphic>
          <a:graphicData uri="http://schemas.openxmlformats.org/drawingml/2006/table">
            <a:tbl>
              <a:tblPr/>
              <a:tblGrid>
                <a:gridCol w="1128651">
                  <a:extLst>
                    <a:ext uri="{9D8B030D-6E8A-4147-A177-3AD203B41FA5}">
                      <a16:colId xmlns:a16="http://schemas.microsoft.com/office/drawing/2014/main" val="3071885168"/>
                    </a:ext>
                  </a:extLst>
                </a:gridCol>
                <a:gridCol w="2688470">
                  <a:extLst>
                    <a:ext uri="{9D8B030D-6E8A-4147-A177-3AD203B41FA5}">
                      <a16:colId xmlns:a16="http://schemas.microsoft.com/office/drawing/2014/main" val="1116629484"/>
                    </a:ext>
                  </a:extLst>
                </a:gridCol>
                <a:gridCol w="1927582">
                  <a:extLst>
                    <a:ext uri="{9D8B030D-6E8A-4147-A177-3AD203B41FA5}">
                      <a16:colId xmlns:a16="http://schemas.microsoft.com/office/drawing/2014/main" val="2243283295"/>
                    </a:ext>
                  </a:extLst>
                </a:gridCol>
                <a:gridCol w="1927582">
                  <a:extLst>
                    <a:ext uri="{9D8B030D-6E8A-4147-A177-3AD203B41FA5}">
                      <a16:colId xmlns:a16="http://schemas.microsoft.com/office/drawing/2014/main" val="726865859"/>
                    </a:ext>
                  </a:extLst>
                </a:gridCol>
                <a:gridCol w="1940263">
                  <a:extLst>
                    <a:ext uri="{9D8B030D-6E8A-4147-A177-3AD203B41FA5}">
                      <a16:colId xmlns:a16="http://schemas.microsoft.com/office/drawing/2014/main" val="881226463"/>
                    </a:ext>
                  </a:extLst>
                </a:gridCol>
                <a:gridCol w="1952945">
                  <a:extLst>
                    <a:ext uri="{9D8B030D-6E8A-4147-A177-3AD203B41FA5}">
                      <a16:colId xmlns:a16="http://schemas.microsoft.com/office/drawing/2014/main" val="1604768269"/>
                    </a:ext>
                  </a:extLst>
                </a:gridCol>
                <a:gridCol w="1952945">
                  <a:extLst>
                    <a:ext uri="{9D8B030D-6E8A-4147-A177-3AD203B41FA5}">
                      <a16:colId xmlns:a16="http://schemas.microsoft.com/office/drawing/2014/main" val="3985616055"/>
                    </a:ext>
                  </a:extLst>
                </a:gridCol>
                <a:gridCol w="1889537">
                  <a:extLst>
                    <a:ext uri="{9D8B030D-6E8A-4147-A177-3AD203B41FA5}">
                      <a16:colId xmlns:a16="http://schemas.microsoft.com/office/drawing/2014/main" val="4065131729"/>
                    </a:ext>
                  </a:extLst>
                </a:gridCol>
                <a:gridCol w="1965626">
                  <a:extLst>
                    <a:ext uri="{9D8B030D-6E8A-4147-A177-3AD203B41FA5}">
                      <a16:colId xmlns:a16="http://schemas.microsoft.com/office/drawing/2014/main" val="3081767084"/>
                    </a:ext>
                  </a:extLst>
                </a:gridCol>
              </a:tblGrid>
              <a:tr h="461307">
                <a:tc>
                  <a:txBody>
                    <a:bodyPr/>
                    <a:lstStyle/>
                    <a:p>
                      <a:pPr algn="ctr" fontAlgn="ctr"/>
                      <a:r>
                        <a:rPr lang="en-GB" sz="1600" b="1" i="0" u="none" strike="noStrike">
                          <a:solidFill>
                            <a:srgbClr val="FFFFFF"/>
                          </a:solidFill>
                          <a:effectLst/>
                          <a:latin typeface="Arial" panose="020B0604020202020204" pitchFamily="34" charset="0"/>
                        </a:rPr>
                        <a:t>CA</a:t>
                      </a:r>
                    </a:p>
                  </a:txBody>
                  <a:tcPr marL="3604" marR="3604" marT="3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n-GB" sz="1600" b="1" i="0" u="none" strike="noStrike">
                          <a:solidFill>
                            <a:srgbClr val="FFFFFF"/>
                          </a:solidFill>
                          <a:effectLst/>
                          <a:latin typeface="Arial" panose="020B0604020202020204" pitchFamily="34" charset="0"/>
                        </a:rPr>
                        <a:t>Provider</a:t>
                      </a:r>
                    </a:p>
                  </a:txBody>
                  <a:tcPr marL="3604" marR="3604" marT="3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n-GB" sz="1600" b="1" i="0" u="none" strike="noStrike">
                          <a:solidFill>
                            <a:srgbClr val="FFFFFF"/>
                          </a:solidFill>
                          <a:effectLst/>
                          <a:latin typeface="Arial" panose="020B0604020202020204" pitchFamily="34" charset="0"/>
                        </a:rPr>
                        <a:t>1 stop Haematuria</a:t>
                      </a:r>
                    </a:p>
                  </a:txBody>
                  <a:tcPr marL="3604" marR="3604" marT="3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n-GB" sz="1600" b="1" i="0" u="none" strike="noStrike">
                          <a:solidFill>
                            <a:srgbClr val="FFFFFF"/>
                          </a:solidFill>
                          <a:effectLst/>
                          <a:latin typeface="Arial" panose="020B0604020202020204" pitchFamily="34" charset="0"/>
                        </a:rPr>
                        <a:t>If no are there plans to set up 1 stop</a:t>
                      </a:r>
                    </a:p>
                  </a:txBody>
                  <a:tcPr marL="3604" marR="3604" marT="3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n-GB" sz="1600" b="1" i="0" u="none" strike="noStrike">
                          <a:solidFill>
                            <a:srgbClr val="FFFFFF"/>
                          </a:solidFill>
                          <a:effectLst/>
                          <a:latin typeface="Arial" panose="020B0604020202020204" pitchFamily="34" charset="0"/>
                        </a:rPr>
                        <a:t>Do GPs refer directly to the service?  </a:t>
                      </a:r>
                    </a:p>
                  </a:txBody>
                  <a:tcPr marL="3604" marR="3604" marT="3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n-GB" sz="1600" b="1" i="0" u="none" strike="noStrike">
                          <a:solidFill>
                            <a:srgbClr val="FFFFFF"/>
                          </a:solidFill>
                          <a:effectLst/>
                          <a:latin typeface="Arial" panose="020B0604020202020204" pitchFamily="34" charset="0"/>
                        </a:rPr>
                        <a:t>Clinical triage </a:t>
                      </a:r>
                    </a:p>
                  </a:txBody>
                  <a:tcPr marL="3604" marR="3604" marT="3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n-GB" sz="1600" b="1" i="0" u="none" strike="noStrike">
                          <a:solidFill>
                            <a:srgbClr val="FFFFFF"/>
                          </a:solidFill>
                          <a:effectLst/>
                          <a:latin typeface="Arial" panose="020B0604020202020204" pitchFamily="34" charset="0"/>
                        </a:rPr>
                        <a:t>Challenges requesting pre-referral bloods </a:t>
                      </a:r>
                    </a:p>
                  </a:txBody>
                  <a:tcPr marL="3604" marR="3604" marT="3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n-GB" sz="1600" b="1" i="0" u="none" strike="noStrike">
                          <a:solidFill>
                            <a:srgbClr val="FFFFFF"/>
                          </a:solidFill>
                          <a:effectLst/>
                          <a:latin typeface="Arial" panose="020B0604020202020204" pitchFamily="34" charset="0"/>
                        </a:rPr>
                        <a:t>1 stop diagnostics</a:t>
                      </a:r>
                    </a:p>
                  </a:txBody>
                  <a:tcPr marL="3604" marR="3604" marT="3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n-GB" sz="1600" b="1" i="0" u="none" strike="noStrike">
                          <a:solidFill>
                            <a:srgbClr val="FFFFFF"/>
                          </a:solidFill>
                          <a:effectLst/>
                          <a:latin typeface="Arial" panose="020B0604020202020204" pitchFamily="34" charset="0"/>
                        </a:rPr>
                        <a:t>Nursing / AHP flexicystoscopy</a:t>
                      </a:r>
                    </a:p>
                  </a:txBody>
                  <a:tcPr marL="3604" marR="3604" marT="3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extLst>
                  <a:ext uri="{0D108BD9-81ED-4DB2-BD59-A6C34878D82A}">
                    <a16:rowId xmlns:a16="http://schemas.microsoft.com/office/drawing/2014/main" val="1933817866"/>
                  </a:ext>
                </a:extLst>
              </a:tr>
              <a:tr h="1117781">
                <a:tc>
                  <a:txBody>
                    <a:bodyPr/>
                    <a:lstStyle/>
                    <a:p>
                      <a:pPr algn="ctr" fontAlgn="ctr"/>
                      <a:r>
                        <a:rPr lang="en-GB" sz="1600" b="1" i="0" u="none" strike="noStrike">
                          <a:solidFill>
                            <a:srgbClr val="000000"/>
                          </a:solidFill>
                          <a:effectLst/>
                          <a:latin typeface="Arial" panose="020B0604020202020204" pitchFamily="34" charset="0"/>
                        </a:rPr>
                        <a:t>SWAG</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Arial" panose="020B0604020202020204" pitchFamily="34" charset="0"/>
                        </a:rPr>
                        <a:t>GLOUCESTERSHIRE HOSPITALS NHS FOUNDATION TRUST</a:t>
                      </a:r>
                    </a:p>
                  </a:txBody>
                  <a:tcPr marL="3604" marR="3604" marT="36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Yes (post CTU)</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GB" sz="1600" b="0" i="0" u="none" strike="noStrike">
                          <a:solidFill>
                            <a:srgbClr val="000000"/>
                          </a:solidFill>
                          <a:effectLst/>
                          <a:latin typeface="Arial" panose="020B0604020202020204" pitchFamily="34" charset="0"/>
                        </a:rPr>
                        <a:t>N/A</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Yes</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Yes: Consultant</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600" b="0" i="0" u="none" strike="noStrike">
                          <a:solidFill>
                            <a:srgbClr val="000000"/>
                          </a:solidFill>
                          <a:effectLst/>
                          <a:latin typeface="Arial" panose="020B0604020202020204" pitchFamily="34" charset="0"/>
                        </a:rPr>
                        <a:t>Occasionally but picked up with GP</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USS and Flexi cystoscopy</a:t>
                      </a:r>
                      <a:br>
                        <a:rPr lang="en-GB" sz="1600" b="0" i="0" u="none" strike="noStrike" dirty="0">
                          <a:solidFill>
                            <a:srgbClr val="000000"/>
                          </a:solidFill>
                          <a:effectLst/>
                          <a:latin typeface="Arial" panose="020B0604020202020204" pitchFamily="34" charset="0"/>
                        </a:rPr>
                      </a:br>
                      <a:r>
                        <a:rPr lang="en-GB" sz="1600" b="0" i="0" u="none" strike="noStrike" dirty="0">
                          <a:solidFill>
                            <a:srgbClr val="000000"/>
                          </a:solidFill>
                          <a:effectLst/>
                          <a:latin typeface="Arial" panose="020B0604020202020204" pitchFamily="34" charset="0"/>
                        </a:rPr>
                        <a:t>CTU requested at triage and reported prior to 1 stop</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600" b="0" i="0" u="none" strike="noStrike" dirty="0">
                          <a:solidFill>
                            <a:srgbClr val="000000"/>
                          </a:solidFill>
                          <a:effectLst/>
                          <a:latin typeface="Arial" panose="020B0604020202020204" pitchFamily="34" charset="0"/>
                        </a:rPr>
                        <a:t>New 1 stops by consultant and registrar / follow ups by N/S</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60671398"/>
                  </a:ext>
                </a:extLst>
              </a:tr>
              <a:tr h="1774255">
                <a:tc>
                  <a:txBody>
                    <a:bodyPr/>
                    <a:lstStyle/>
                    <a:p>
                      <a:pPr algn="ctr" fontAlgn="ctr"/>
                      <a:r>
                        <a:rPr lang="en-GB" sz="1600" b="1" i="0" u="none" strike="noStrike" dirty="0">
                          <a:solidFill>
                            <a:srgbClr val="000000"/>
                          </a:solidFill>
                          <a:effectLst/>
                          <a:latin typeface="Arial" panose="020B0604020202020204" pitchFamily="34" charset="0"/>
                        </a:rPr>
                        <a:t>SWAG</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1600" b="0" i="0" u="none" strike="noStrike" dirty="0">
                          <a:solidFill>
                            <a:srgbClr val="000000"/>
                          </a:solidFill>
                          <a:effectLst/>
                          <a:latin typeface="Arial" panose="020B0604020202020204" pitchFamily="34" charset="0"/>
                        </a:rPr>
                        <a:t>NORTH BRISTOL NHS TRUST</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Yes</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b="0" i="0" u="none" strike="noStrike">
                          <a:solidFill>
                            <a:srgbClr val="000000"/>
                          </a:solidFill>
                          <a:effectLst/>
                          <a:latin typeface="Arial" panose="020B0604020202020204" pitchFamily="34" charset="0"/>
                        </a:rPr>
                        <a:t>N/A</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Yes</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No</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600" b="0" i="0" u="none" strike="noStrike">
                          <a:solidFill>
                            <a:srgbClr val="000000"/>
                          </a:solidFill>
                          <a:effectLst/>
                          <a:latin typeface="Arial" panose="020B0604020202020204" pitchFamily="34" charset="0"/>
                        </a:rPr>
                        <a:t>No</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Flexi-cystoscopy</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600" b="0" i="0" u="none" strike="noStrike" dirty="0">
                          <a:solidFill>
                            <a:srgbClr val="000000"/>
                          </a:solidFill>
                          <a:effectLst/>
                          <a:latin typeface="Arial" panose="020B0604020202020204" pitchFamily="34" charset="0"/>
                        </a:rPr>
                        <a:t>Yes</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40384831"/>
                  </a:ext>
                </a:extLst>
              </a:tr>
              <a:tr h="443563">
                <a:tc>
                  <a:txBody>
                    <a:bodyPr/>
                    <a:lstStyle/>
                    <a:p>
                      <a:pPr algn="ctr" fontAlgn="ctr"/>
                      <a:r>
                        <a:rPr lang="en-GB" sz="1600" b="1" i="0" u="none" strike="noStrike">
                          <a:solidFill>
                            <a:srgbClr val="000000"/>
                          </a:solidFill>
                          <a:effectLst/>
                          <a:latin typeface="Arial" panose="020B0604020202020204" pitchFamily="34" charset="0"/>
                        </a:rPr>
                        <a:t>SWAG</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1600" b="0" i="0" u="none" strike="noStrike">
                          <a:solidFill>
                            <a:srgbClr val="000000"/>
                          </a:solidFill>
                          <a:effectLst/>
                          <a:latin typeface="Arial" panose="020B0604020202020204" pitchFamily="34" charset="0"/>
                        </a:rPr>
                        <a:t>ROYAL UNITED HOSPITALS BATH NHS FOUNDATION TRUST</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Yes</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b="0" i="0" u="none" strike="noStrike">
                          <a:solidFill>
                            <a:srgbClr val="000000"/>
                          </a:solidFill>
                          <a:effectLst/>
                          <a:latin typeface="Arial" panose="020B0604020202020204" pitchFamily="34" charset="0"/>
                        </a:rPr>
                        <a:t>N/A</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Yes</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Yes: Admin &amp; N/S</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600" b="0" i="0" u="none" strike="noStrike">
                          <a:solidFill>
                            <a:srgbClr val="000000"/>
                          </a:solidFill>
                          <a:effectLst/>
                          <a:latin typeface="Arial" panose="020B0604020202020204" pitchFamily="34" charset="0"/>
                        </a:rPr>
                        <a:t>No</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US and flexi-cystoscopy </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600" b="0" i="0" u="none" strike="noStrike" dirty="0">
                          <a:solidFill>
                            <a:srgbClr val="000000"/>
                          </a:solidFill>
                          <a:effectLst/>
                          <a:latin typeface="Arial" panose="020B0604020202020204" pitchFamily="34" charset="0"/>
                        </a:rPr>
                        <a:t>Yes</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21227536"/>
                  </a:ext>
                </a:extLst>
              </a:tr>
              <a:tr h="1134208">
                <a:tc>
                  <a:txBody>
                    <a:bodyPr/>
                    <a:lstStyle/>
                    <a:p>
                      <a:pPr algn="ctr" fontAlgn="ctr"/>
                      <a:r>
                        <a:rPr lang="en-GB" sz="1600" b="1" i="0" u="none" strike="noStrike">
                          <a:solidFill>
                            <a:srgbClr val="000000"/>
                          </a:solidFill>
                          <a:effectLst/>
                          <a:latin typeface="Arial" panose="020B0604020202020204" pitchFamily="34" charset="0"/>
                        </a:rPr>
                        <a:t>SWAG</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1600" b="0" i="0" u="none" strike="noStrike">
                          <a:solidFill>
                            <a:srgbClr val="000000"/>
                          </a:solidFill>
                          <a:effectLst/>
                          <a:latin typeface="Arial" panose="020B0604020202020204" pitchFamily="34" charset="0"/>
                        </a:rPr>
                        <a:t>SALISBURY NHS FOUNDATION TRUST</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No</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GB" sz="1600" b="0" i="0" u="none" strike="noStrike">
                          <a:solidFill>
                            <a:srgbClr val="000000"/>
                          </a:solidFill>
                          <a:effectLst/>
                          <a:latin typeface="Arial" panose="020B0604020202020204" pitchFamily="34" charset="0"/>
                        </a:rPr>
                        <a:t>Aspiration but access to radiology and cystoscopy results blocker: USS and flexi sig same day where possible, but not routine </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N/A</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Yes: N/S</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600" b="0" i="0" u="none" strike="noStrike">
                          <a:solidFill>
                            <a:srgbClr val="000000"/>
                          </a:solidFill>
                          <a:effectLst/>
                          <a:latin typeface="Arial" panose="020B0604020202020204" pitchFamily="34" charset="0"/>
                        </a:rPr>
                        <a:t>N/A</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 </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Yes</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92253136"/>
                  </a:ext>
                </a:extLst>
              </a:tr>
              <a:tr h="1552474">
                <a:tc>
                  <a:txBody>
                    <a:bodyPr/>
                    <a:lstStyle/>
                    <a:p>
                      <a:pPr algn="ctr" fontAlgn="ctr"/>
                      <a:r>
                        <a:rPr lang="en-GB" sz="1600" b="1" i="0" u="none" strike="noStrike">
                          <a:solidFill>
                            <a:srgbClr val="000000"/>
                          </a:solidFill>
                          <a:effectLst/>
                          <a:latin typeface="Arial" panose="020B0604020202020204" pitchFamily="34" charset="0"/>
                        </a:rPr>
                        <a:t>SWAG</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1600" b="0" i="0" u="none" strike="noStrike">
                          <a:solidFill>
                            <a:srgbClr val="000000"/>
                          </a:solidFill>
                          <a:effectLst/>
                          <a:latin typeface="Arial" panose="020B0604020202020204" pitchFamily="34" charset="0"/>
                        </a:rPr>
                        <a:t>SOMERSET NHS FOUNDATION TRUST</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No</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GB" sz="1600" b="0" i="0" u="none" strike="noStrike">
                          <a:solidFill>
                            <a:srgbClr val="000000"/>
                          </a:solidFill>
                          <a:effectLst/>
                          <a:latin typeface="Arial" panose="020B0604020202020204" pitchFamily="34" charset="0"/>
                        </a:rPr>
                        <a:t>3 day service aspiration CTU to flexi (unable to achieve currently).  One stop blocker CT hot reporting</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N/A</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Yes:  Admin &amp; N/S</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600" b="0" i="0" u="none" strike="noStrike">
                          <a:solidFill>
                            <a:srgbClr val="000000"/>
                          </a:solidFill>
                          <a:effectLst/>
                          <a:latin typeface="Arial" panose="020B0604020202020204" pitchFamily="34" charset="0"/>
                        </a:rPr>
                        <a:t>N/A</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N/A</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At MPH Yes / YDH planning</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50484306"/>
                  </a:ext>
                </a:extLst>
              </a:tr>
            </a:tbl>
          </a:graphicData>
        </a:graphic>
      </p:graphicFrame>
    </p:spTree>
    <p:extLst>
      <p:ext uri="{BB962C8B-B14F-4D97-AF65-F5344CB8AC3E}">
        <p14:creationId xmlns:p14="http://schemas.microsoft.com/office/powerpoint/2010/main" val="3236110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381000" y="190500"/>
            <a:ext cx="13944600"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Urology</a:t>
            </a:r>
            <a:r>
              <a:rPr lang="en-US" sz="5400" dirty="0">
                <a:ln w="0"/>
                <a:effectLst>
                  <a:outerShdw blurRad="38100" dist="19050" dir="2700000" algn="tl" rotWithShape="0">
                    <a:schemeClr val="dk1">
                      <a:alpha val="40000"/>
                    </a:schemeClr>
                  </a:outerShdw>
                </a:effectLst>
                <a:latin typeface="Arial"/>
                <a:ea typeface="Arial"/>
                <a:cs typeface="Arial"/>
                <a:sym typeface="Arial"/>
              </a:rPr>
              <a:t> – Bladder Deep Dive: </a:t>
            </a:r>
            <a:r>
              <a:rPr lang="en-US" sz="5400">
                <a:ln w="0"/>
                <a:effectLst>
                  <a:outerShdw blurRad="38100" dist="19050" dir="2700000" algn="tl" rotWithShape="0">
                    <a:schemeClr val="dk1">
                      <a:alpha val="40000"/>
                    </a:schemeClr>
                  </a:outerShdw>
                </a:effectLst>
                <a:latin typeface="Arial"/>
                <a:ea typeface="Arial"/>
                <a:cs typeface="Arial"/>
                <a:sym typeface="Arial"/>
              </a:rPr>
              <a:t>Pathway detail - Further</a:t>
            </a:r>
            <a:endParaRPr lang="en-GB"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 name="Table 2">
            <a:extLst>
              <a:ext uri="{FF2B5EF4-FFF2-40B4-BE49-F238E27FC236}">
                <a16:creationId xmlns:a16="http://schemas.microsoft.com/office/drawing/2014/main" id="{B0426B67-27FE-01AE-B21A-A21191EA55CE}"/>
              </a:ext>
            </a:extLst>
          </p:cNvPr>
          <p:cNvGraphicFramePr>
            <a:graphicFrameLocks noGrp="1"/>
          </p:cNvGraphicFramePr>
          <p:nvPr>
            <p:extLst>
              <p:ext uri="{D42A27DB-BD31-4B8C-83A1-F6EECF244321}">
                <p14:modId xmlns:p14="http://schemas.microsoft.com/office/powerpoint/2010/main" val="1843422266"/>
              </p:ext>
            </p:extLst>
          </p:nvPr>
        </p:nvGraphicFramePr>
        <p:xfrm>
          <a:off x="457200" y="1850149"/>
          <a:ext cx="17373599" cy="8033960"/>
        </p:xfrm>
        <a:graphic>
          <a:graphicData uri="http://schemas.openxmlformats.org/drawingml/2006/table">
            <a:tbl>
              <a:tblPr/>
              <a:tblGrid>
                <a:gridCol w="1250000">
                  <a:extLst>
                    <a:ext uri="{9D8B030D-6E8A-4147-A177-3AD203B41FA5}">
                      <a16:colId xmlns:a16="http://schemas.microsoft.com/office/drawing/2014/main" val="3310244497"/>
                    </a:ext>
                  </a:extLst>
                </a:gridCol>
                <a:gridCol w="2977529">
                  <a:extLst>
                    <a:ext uri="{9D8B030D-6E8A-4147-A177-3AD203B41FA5}">
                      <a16:colId xmlns:a16="http://schemas.microsoft.com/office/drawing/2014/main" val="739216816"/>
                    </a:ext>
                  </a:extLst>
                </a:gridCol>
                <a:gridCol w="1783708">
                  <a:extLst>
                    <a:ext uri="{9D8B030D-6E8A-4147-A177-3AD203B41FA5}">
                      <a16:colId xmlns:a16="http://schemas.microsoft.com/office/drawing/2014/main" val="3769019895"/>
                    </a:ext>
                  </a:extLst>
                </a:gridCol>
                <a:gridCol w="2078653">
                  <a:extLst>
                    <a:ext uri="{9D8B030D-6E8A-4147-A177-3AD203B41FA5}">
                      <a16:colId xmlns:a16="http://schemas.microsoft.com/office/drawing/2014/main" val="4242284962"/>
                    </a:ext>
                  </a:extLst>
                </a:gridCol>
                <a:gridCol w="1783708">
                  <a:extLst>
                    <a:ext uri="{9D8B030D-6E8A-4147-A177-3AD203B41FA5}">
                      <a16:colId xmlns:a16="http://schemas.microsoft.com/office/drawing/2014/main" val="3474640427"/>
                    </a:ext>
                  </a:extLst>
                </a:gridCol>
                <a:gridCol w="1685393">
                  <a:extLst>
                    <a:ext uri="{9D8B030D-6E8A-4147-A177-3AD203B41FA5}">
                      <a16:colId xmlns:a16="http://schemas.microsoft.com/office/drawing/2014/main" val="373451714"/>
                    </a:ext>
                  </a:extLst>
                </a:gridCol>
                <a:gridCol w="1825843">
                  <a:extLst>
                    <a:ext uri="{9D8B030D-6E8A-4147-A177-3AD203B41FA5}">
                      <a16:colId xmlns:a16="http://schemas.microsoft.com/office/drawing/2014/main" val="2370354497"/>
                    </a:ext>
                  </a:extLst>
                </a:gridCol>
                <a:gridCol w="1896067">
                  <a:extLst>
                    <a:ext uri="{9D8B030D-6E8A-4147-A177-3AD203B41FA5}">
                      <a16:colId xmlns:a16="http://schemas.microsoft.com/office/drawing/2014/main" val="1075037052"/>
                    </a:ext>
                  </a:extLst>
                </a:gridCol>
                <a:gridCol w="2092698">
                  <a:extLst>
                    <a:ext uri="{9D8B030D-6E8A-4147-A177-3AD203B41FA5}">
                      <a16:colId xmlns:a16="http://schemas.microsoft.com/office/drawing/2014/main" val="4099743793"/>
                    </a:ext>
                  </a:extLst>
                </a:gridCol>
              </a:tblGrid>
              <a:tr h="531327">
                <a:tc>
                  <a:txBody>
                    <a:bodyPr/>
                    <a:lstStyle/>
                    <a:p>
                      <a:pPr algn="ctr" fontAlgn="ctr"/>
                      <a:r>
                        <a:rPr lang="en-GB" sz="1600" b="1" i="0" u="none" strike="noStrike">
                          <a:solidFill>
                            <a:srgbClr val="FFFFFF"/>
                          </a:solidFill>
                          <a:effectLst/>
                          <a:latin typeface="Arial" panose="020B0604020202020204" pitchFamily="34" charset="0"/>
                        </a:rPr>
                        <a:t>CA</a:t>
                      </a:r>
                    </a:p>
                  </a:txBody>
                  <a:tcPr marL="3992" marR="3992" marT="3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n-GB" sz="1600" b="1" i="0" u="none" strike="noStrike">
                          <a:solidFill>
                            <a:srgbClr val="FFFFFF"/>
                          </a:solidFill>
                          <a:effectLst/>
                          <a:latin typeface="Arial" panose="020B0604020202020204" pitchFamily="34" charset="0"/>
                        </a:rPr>
                        <a:t>Provider</a:t>
                      </a:r>
                    </a:p>
                  </a:txBody>
                  <a:tcPr marL="3992" marR="3992" marT="3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n-GB" sz="1600" b="1" i="0" u="none" strike="noStrike">
                          <a:solidFill>
                            <a:srgbClr val="FFFFFF"/>
                          </a:solidFill>
                          <a:effectLst/>
                          <a:latin typeface="Arial" panose="020B0604020202020204" pitchFamily="34" charset="0"/>
                        </a:rPr>
                        <a:t>Ring fenced TURBT</a:t>
                      </a:r>
                    </a:p>
                  </a:txBody>
                  <a:tcPr marL="3992" marR="3992" marT="3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n-GB" sz="1600" b="1" i="0" u="none" strike="noStrike">
                          <a:solidFill>
                            <a:srgbClr val="FFFFFF"/>
                          </a:solidFill>
                          <a:effectLst/>
                          <a:latin typeface="Arial" panose="020B0604020202020204" pitchFamily="34" charset="0"/>
                        </a:rPr>
                        <a:t>Pre-op Ax challenges</a:t>
                      </a:r>
                    </a:p>
                  </a:txBody>
                  <a:tcPr marL="3992" marR="3992" marT="3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n-GB" sz="1600" b="1" i="0" u="none" strike="noStrike">
                          <a:solidFill>
                            <a:srgbClr val="FFFFFF"/>
                          </a:solidFill>
                          <a:effectLst/>
                          <a:latin typeface="Arial" panose="020B0604020202020204" pitchFamily="34" charset="0"/>
                        </a:rPr>
                        <a:t>Histology Innovations</a:t>
                      </a:r>
                    </a:p>
                  </a:txBody>
                  <a:tcPr marL="3992" marR="3992" marT="3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n-GB" sz="1600" b="1" i="0" u="none" strike="noStrike">
                          <a:solidFill>
                            <a:srgbClr val="FFFFFF"/>
                          </a:solidFill>
                          <a:effectLst/>
                          <a:latin typeface="Arial" panose="020B0604020202020204" pitchFamily="34" charset="0"/>
                        </a:rPr>
                        <a:t>Digital pathology</a:t>
                      </a:r>
                    </a:p>
                  </a:txBody>
                  <a:tcPr marL="3992" marR="3992" marT="3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n-GB" sz="1600" b="1" i="0" u="none" strike="noStrike">
                          <a:solidFill>
                            <a:srgbClr val="FFFFFF"/>
                          </a:solidFill>
                          <a:effectLst/>
                          <a:latin typeface="Arial" panose="020B0604020202020204" pitchFamily="34" charset="0"/>
                        </a:rPr>
                        <a:t>MDT SoC</a:t>
                      </a:r>
                    </a:p>
                  </a:txBody>
                  <a:tcPr marL="3992" marR="3992" marT="3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n-GB" sz="1600" b="1" i="0" u="none" strike="noStrike">
                          <a:solidFill>
                            <a:srgbClr val="FFFFFF"/>
                          </a:solidFill>
                          <a:effectLst/>
                          <a:latin typeface="Arial" panose="020B0604020202020204" pitchFamily="34" charset="0"/>
                        </a:rPr>
                        <a:t>Diagnostic clinic provision ringfenced</a:t>
                      </a:r>
                    </a:p>
                  </a:txBody>
                  <a:tcPr marL="3992" marR="3992" marT="3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n-GB" sz="1600" b="1" i="0" u="none" strike="noStrike">
                          <a:solidFill>
                            <a:srgbClr val="FFFFFF"/>
                          </a:solidFill>
                          <a:effectLst/>
                          <a:latin typeface="Arial" panose="020B0604020202020204" pitchFamily="34" charset="0"/>
                        </a:rPr>
                        <a:t>Diagnostic clinic provision </a:t>
                      </a:r>
                    </a:p>
                  </a:txBody>
                  <a:tcPr marL="3992" marR="3992" marT="3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extLst>
                  <a:ext uri="{0D108BD9-81ED-4DB2-BD59-A6C34878D82A}">
                    <a16:rowId xmlns:a16="http://schemas.microsoft.com/office/drawing/2014/main" val="1951742934"/>
                  </a:ext>
                </a:extLst>
              </a:tr>
              <a:tr h="1287443">
                <a:tc>
                  <a:txBody>
                    <a:bodyPr/>
                    <a:lstStyle/>
                    <a:p>
                      <a:pPr algn="ctr" fontAlgn="ctr"/>
                      <a:r>
                        <a:rPr lang="en-GB" sz="1600" b="1" i="0" u="none" strike="noStrike">
                          <a:solidFill>
                            <a:srgbClr val="000000"/>
                          </a:solidFill>
                          <a:effectLst/>
                          <a:latin typeface="Arial" panose="020B0604020202020204" pitchFamily="34" charset="0"/>
                        </a:rPr>
                        <a:t>SWAG</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Arial" panose="020B0604020202020204" pitchFamily="34" charset="0"/>
                        </a:rPr>
                        <a:t>GLOUCESTERSHIRE HOSPITALS NHS FOUNDATION TRUST</a:t>
                      </a:r>
                    </a:p>
                  </a:txBody>
                  <a:tcPr marL="3992" marR="3992" marT="39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No</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No</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Looking at Ai</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Consideration</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No</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GB" sz="1600" b="0" i="0" u="none" strike="noStrike">
                          <a:solidFill>
                            <a:srgbClr val="000000"/>
                          </a:solidFill>
                          <a:effectLst/>
                          <a:latin typeface="Arial" panose="020B0604020202020204" pitchFamily="34" charset="0"/>
                        </a:rPr>
                        <a:t>Yes</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Not N/S led usually 7 days post MDT 9 patients per clinic</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585894"/>
                  </a:ext>
                </a:extLst>
              </a:tr>
              <a:tr h="2043558">
                <a:tc>
                  <a:txBody>
                    <a:bodyPr/>
                    <a:lstStyle/>
                    <a:p>
                      <a:pPr algn="ctr" fontAlgn="ctr"/>
                      <a:r>
                        <a:rPr lang="en-GB" sz="1600" b="1" i="0" u="none" strike="noStrike">
                          <a:solidFill>
                            <a:srgbClr val="000000"/>
                          </a:solidFill>
                          <a:effectLst/>
                          <a:latin typeface="Arial" panose="020B0604020202020204" pitchFamily="34" charset="0"/>
                        </a:rPr>
                        <a:t>SWAG</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1600" b="0" i="0" u="none" strike="noStrike">
                          <a:solidFill>
                            <a:srgbClr val="000000"/>
                          </a:solidFill>
                          <a:effectLst/>
                          <a:latin typeface="Arial" panose="020B0604020202020204" pitchFamily="34" charset="0"/>
                        </a:rPr>
                        <a:t>NORTH BRISTOL NHS TRUST</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No</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Yes</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 </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Yes 100% scans but validation of all pathologists is challenging on time in job plans</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Yes: </a:t>
                      </a:r>
                      <a:r>
                        <a:rPr lang="en-GB" sz="1600" b="0" i="0" u="none" strike="noStrike" dirty="0" err="1">
                          <a:solidFill>
                            <a:srgbClr val="000000"/>
                          </a:solidFill>
                          <a:effectLst/>
                          <a:latin typeface="Arial" panose="020B0604020202020204" pitchFamily="34" charset="0"/>
                        </a:rPr>
                        <a:t>Deontics</a:t>
                      </a:r>
                      <a:endParaRPr lang="en-GB" sz="1600" b="0" i="0" u="none" strike="noStrike" dirty="0">
                        <a:solidFill>
                          <a:srgbClr val="000000"/>
                        </a:solidFill>
                        <a:effectLst/>
                        <a:latin typeface="Arial" panose="020B0604020202020204" pitchFamily="34" charset="0"/>
                      </a:endParaRP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b="0" i="0" u="none" strike="noStrike" dirty="0">
                          <a:solidFill>
                            <a:srgbClr val="000000"/>
                          </a:solidFill>
                          <a:effectLst/>
                          <a:latin typeface="Arial" panose="020B0604020202020204" pitchFamily="34" charset="0"/>
                        </a:rPr>
                        <a:t>Yes</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CNS clinics, CTU results clinics.  </a:t>
                      </a:r>
                      <a:br>
                        <a:rPr lang="en-GB" sz="1600" b="0" i="0" u="none" strike="noStrike" dirty="0">
                          <a:solidFill>
                            <a:srgbClr val="000000"/>
                          </a:solidFill>
                          <a:effectLst/>
                          <a:latin typeface="Arial" panose="020B0604020202020204" pitchFamily="34" charset="0"/>
                        </a:rPr>
                      </a:br>
                      <a:r>
                        <a:rPr lang="en-GB" sz="1600" b="0" i="0" u="none" strike="noStrike" dirty="0">
                          <a:solidFill>
                            <a:srgbClr val="000000"/>
                          </a:solidFill>
                          <a:effectLst/>
                          <a:latin typeface="Arial" panose="020B0604020202020204" pitchFamily="34" charset="0"/>
                        </a:rPr>
                        <a:t>N/S led Yes </a:t>
                      </a:r>
                      <a:br>
                        <a:rPr lang="en-GB" sz="1600" b="0" i="0" u="none" strike="noStrike" dirty="0">
                          <a:solidFill>
                            <a:srgbClr val="000000"/>
                          </a:solidFill>
                          <a:effectLst/>
                          <a:latin typeface="Arial" panose="020B0604020202020204" pitchFamily="34" charset="0"/>
                        </a:rPr>
                      </a:br>
                      <a:r>
                        <a:rPr lang="en-GB" sz="1600" b="0" i="0" u="none" strike="noStrike" dirty="0">
                          <a:solidFill>
                            <a:srgbClr val="000000"/>
                          </a:solidFill>
                          <a:effectLst/>
                          <a:latin typeface="Arial" panose="020B0604020202020204" pitchFamily="34" charset="0"/>
                        </a:rPr>
                        <a:t>scheduled after MDT by 3-5 days </a:t>
                      </a:r>
                      <a:br>
                        <a:rPr lang="en-GB" sz="1600" b="0" i="0" u="none" strike="noStrike" dirty="0">
                          <a:solidFill>
                            <a:srgbClr val="000000"/>
                          </a:solidFill>
                          <a:effectLst/>
                          <a:latin typeface="Arial" panose="020B0604020202020204" pitchFamily="34" charset="0"/>
                        </a:rPr>
                      </a:br>
                      <a:r>
                        <a:rPr lang="en-GB" sz="1600" b="0" i="0" u="none" strike="noStrike" dirty="0">
                          <a:solidFill>
                            <a:srgbClr val="000000"/>
                          </a:solidFill>
                          <a:effectLst/>
                          <a:latin typeface="Arial" panose="020B0604020202020204" pitchFamily="34" charset="0"/>
                        </a:rPr>
                        <a:t>5 clinics/wk. Each clinic holds 3 patients. = 15 patients.</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5132312"/>
                  </a:ext>
                </a:extLst>
              </a:tr>
              <a:tr h="510889">
                <a:tc>
                  <a:txBody>
                    <a:bodyPr/>
                    <a:lstStyle/>
                    <a:p>
                      <a:pPr algn="ctr" fontAlgn="ctr"/>
                      <a:r>
                        <a:rPr lang="en-GB" sz="1600" b="1" i="0" u="none" strike="noStrike">
                          <a:solidFill>
                            <a:srgbClr val="000000"/>
                          </a:solidFill>
                          <a:effectLst/>
                          <a:latin typeface="Arial" panose="020B0604020202020204" pitchFamily="34" charset="0"/>
                        </a:rPr>
                        <a:t>SWAG</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1600" b="0" i="0" u="none" strike="noStrike">
                          <a:solidFill>
                            <a:srgbClr val="000000"/>
                          </a:solidFill>
                          <a:effectLst/>
                          <a:latin typeface="Arial" panose="020B0604020202020204" pitchFamily="34" charset="0"/>
                        </a:rPr>
                        <a:t>ROYAL UNITED HOSPITALS BATH NHS FOUNDATION TRUST</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No</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No: established drop in Pre-op for cancer</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 </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 </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Yes: CAG presented</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b="0" i="0" u="none" strike="noStrike" dirty="0">
                          <a:solidFill>
                            <a:srgbClr val="000000"/>
                          </a:solidFill>
                          <a:effectLst/>
                          <a:latin typeface="Arial" panose="020B0604020202020204" pitchFamily="34" charset="0"/>
                        </a:rPr>
                        <a:t>Yes</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N/S led</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0625879"/>
                  </a:ext>
                </a:extLst>
              </a:tr>
              <a:tr h="1277223">
                <a:tc>
                  <a:txBody>
                    <a:bodyPr/>
                    <a:lstStyle/>
                    <a:p>
                      <a:pPr algn="ctr" fontAlgn="ctr"/>
                      <a:r>
                        <a:rPr lang="en-GB" sz="1600" b="1" i="0" u="none" strike="noStrike">
                          <a:solidFill>
                            <a:srgbClr val="000000"/>
                          </a:solidFill>
                          <a:effectLst/>
                          <a:latin typeface="Arial" panose="020B0604020202020204" pitchFamily="34" charset="0"/>
                        </a:rPr>
                        <a:t>SWAG</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1600" b="0" i="0" u="none" strike="noStrike">
                          <a:solidFill>
                            <a:srgbClr val="000000"/>
                          </a:solidFill>
                          <a:effectLst/>
                          <a:latin typeface="Arial" panose="020B0604020202020204" pitchFamily="34" charset="0"/>
                        </a:rPr>
                        <a:t>SALISBURY NHS FOUNDATION TRUST</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No adhoc as needed</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 </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Challenges with capacity outsource template biopsies</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 </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Yes</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b="0" i="0" u="none" strike="noStrike">
                          <a:solidFill>
                            <a:srgbClr val="000000"/>
                          </a:solidFill>
                          <a:effectLst/>
                          <a:latin typeface="Arial" panose="020B0604020202020204" pitchFamily="34" charset="0"/>
                        </a:rPr>
                        <a:t>Yes</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N/S led within 7 days of MDT</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8108961"/>
                  </a:ext>
                </a:extLst>
              </a:tr>
              <a:tr h="1788114">
                <a:tc>
                  <a:txBody>
                    <a:bodyPr/>
                    <a:lstStyle/>
                    <a:p>
                      <a:pPr algn="ctr" fontAlgn="ctr"/>
                      <a:r>
                        <a:rPr lang="en-GB" sz="1600" b="1" i="0" u="none" strike="noStrike">
                          <a:solidFill>
                            <a:srgbClr val="000000"/>
                          </a:solidFill>
                          <a:effectLst/>
                          <a:latin typeface="Arial" panose="020B0604020202020204" pitchFamily="34" charset="0"/>
                        </a:rPr>
                        <a:t>SWAG</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GB" sz="1600" b="0" i="0" u="none" strike="noStrike">
                          <a:solidFill>
                            <a:srgbClr val="000000"/>
                          </a:solidFill>
                          <a:effectLst/>
                          <a:latin typeface="Arial" panose="020B0604020202020204" pitchFamily="34" charset="0"/>
                        </a:rPr>
                        <a:t>SOMERSET NHS FOUNDATION TRUST</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Yes</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 </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 </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Arial" panose="020B0604020202020204" pitchFamily="34" charset="0"/>
                        </a:rPr>
                        <a:t> </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Streamlining meeting  </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GB" sz="1600" b="0" i="0" u="none" strike="noStrike" dirty="0">
                          <a:solidFill>
                            <a:srgbClr val="000000"/>
                          </a:solidFill>
                          <a:effectLst/>
                          <a:latin typeface="Arial" panose="020B0604020202020204" pitchFamily="34" charset="0"/>
                        </a:rPr>
                        <a:t>Yes</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Arial" panose="020B0604020202020204" pitchFamily="34" charset="0"/>
                        </a:rPr>
                        <a:t>N/S led</a:t>
                      </a:r>
                      <a:br>
                        <a:rPr lang="en-GB" sz="1600" b="0" i="0" u="none" strike="noStrike" dirty="0">
                          <a:solidFill>
                            <a:srgbClr val="000000"/>
                          </a:solidFill>
                          <a:effectLst/>
                          <a:latin typeface="Arial" panose="020B0604020202020204" pitchFamily="34" charset="0"/>
                        </a:rPr>
                      </a:br>
                      <a:r>
                        <a:rPr lang="en-GB" sz="1600" b="0" i="0" u="none" strike="noStrike" dirty="0">
                          <a:solidFill>
                            <a:srgbClr val="000000"/>
                          </a:solidFill>
                          <a:effectLst/>
                          <a:latin typeface="Arial" panose="020B0604020202020204" pitchFamily="34" charset="0"/>
                        </a:rPr>
                        <a:t>CNSs will see patient to tell them they need staging, MDT discussion and then to a results clinic with a consultant to plan treatment.</a:t>
                      </a:r>
                    </a:p>
                  </a:txBody>
                  <a:tcPr marL="3992" marR="3992" marT="3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3535433"/>
                  </a:ext>
                </a:extLst>
              </a:tr>
            </a:tbl>
          </a:graphicData>
        </a:graphic>
      </p:graphicFrame>
    </p:spTree>
    <p:extLst>
      <p:ext uri="{BB962C8B-B14F-4D97-AF65-F5344CB8AC3E}">
        <p14:creationId xmlns:p14="http://schemas.microsoft.com/office/powerpoint/2010/main" val="66442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3"/>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1600200" y="227370"/>
            <a:ext cx="11445218"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Urology</a:t>
            </a:r>
            <a:r>
              <a:rPr lang="en-US" sz="5400" dirty="0">
                <a:ln w="0"/>
                <a:effectLst>
                  <a:outerShdw blurRad="38100" dist="19050" dir="2700000" algn="tl" rotWithShape="0">
                    <a:schemeClr val="dk1">
                      <a:alpha val="40000"/>
                    </a:schemeClr>
                  </a:outerShdw>
                </a:effectLst>
                <a:latin typeface="Arial"/>
                <a:ea typeface="Arial"/>
                <a:cs typeface="Arial"/>
                <a:sym typeface="Arial"/>
              </a:rPr>
              <a:t> – Bladder Deep Dive</a:t>
            </a:r>
            <a:endParaRPr lang="en-GB" sz="54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98823EEB-5852-6A50-DAA1-E53512B852B6}"/>
              </a:ext>
            </a:extLst>
          </p:cNvPr>
          <p:cNvPicPr>
            <a:picLocks noChangeAspect="1"/>
          </p:cNvPicPr>
          <p:nvPr/>
        </p:nvPicPr>
        <p:blipFill>
          <a:blip r:embed="rId4"/>
          <a:stretch>
            <a:fillRect/>
          </a:stretch>
        </p:blipFill>
        <p:spPr>
          <a:xfrm>
            <a:off x="228600" y="1263590"/>
            <a:ext cx="10668000" cy="8334375"/>
          </a:xfrm>
          <a:prstGeom prst="rect">
            <a:avLst/>
          </a:prstGeom>
        </p:spPr>
      </p:pic>
      <p:pic>
        <p:nvPicPr>
          <p:cNvPr id="8" name="Picture 7">
            <a:extLst>
              <a:ext uri="{FF2B5EF4-FFF2-40B4-BE49-F238E27FC236}">
                <a16:creationId xmlns:a16="http://schemas.microsoft.com/office/drawing/2014/main" id="{4629BF58-B5F3-9954-F03F-323CFC416CFB}"/>
              </a:ext>
            </a:extLst>
          </p:cNvPr>
          <p:cNvPicPr>
            <a:picLocks noChangeAspect="1"/>
          </p:cNvPicPr>
          <p:nvPr/>
        </p:nvPicPr>
        <p:blipFill>
          <a:blip r:embed="rId5"/>
          <a:stretch>
            <a:fillRect/>
          </a:stretch>
        </p:blipFill>
        <p:spPr>
          <a:xfrm>
            <a:off x="10896600" y="2273829"/>
            <a:ext cx="7391400" cy="5155671"/>
          </a:xfrm>
          <a:prstGeom prst="rect">
            <a:avLst/>
          </a:prstGeom>
        </p:spPr>
      </p:pic>
    </p:spTree>
    <p:extLst>
      <p:ext uri="{BB962C8B-B14F-4D97-AF65-F5344CB8AC3E}">
        <p14:creationId xmlns:p14="http://schemas.microsoft.com/office/powerpoint/2010/main" val="324377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3"/>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1676400" y="478646"/>
            <a:ext cx="11445218"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Urology</a:t>
            </a:r>
            <a:r>
              <a:rPr lang="en-US" sz="5400" dirty="0">
                <a:ln w="0"/>
                <a:effectLst>
                  <a:outerShdw blurRad="38100" dist="19050" dir="2700000" algn="tl" rotWithShape="0">
                    <a:schemeClr val="dk1">
                      <a:alpha val="40000"/>
                    </a:schemeClr>
                  </a:outerShdw>
                </a:effectLst>
                <a:latin typeface="Arial"/>
                <a:ea typeface="Arial"/>
                <a:cs typeface="Arial"/>
                <a:sym typeface="Arial"/>
              </a:rPr>
              <a:t> – Bladder Deep Dive</a:t>
            </a:r>
            <a:endParaRPr lang="en-GB" sz="54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9D48377E-2AEE-8A09-54FD-3BB38B7CD08C}"/>
              </a:ext>
            </a:extLst>
          </p:cNvPr>
          <p:cNvPicPr>
            <a:picLocks noChangeAspect="1"/>
          </p:cNvPicPr>
          <p:nvPr/>
        </p:nvPicPr>
        <p:blipFill>
          <a:blip r:embed="rId4"/>
          <a:stretch>
            <a:fillRect/>
          </a:stretch>
        </p:blipFill>
        <p:spPr>
          <a:xfrm>
            <a:off x="609600" y="1302118"/>
            <a:ext cx="13411200" cy="8181120"/>
          </a:xfrm>
          <a:prstGeom prst="rect">
            <a:avLst/>
          </a:prstGeom>
        </p:spPr>
      </p:pic>
    </p:spTree>
    <p:extLst>
      <p:ext uri="{BB962C8B-B14F-4D97-AF65-F5344CB8AC3E}">
        <p14:creationId xmlns:p14="http://schemas.microsoft.com/office/powerpoint/2010/main" val="2818102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3"/>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1676400" y="243185"/>
            <a:ext cx="11445218"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Urology</a:t>
            </a:r>
            <a:r>
              <a:rPr lang="en-US" sz="5400" dirty="0">
                <a:ln w="0"/>
                <a:effectLst>
                  <a:outerShdw blurRad="38100" dist="19050" dir="2700000" algn="tl" rotWithShape="0">
                    <a:schemeClr val="dk1">
                      <a:alpha val="40000"/>
                    </a:schemeClr>
                  </a:outerShdw>
                </a:effectLst>
                <a:latin typeface="Arial"/>
                <a:ea typeface="Arial"/>
                <a:cs typeface="Arial"/>
                <a:sym typeface="Arial"/>
              </a:rPr>
              <a:t> – Bladder Deep Dive</a:t>
            </a:r>
            <a:endParaRPr lang="en-GB" sz="54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F892982F-A229-0290-B59A-B745B2D8C5AC}"/>
              </a:ext>
            </a:extLst>
          </p:cNvPr>
          <p:cNvPicPr>
            <a:picLocks noChangeAspect="1"/>
          </p:cNvPicPr>
          <p:nvPr/>
        </p:nvPicPr>
        <p:blipFill>
          <a:blip r:embed="rId4"/>
          <a:stretch>
            <a:fillRect/>
          </a:stretch>
        </p:blipFill>
        <p:spPr>
          <a:xfrm>
            <a:off x="264784" y="1176597"/>
            <a:ext cx="9438898" cy="4146077"/>
          </a:xfrm>
          <a:prstGeom prst="rect">
            <a:avLst/>
          </a:prstGeom>
        </p:spPr>
      </p:pic>
      <p:pic>
        <p:nvPicPr>
          <p:cNvPr id="7" name="Picture 6">
            <a:extLst>
              <a:ext uri="{FF2B5EF4-FFF2-40B4-BE49-F238E27FC236}">
                <a16:creationId xmlns:a16="http://schemas.microsoft.com/office/drawing/2014/main" id="{B27C0282-A31C-C859-BB13-EF3B3A48022D}"/>
              </a:ext>
            </a:extLst>
          </p:cNvPr>
          <p:cNvPicPr>
            <a:picLocks noChangeAspect="1"/>
          </p:cNvPicPr>
          <p:nvPr/>
        </p:nvPicPr>
        <p:blipFill>
          <a:blip r:embed="rId5"/>
          <a:stretch>
            <a:fillRect/>
          </a:stretch>
        </p:blipFill>
        <p:spPr>
          <a:xfrm>
            <a:off x="264784" y="5322674"/>
            <a:ext cx="9438898" cy="4259476"/>
          </a:xfrm>
          <a:prstGeom prst="rect">
            <a:avLst/>
          </a:prstGeom>
        </p:spPr>
      </p:pic>
      <p:pic>
        <p:nvPicPr>
          <p:cNvPr id="9" name="Picture 8">
            <a:extLst>
              <a:ext uri="{FF2B5EF4-FFF2-40B4-BE49-F238E27FC236}">
                <a16:creationId xmlns:a16="http://schemas.microsoft.com/office/drawing/2014/main" id="{087D1A38-C956-353F-232E-59BAE70C83E9}"/>
              </a:ext>
            </a:extLst>
          </p:cNvPr>
          <p:cNvPicPr>
            <a:picLocks noChangeAspect="1"/>
          </p:cNvPicPr>
          <p:nvPr/>
        </p:nvPicPr>
        <p:blipFill>
          <a:blip r:embed="rId6"/>
          <a:stretch>
            <a:fillRect/>
          </a:stretch>
        </p:blipFill>
        <p:spPr>
          <a:xfrm>
            <a:off x="9834627" y="1866900"/>
            <a:ext cx="8503670" cy="6172200"/>
          </a:xfrm>
          <a:prstGeom prst="rect">
            <a:avLst/>
          </a:prstGeom>
        </p:spPr>
      </p:pic>
      <p:sp>
        <p:nvSpPr>
          <p:cNvPr id="11" name="TextBox 10">
            <a:extLst>
              <a:ext uri="{FF2B5EF4-FFF2-40B4-BE49-F238E27FC236}">
                <a16:creationId xmlns:a16="http://schemas.microsoft.com/office/drawing/2014/main" id="{A8F59EC4-4B6E-A7B1-806C-5D515131A432}"/>
              </a:ext>
            </a:extLst>
          </p:cNvPr>
          <p:cNvSpPr txBox="1"/>
          <p:nvPr/>
        </p:nvSpPr>
        <p:spPr>
          <a:xfrm>
            <a:off x="10044666" y="8235434"/>
            <a:ext cx="9575800" cy="646331"/>
          </a:xfrm>
          <a:prstGeom prst="rect">
            <a:avLst/>
          </a:prstGeom>
          <a:noFill/>
        </p:spPr>
        <p:txBody>
          <a:bodyPr wrap="square">
            <a:spAutoFit/>
          </a:bodyPr>
          <a:lstStyle/>
          <a:p>
            <a:r>
              <a:rPr lang="en-GB" dirty="0">
                <a:hlinkClick r:id="rId7"/>
              </a:rPr>
              <a:t>https://bursturology.com/identify-calculator/</a:t>
            </a:r>
            <a:endParaRPr lang="en-GB" dirty="0"/>
          </a:p>
          <a:p>
            <a:endParaRPr lang="en-GB" dirty="0"/>
          </a:p>
        </p:txBody>
      </p:sp>
    </p:spTree>
    <p:extLst>
      <p:ext uri="{BB962C8B-B14F-4D97-AF65-F5344CB8AC3E}">
        <p14:creationId xmlns:p14="http://schemas.microsoft.com/office/powerpoint/2010/main" val="368006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1676400" y="478646"/>
            <a:ext cx="11445218"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Urology</a:t>
            </a:r>
            <a:r>
              <a:rPr lang="en-US" sz="5400" dirty="0">
                <a:ln w="0"/>
                <a:effectLst>
                  <a:outerShdw blurRad="38100" dist="19050" dir="2700000" algn="tl" rotWithShape="0">
                    <a:schemeClr val="dk1">
                      <a:alpha val="40000"/>
                    </a:schemeClr>
                  </a:outerShdw>
                </a:effectLst>
                <a:latin typeface="Arial"/>
                <a:ea typeface="Arial"/>
                <a:cs typeface="Arial"/>
                <a:sym typeface="Arial"/>
              </a:rPr>
              <a:t> – Bladder Deep Dive</a:t>
            </a:r>
            <a:endParaRPr lang="en-GB" sz="54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AE65964E-1EB4-96E1-5A8A-D578F557B944}"/>
              </a:ext>
            </a:extLst>
          </p:cNvPr>
          <p:cNvPicPr>
            <a:picLocks noChangeAspect="1"/>
          </p:cNvPicPr>
          <p:nvPr/>
        </p:nvPicPr>
        <p:blipFill>
          <a:blip r:embed="rId5"/>
          <a:stretch>
            <a:fillRect/>
          </a:stretch>
        </p:blipFill>
        <p:spPr>
          <a:xfrm>
            <a:off x="381000" y="1638300"/>
            <a:ext cx="12740618" cy="7863981"/>
          </a:xfrm>
          <a:prstGeom prst="rect">
            <a:avLst/>
          </a:prstGeom>
        </p:spPr>
      </p:pic>
    </p:spTree>
    <p:extLst>
      <p:ext uri="{BB962C8B-B14F-4D97-AF65-F5344CB8AC3E}">
        <p14:creationId xmlns:p14="http://schemas.microsoft.com/office/powerpoint/2010/main" val="2474662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endParaRPr lang="en-GB"/>
          </a:p>
        </p:txBody>
      </p:sp>
      <p:pic>
        <p:nvPicPr>
          <p:cNvPr id="5" name="Picture 4" descr="A close up of a sign&#10;&#10;Description automatically generated">
            <a:extLst>
              <a:ext uri="{FF2B5EF4-FFF2-40B4-BE49-F238E27FC236}">
                <a16:creationId xmlns:a16="http://schemas.microsoft.com/office/drawing/2014/main" id="{A4EF9A4C-3DA4-3E82-57AF-51D0DAF9D067}"/>
              </a:ext>
            </a:extLst>
          </p:cNvPr>
          <p:cNvPicPr>
            <a:picLocks noChangeAspect="1"/>
          </p:cNvPicPr>
          <p:nvPr/>
        </p:nvPicPr>
        <p:blipFill>
          <a:blip r:embed="rId4"/>
          <a:stretch>
            <a:fillRect/>
          </a:stretch>
        </p:blipFill>
        <p:spPr>
          <a:xfrm>
            <a:off x="-76200" y="9383379"/>
            <a:ext cx="10829925" cy="904875"/>
          </a:xfrm>
          <a:prstGeom prst="rect">
            <a:avLst/>
          </a:prstGeom>
        </p:spPr>
      </p:pic>
      <p:sp>
        <p:nvSpPr>
          <p:cNvPr id="47" name="Rectangle 46">
            <a:extLst>
              <a:ext uri="{FF2B5EF4-FFF2-40B4-BE49-F238E27FC236}">
                <a16:creationId xmlns:a16="http://schemas.microsoft.com/office/drawing/2014/main" id="{C5DD6CD5-1C27-95EF-3BFF-A897D4E464D1}"/>
              </a:ext>
            </a:extLst>
          </p:cNvPr>
          <p:cNvSpPr/>
          <p:nvPr/>
        </p:nvSpPr>
        <p:spPr>
          <a:xfrm>
            <a:off x="-76200" y="-51703"/>
            <a:ext cx="15240000"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SWAG Urology</a:t>
            </a:r>
            <a:r>
              <a:rPr lang="en-US" sz="5400" dirty="0">
                <a:ln w="0"/>
                <a:effectLst>
                  <a:outerShdw blurRad="38100" dist="19050" dir="2700000" algn="tl" rotWithShape="0">
                    <a:schemeClr val="dk1">
                      <a:alpha val="40000"/>
                    </a:schemeClr>
                  </a:outerShdw>
                </a:effectLst>
                <a:latin typeface="Arial"/>
                <a:ea typeface="Arial"/>
                <a:cs typeface="Arial"/>
                <a:sym typeface="Arial"/>
              </a:rPr>
              <a:t>: National Cancer Programme 24/25 Priority pathway deliverables: Bladder</a:t>
            </a:r>
            <a:endParaRPr lang="en-GB"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A18746C3-0596-40B5-850D-F80C077CF60C}"/>
              </a:ext>
            </a:extLst>
          </p:cNvPr>
          <p:cNvSpPr txBox="1"/>
          <p:nvPr/>
        </p:nvSpPr>
        <p:spPr>
          <a:xfrm>
            <a:off x="266700" y="1770980"/>
            <a:ext cx="16992600"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Improvement plans at challenged providers (urology FDS below 60 or in tiering) where challenges have been identified through bladder pathway analysis</a:t>
            </a:r>
          </a:p>
        </p:txBody>
      </p:sp>
      <p:sp>
        <p:nvSpPr>
          <p:cNvPr id="6" name="TextBox 5">
            <a:extLst>
              <a:ext uri="{FF2B5EF4-FFF2-40B4-BE49-F238E27FC236}">
                <a16:creationId xmlns:a16="http://schemas.microsoft.com/office/drawing/2014/main" id="{CAA09C28-DEB8-1098-BC28-53A5622EC61D}"/>
              </a:ext>
            </a:extLst>
          </p:cNvPr>
          <p:cNvSpPr txBox="1"/>
          <p:nvPr/>
        </p:nvSpPr>
        <p:spPr>
          <a:xfrm>
            <a:off x="300567" y="2725087"/>
            <a:ext cx="17373600" cy="6740307"/>
          </a:xfrm>
          <a:prstGeom prst="rect">
            <a:avLst/>
          </a:prstGeom>
          <a:noFill/>
        </p:spPr>
        <p:txBody>
          <a:bodyPr wrap="square">
            <a:spAutoFit/>
          </a:bodyPr>
          <a:lstStyle/>
          <a:p>
            <a:pPr marL="34290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Provide pathway change funding </a:t>
            </a:r>
            <a:r>
              <a:rPr lang="en-GB" sz="2400" dirty="0">
                <a:latin typeface="Arial" panose="020B0604020202020204" pitchFamily="34" charset="0"/>
                <a:cs typeface="Arial" panose="020B0604020202020204" pitchFamily="34" charset="0"/>
              </a:rPr>
              <a:t>and ensure appropriate clinical and management capacity and capability available to undertake local USC pathway improvement work, including assurance and reporting processes. </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Cancer Alliances should have a </a:t>
            </a:r>
            <a:r>
              <a:rPr lang="en-GB" sz="2400" b="1" dirty="0">
                <a:latin typeface="Arial" panose="020B0604020202020204" pitchFamily="34" charset="0"/>
                <a:cs typeface="Arial" panose="020B0604020202020204" pitchFamily="34" charset="0"/>
              </a:rPr>
              <a:t>named lead for pathway improvement for Urology </a:t>
            </a:r>
            <a:r>
              <a:rPr lang="en-GB" sz="2400" dirty="0">
                <a:latin typeface="Arial" panose="020B0604020202020204" pitchFamily="34" charset="0"/>
                <a:cs typeface="Arial" panose="020B0604020202020204" pitchFamily="34" charset="0"/>
              </a:rPr>
              <a:t>in particular.​</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Work directly with providers to support </a:t>
            </a:r>
            <a:r>
              <a:rPr lang="en-GB" sz="2400" b="1" dirty="0">
                <a:latin typeface="Arial" panose="020B0604020202020204" pitchFamily="34" charset="0"/>
                <a:cs typeface="Arial" panose="020B0604020202020204" pitchFamily="34" charset="0"/>
              </a:rPr>
              <a:t>pathway analysis </a:t>
            </a:r>
            <a:r>
              <a:rPr lang="en-GB" sz="2400" dirty="0">
                <a:latin typeface="Arial" panose="020B0604020202020204" pitchFamily="34" charset="0"/>
                <a:cs typeface="Arial" panose="020B0604020202020204" pitchFamily="34" charset="0"/>
              </a:rPr>
              <a:t>and provide expert advice, including supporting the development of provider plans and aligning allocations of place-based funding.​  Providing programme management and project </a:t>
            </a:r>
            <a:r>
              <a:rPr lang="en-GB" sz="2400" b="1" dirty="0">
                <a:latin typeface="Arial" panose="020B0604020202020204" pitchFamily="34" charset="0"/>
                <a:cs typeface="Arial" panose="020B0604020202020204" pitchFamily="34" charset="0"/>
              </a:rPr>
              <a:t>support to those providers to develop local action plans for improvement and track progress against the plan.​</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Bring together provider and system partners to ensure diagnostic capacity through </a:t>
            </a:r>
            <a:r>
              <a:rPr lang="en-GB" sz="2400" b="1" dirty="0">
                <a:latin typeface="Arial" panose="020B0604020202020204" pitchFamily="34" charset="0"/>
                <a:cs typeface="Arial" panose="020B0604020202020204" pitchFamily="34" charset="0"/>
              </a:rPr>
              <a:t>commissioning and prioritisation of sufficient cystoscopy and CT capacity for the bladder cancer pathway, exploring the use of CDC capacity for lower risk patients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Addressing patterns of referrals and diagnostic testing of low-risk patients through implementing wider use of prognostic predictive tools at both referral and triage.​</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Providing the crucial </a:t>
            </a:r>
            <a:r>
              <a:rPr lang="en-GB" sz="2400" b="1" dirty="0">
                <a:latin typeface="Arial" panose="020B0604020202020204" pitchFamily="34" charset="0"/>
                <a:cs typeface="Arial" panose="020B0604020202020204" pitchFamily="34" charset="0"/>
              </a:rPr>
              <a:t>link with other programmes </a:t>
            </a:r>
            <a:r>
              <a:rPr lang="en-GB" sz="2400" dirty="0">
                <a:latin typeface="Arial" panose="020B0604020202020204" pitchFamily="34" charset="0"/>
                <a:cs typeface="Arial" panose="020B0604020202020204" pitchFamily="34" charset="0"/>
              </a:rPr>
              <a:t>to ensure success, including in particular Getting It Right First Time (GIRFT) and Diagnostics programmes.​</a:t>
            </a:r>
          </a:p>
        </p:txBody>
      </p:sp>
    </p:spTree>
    <p:extLst>
      <p:ext uri="{BB962C8B-B14F-4D97-AF65-F5344CB8AC3E}">
        <p14:creationId xmlns:p14="http://schemas.microsoft.com/office/powerpoint/2010/main" val="2171052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6664684AECC046B7242D31F41758BF" ma:contentTypeVersion="13" ma:contentTypeDescription="Create a new document." ma:contentTypeScope="" ma:versionID="b60d8a3c88aa3a5afeaf8867cd64e9e2">
  <xsd:schema xmlns:xsd="http://www.w3.org/2001/XMLSchema" xmlns:xs="http://www.w3.org/2001/XMLSchema" xmlns:p="http://schemas.microsoft.com/office/2006/metadata/properties" xmlns:ns2="83bf93d6-90ef-4c40-b432-3688ee462b88" xmlns:ns3="e2187767-90b3-4883-b7e5-3532ba822f20" targetNamespace="http://schemas.microsoft.com/office/2006/metadata/properties" ma:root="true" ma:fieldsID="b45152b16929cc2646df02cac7b66725" ns2:_="" ns3:_="">
    <xsd:import namespace="83bf93d6-90ef-4c40-b432-3688ee462b88"/>
    <xsd:import namespace="e2187767-90b3-4883-b7e5-3532ba822f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f93d6-90ef-4c40-b432-3688ee462b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c45826a-f96a-479d-b99d-67de9b08c4d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187767-90b3-4883-b7e5-3532ba822f2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c679a50-2e02-47fd-ab01-3176f0c50c43}" ma:internalName="TaxCatchAll" ma:showField="CatchAllData" ma:web="e2187767-90b3-4883-b7e5-3532ba822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87767-90b3-4883-b7e5-3532ba822f20" xsi:nil="true"/>
    <lcf76f155ced4ddcb4097134ff3c332f xmlns="83bf93d6-90ef-4c40-b432-3688ee462b8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250C93-2C5F-4926-9258-1E8C6D85865A}">
  <ds:schemaRefs>
    <ds:schemaRef ds:uri="83bf93d6-90ef-4c40-b432-3688ee462b88"/>
    <ds:schemaRef ds:uri="e2187767-90b3-4883-b7e5-3532ba822f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9A0181-5974-4D5E-895F-D62BB508157D}">
  <ds:schemaRefs>
    <ds:schemaRef ds:uri="http://schemas.microsoft.com/sharepoint/v3/contenttype/forms"/>
  </ds:schemaRefs>
</ds:datastoreItem>
</file>

<file path=customXml/itemProps3.xml><?xml version="1.0" encoding="utf-8"?>
<ds:datastoreItem xmlns:ds="http://schemas.openxmlformats.org/officeDocument/2006/customXml" ds:itemID="{BF3CB494-9F14-4A42-B2CA-7B168B16D42A}">
  <ds:schemaRefs>
    <ds:schemaRef ds:uri="http://schemas.microsoft.com/office/2006/documentManagement/types"/>
    <ds:schemaRef ds:uri="http://purl.org/dc/elements/1.1/"/>
    <ds:schemaRef ds:uri="http://www.w3.org/XML/1998/namespace"/>
    <ds:schemaRef ds:uri="http://schemas.microsoft.com/office/2006/metadata/properties"/>
    <ds:schemaRef ds:uri="e2187767-90b3-4883-b7e5-3532ba822f20"/>
    <ds:schemaRef ds:uri="http://purl.org/dc/terms/"/>
    <ds:schemaRef ds:uri="http://schemas.microsoft.com/office/infopath/2007/PartnerControls"/>
    <ds:schemaRef ds:uri="http://schemas.openxmlformats.org/package/2006/metadata/core-properties"/>
    <ds:schemaRef ds:uri="83bf93d6-90ef-4c40-b432-3688ee462b88"/>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3232</TotalTime>
  <Words>1309</Words>
  <Application>Microsoft Office PowerPoint</Application>
  <PresentationFormat>Custom</PresentationFormat>
  <Paragraphs>195</Paragraphs>
  <Slides>16</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Powerpoint_Template_Blue.pptx</dc:title>
  <dc:creator>Prasanth Kunjumon</dc:creator>
  <cp:lastModifiedBy>Helen Dunderdale</cp:lastModifiedBy>
  <cp:revision>25</cp:revision>
  <dcterms:created xsi:type="dcterms:W3CDTF">2006-08-16T00:00:00Z</dcterms:created>
  <dcterms:modified xsi:type="dcterms:W3CDTF">2025-01-07T09:24:00Z</dcterms:modified>
  <dc:identifier>DAGSONl3Mhw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0x010100156664684AECC046B7242D31F41758BF</vt:lpwstr>
  </property>
  <property fmtid="{D5CDD505-2E9C-101B-9397-08002B2CF9AE}" pid="3" name="MediaServiceImageTags">
    <vt:lpwstr/>
  </property>
</Properties>
</file>