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147373748" r:id="rId4"/>
    <p:sldId id="2147373750" r:id="rId5"/>
    <p:sldId id="2147373749" r:id="rId6"/>
    <p:sldId id="2147373756" r:id="rId7"/>
    <p:sldId id="2147373757" r:id="rId8"/>
    <p:sldId id="2147373753" r:id="rId9"/>
    <p:sldId id="2147373758" r:id="rId10"/>
    <p:sldId id="2147373760" r:id="rId11"/>
    <p:sldId id="2147373761" r:id="rId12"/>
  </p:sldIdLst>
  <p:sldSz cx="9144000" cy="5143500" type="screen16x9"/>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CEEE6B-6727-4ED3-A492-3133A9578C97}">
          <p14:sldIdLst>
            <p14:sldId id="257"/>
            <p14:sldId id="258"/>
            <p14:sldId id="2147373748"/>
            <p14:sldId id="2147373750"/>
            <p14:sldId id="2147373749"/>
            <p14:sldId id="2147373756"/>
            <p14:sldId id="2147373757"/>
            <p14:sldId id="2147373753"/>
            <p14:sldId id="2147373758"/>
            <p14:sldId id="2147373760"/>
            <p14:sldId id="214737376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CE"/>
    <a:srgbClr val="01A9CE"/>
    <a:srgbClr val="DCCD06"/>
    <a:srgbClr val="768692"/>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40" autoAdjust="0"/>
  </p:normalViewPr>
  <p:slideViewPr>
    <p:cSldViewPr>
      <p:cViewPr varScale="1">
        <p:scale>
          <a:sx n="98" d="100"/>
          <a:sy n="98" d="100"/>
        </p:scale>
        <p:origin x="101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E32C9-409D-4AEA-A381-08E286FDCA07}" type="datetimeFigureOut">
              <a:rPr lang="en-GB" smtClean="0"/>
              <a:t>13/12/2024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A295B-DBC0-4700-B020-A81ADF1C6D29}" type="slidenum">
              <a:rPr lang="en-GB" smtClean="0"/>
              <a:t>‹#›</a:t>
            </a:fld>
            <a:endParaRPr lang="en-GB"/>
          </a:p>
        </p:txBody>
      </p:sp>
    </p:spTree>
    <p:extLst>
      <p:ext uri="{BB962C8B-B14F-4D97-AF65-F5344CB8AC3E}">
        <p14:creationId xmlns:p14="http://schemas.microsoft.com/office/powerpoint/2010/main" val="41209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br01.safelinks.protection.outlook.com/?url=https%3A%2F%2Fddec1-0-en-ctp.trendmicro.com%2Fwis%2Fclicktime%2Fv1%2Fquery%3Furl%3Dhttps%253a%252f%252fwww.nice.org.uk%252fguidance%252fng241%26umid%3D81f30ad2-43d3-4619-ad48-92a0ff8270e3%26auth%3D5a48ddabf21f7246250a6ac00727f7875e94cad3-0a13f69bcd2491da5dffd50f0e060908b57bac29&amp;data=05%7C02%7Cmatildabradford%40nhs.net%7Caa4cf48cf91540ceac7808dcdbaa056e%7C37c354b285b047f5b22207b48d774ee3%7C0%7C0%7C638626773107966915%7CUnknown%7CTWFpbGZsb3d8eyJWIjoiMC4wLjAwMDAiLCJQIjoiV2luMzIiLCJBTiI6Ik1haWwiLCJXVCI6Mn0%3D%7C0%7C%7C%7C&amp;sdata=ilZwOtAbpSA4r6lWu5KdGl7agXK7s0kLIbR4DK97FEs%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br01.safelinks.protection.outlook.com/?url=https%3A%2F%2Fddec1-0-en-ctp.trendmicro.com%2Fwis%2Fclicktime%2Fv1%2Fquery%3Furl%3Dhttps%253a%252f%252fwww.nice.org.uk%252fguidance%252fng241%26umid%3D81f30ad2-43d3-4619-ad48-92a0ff8270e3%26auth%3D5a48ddabf21f7246250a6ac00727f7875e94cad3-0a13f69bcd2491da5dffd50f0e060908b57bac29&amp;data=05%7C02%7Cmatildabradford%40nhs.net%7Caa4cf48cf91540ceac7808dcdbaa056e%7C37c354b285b047f5b22207b48d774ee3%7C0%7C0%7C638626773107966915%7CUnknown%7CTWFpbGZsb3d8eyJWIjoiMC4wLjAwMDAiLCJQIjoiV2luMzIiLCJBTiI6Ik1haWwiLCJXVCI6Mn0%3D%7C0%7C%7C%7C&amp;sdata=ilZwOtAbpSA4r6lWu5KdGl7agXK7s0kLIbR4DK97FEs%3D&amp;reserved=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Covers sample </a:t>
            </a:r>
            <a:r>
              <a:rPr lang="en-GB" dirty="0" err="1"/>
              <a:t>reqs</a:t>
            </a:r>
            <a:r>
              <a:rPr lang="en-GB" dirty="0"/>
              <a:t>, consent, transport all key forms </a:t>
            </a:r>
            <a:r>
              <a:rPr lang="en-GB" dirty="0" err="1"/>
              <a:t>inc</a:t>
            </a:r>
            <a:r>
              <a:rPr lang="en-GB" dirty="0"/>
              <a:t> consent and PIS, TAT, </a:t>
            </a:r>
          </a:p>
        </p:txBody>
      </p:sp>
      <p:sp>
        <p:nvSpPr>
          <p:cNvPr id="4" name="Slide Number Placeholder 3"/>
          <p:cNvSpPr>
            <a:spLocks noGrp="1"/>
          </p:cNvSpPr>
          <p:nvPr>
            <p:ph type="sldNum" sz="quarter" idx="5"/>
          </p:nvPr>
        </p:nvSpPr>
        <p:spPr/>
        <p:txBody>
          <a:bodyPr/>
          <a:lstStyle/>
          <a:p>
            <a:fld id="{25CA295B-DBC0-4700-B020-A81ADF1C6D29}" type="slidenum">
              <a:rPr lang="en-GB" smtClean="0"/>
              <a:t>4</a:t>
            </a:fld>
            <a:endParaRPr lang="en-GB"/>
          </a:p>
        </p:txBody>
      </p:sp>
    </p:spTree>
    <p:extLst>
      <p:ext uri="{BB962C8B-B14F-4D97-AF65-F5344CB8AC3E}">
        <p14:creationId xmlns:p14="http://schemas.microsoft.com/office/powerpoint/2010/main" val="180732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Covers sample </a:t>
            </a:r>
            <a:r>
              <a:rPr lang="en-GB" dirty="0" err="1"/>
              <a:t>reqs</a:t>
            </a:r>
            <a:r>
              <a:rPr lang="en-GB" dirty="0"/>
              <a:t>, consent, transport all key forms </a:t>
            </a:r>
            <a:r>
              <a:rPr lang="en-GB" dirty="0" err="1"/>
              <a:t>inc</a:t>
            </a:r>
            <a:r>
              <a:rPr lang="en-GB" dirty="0"/>
              <a:t> consent and PIS, TAT, </a:t>
            </a:r>
          </a:p>
        </p:txBody>
      </p:sp>
      <p:sp>
        <p:nvSpPr>
          <p:cNvPr id="4" name="Slide Number Placeholder 3"/>
          <p:cNvSpPr>
            <a:spLocks noGrp="1"/>
          </p:cNvSpPr>
          <p:nvPr>
            <p:ph type="sldNum" sz="quarter" idx="5"/>
          </p:nvPr>
        </p:nvSpPr>
        <p:spPr/>
        <p:txBody>
          <a:bodyPr/>
          <a:lstStyle/>
          <a:p>
            <a:fld id="{25CA295B-DBC0-4700-B020-A81ADF1C6D29}" type="slidenum">
              <a:rPr lang="en-GB" smtClean="0"/>
              <a:t>5</a:t>
            </a:fld>
            <a:endParaRPr lang="en-GB"/>
          </a:p>
        </p:txBody>
      </p:sp>
    </p:spTree>
    <p:extLst>
      <p:ext uri="{BB962C8B-B14F-4D97-AF65-F5344CB8AC3E}">
        <p14:creationId xmlns:p14="http://schemas.microsoft.com/office/powerpoint/2010/main" val="387572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Covers sample </a:t>
            </a:r>
            <a:r>
              <a:rPr lang="en-GB" dirty="0" err="1"/>
              <a:t>reqs</a:t>
            </a:r>
            <a:r>
              <a:rPr lang="en-GB" dirty="0"/>
              <a:t>, consent, transport all key forms </a:t>
            </a:r>
            <a:r>
              <a:rPr lang="en-GB" dirty="0" err="1"/>
              <a:t>inc</a:t>
            </a:r>
            <a:r>
              <a:rPr lang="en-GB" dirty="0"/>
              <a:t> consent and PIS, TAT, </a:t>
            </a:r>
          </a:p>
        </p:txBody>
      </p:sp>
      <p:sp>
        <p:nvSpPr>
          <p:cNvPr id="4" name="Slide Number Placeholder 3"/>
          <p:cNvSpPr>
            <a:spLocks noGrp="1"/>
          </p:cNvSpPr>
          <p:nvPr>
            <p:ph type="sldNum" sz="quarter" idx="5"/>
          </p:nvPr>
        </p:nvSpPr>
        <p:spPr/>
        <p:txBody>
          <a:bodyPr/>
          <a:lstStyle/>
          <a:p>
            <a:fld id="{25CA295B-DBC0-4700-B020-A81ADF1C6D29}" type="slidenum">
              <a:rPr lang="en-GB" smtClean="0"/>
              <a:t>6</a:t>
            </a:fld>
            <a:endParaRPr lang="en-GB"/>
          </a:p>
        </p:txBody>
      </p:sp>
    </p:spTree>
    <p:extLst>
      <p:ext uri="{BB962C8B-B14F-4D97-AF65-F5344CB8AC3E}">
        <p14:creationId xmlns:p14="http://schemas.microsoft.com/office/powerpoint/2010/main" val="105207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CA295B-DBC0-4700-B020-A81ADF1C6D29}" type="slidenum">
              <a:rPr lang="en-GB" smtClean="0"/>
              <a:t>7</a:t>
            </a:fld>
            <a:endParaRPr lang="en-GB"/>
          </a:p>
        </p:txBody>
      </p:sp>
    </p:spTree>
    <p:extLst>
      <p:ext uri="{BB962C8B-B14F-4D97-AF65-F5344CB8AC3E}">
        <p14:creationId xmlns:p14="http://schemas.microsoft.com/office/powerpoint/2010/main" val="153637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CA295B-DBC0-4700-B020-A81ADF1C6D29}" type="slidenum">
              <a:rPr lang="en-GB" smtClean="0"/>
              <a:t>8</a:t>
            </a:fld>
            <a:endParaRPr lang="en-GB"/>
          </a:p>
        </p:txBody>
      </p:sp>
    </p:spTree>
    <p:extLst>
      <p:ext uri="{BB962C8B-B14F-4D97-AF65-F5344CB8AC3E}">
        <p14:creationId xmlns:p14="http://schemas.microsoft.com/office/powerpoint/2010/main" val="319150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buFont typeface="Arial" panose="020B0604020202020204" pitchFamily="34" charset="0"/>
              <a:buChar char="•"/>
            </a:pPr>
            <a:r>
              <a:rPr lang="en-GB" sz="1800" b="0" i="0" dirty="0">
                <a:solidFill>
                  <a:srgbClr val="000000"/>
                </a:solidFill>
                <a:effectLst/>
                <a:latin typeface="Aptos" panose="020B0004020202020204" pitchFamily="34" charset="0"/>
              </a:rPr>
              <a:t>Clinical genetics services are agreed nationally that they cannot currently implement NICE Guidance NG241 </a:t>
            </a:r>
            <a:r>
              <a:rPr lang="en-GB" sz="1800" b="0" i="0" u="sng" dirty="0">
                <a:solidFill>
                  <a:srgbClr val="467886"/>
                </a:solidFill>
                <a:effectLst/>
                <a:latin typeface="Aptos" panose="020B0004020202020204" pitchFamily="34" charset="0"/>
                <a:hlinkClick r:id="rId3"/>
              </a:rPr>
              <a:t>Overview | Ovarian cancer: identifying and managing familial and genetic risk | Guidance | NICE</a:t>
            </a:r>
            <a:r>
              <a:rPr lang="en-GB" sz="1800" b="0" i="0" dirty="0">
                <a:solidFill>
                  <a:srgbClr val="000000"/>
                </a:solidFill>
                <a:effectLst/>
                <a:latin typeface="Aptos" panose="020B0004020202020204" pitchFamily="34" charset="0"/>
              </a:rPr>
              <a:t>.</a:t>
            </a:r>
          </a:p>
          <a:p>
            <a:pPr algn="l">
              <a:spcAft>
                <a:spcPts val="0"/>
              </a:spcAft>
              <a:buFont typeface="Arial" panose="020B0604020202020204" pitchFamily="34" charset="0"/>
              <a:buChar char="•"/>
            </a:pPr>
            <a:r>
              <a:rPr lang="en-GB" sz="1800" b="0" i="0" dirty="0">
                <a:solidFill>
                  <a:srgbClr val="000000"/>
                </a:solidFill>
                <a:effectLst/>
                <a:latin typeface="Aptos" panose="020B0004020202020204" pitchFamily="34" charset="0"/>
              </a:rPr>
              <a:t>There is ongoing work to expand testing but no immediate plan to match the NGTD to this guidance.</a:t>
            </a:r>
          </a:p>
          <a:p>
            <a:pPr algn="l">
              <a:spcAft>
                <a:spcPts val="0"/>
              </a:spcAft>
            </a:pPr>
            <a:r>
              <a:rPr lang="en-GB" sz="1800" b="0" i="0" dirty="0">
                <a:solidFill>
                  <a:srgbClr val="000000"/>
                </a:solidFill>
                <a:effectLst/>
                <a:latin typeface="Aptos" panose="020B0004020202020204" pitchFamily="34" charset="0"/>
              </a:rPr>
              <a:t> </a:t>
            </a:r>
          </a:p>
          <a:p>
            <a:pPr algn="l">
              <a:spcAft>
                <a:spcPts val="0"/>
              </a:spcAft>
            </a:pPr>
            <a:r>
              <a:rPr lang="en-GB" sz="1800" b="0" i="0" dirty="0">
                <a:solidFill>
                  <a:srgbClr val="000000"/>
                </a:solidFill>
                <a:effectLst/>
                <a:latin typeface="Aptos" panose="020B0004020202020204" pitchFamily="34" charset="0"/>
              </a:rPr>
              <a:t> </a:t>
            </a:r>
          </a:p>
          <a:p>
            <a:pPr algn="l">
              <a:spcAft>
                <a:spcPts val="0"/>
              </a:spcAft>
            </a:pPr>
            <a:r>
              <a:rPr lang="en-GB" sz="1800" b="1" i="0" dirty="0">
                <a:solidFill>
                  <a:srgbClr val="000000"/>
                </a:solidFill>
                <a:effectLst/>
                <a:latin typeface="Aptos" panose="020B0004020202020204" pitchFamily="34" charset="0"/>
              </a:rPr>
              <a:t>Additional detail</a:t>
            </a:r>
            <a:endParaRPr lang="en-GB" sz="1800" b="0" i="0" dirty="0">
              <a:solidFill>
                <a:srgbClr val="000000"/>
              </a:solidFill>
              <a:effectLst/>
              <a:latin typeface="Aptos" panose="020B0004020202020204" pitchFamily="34" charset="0"/>
            </a:endParaRPr>
          </a:p>
          <a:p>
            <a:pPr algn="l">
              <a:spcAft>
                <a:spcPts val="0"/>
              </a:spcAft>
            </a:pPr>
            <a:r>
              <a:rPr lang="en-GB" sz="1800" b="1" i="0" dirty="0">
                <a:solidFill>
                  <a:srgbClr val="000000"/>
                </a:solidFill>
                <a:effectLst/>
                <a:latin typeface="Aptos" panose="020B0004020202020204" pitchFamily="34" charset="0"/>
              </a:rPr>
              <a:t> </a:t>
            </a:r>
            <a:endParaRPr lang="en-GB" sz="1800" b="0" i="0" dirty="0">
              <a:solidFill>
                <a:srgbClr val="000000"/>
              </a:solidFill>
              <a:effectLst/>
              <a:latin typeface="Aptos" panose="020B0004020202020204" pitchFamily="34" charset="0"/>
            </a:endParaRPr>
          </a:p>
          <a:p>
            <a:pPr algn="l">
              <a:spcAft>
                <a:spcPts val="0"/>
              </a:spcAft>
            </a:pPr>
            <a:r>
              <a:rPr lang="en-GB" sz="1800" b="0" i="0" dirty="0">
                <a:solidFill>
                  <a:srgbClr val="000000"/>
                </a:solidFill>
                <a:effectLst/>
                <a:latin typeface="Aptos" panose="020B0004020202020204" pitchFamily="34" charset="0"/>
              </a:rPr>
              <a:t>As discussed on 12/09, there are a number of issues with the NG241 spec including it’s clash with the current test directory (NGTD). Other issues include: the fact that the ovarian cancer MDT structure does not exist; that the specified eligibility criteria relies on complex calculations not easily or widely in use; the need for additional clinical and laboratory resources to support this new work; that recommendations are inequitable and out of step with what we offer for other cancer types.</a:t>
            </a:r>
          </a:p>
          <a:p>
            <a:pPr algn="l">
              <a:spcAft>
                <a:spcPts val="0"/>
              </a:spcAft>
            </a:pPr>
            <a:r>
              <a:rPr lang="en-GB" sz="1800" b="0" i="0" dirty="0">
                <a:solidFill>
                  <a:srgbClr val="000000"/>
                </a:solidFill>
                <a:effectLst/>
                <a:latin typeface="Aptos" panose="020B0004020202020204" pitchFamily="34" charset="0"/>
              </a:rPr>
              <a:t> </a:t>
            </a:r>
          </a:p>
          <a:p>
            <a:pPr algn="l">
              <a:spcAft>
                <a:spcPts val="0"/>
              </a:spcAft>
            </a:pPr>
            <a:r>
              <a:rPr lang="en-GB" sz="1800" b="0" i="0" dirty="0">
                <a:solidFill>
                  <a:srgbClr val="000000"/>
                </a:solidFill>
                <a:effectLst/>
                <a:latin typeface="Aptos" panose="020B0004020202020204" pitchFamily="34" charset="0"/>
              </a:rPr>
              <a:t>The majority of clinical genetics centres want to continue expanding testing but with a strong preference that this includes widening access to more breast cancer patients and unaffected at-risk individuals from breast/ovarian cancer families, implemented equitably across cancer types so that all individuals at the same risk of carrying germline pathogenic variants benefit from the same risk reducing interventions. UKCGG will continue to work with the National Genomic Medicine Service to try to progress this.</a:t>
            </a:r>
          </a:p>
        </p:txBody>
      </p:sp>
      <p:sp>
        <p:nvSpPr>
          <p:cNvPr id="4" name="Slide Number Placeholder 3"/>
          <p:cNvSpPr>
            <a:spLocks noGrp="1"/>
          </p:cNvSpPr>
          <p:nvPr>
            <p:ph type="sldNum" sz="quarter" idx="5"/>
          </p:nvPr>
        </p:nvSpPr>
        <p:spPr/>
        <p:txBody>
          <a:bodyPr/>
          <a:lstStyle/>
          <a:p>
            <a:fld id="{25CA295B-DBC0-4700-B020-A81ADF1C6D29}" type="slidenum">
              <a:rPr lang="en-GB" smtClean="0"/>
              <a:t>9</a:t>
            </a:fld>
            <a:endParaRPr lang="en-GB"/>
          </a:p>
        </p:txBody>
      </p:sp>
    </p:spTree>
    <p:extLst>
      <p:ext uri="{BB962C8B-B14F-4D97-AF65-F5344CB8AC3E}">
        <p14:creationId xmlns:p14="http://schemas.microsoft.com/office/powerpoint/2010/main" val="207798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buFont typeface="Arial" panose="020B0604020202020204" pitchFamily="34" charset="0"/>
              <a:buChar char="•"/>
            </a:pPr>
            <a:r>
              <a:rPr lang="en-GB" sz="1800" b="0" i="0" dirty="0">
                <a:solidFill>
                  <a:srgbClr val="000000"/>
                </a:solidFill>
                <a:effectLst/>
                <a:latin typeface="Aptos" panose="020B0004020202020204" pitchFamily="34" charset="0"/>
              </a:rPr>
              <a:t>Clinical genetics services are agreed nationally that they cannot currently implement NICE Guidance NG241 </a:t>
            </a:r>
            <a:r>
              <a:rPr lang="en-GB" sz="1800" b="0" i="0" u="sng" dirty="0">
                <a:solidFill>
                  <a:srgbClr val="467886"/>
                </a:solidFill>
                <a:effectLst/>
                <a:latin typeface="Aptos" panose="020B0004020202020204" pitchFamily="34" charset="0"/>
                <a:hlinkClick r:id="rId3"/>
              </a:rPr>
              <a:t>Overview | Ovarian cancer: identifying and managing familial and genetic risk | Guidance | NICE</a:t>
            </a:r>
            <a:r>
              <a:rPr lang="en-GB" sz="1800" b="0" i="0" dirty="0">
                <a:solidFill>
                  <a:srgbClr val="000000"/>
                </a:solidFill>
                <a:effectLst/>
                <a:latin typeface="Aptos" panose="020B0004020202020204" pitchFamily="34" charset="0"/>
              </a:rPr>
              <a:t>.</a:t>
            </a:r>
          </a:p>
          <a:p>
            <a:pPr algn="l">
              <a:spcAft>
                <a:spcPts val="0"/>
              </a:spcAft>
              <a:buFont typeface="Arial" panose="020B0604020202020204" pitchFamily="34" charset="0"/>
              <a:buChar char="•"/>
            </a:pPr>
            <a:r>
              <a:rPr lang="en-GB" sz="1800" b="0" i="0" dirty="0">
                <a:solidFill>
                  <a:srgbClr val="000000"/>
                </a:solidFill>
                <a:effectLst/>
                <a:latin typeface="Aptos" panose="020B0004020202020204" pitchFamily="34" charset="0"/>
              </a:rPr>
              <a:t>There is ongoing work to expand testing but no immediate plan to match the NGTD to this guidance.</a:t>
            </a:r>
          </a:p>
          <a:p>
            <a:pPr algn="l">
              <a:spcAft>
                <a:spcPts val="0"/>
              </a:spcAft>
            </a:pPr>
            <a:r>
              <a:rPr lang="en-GB" sz="1800" b="0" i="0" dirty="0">
                <a:solidFill>
                  <a:srgbClr val="000000"/>
                </a:solidFill>
                <a:effectLst/>
                <a:latin typeface="Aptos" panose="020B0004020202020204" pitchFamily="34" charset="0"/>
              </a:rPr>
              <a:t> </a:t>
            </a:r>
          </a:p>
          <a:p>
            <a:pPr algn="l">
              <a:spcAft>
                <a:spcPts val="0"/>
              </a:spcAft>
            </a:pPr>
            <a:r>
              <a:rPr lang="en-GB" sz="1800" b="0" i="0" dirty="0">
                <a:solidFill>
                  <a:srgbClr val="000000"/>
                </a:solidFill>
                <a:effectLst/>
                <a:latin typeface="Aptos" panose="020B0004020202020204" pitchFamily="34" charset="0"/>
              </a:rPr>
              <a:t> </a:t>
            </a:r>
          </a:p>
          <a:p>
            <a:pPr algn="l">
              <a:spcAft>
                <a:spcPts val="0"/>
              </a:spcAft>
            </a:pPr>
            <a:r>
              <a:rPr lang="en-GB" sz="1800" b="1" i="0" dirty="0">
                <a:solidFill>
                  <a:srgbClr val="000000"/>
                </a:solidFill>
                <a:effectLst/>
                <a:latin typeface="Aptos" panose="020B0004020202020204" pitchFamily="34" charset="0"/>
              </a:rPr>
              <a:t>Additional detail</a:t>
            </a:r>
            <a:endParaRPr lang="en-GB" sz="1800" b="0" i="0" dirty="0">
              <a:solidFill>
                <a:srgbClr val="000000"/>
              </a:solidFill>
              <a:effectLst/>
              <a:latin typeface="Aptos" panose="020B0004020202020204" pitchFamily="34" charset="0"/>
            </a:endParaRPr>
          </a:p>
          <a:p>
            <a:pPr algn="l">
              <a:spcAft>
                <a:spcPts val="0"/>
              </a:spcAft>
            </a:pPr>
            <a:r>
              <a:rPr lang="en-GB" sz="1800" b="1" i="0" dirty="0">
                <a:solidFill>
                  <a:srgbClr val="000000"/>
                </a:solidFill>
                <a:effectLst/>
                <a:latin typeface="Aptos" panose="020B0004020202020204" pitchFamily="34" charset="0"/>
              </a:rPr>
              <a:t> </a:t>
            </a:r>
            <a:endParaRPr lang="en-GB" sz="1800" b="0" i="0" dirty="0">
              <a:solidFill>
                <a:srgbClr val="000000"/>
              </a:solidFill>
              <a:effectLst/>
              <a:latin typeface="Aptos" panose="020B0004020202020204" pitchFamily="34" charset="0"/>
            </a:endParaRPr>
          </a:p>
          <a:p>
            <a:pPr algn="l">
              <a:spcAft>
                <a:spcPts val="0"/>
              </a:spcAft>
            </a:pPr>
            <a:r>
              <a:rPr lang="en-GB" sz="1800" b="0" i="0" dirty="0">
                <a:solidFill>
                  <a:srgbClr val="000000"/>
                </a:solidFill>
                <a:effectLst/>
                <a:latin typeface="Aptos" panose="020B0004020202020204" pitchFamily="34" charset="0"/>
              </a:rPr>
              <a:t>As discussed on 12/09, there are a number of issues with the NG241 spec including it’s clash with the current test directory (NGTD). Other issues include: the fact that the ovarian cancer MDT structure does not exist; that the specified eligibility criteria relies on complex calculations not easily or widely in use; the need for additional clinical and laboratory resources to support this new work; that recommendations are inequitable and out of step with what we offer for other cancer types.</a:t>
            </a:r>
          </a:p>
          <a:p>
            <a:pPr algn="l">
              <a:spcAft>
                <a:spcPts val="0"/>
              </a:spcAft>
            </a:pPr>
            <a:r>
              <a:rPr lang="en-GB" sz="1800" b="0" i="0" dirty="0">
                <a:solidFill>
                  <a:srgbClr val="000000"/>
                </a:solidFill>
                <a:effectLst/>
                <a:latin typeface="Aptos" panose="020B0004020202020204" pitchFamily="34" charset="0"/>
              </a:rPr>
              <a:t> </a:t>
            </a:r>
          </a:p>
          <a:p>
            <a:pPr algn="l">
              <a:spcAft>
                <a:spcPts val="0"/>
              </a:spcAft>
            </a:pPr>
            <a:r>
              <a:rPr lang="en-GB" sz="1800" b="0" i="0" dirty="0">
                <a:solidFill>
                  <a:srgbClr val="000000"/>
                </a:solidFill>
                <a:effectLst/>
                <a:latin typeface="Aptos" panose="020B0004020202020204" pitchFamily="34" charset="0"/>
              </a:rPr>
              <a:t>The majority of clinical genetics centres want to continue expanding testing but with a strong preference that this includes widening access to more breast cancer patients and unaffected at-risk individuals from breast/ovarian cancer families, implemented equitably across cancer types so that all individuals at the same risk of carrying germline pathogenic variants benefit from the same risk reducing interventions. UKCGG will continue to work with the National Genomic Medicine Service to try to progress this.</a:t>
            </a:r>
          </a:p>
        </p:txBody>
      </p:sp>
      <p:sp>
        <p:nvSpPr>
          <p:cNvPr id="4" name="Slide Number Placeholder 3"/>
          <p:cNvSpPr>
            <a:spLocks noGrp="1"/>
          </p:cNvSpPr>
          <p:nvPr>
            <p:ph type="sldNum" sz="quarter" idx="5"/>
          </p:nvPr>
        </p:nvSpPr>
        <p:spPr/>
        <p:txBody>
          <a:bodyPr/>
          <a:lstStyle/>
          <a:p>
            <a:fld id="{25CA295B-DBC0-4700-B020-A81ADF1C6D29}" type="slidenum">
              <a:rPr lang="en-GB" smtClean="0"/>
              <a:t>10</a:t>
            </a:fld>
            <a:endParaRPr lang="en-GB"/>
          </a:p>
        </p:txBody>
      </p:sp>
    </p:spTree>
    <p:extLst>
      <p:ext uri="{BB962C8B-B14F-4D97-AF65-F5344CB8AC3E}">
        <p14:creationId xmlns:p14="http://schemas.microsoft.com/office/powerpoint/2010/main" val="264805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DC343-4BDE-41C6-9070-D7698E39DA2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45A56ED-2E19-47F8-9074-C0E745E1BB3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EF5A4F-6E2D-4A81-8CA3-43EC5A69E27D}"/>
              </a:ext>
            </a:extLst>
          </p:cNvPr>
          <p:cNvSpPr>
            <a:spLocks noGrp="1"/>
          </p:cNvSpPr>
          <p:nvPr>
            <p:ph type="dt" sz="half" idx="10"/>
          </p:nvPr>
        </p:nvSpPr>
        <p:spPr/>
        <p:txBody>
          <a:bodyPr/>
          <a:lstStyle/>
          <a:p>
            <a:fld id="{718E4CDE-34FA-4F31-AB39-8F8D6AFABDDE}" type="datetimeFigureOut">
              <a:rPr lang="en-GB" smtClean="0"/>
              <a:t>13/12/2024</a:t>
            </a:fld>
            <a:endParaRPr lang="en-GB"/>
          </a:p>
        </p:txBody>
      </p:sp>
      <p:sp>
        <p:nvSpPr>
          <p:cNvPr id="5" name="Footer Placeholder 4">
            <a:extLst>
              <a:ext uri="{FF2B5EF4-FFF2-40B4-BE49-F238E27FC236}">
                <a16:creationId xmlns:a16="http://schemas.microsoft.com/office/drawing/2014/main" id="{12C49BC6-433E-4B1D-ABFD-F9B3EDAF49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8835A6-0AD9-4849-AFA0-89E94C12AF0C}"/>
              </a:ext>
            </a:extLst>
          </p:cNvPr>
          <p:cNvSpPr>
            <a:spLocks noGrp="1"/>
          </p:cNvSpPr>
          <p:nvPr>
            <p:ph type="sldNum" sz="quarter" idx="12"/>
          </p:nvPr>
        </p:nvSpPr>
        <p:spPr/>
        <p:txBody>
          <a:bodyPr/>
          <a:lstStyle/>
          <a:p>
            <a:fld id="{6729D3F6-DFCC-442B-BBC9-DA18C08697B5}" type="slidenum">
              <a:rPr lang="en-GB" smtClean="0"/>
              <a:t>‹#›</a:t>
            </a:fld>
            <a:endParaRPr lang="en-GB"/>
          </a:p>
        </p:txBody>
      </p:sp>
    </p:spTree>
    <p:extLst>
      <p:ext uri="{BB962C8B-B14F-4D97-AF65-F5344CB8AC3E}">
        <p14:creationId xmlns:p14="http://schemas.microsoft.com/office/powerpoint/2010/main" val="62239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D369-1E63-46BC-8937-710C43E0F8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C735B6-7412-4774-9464-A4D0D6B760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C64F7C-F5D1-48DF-A354-8B90AADEA607}"/>
              </a:ext>
            </a:extLst>
          </p:cNvPr>
          <p:cNvSpPr>
            <a:spLocks noGrp="1"/>
          </p:cNvSpPr>
          <p:nvPr>
            <p:ph type="dt" sz="half" idx="10"/>
          </p:nvPr>
        </p:nvSpPr>
        <p:spPr/>
        <p:txBody>
          <a:bodyPr/>
          <a:lstStyle/>
          <a:p>
            <a:fld id="{718E4CDE-34FA-4F31-AB39-8F8D6AFABDDE}" type="datetimeFigureOut">
              <a:rPr lang="en-GB" smtClean="0"/>
              <a:t>13/12/2024</a:t>
            </a:fld>
            <a:endParaRPr lang="en-GB"/>
          </a:p>
        </p:txBody>
      </p:sp>
      <p:sp>
        <p:nvSpPr>
          <p:cNvPr id="5" name="Footer Placeholder 4">
            <a:extLst>
              <a:ext uri="{FF2B5EF4-FFF2-40B4-BE49-F238E27FC236}">
                <a16:creationId xmlns:a16="http://schemas.microsoft.com/office/drawing/2014/main" id="{D936384E-639E-47F7-8688-AE76BA188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6FD8B-C082-4BFF-AF29-1C0C61599444}"/>
              </a:ext>
            </a:extLst>
          </p:cNvPr>
          <p:cNvSpPr>
            <a:spLocks noGrp="1"/>
          </p:cNvSpPr>
          <p:nvPr>
            <p:ph type="sldNum" sz="quarter" idx="12"/>
          </p:nvPr>
        </p:nvSpPr>
        <p:spPr/>
        <p:txBody>
          <a:bodyPr/>
          <a:lstStyle/>
          <a:p>
            <a:fld id="{6729D3F6-DFCC-442B-BBC9-DA18C08697B5}" type="slidenum">
              <a:rPr lang="en-GB" smtClean="0"/>
              <a:t>‹#›</a:t>
            </a:fld>
            <a:endParaRPr lang="en-GB"/>
          </a:p>
        </p:txBody>
      </p:sp>
    </p:spTree>
    <p:extLst>
      <p:ext uri="{BB962C8B-B14F-4D97-AF65-F5344CB8AC3E}">
        <p14:creationId xmlns:p14="http://schemas.microsoft.com/office/powerpoint/2010/main" val="226398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7FE049-C1D8-4235-A4AB-05E804DF9719}"/>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18AB7B-57FA-4D00-B8F7-BC9A7607CCBE}"/>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CC7738-0725-4A7E-85F2-743FC63041E3}"/>
              </a:ext>
            </a:extLst>
          </p:cNvPr>
          <p:cNvSpPr>
            <a:spLocks noGrp="1"/>
          </p:cNvSpPr>
          <p:nvPr>
            <p:ph type="dt" sz="half" idx="10"/>
          </p:nvPr>
        </p:nvSpPr>
        <p:spPr/>
        <p:txBody>
          <a:bodyPr/>
          <a:lstStyle/>
          <a:p>
            <a:fld id="{718E4CDE-34FA-4F31-AB39-8F8D6AFABDDE}" type="datetimeFigureOut">
              <a:rPr lang="en-GB" smtClean="0"/>
              <a:t>13/12/2024</a:t>
            </a:fld>
            <a:endParaRPr lang="en-GB"/>
          </a:p>
        </p:txBody>
      </p:sp>
      <p:sp>
        <p:nvSpPr>
          <p:cNvPr id="5" name="Footer Placeholder 4">
            <a:extLst>
              <a:ext uri="{FF2B5EF4-FFF2-40B4-BE49-F238E27FC236}">
                <a16:creationId xmlns:a16="http://schemas.microsoft.com/office/drawing/2014/main" id="{C83CB2F6-B7E8-4563-A266-D6E7ACE26C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6FA877-D6F5-4C51-8EDE-BED806477CEC}"/>
              </a:ext>
            </a:extLst>
          </p:cNvPr>
          <p:cNvSpPr>
            <a:spLocks noGrp="1"/>
          </p:cNvSpPr>
          <p:nvPr>
            <p:ph type="sldNum" sz="quarter" idx="12"/>
          </p:nvPr>
        </p:nvSpPr>
        <p:spPr/>
        <p:txBody>
          <a:bodyPr/>
          <a:lstStyle/>
          <a:p>
            <a:fld id="{6729D3F6-DFCC-442B-BBC9-DA18C08697B5}" type="slidenum">
              <a:rPr lang="en-GB" smtClean="0"/>
              <a:t>‹#›</a:t>
            </a:fld>
            <a:endParaRPr lang="en-GB"/>
          </a:p>
        </p:txBody>
      </p:sp>
    </p:spTree>
    <p:extLst>
      <p:ext uri="{BB962C8B-B14F-4D97-AF65-F5344CB8AC3E}">
        <p14:creationId xmlns:p14="http://schemas.microsoft.com/office/powerpoint/2010/main" val="373102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FC7D-DBC8-458A-A127-1E4E8AA876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2FECD4-8C08-40FC-9E4B-72E9F73BEC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46493C-87E0-4067-8A7F-E262ECBCFFB5}"/>
              </a:ext>
            </a:extLst>
          </p:cNvPr>
          <p:cNvSpPr>
            <a:spLocks noGrp="1"/>
          </p:cNvSpPr>
          <p:nvPr>
            <p:ph type="dt" sz="half" idx="10"/>
          </p:nvPr>
        </p:nvSpPr>
        <p:spPr/>
        <p:txBody>
          <a:bodyPr/>
          <a:lstStyle/>
          <a:p>
            <a:fld id="{718E4CDE-34FA-4F31-AB39-8F8D6AFABDDE}" type="datetimeFigureOut">
              <a:rPr lang="en-GB" smtClean="0"/>
              <a:t>13/12/2024</a:t>
            </a:fld>
            <a:endParaRPr lang="en-GB"/>
          </a:p>
        </p:txBody>
      </p:sp>
      <p:sp>
        <p:nvSpPr>
          <p:cNvPr id="5" name="Footer Placeholder 4">
            <a:extLst>
              <a:ext uri="{FF2B5EF4-FFF2-40B4-BE49-F238E27FC236}">
                <a16:creationId xmlns:a16="http://schemas.microsoft.com/office/drawing/2014/main" id="{68855493-B333-47F7-8B5C-9BE79150A0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6B668-77A0-4E3B-88D2-1D0B76F7CBBE}"/>
              </a:ext>
            </a:extLst>
          </p:cNvPr>
          <p:cNvSpPr>
            <a:spLocks noGrp="1"/>
          </p:cNvSpPr>
          <p:nvPr>
            <p:ph type="sldNum" sz="quarter" idx="12"/>
          </p:nvPr>
        </p:nvSpPr>
        <p:spPr/>
        <p:txBody>
          <a:bodyPr/>
          <a:lstStyle/>
          <a:p>
            <a:fld id="{6729D3F6-DFCC-442B-BBC9-DA18C08697B5}" type="slidenum">
              <a:rPr lang="en-GB" smtClean="0"/>
              <a:t>‹#›</a:t>
            </a:fld>
            <a:endParaRPr lang="en-GB"/>
          </a:p>
        </p:txBody>
      </p:sp>
    </p:spTree>
    <p:extLst>
      <p:ext uri="{BB962C8B-B14F-4D97-AF65-F5344CB8AC3E}">
        <p14:creationId xmlns:p14="http://schemas.microsoft.com/office/powerpoint/2010/main" val="90282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82D8-1014-4221-8688-6A953CE1F67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DB5319-BC2A-41EE-8B37-904AA36A680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A5FB00-9CFC-4C5F-B9D8-9B2C60860978}"/>
              </a:ext>
            </a:extLst>
          </p:cNvPr>
          <p:cNvSpPr>
            <a:spLocks noGrp="1"/>
          </p:cNvSpPr>
          <p:nvPr>
            <p:ph type="dt" sz="half" idx="10"/>
          </p:nvPr>
        </p:nvSpPr>
        <p:spPr/>
        <p:txBody>
          <a:bodyPr/>
          <a:lstStyle/>
          <a:p>
            <a:fld id="{718E4CDE-34FA-4F31-AB39-8F8D6AFABDDE}" type="datetimeFigureOut">
              <a:rPr lang="en-GB" smtClean="0"/>
              <a:t>13/12/2024</a:t>
            </a:fld>
            <a:endParaRPr lang="en-GB"/>
          </a:p>
        </p:txBody>
      </p:sp>
      <p:sp>
        <p:nvSpPr>
          <p:cNvPr id="5" name="Footer Placeholder 4">
            <a:extLst>
              <a:ext uri="{FF2B5EF4-FFF2-40B4-BE49-F238E27FC236}">
                <a16:creationId xmlns:a16="http://schemas.microsoft.com/office/drawing/2014/main" id="{9678ED0F-0514-4D31-9216-AEF1E57723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DA576F-65F5-43B8-8A3E-EA4335FCC866}"/>
              </a:ext>
            </a:extLst>
          </p:cNvPr>
          <p:cNvSpPr>
            <a:spLocks noGrp="1"/>
          </p:cNvSpPr>
          <p:nvPr>
            <p:ph type="sldNum" sz="quarter" idx="12"/>
          </p:nvPr>
        </p:nvSpPr>
        <p:spPr/>
        <p:txBody>
          <a:bodyPr/>
          <a:lstStyle/>
          <a:p>
            <a:fld id="{6729D3F6-DFCC-442B-BBC9-DA18C08697B5}" type="slidenum">
              <a:rPr lang="en-GB" smtClean="0"/>
              <a:t>‹#›</a:t>
            </a:fld>
            <a:endParaRPr lang="en-GB"/>
          </a:p>
        </p:txBody>
      </p:sp>
    </p:spTree>
    <p:extLst>
      <p:ext uri="{BB962C8B-B14F-4D97-AF65-F5344CB8AC3E}">
        <p14:creationId xmlns:p14="http://schemas.microsoft.com/office/powerpoint/2010/main" val="416812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3D4B-2EAD-48CB-8810-EAF4CBEFFC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BC5BD9-4984-48DF-9F99-FB7165395447}"/>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9CCA20-C1BC-45F2-84CF-63838803F9A1}"/>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0E5194-668C-4D07-AA66-ED077DA7B4C6}"/>
              </a:ext>
            </a:extLst>
          </p:cNvPr>
          <p:cNvSpPr>
            <a:spLocks noGrp="1"/>
          </p:cNvSpPr>
          <p:nvPr>
            <p:ph type="dt" sz="half" idx="10"/>
          </p:nvPr>
        </p:nvSpPr>
        <p:spPr/>
        <p:txBody>
          <a:bodyPr/>
          <a:lstStyle/>
          <a:p>
            <a:fld id="{718E4CDE-34FA-4F31-AB39-8F8D6AFABDDE}" type="datetimeFigureOut">
              <a:rPr lang="en-GB" smtClean="0"/>
              <a:t>13/12/2024</a:t>
            </a:fld>
            <a:endParaRPr lang="en-GB"/>
          </a:p>
        </p:txBody>
      </p:sp>
      <p:sp>
        <p:nvSpPr>
          <p:cNvPr id="6" name="Footer Placeholder 5">
            <a:extLst>
              <a:ext uri="{FF2B5EF4-FFF2-40B4-BE49-F238E27FC236}">
                <a16:creationId xmlns:a16="http://schemas.microsoft.com/office/drawing/2014/main" id="{E6ED9CD0-2568-4A65-AF53-424D974C2F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576293-1B34-4FE8-A016-F25ABFCBB458}"/>
              </a:ext>
            </a:extLst>
          </p:cNvPr>
          <p:cNvSpPr>
            <a:spLocks noGrp="1"/>
          </p:cNvSpPr>
          <p:nvPr>
            <p:ph type="sldNum" sz="quarter" idx="12"/>
          </p:nvPr>
        </p:nvSpPr>
        <p:spPr/>
        <p:txBody>
          <a:bodyPr/>
          <a:lstStyle/>
          <a:p>
            <a:fld id="{6729D3F6-DFCC-442B-BBC9-DA18C08697B5}" type="slidenum">
              <a:rPr lang="en-GB" smtClean="0"/>
              <a:t>‹#›</a:t>
            </a:fld>
            <a:endParaRPr lang="en-GB"/>
          </a:p>
        </p:txBody>
      </p:sp>
    </p:spTree>
    <p:extLst>
      <p:ext uri="{BB962C8B-B14F-4D97-AF65-F5344CB8AC3E}">
        <p14:creationId xmlns:p14="http://schemas.microsoft.com/office/powerpoint/2010/main" val="349309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36BD-24A6-43F1-9AA3-10E14A2E5D02}"/>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970E42-176B-44DB-8F17-7882AD9D173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5365970-1140-40C5-9C2A-B82770704C8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869278-16FB-47BA-BEB3-9A70D3C5451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EB21B88-4BB5-4C03-A011-5CCC0C7E3D8D}"/>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DCBED5-35C4-45C1-890D-B0ADC6D1A5B1}"/>
              </a:ext>
            </a:extLst>
          </p:cNvPr>
          <p:cNvSpPr>
            <a:spLocks noGrp="1"/>
          </p:cNvSpPr>
          <p:nvPr>
            <p:ph type="dt" sz="half" idx="10"/>
          </p:nvPr>
        </p:nvSpPr>
        <p:spPr/>
        <p:txBody>
          <a:bodyPr/>
          <a:lstStyle/>
          <a:p>
            <a:fld id="{718E4CDE-34FA-4F31-AB39-8F8D6AFABDDE}" type="datetimeFigureOut">
              <a:rPr lang="en-GB" smtClean="0"/>
              <a:t>13/12/2024</a:t>
            </a:fld>
            <a:endParaRPr lang="en-GB"/>
          </a:p>
        </p:txBody>
      </p:sp>
      <p:sp>
        <p:nvSpPr>
          <p:cNvPr id="8" name="Footer Placeholder 7">
            <a:extLst>
              <a:ext uri="{FF2B5EF4-FFF2-40B4-BE49-F238E27FC236}">
                <a16:creationId xmlns:a16="http://schemas.microsoft.com/office/drawing/2014/main" id="{1AE0A7AB-5EA9-4FAE-A96C-92C43C0A96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FF44E3-C3A4-4EA8-BCF6-0800FEF57A7A}"/>
              </a:ext>
            </a:extLst>
          </p:cNvPr>
          <p:cNvSpPr>
            <a:spLocks noGrp="1"/>
          </p:cNvSpPr>
          <p:nvPr>
            <p:ph type="sldNum" sz="quarter" idx="12"/>
          </p:nvPr>
        </p:nvSpPr>
        <p:spPr/>
        <p:txBody>
          <a:bodyPr/>
          <a:lstStyle/>
          <a:p>
            <a:fld id="{6729D3F6-DFCC-442B-BBC9-DA18C08697B5}" type="slidenum">
              <a:rPr lang="en-GB" smtClean="0"/>
              <a:t>‹#›</a:t>
            </a:fld>
            <a:endParaRPr lang="en-GB"/>
          </a:p>
        </p:txBody>
      </p:sp>
    </p:spTree>
    <p:extLst>
      <p:ext uri="{BB962C8B-B14F-4D97-AF65-F5344CB8AC3E}">
        <p14:creationId xmlns:p14="http://schemas.microsoft.com/office/powerpoint/2010/main" val="341560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9977-6A7C-4FE9-9A4E-0855A2FA0B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E20995-F526-41D1-8C06-96DB90EF8302}"/>
              </a:ext>
            </a:extLst>
          </p:cNvPr>
          <p:cNvSpPr>
            <a:spLocks noGrp="1"/>
          </p:cNvSpPr>
          <p:nvPr>
            <p:ph type="dt" sz="half" idx="10"/>
          </p:nvPr>
        </p:nvSpPr>
        <p:spPr/>
        <p:txBody>
          <a:bodyPr/>
          <a:lstStyle/>
          <a:p>
            <a:fld id="{718E4CDE-34FA-4F31-AB39-8F8D6AFABDDE}" type="datetimeFigureOut">
              <a:rPr lang="en-GB" smtClean="0"/>
              <a:t>13/12/2024</a:t>
            </a:fld>
            <a:endParaRPr lang="en-GB"/>
          </a:p>
        </p:txBody>
      </p:sp>
      <p:sp>
        <p:nvSpPr>
          <p:cNvPr id="4" name="Footer Placeholder 3">
            <a:extLst>
              <a:ext uri="{FF2B5EF4-FFF2-40B4-BE49-F238E27FC236}">
                <a16:creationId xmlns:a16="http://schemas.microsoft.com/office/drawing/2014/main" id="{3F2171EB-95FA-44F1-BEDB-1283481D29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1A0251-31D0-4069-B4C1-AE83221AFA54}"/>
              </a:ext>
            </a:extLst>
          </p:cNvPr>
          <p:cNvSpPr>
            <a:spLocks noGrp="1"/>
          </p:cNvSpPr>
          <p:nvPr>
            <p:ph type="sldNum" sz="quarter" idx="12"/>
          </p:nvPr>
        </p:nvSpPr>
        <p:spPr/>
        <p:txBody>
          <a:bodyPr/>
          <a:lstStyle/>
          <a:p>
            <a:fld id="{6729D3F6-DFCC-442B-BBC9-DA18C08697B5}" type="slidenum">
              <a:rPr lang="en-GB" smtClean="0"/>
              <a:t>‹#›</a:t>
            </a:fld>
            <a:endParaRPr lang="en-GB"/>
          </a:p>
        </p:txBody>
      </p:sp>
    </p:spTree>
    <p:extLst>
      <p:ext uri="{BB962C8B-B14F-4D97-AF65-F5344CB8AC3E}">
        <p14:creationId xmlns:p14="http://schemas.microsoft.com/office/powerpoint/2010/main" val="391547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9CDC6-0189-4571-8876-770814EC2C13}"/>
              </a:ext>
            </a:extLst>
          </p:cNvPr>
          <p:cNvSpPr>
            <a:spLocks noGrp="1"/>
          </p:cNvSpPr>
          <p:nvPr>
            <p:ph type="dt" sz="half" idx="10"/>
          </p:nvPr>
        </p:nvSpPr>
        <p:spPr/>
        <p:txBody>
          <a:bodyPr/>
          <a:lstStyle/>
          <a:p>
            <a:fld id="{718E4CDE-34FA-4F31-AB39-8F8D6AFABDDE}" type="datetimeFigureOut">
              <a:rPr lang="en-GB" smtClean="0"/>
              <a:t>13/12/2024</a:t>
            </a:fld>
            <a:endParaRPr lang="en-GB"/>
          </a:p>
        </p:txBody>
      </p:sp>
      <p:sp>
        <p:nvSpPr>
          <p:cNvPr id="3" name="Footer Placeholder 2">
            <a:extLst>
              <a:ext uri="{FF2B5EF4-FFF2-40B4-BE49-F238E27FC236}">
                <a16:creationId xmlns:a16="http://schemas.microsoft.com/office/drawing/2014/main" id="{EEDAC8E1-C99B-44F9-ADA2-D5927D3B88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757CCB-94F1-4924-90CC-A4010E77A5E4}"/>
              </a:ext>
            </a:extLst>
          </p:cNvPr>
          <p:cNvSpPr>
            <a:spLocks noGrp="1"/>
          </p:cNvSpPr>
          <p:nvPr>
            <p:ph type="sldNum" sz="quarter" idx="12"/>
          </p:nvPr>
        </p:nvSpPr>
        <p:spPr/>
        <p:txBody>
          <a:bodyPr/>
          <a:lstStyle/>
          <a:p>
            <a:fld id="{6729D3F6-DFCC-442B-BBC9-DA18C08697B5}" type="slidenum">
              <a:rPr lang="en-GB" smtClean="0"/>
              <a:t>‹#›</a:t>
            </a:fld>
            <a:endParaRPr lang="en-GB"/>
          </a:p>
        </p:txBody>
      </p:sp>
    </p:spTree>
    <p:extLst>
      <p:ext uri="{BB962C8B-B14F-4D97-AF65-F5344CB8AC3E}">
        <p14:creationId xmlns:p14="http://schemas.microsoft.com/office/powerpoint/2010/main" val="63219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11F9-C30A-4BF9-8B76-DEC6E5536D6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CE7F5B-7C49-46E9-82D7-EA31A695E72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ADF16B-82DB-46DF-9569-E4E4A1B3FAC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50EA387-2F35-4E46-9F2F-DBF8A6151735}"/>
              </a:ext>
            </a:extLst>
          </p:cNvPr>
          <p:cNvSpPr>
            <a:spLocks noGrp="1"/>
          </p:cNvSpPr>
          <p:nvPr>
            <p:ph type="dt" sz="half" idx="10"/>
          </p:nvPr>
        </p:nvSpPr>
        <p:spPr/>
        <p:txBody>
          <a:bodyPr/>
          <a:lstStyle/>
          <a:p>
            <a:fld id="{718E4CDE-34FA-4F31-AB39-8F8D6AFABDDE}" type="datetimeFigureOut">
              <a:rPr lang="en-GB" smtClean="0"/>
              <a:t>13/12/2024</a:t>
            </a:fld>
            <a:endParaRPr lang="en-GB"/>
          </a:p>
        </p:txBody>
      </p:sp>
      <p:sp>
        <p:nvSpPr>
          <p:cNvPr id="6" name="Footer Placeholder 5">
            <a:extLst>
              <a:ext uri="{FF2B5EF4-FFF2-40B4-BE49-F238E27FC236}">
                <a16:creationId xmlns:a16="http://schemas.microsoft.com/office/drawing/2014/main" id="{33CBACD5-37DF-4335-959C-AF2C659935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AAB999-2F26-463F-AD45-730E01BC7395}"/>
              </a:ext>
            </a:extLst>
          </p:cNvPr>
          <p:cNvSpPr>
            <a:spLocks noGrp="1"/>
          </p:cNvSpPr>
          <p:nvPr>
            <p:ph type="sldNum" sz="quarter" idx="12"/>
          </p:nvPr>
        </p:nvSpPr>
        <p:spPr/>
        <p:txBody>
          <a:bodyPr/>
          <a:lstStyle/>
          <a:p>
            <a:fld id="{6729D3F6-DFCC-442B-BBC9-DA18C08697B5}" type="slidenum">
              <a:rPr lang="en-GB" smtClean="0"/>
              <a:t>‹#›</a:t>
            </a:fld>
            <a:endParaRPr lang="en-GB"/>
          </a:p>
        </p:txBody>
      </p:sp>
    </p:spTree>
    <p:extLst>
      <p:ext uri="{BB962C8B-B14F-4D97-AF65-F5344CB8AC3E}">
        <p14:creationId xmlns:p14="http://schemas.microsoft.com/office/powerpoint/2010/main" val="411420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E5D9-F6A6-4B2F-AE8C-BA472575875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B24B9B-A4E1-435F-940A-5D3B4B8C6F3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AB489FE-8ED8-4CE3-9058-69306379941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EF01D70-F91D-4848-B5C2-92D1571571A7}"/>
              </a:ext>
            </a:extLst>
          </p:cNvPr>
          <p:cNvSpPr>
            <a:spLocks noGrp="1"/>
          </p:cNvSpPr>
          <p:nvPr>
            <p:ph type="dt" sz="half" idx="10"/>
          </p:nvPr>
        </p:nvSpPr>
        <p:spPr/>
        <p:txBody>
          <a:bodyPr/>
          <a:lstStyle/>
          <a:p>
            <a:fld id="{718E4CDE-34FA-4F31-AB39-8F8D6AFABDDE}" type="datetimeFigureOut">
              <a:rPr lang="en-GB" smtClean="0"/>
              <a:t>13/12/2024</a:t>
            </a:fld>
            <a:endParaRPr lang="en-GB"/>
          </a:p>
        </p:txBody>
      </p:sp>
      <p:sp>
        <p:nvSpPr>
          <p:cNvPr id="6" name="Footer Placeholder 5">
            <a:extLst>
              <a:ext uri="{FF2B5EF4-FFF2-40B4-BE49-F238E27FC236}">
                <a16:creationId xmlns:a16="http://schemas.microsoft.com/office/drawing/2014/main" id="{5851569E-D1D5-4F07-9309-26E34B3F7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CAC633-9B97-4561-A5DC-A5991035E374}"/>
              </a:ext>
            </a:extLst>
          </p:cNvPr>
          <p:cNvSpPr>
            <a:spLocks noGrp="1"/>
          </p:cNvSpPr>
          <p:nvPr>
            <p:ph type="sldNum" sz="quarter" idx="12"/>
          </p:nvPr>
        </p:nvSpPr>
        <p:spPr/>
        <p:txBody>
          <a:bodyPr/>
          <a:lstStyle/>
          <a:p>
            <a:fld id="{6729D3F6-DFCC-442B-BBC9-DA18C08697B5}" type="slidenum">
              <a:rPr lang="en-GB" smtClean="0"/>
              <a:t>‹#›</a:t>
            </a:fld>
            <a:endParaRPr lang="en-GB"/>
          </a:p>
        </p:txBody>
      </p:sp>
    </p:spTree>
    <p:extLst>
      <p:ext uri="{BB962C8B-B14F-4D97-AF65-F5344CB8AC3E}">
        <p14:creationId xmlns:p14="http://schemas.microsoft.com/office/powerpoint/2010/main" val="103129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D25A4B-8D1B-4A81-B891-4BB150E7119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1F4FC2-1916-4AAB-B4B9-C57F30E2EF5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A471F3-C7AF-42D4-BE81-B997DB7E1C8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8E4CDE-34FA-4F31-AB39-8F8D6AFABDDE}" type="datetimeFigureOut">
              <a:rPr lang="en-GB" smtClean="0"/>
              <a:t>13/12/2024</a:t>
            </a:fld>
            <a:endParaRPr lang="en-GB"/>
          </a:p>
        </p:txBody>
      </p:sp>
      <p:sp>
        <p:nvSpPr>
          <p:cNvPr id="5" name="Footer Placeholder 4">
            <a:extLst>
              <a:ext uri="{FF2B5EF4-FFF2-40B4-BE49-F238E27FC236}">
                <a16:creationId xmlns:a16="http://schemas.microsoft.com/office/drawing/2014/main" id="{8ADD0DB0-BD39-4990-88DD-95BA800106D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2EB868-EDD2-40D5-98AD-47CE683E1C6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729D3F6-DFCC-442B-BBC9-DA18C08697B5}" type="slidenum">
              <a:rPr lang="en-GB" smtClean="0"/>
              <a:t>‹#›</a:t>
            </a:fld>
            <a:endParaRPr lang="en-GB"/>
          </a:p>
        </p:txBody>
      </p:sp>
    </p:spTree>
    <p:extLst>
      <p:ext uri="{BB962C8B-B14F-4D97-AF65-F5344CB8AC3E}">
        <p14:creationId xmlns:p14="http://schemas.microsoft.com/office/powerpoint/2010/main" val="343109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mailto:matildabradford@nhs.net"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br01.safelinks.protection.outlook.com/?url=https%3A%2F%2Fddec1-0-en-ctp.trendmicro.com%2Fwis%2Fclicktime%2Fv1%2Fquery%3Furl%3Dhttps%253a%252f%252fwww.nice.org.uk%252fguidance%252fng241%26umid%3D81f30ad2-43d3-4619-ad48-92a0ff8270e3%26auth%3D5a48ddabf21f7246250a6ac00727f7875e94cad3-0a13f69bcd2491da5dffd50f0e060908b57bac29&amp;data=05%7C02%7Cmatildabradford%40nhs.net%7Caa4cf48cf91540ceac7808dcdbaa056e%7C37c354b285b047f5b22207b48d774ee3%7C0%7C0%7C638626773107966915%7CUnknown%7CTWFpbGZsb3d8eyJWIjoiMC4wLjAwMDAiLCJQIjoiV2luMzIiLCJBTiI6Ik1haWwiLCJXVCI6Mn0%3D%7C0%7C%7C%7C&amp;sdata=ilZwOtAbpSA4r6lWu5KdGl7agXK7s0kLIbR4DK97FEs%3D&amp;reserved=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ruth.cleaver@nhs.net" TargetMode="External"/><Relationship Id="rId5" Type="http://schemas.openxmlformats.org/officeDocument/2006/relationships/hyperlink" Target="mailto:matildabradford@nhs.net"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england.nhs.uk/wp-content/uploads/2024/07/national-genomic-test-directory-rare-and-inherited-disease-eligibility-criteria-v7.pdf"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england.nhs.uk/wp-content/uploads/2024/07/national-genomic-test-directory-rare-and-inherited-disease-eligibility-criteria-v7.pdf"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nbt.nhs.uk/south-west-genomic-laboratory-hub/swglh-sample-test-information/swglh-inherited-cancer-testing-servi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rduh.lynch-polyposis@nhs.n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gbr01.safelinks.protection.outlook.com/?url=https%3A%2F%2Fmedical.gsk.com%2Fen-gb%2Fwebinars-and-events%2Flynch-syndrome-mainstreaming%2F&amp;data=05%7C02%7Cmatildabradford%40nhs.net%7C09b847f1a3694cdc9cc408dd1a07e4da%7C37c354b285b047f5b22207b48d774ee3%7C0%7C0%7C638695343381798333%7CUnknown%7CTWFpbGZsb3d8eyJFbXB0eU1hcGkiOnRydWUsIlYiOiIwLjAuMDAwMCIsIlAiOiJXaW4zMiIsIkFOIjoiTWFpbCIsIldUIjoyfQ%3D%3D%7C0%7C%7C%7C&amp;sdata=wkxKbB7u%2BTMiD32%2BIlVPbL%2FtEGTXybxkLoKdKFRlx8I%3D&amp;reserved=0" TargetMode="External"/><Relationship Id="rId4" Type="http://schemas.openxmlformats.org/officeDocument/2006/relationships/hyperlink" Target="https://www.genomicseducation.hee.nhs.uk/wp-content/uploads/2024/03/Competency-Training-and-Evidence-form-V1.3-E-PD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gbr01.safelinks.protection.outlook.com/?url=https%3A%2F%2Fddec1-0-en-ctp.trendmicro.com%2Fwis%2Fclicktime%2Fv1%2Fquery%3Furl%3Dhttps%253a%252f%252fwww.nice.org.uk%252fguidance%252fng241%26umid%3D81f30ad2-43d3-4619-ad48-92a0ff8270e3%26auth%3D5a48ddabf21f7246250a6ac00727f7875e94cad3-0a13f69bcd2491da5dffd50f0e060908b57bac29&amp;data=05%7C02%7Cmatildabradford%40nhs.net%7Caa4cf48cf91540ceac7808dcdbaa056e%7C37c354b285b047f5b22207b48d774ee3%7C0%7C0%7C638626773107966915%7CUnknown%7CTWFpbGZsb3d8eyJWIjoiMC4wLjAwMDAiLCJQIjoiV2luMzIiLCJBTiI6Ik1haWwiLCJXVCI6Mn0%3D%7C0%7C%7C%7C&amp;sdata=ilZwOtAbpSA4r6lWu5KdGl7agXK7s0kLIbR4DK97FEs%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50A50-3F53-43F7-95B6-1EFBE1C23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47825" cy="5143500"/>
          </a:xfrm>
          <a:prstGeom prst="rect">
            <a:avLst/>
          </a:prstGeom>
        </p:spPr>
      </p:pic>
      <p:pic>
        <p:nvPicPr>
          <p:cNvPr id="13" name="Picture 12">
            <a:extLst>
              <a:ext uri="{FF2B5EF4-FFF2-40B4-BE49-F238E27FC236}">
                <a16:creationId xmlns:a16="http://schemas.microsoft.com/office/drawing/2014/main" id="{33ECD925-576B-4DF7-83B2-20EE546F9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757" y="4589969"/>
            <a:ext cx="4236244" cy="450056"/>
          </a:xfrm>
          <a:prstGeom prst="rect">
            <a:avLst/>
          </a:prstGeom>
        </p:spPr>
      </p:pic>
      <p:pic>
        <p:nvPicPr>
          <p:cNvPr id="2" name="Picture 1">
            <a:extLst>
              <a:ext uri="{FF2B5EF4-FFF2-40B4-BE49-F238E27FC236}">
                <a16:creationId xmlns:a16="http://schemas.microsoft.com/office/drawing/2014/main" id="{F75821AE-071F-402A-B7E0-5D27BDB6AB05}"/>
              </a:ext>
            </a:extLst>
          </p:cNvPr>
          <p:cNvPicPr>
            <a:picLocks noChangeAspect="1"/>
          </p:cNvPicPr>
          <p:nvPr/>
        </p:nvPicPr>
        <p:blipFill>
          <a:blip r:embed="rId4"/>
          <a:stretch>
            <a:fillRect/>
          </a:stretch>
        </p:blipFill>
        <p:spPr>
          <a:xfrm>
            <a:off x="7164287" y="20944"/>
            <a:ext cx="1973089" cy="867564"/>
          </a:xfrm>
          <a:prstGeom prst="rect">
            <a:avLst/>
          </a:prstGeom>
        </p:spPr>
      </p:pic>
      <p:sp>
        <p:nvSpPr>
          <p:cNvPr id="10" name="TextBox 9">
            <a:extLst>
              <a:ext uri="{FF2B5EF4-FFF2-40B4-BE49-F238E27FC236}">
                <a16:creationId xmlns:a16="http://schemas.microsoft.com/office/drawing/2014/main" id="{7D007F20-8263-499D-ACB2-39D9229F13F8}"/>
              </a:ext>
            </a:extLst>
          </p:cNvPr>
          <p:cNvSpPr txBox="1"/>
          <p:nvPr/>
        </p:nvSpPr>
        <p:spPr>
          <a:xfrm>
            <a:off x="2177453" y="1492743"/>
            <a:ext cx="61926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Genomics Update</a:t>
            </a:r>
          </a:p>
        </p:txBody>
      </p:sp>
      <p:sp>
        <p:nvSpPr>
          <p:cNvPr id="14" name="TextBox 13">
            <a:extLst>
              <a:ext uri="{FF2B5EF4-FFF2-40B4-BE49-F238E27FC236}">
                <a16:creationId xmlns:a16="http://schemas.microsoft.com/office/drawing/2014/main" id="{A4622A4E-8EB9-46D7-8753-7873409206D4}"/>
              </a:ext>
            </a:extLst>
          </p:cNvPr>
          <p:cNvSpPr txBox="1"/>
          <p:nvPr/>
        </p:nvSpPr>
        <p:spPr>
          <a:xfrm>
            <a:off x="2177453" y="2323740"/>
            <a:ext cx="5967403"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68692"/>
                </a:solidFill>
                <a:effectLst/>
                <a:uLnTx/>
                <a:uFillTx/>
                <a:latin typeface="Arial" panose="020B0604020202020204" pitchFamily="34" charset="0"/>
                <a:ea typeface="+mn-ea"/>
                <a:cs typeface="Arial" panose="020B0604020202020204" pitchFamily="34" charset="0"/>
              </a:rPr>
              <a:t>SWAGGER 13</a:t>
            </a:r>
            <a:r>
              <a:rPr kumimoji="0" lang="en-GB" sz="2800" b="0" i="0" u="none" strike="noStrike" kern="1200" cap="none" spc="0" normalizeH="0" baseline="30000" noProof="0" dirty="0">
                <a:ln>
                  <a:noFill/>
                </a:ln>
                <a:solidFill>
                  <a:srgbClr val="768692"/>
                </a:solidFill>
                <a:effectLst/>
                <a:uLnTx/>
                <a:uFillTx/>
                <a:latin typeface="Arial" panose="020B0604020202020204" pitchFamily="34" charset="0"/>
                <a:ea typeface="+mn-ea"/>
                <a:cs typeface="Arial" panose="020B0604020202020204" pitchFamily="34" charset="0"/>
              </a:rPr>
              <a:t>th</a:t>
            </a:r>
            <a:r>
              <a:rPr kumimoji="0" lang="en-GB" sz="2800" b="0" i="0" u="none" strike="noStrike" kern="1200" cap="none" spc="0" normalizeH="0" baseline="0" noProof="0" dirty="0">
                <a:ln>
                  <a:noFill/>
                </a:ln>
                <a:solidFill>
                  <a:srgbClr val="768692"/>
                </a:solidFill>
                <a:effectLst/>
                <a:uLnTx/>
                <a:uFillTx/>
                <a:latin typeface="Arial" panose="020B0604020202020204" pitchFamily="34" charset="0"/>
                <a:ea typeface="+mn-ea"/>
                <a:cs typeface="Arial" panose="020B0604020202020204" pitchFamily="34" charset="0"/>
              </a:rPr>
              <a:t> December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76869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768692"/>
                </a:solidFill>
                <a:latin typeface="Arial" panose="020B0604020202020204" pitchFamily="34" charset="0"/>
                <a:cs typeface="Arial" panose="020B0604020202020204" pitchFamily="34" charset="0"/>
              </a:rPr>
              <a:t>Matilda Bradford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68692"/>
                </a:solidFill>
                <a:effectLst/>
                <a:uLnTx/>
                <a:uFillTx/>
                <a:latin typeface="Arial" panose="020B0604020202020204" pitchFamily="34" charset="0"/>
                <a:ea typeface="+mn-ea"/>
                <a:cs typeface="Arial" panose="020B0604020202020204" pitchFamily="34" charset="0"/>
              </a:rPr>
              <a:t>SW GMSA Lead Genetic Counsellor for Cancer</a:t>
            </a:r>
            <a:endParaRPr lang="en-GB" sz="2000" dirty="0">
              <a:solidFill>
                <a:srgbClr val="76869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68692"/>
                </a:solidFill>
                <a:effectLst/>
                <a:uLnTx/>
                <a:uFillTx/>
                <a:latin typeface="Arial" panose="020B0604020202020204" pitchFamily="34" charset="0"/>
                <a:ea typeface="+mn-ea"/>
                <a:cs typeface="Arial" panose="020B0604020202020204" pitchFamily="34" charset="0"/>
                <a:hlinkClick r:id="rId5"/>
              </a:rPr>
              <a:t>matildabradford@nhs.net</a:t>
            </a:r>
            <a:r>
              <a:rPr kumimoji="0" lang="en-GB" sz="2000" b="0" i="0" u="none" strike="noStrike" kern="1200" cap="none" spc="0" normalizeH="0" baseline="0" noProof="0" dirty="0">
                <a:ln>
                  <a:noFill/>
                </a:ln>
                <a:solidFill>
                  <a:srgbClr val="768692"/>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983444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2D43E8-3310-4FBB-AB63-5A41DF253954}"/>
              </a:ext>
            </a:extLst>
          </p:cNvPr>
          <p:cNvPicPr>
            <a:picLocks noChangeAspect="1"/>
          </p:cNvPicPr>
          <p:nvPr/>
        </p:nvPicPr>
        <p:blipFill>
          <a:blip r:embed="rId3"/>
          <a:stretch>
            <a:fillRect/>
          </a:stretch>
        </p:blipFill>
        <p:spPr>
          <a:xfrm>
            <a:off x="7164287" y="20944"/>
            <a:ext cx="1973089" cy="867564"/>
          </a:xfrm>
          <a:prstGeom prst="rect">
            <a:avLst/>
          </a:prstGeom>
        </p:spPr>
      </p:pic>
      <p:sp>
        <p:nvSpPr>
          <p:cNvPr id="13" name="TextBox 12">
            <a:extLst>
              <a:ext uri="{FF2B5EF4-FFF2-40B4-BE49-F238E27FC236}">
                <a16:creationId xmlns:a16="http://schemas.microsoft.com/office/drawing/2014/main" id="{DDEDC0E7-8E75-48F0-8B19-28DE75E47E96}"/>
              </a:ext>
            </a:extLst>
          </p:cNvPr>
          <p:cNvSpPr txBox="1"/>
          <p:nvPr/>
        </p:nvSpPr>
        <p:spPr>
          <a:xfrm>
            <a:off x="322976" y="197477"/>
            <a:ext cx="6409264" cy="584775"/>
          </a:xfrm>
          <a:prstGeom prst="rect">
            <a:avLst/>
          </a:prstGeom>
          <a:noFill/>
        </p:spPr>
        <p:txBody>
          <a:bodyPr wrap="square" rtlCol="0">
            <a:spAutoFit/>
          </a:bodyPr>
          <a:lstStyle/>
          <a:p>
            <a:r>
              <a:rPr lang="en-GB" sz="3200" b="1" dirty="0">
                <a:solidFill>
                  <a:srgbClr val="005EB8"/>
                </a:solidFill>
                <a:latin typeface="Arial" panose="020B0604020202020204" pitchFamily="34" charset="0"/>
                <a:cs typeface="Arial" panose="020B0604020202020204" pitchFamily="34" charset="0"/>
              </a:rPr>
              <a:t>NICE NG241 – Management</a:t>
            </a:r>
          </a:p>
        </p:txBody>
      </p:sp>
      <p:sp>
        <p:nvSpPr>
          <p:cNvPr id="3" name="TextBox 2">
            <a:extLst>
              <a:ext uri="{FF2B5EF4-FFF2-40B4-BE49-F238E27FC236}">
                <a16:creationId xmlns:a16="http://schemas.microsoft.com/office/drawing/2014/main" id="{86D6DCE7-BC16-8548-C75C-DE5AAE4050BB}"/>
              </a:ext>
            </a:extLst>
          </p:cNvPr>
          <p:cNvSpPr txBox="1"/>
          <p:nvPr/>
        </p:nvSpPr>
        <p:spPr>
          <a:xfrm>
            <a:off x="303552" y="888508"/>
            <a:ext cx="6356680" cy="646331"/>
          </a:xfrm>
          <a:prstGeom prst="rect">
            <a:avLst/>
          </a:prstGeom>
          <a:noFill/>
        </p:spPr>
        <p:txBody>
          <a:bodyPr wrap="square">
            <a:spAutoFit/>
          </a:bodyPr>
          <a:lstStyle/>
          <a:p>
            <a:r>
              <a:rPr lang="en-GB" b="0" i="0" u="sng" dirty="0">
                <a:solidFill>
                  <a:srgbClr val="0000FF"/>
                </a:solidFill>
                <a:effectLst/>
                <a:latin typeface="Aptos" panose="020B0004020202020204" pitchFamily="34" charset="0"/>
                <a:hlinkClick r:id="rId4" tooltip="Original URL: https://ddec1-0-en-ctp.trendmicro.com/wis/clicktime/v1/query?url=https%3a%2f%2fwww.nice.org.uk%2fguidance%2fng241&amp;umid=81f30ad2-43d3-4619-ad48-92a0ff8270e3&amp;auth=5a48ddabf21f7246250a6ac00727f7875e94cad3-0a13f69bcd2491da5dffd50f0e060908b57bac29. Click or tap if you trust this link."/>
              </a:rPr>
              <a:t>Overview | Ovarian cancer: identifying and managing familial and genetic risk | Guidance | NICE</a:t>
            </a:r>
            <a:r>
              <a:rPr lang="en-GB" b="0" i="0" dirty="0">
                <a:solidFill>
                  <a:srgbClr val="000000"/>
                </a:solidFill>
                <a:effectLst/>
                <a:latin typeface="Aptos" panose="020B0004020202020204" pitchFamily="34" charset="0"/>
              </a:rPr>
              <a:t>.</a:t>
            </a:r>
            <a:endParaRPr lang="en-GB" dirty="0"/>
          </a:p>
        </p:txBody>
      </p:sp>
      <p:sp>
        <p:nvSpPr>
          <p:cNvPr id="7" name="TextBox 6">
            <a:extLst>
              <a:ext uri="{FF2B5EF4-FFF2-40B4-BE49-F238E27FC236}">
                <a16:creationId xmlns:a16="http://schemas.microsoft.com/office/drawing/2014/main" id="{E8F2C652-592C-B9AB-128F-B7F3B024E028}"/>
              </a:ext>
            </a:extLst>
          </p:cNvPr>
          <p:cNvSpPr txBox="1"/>
          <p:nvPr/>
        </p:nvSpPr>
        <p:spPr>
          <a:xfrm>
            <a:off x="288651" y="1823557"/>
            <a:ext cx="7451701" cy="4585871"/>
          </a:xfrm>
          <a:prstGeom prst="rect">
            <a:avLst/>
          </a:prstGeom>
          <a:noFill/>
        </p:spPr>
        <p:txBody>
          <a:bodyPr wrap="square">
            <a:spAutoFit/>
          </a:bodyPr>
          <a:lstStyle/>
          <a:p>
            <a:r>
              <a:rPr lang="en-GB" dirty="0">
                <a:solidFill>
                  <a:srgbClr val="0070C0"/>
                </a:solidFill>
                <a:latin typeface="Arial" panose="020B0604020202020204" pitchFamily="34" charset="0"/>
                <a:cs typeface="Arial" panose="020B0604020202020204" pitchFamily="34" charset="0"/>
              </a:rPr>
              <a:t>Ovarian cancer MDTs as described have yet to be developed</a:t>
            </a:r>
          </a:p>
          <a:p>
            <a:endParaRPr lang="en-GB" dirty="0">
              <a:solidFill>
                <a:srgbClr val="0070C0"/>
              </a:solidFill>
              <a:latin typeface="Arial" panose="020B0604020202020204" pitchFamily="34" charset="0"/>
              <a:cs typeface="Arial" panose="020B0604020202020204" pitchFamily="34" charset="0"/>
            </a:endParaRPr>
          </a:p>
          <a:p>
            <a:r>
              <a:rPr lang="en-GB" dirty="0">
                <a:solidFill>
                  <a:srgbClr val="0070C0"/>
                </a:solidFill>
                <a:latin typeface="Arial" panose="020B0604020202020204" pitchFamily="34" charset="0"/>
                <a:cs typeface="Arial" panose="020B0604020202020204" pitchFamily="34" charset="0"/>
              </a:rPr>
              <a:t>UK Genetics community favour expanding resources for patients with a greater chance of benefitting from genetic testing and surveillance</a:t>
            </a:r>
          </a:p>
          <a:p>
            <a:endParaRPr lang="en-GB" dirty="0">
              <a:solidFill>
                <a:srgbClr val="0070C0"/>
              </a:solidFill>
              <a:latin typeface="Arial" panose="020B0604020202020204" pitchFamily="34" charset="0"/>
              <a:cs typeface="Arial" panose="020B0604020202020204" pitchFamily="34" charset="0"/>
            </a:endParaRPr>
          </a:p>
          <a:p>
            <a:r>
              <a:rPr lang="en-GB" dirty="0">
                <a:solidFill>
                  <a:srgbClr val="0070C0"/>
                </a:solidFill>
                <a:latin typeface="Arial" panose="020B0604020202020204" pitchFamily="34" charset="0"/>
                <a:cs typeface="Arial" panose="020B0604020202020204" pitchFamily="34" charset="0"/>
              </a:rPr>
              <a:t>For women declining surgery: Ca125 screening is not evidence based. Consider discussion of surgical timing in high risk clinic. </a:t>
            </a:r>
          </a:p>
          <a:p>
            <a:r>
              <a:rPr lang="en-GB" dirty="0">
                <a:solidFill>
                  <a:srgbClr val="0070C0"/>
                </a:solidFill>
                <a:latin typeface="Arial" panose="020B0604020202020204" pitchFamily="34" charset="0"/>
                <a:cs typeface="Arial" panose="020B0604020202020204" pitchFamily="34" charset="0"/>
              </a:rPr>
              <a:t>(Approach of PROTECTOR study for women in no-surgery / tubes-only removal: Low threshold for USS or Ca125 with persistent abdominal symptoms). </a:t>
            </a:r>
          </a:p>
          <a:p>
            <a:endParaRPr lang="en-GB" sz="1600" dirty="0">
              <a:solidFill>
                <a:srgbClr val="0070C0"/>
              </a:solidFill>
              <a:latin typeface="Arial" panose="020B0604020202020204" pitchFamily="34" charset="0"/>
              <a:cs typeface="Arial" panose="020B0604020202020204" pitchFamily="34" charset="0"/>
            </a:endParaRPr>
          </a:p>
          <a:p>
            <a:endParaRPr lang="en-GB" sz="1600" dirty="0">
              <a:solidFill>
                <a:srgbClr val="0070C0"/>
              </a:solidFill>
              <a:latin typeface="Arial" panose="020B0604020202020204" pitchFamily="34" charset="0"/>
              <a:cs typeface="Arial" panose="020B0604020202020204" pitchFamily="34" charset="0"/>
            </a:endParaRPr>
          </a:p>
          <a:p>
            <a:endParaRPr lang="en-GB" sz="1600" dirty="0">
              <a:solidFill>
                <a:srgbClr val="0070C0"/>
              </a:solidFill>
              <a:latin typeface="Arial" panose="020B0604020202020204" pitchFamily="34" charset="0"/>
              <a:cs typeface="Arial" panose="020B0604020202020204" pitchFamily="34" charset="0"/>
            </a:endParaRPr>
          </a:p>
          <a:p>
            <a:endParaRPr lang="en-GB" sz="1600" dirty="0">
              <a:solidFill>
                <a:srgbClr val="0070C0"/>
              </a:solidFill>
              <a:latin typeface="Arial" panose="020B0604020202020204" pitchFamily="34" charset="0"/>
              <a:cs typeface="Arial" panose="020B0604020202020204" pitchFamily="34" charset="0"/>
            </a:endParaRPr>
          </a:p>
          <a:p>
            <a:endParaRPr lang="en-GB" sz="1600" dirty="0">
              <a:solidFill>
                <a:schemeClr val="accent2">
                  <a:lumMod val="75000"/>
                </a:schemeClr>
              </a:solidFill>
              <a:latin typeface="Arial" panose="020B0604020202020204" pitchFamily="34" charset="0"/>
              <a:cs typeface="Arial" panose="020B0604020202020204" pitchFamily="34" charset="0"/>
            </a:endParaRPr>
          </a:p>
          <a:p>
            <a:endParaRPr lang="en-GB" sz="1600" dirty="0">
              <a:solidFill>
                <a:srgbClr val="0070C0"/>
              </a:solidFill>
              <a:latin typeface="Arial" panose="020B0604020202020204" pitchFamily="34" charset="0"/>
              <a:cs typeface="Arial" panose="020B0604020202020204" pitchFamily="34" charset="0"/>
            </a:endParaRPr>
          </a:p>
          <a:p>
            <a:endParaRPr lang="en-GB" sz="160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078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50A50-3F53-43F7-95B6-1EFBE1C23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47825" cy="5143500"/>
          </a:xfrm>
          <a:prstGeom prst="rect">
            <a:avLst/>
          </a:prstGeom>
        </p:spPr>
      </p:pic>
      <p:pic>
        <p:nvPicPr>
          <p:cNvPr id="13" name="Picture 12">
            <a:extLst>
              <a:ext uri="{FF2B5EF4-FFF2-40B4-BE49-F238E27FC236}">
                <a16:creationId xmlns:a16="http://schemas.microsoft.com/office/drawing/2014/main" id="{33ECD925-576B-4DF7-83B2-20EE546F9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757" y="4589969"/>
            <a:ext cx="4236244" cy="450056"/>
          </a:xfrm>
          <a:prstGeom prst="rect">
            <a:avLst/>
          </a:prstGeom>
        </p:spPr>
      </p:pic>
      <p:pic>
        <p:nvPicPr>
          <p:cNvPr id="2" name="Picture 1">
            <a:extLst>
              <a:ext uri="{FF2B5EF4-FFF2-40B4-BE49-F238E27FC236}">
                <a16:creationId xmlns:a16="http://schemas.microsoft.com/office/drawing/2014/main" id="{F75821AE-071F-402A-B7E0-5D27BDB6AB05}"/>
              </a:ext>
            </a:extLst>
          </p:cNvPr>
          <p:cNvPicPr>
            <a:picLocks noChangeAspect="1"/>
          </p:cNvPicPr>
          <p:nvPr/>
        </p:nvPicPr>
        <p:blipFill>
          <a:blip r:embed="rId4"/>
          <a:stretch>
            <a:fillRect/>
          </a:stretch>
        </p:blipFill>
        <p:spPr>
          <a:xfrm>
            <a:off x="7164287" y="20944"/>
            <a:ext cx="1973089" cy="867564"/>
          </a:xfrm>
          <a:prstGeom prst="rect">
            <a:avLst/>
          </a:prstGeom>
        </p:spPr>
      </p:pic>
      <p:sp>
        <p:nvSpPr>
          <p:cNvPr id="10" name="TextBox 9">
            <a:extLst>
              <a:ext uri="{FF2B5EF4-FFF2-40B4-BE49-F238E27FC236}">
                <a16:creationId xmlns:a16="http://schemas.microsoft.com/office/drawing/2014/main" id="{7D007F20-8263-499D-ACB2-39D9229F13F8}"/>
              </a:ext>
            </a:extLst>
          </p:cNvPr>
          <p:cNvSpPr txBox="1"/>
          <p:nvPr/>
        </p:nvSpPr>
        <p:spPr>
          <a:xfrm>
            <a:off x="2177453" y="1492743"/>
            <a:ext cx="61926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Questions</a:t>
            </a:r>
          </a:p>
        </p:txBody>
      </p:sp>
      <p:sp>
        <p:nvSpPr>
          <p:cNvPr id="14" name="TextBox 13">
            <a:extLst>
              <a:ext uri="{FF2B5EF4-FFF2-40B4-BE49-F238E27FC236}">
                <a16:creationId xmlns:a16="http://schemas.microsoft.com/office/drawing/2014/main" id="{A4622A4E-8EB9-46D7-8753-7873409206D4}"/>
              </a:ext>
            </a:extLst>
          </p:cNvPr>
          <p:cNvSpPr txBox="1"/>
          <p:nvPr/>
        </p:nvSpPr>
        <p:spPr>
          <a:xfrm>
            <a:off x="2183428" y="2583040"/>
            <a:ext cx="59674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68692"/>
                </a:solidFill>
                <a:effectLst/>
                <a:uLnTx/>
                <a:uFillTx/>
                <a:latin typeface="Arial" panose="020B0604020202020204" pitchFamily="34" charset="0"/>
                <a:ea typeface="+mn-ea"/>
                <a:cs typeface="Arial" panose="020B0604020202020204" pitchFamily="34" charset="0"/>
                <a:hlinkClick r:id="rId5"/>
              </a:rPr>
              <a:t>matildabradford@nhs.net</a:t>
            </a:r>
            <a:endParaRPr kumimoji="0" lang="en-GB" sz="2000" b="0" i="0" u="none" strike="noStrike" kern="1200" cap="none" spc="0" normalizeH="0" baseline="0" noProof="0" dirty="0">
              <a:ln>
                <a:noFill/>
              </a:ln>
              <a:solidFill>
                <a:srgbClr val="76869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68692"/>
                </a:solidFill>
                <a:effectLst/>
                <a:uLnTx/>
                <a:uFillTx/>
                <a:latin typeface="Arial" panose="020B0604020202020204" pitchFamily="34" charset="0"/>
                <a:ea typeface="+mn-ea"/>
                <a:cs typeface="Arial" panose="020B0604020202020204" pitchFamily="34" charset="0"/>
                <a:hlinkClick r:id="rId6"/>
              </a:rPr>
              <a:t>ruth.cleaver@nhs.net</a:t>
            </a:r>
            <a:r>
              <a:rPr lang="en-GB" sz="2000" dirty="0">
                <a:solidFill>
                  <a:srgbClr val="768692"/>
                </a:solidFill>
                <a:latin typeface="Arial" panose="020B0604020202020204" pitchFamily="34" charset="0"/>
                <a:cs typeface="Arial" panose="020B0604020202020204" pitchFamily="34" charset="0"/>
              </a:rPr>
              <a:t> </a:t>
            </a:r>
            <a:r>
              <a:rPr kumimoji="0" lang="en-GB" sz="2000" b="0" i="0" u="none" strike="noStrike" kern="1200" cap="none" spc="0" normalizeH="0" baseline="0" noProof="0" dirty="0">
                <a:ln>
                  <a:noFill/>
                </a:ln>
                <a:solidFill>
                  <a:srgbClr val="768692"/>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454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2D43E8-3310-4FBB-AB63-5A41DF253954}"/>
              </a:ext>
            </a:extLst>
          </p:cNvPr>
          <p:cNvPicPr>
            <a:picLocks noChangeAspect="1"/>
          </p:cNvPicPr>
          <p:nvPr/>
        </p:nvPicPr>
        <p:blipFill>
          <a:blip r:embed="rId2"/>
          <a:stretch>
            <a:fillRect/>
          </a:stretch>
        </p:blipFill>
        <p:spPr>
          <a:xfrm>
            <a:off x="7164287" y="20944"/>
            <a:ext cx="1973089" cy="867564"/>
          </a:xfrm>
          <a:prstGeom prst="rect">
            <a:avLst/>
          </a:prstGeom>
        </p:spPr>
      </p:pic>
      <p:sp>
        <p:nvSpPr>
          <p:cNvPr id="13" name="TextBox 12">
            <a:extLst>
              <a:ext uri="{FF2B5EF4-FFF2-40B4-BE49-F238E27FC236}">
                <a16:creationId xmlns:a16="http://schemas.microsoft.com/office/drawing/2014/main" id="{DDEDC0E7-8E75-48F0-8B19-28DE75E47E96}"/>
              </a:ext>
            </a:extLst>
          </p:cNvPr>
          <p:cNvSpPr txBox="1"/>
          <p:nvPr/>
        </p:nvSpPr>
        <p:spPr>
          <a:xfrm>
            <a:off x="322976" y="197477"/>
            <a:ext cx="5256584" cy="584775"/>
          </a:xfrm>
          <a:prstGeom prst="rect">
            <a:avLst/>
          </a:prstGeom>
          <a:noFill/>
        </p:spPr>
        <p:txBody>
          <a:bodyPr wrap="square" rtlCol="0">
            <a:spAutoFit/>
          </a:bodyPr>
          <a:lstStyle/>
          <a:p>
            <a:r>
              <a:rPr lang="en-GB" sz="3200" b="1" dirty="0">
                <a:solidFill>
                  <a:srgbClr val="005EB8"/>
                </a:solidFill>
                <a:latin typeface="Arial" panose="020B0604020202020204" pitchFamily="34" charset="0"/>
                <a:cs typeface="Arial" panose="020B0604020202020204" pitchFamily="34" charset="0"/>
              </a:rPr>
              <a:t>Mainstreaming: R207</a:t>
            </a:r>
          </a:p>
        </p:txBody>
      </p:sp>
      <p:sp>
        <p:nvSpPr>
          <p:cNvPr id="14" name="TextBox 13">
            <a:extLst>
              <a:ext uri="{FF2B5EF4-FFF2-40B4-BE49-F238E27FC236}">
                <a16:creationId xmlns:a16="http://schemas.microsoft.com/office/drawing/2014/main" id="{961FA674-3942-4BCA-BD2F-AF8A91BDBBE5}"/>
              </a:ext>
            </a:extLst>
          </p:cNvPr>
          <p:cNvSpPr txBox="1"/>
          <p:nvPr/>
        </p:nvSpPr>
        <p:spPr>
          <a:xfrm>
            <a:off x="322976" y="917557"/>
            <a:ext cx="6265248" cy="830997"/>
          </a:xfrm>
          <a:prstGeom prst="rect">
            <a:avLst/>
          </a:prstGeom>
          <a:noFill/>
        </p:spPr>
        <p:txBody>
          <a:bodyPr wrap="square" rtlCol="0">
            <a:spAutoFit/>
          </a:bodyPr>
          <a:lstStyle/>
          <a:p>
            <a:r>
              <a:rPr lang="en-GB" sz="2400" dirty="0">
                <a:solidFill>
                  <a:schemeClr val="accent2">
                    <a:lumMod val="75000"/>
                  </a:schemeClr>
                </a:solidFill>
                <a:latin typeface="Arial" panose="020B0604020202020204" pitchFamily="34" charset="0"/>
                <a:cs typeface="Arial" panose="020B0604020202020204" pitchFamily="34" charset="0"/>
              </a:rPr>
              <a:t>Mainstreaming in place at all sites for R207 (ovarian panel) </a:t>
            </a:r>
          </a:p>
        </p:txBody>
      </p:sp>
      <p:pic>
        <p:nvPicPr>
          <p:cNvPr id="5" name="Picture 4">
            <a:extLst>
              <a:ext uri="{FF2B5EF4-FFF2-40B4-BE49-F238E27FC236}">
                <a16:creationId xmlns:a16="http://schemas.microsoft.com/office/drawing/2014/main" id="{F7A5E048-FEE1-0DED-6579-4A332B80F006}"/>
              </a:ext>
            </a:extLst>
          </p:cNvPr>
          <p:cNvPicPr>
            <a:picLocks noChangeAspect="1"/>
          </p:cNvPicPr>
          <p:nvPr/>
        </p:nvPicPr>
        <p:blipFill>
          <a:blip r:embed="rId3"/>
          <a:stretch>
            <a:fillRect/>
          </a:stretch>
        </p:blipFill>
        <p:spPr>
          <a:xfrm>
            <a:off x="5652120" y="1883859"/>
            <a:ext cx="3245382" cy="2953605"/>
          </a:xfrm>
          <a:prstGeom prst="rect">
            <a:avLst/>
          </a:prstGeom>
        </p:spPr>
      </p:pic>
      <p:pic>
        <p:nvPicPr>
          <p:cNvPr id="3" name="Picture 2">
            <a:extLst>
              <a:ext uri="{FF2B5EF4-FFF2-40B4-BE49-F238E27FC236}">
                <a16:creationId xmlns:a16="http://schemas.microsoft.com/office/drawing/2014/main" id="{486BBC54-7B72-A3BB-797A-491CC2993E86}"/>
              </a:ext>
            </a:extLst>
          </p:cNvPr>
          <p:cNvPicPr>
            <a:picLocks noChangeAspect="1"/>
          </p:cNvPicPr>
          <p:nvPr/>
        </p:nvPicPr>
        <p:blipFill>
          <a:blip r:embed="rId4"/>
          <a:stretch>
            <a:fillRect/>
          </a:stretch>
        </p:blipFill>
        <p:spPr>
          <a:xfrm>
            <a:off x="395536" y="2072568"/>
            <a:ext cx="5677692" cy="476316"/>
          </a:xfrm>
          <a:prstGeom prst="rect">
            <a:avLst/>
          </a:prstGeom>
          <a:effectLst>
            <a:outerShdw blurRad="50800" dist="50800" dir="5400000" algn="ctr" rotWithShape="0">
              <a:schemeClr val="tx1">
                <a:lumMod val="75000"/>
                <a:lumOff val="25000"/>
              </a:schemeClr>
            </a:outerShdw>
          </a:effectLst>
        </p:spPr>
      </p:pic>
      <p:sp>
        <p:nvSpPr>
          <p:cNvPr id="12" name="TextBox 11">
            <a:extLst>
              <a:ext uri="{FF2B5EF4-FFF2-40B4-BE49-F238E27FC236}">
                <a16:creationId xmlns:a16="http://schemas.microsoft.com/office/drawing/2014/main" id="{7CF54453-3205-11D1-7E17-26ABB854C865}"/>
              </a:ext>
            </a:extLst>
          </p:cNvPr>
          <p:cNvSpPr txBox="1"/>
          <p:nvPr/>
        </p:nvSpPr>
        <p:spPr>
          <a:xfrm>
            <a:off x="322976" y="4299692"/>
            <a:ext cx="4572000" cy="646331"/>
          </a:xfrm>
          <a:prstGeom prst="rect">
            <a:avLst/>
          </a:prstGeom>
          <a:noFill/>
        </p:spPr>
        <p:txBody>
          <a:bodyPr wrap="square">
            <a:spAutoFit/>
          </a:bodyPr>
          <a:lstStyle/>
          <a:p>
            <a:r>
              <a:rPr lang="en-GB" dirty="0">
                <a:hlinkClick r:id="rId5"/>
              </a:rPr>
              <a:t>National genomic test directory testing criteria for rare and inherited disease</a:t>
            </a:r>
            <a:endParaRPr lang="en-GB" dirty="0"/>
          </a:p>
        </p:txBody>
      </p:sp>
    </p:spTree>
    <p:extLst>
      <p:ext uri="{BB962C8B-B14F-4D97-AF65-F5344CB8AC3E}">
        <p14:creationId xmlns:p14="http://schemas.microsoft.com/office/powerpoint/2010/main" val="208822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2D43E8-3310-4FBB-AB63-5A41DF253954}"/>
              </a:ext>
            </a:extLst>
          </p:cNvPr>
          <p:cNvPicPr>
            <a:picLocks noChangeAspect="1"/>
          </p:cNvPicPr>
          <p:nvPr/>
        </p:nvPicPr>
        <p:blipFill>
          <a:blip r:embed="rId2"/>
          <a:stretch>
            <a:fillRect/>
          </a:stretch>
        </p:blipFill>
        <p:spPr>
          <a:xfrm>
            <a:off x="7164287" y="20944"/>
            <a:ext cx="1973089" cy="867564"/>
          </a:xfrm>
          <a:prstGeom prst="rect">
            <a:avLst/>
          </a:prstGeom>
        </p:spPr>
      </p:pic>
      <p:sp>
        <p:nvSpPr>
          <p:cNvPr id="13" name="TextBox 12">
            <a:extLst>
              <a:ext uri="{FF2B5EF4-FFF2-40B4-BE49-F238E27FC236}">
                <a16:creationId xmlns:a16="http://schemas.microsoft.com/office/drawing/2014/main" id="{DDEDC0E7-8E75-48F0-8B19-28DE75E47E96}"/>
              </a:ext>
            </a:extLst>
          </p:cNvPr>
          <p:cNvSpPr txBox="1"/>
          <p:nvPr/>
        </p:nvSpPr>
        <p:spPr>
          <a:xfrm>
            <a:off x="322976" y="197477"/>
            <a:ext cx="5256584" cy="584775"/>
          </a:xfrm>
          <a:prstGeom prst="rect">
            <a:avLst/>
          </a:prstGeom>
          <a:noFill/>
        </p:spPr>
        <p:txBody>
          <a:bodyPr wrap="square" rtlCol="0">
            <a:spAutoFit/>
          </a:bodyPr>
          <a:lstStyle/>
          <a:p>
            <a:r>
              <a:rPr lang="en-GB" sz="3200" b="1" dirty="0">
                <a:solidFill>
                  <a:srgbClr val="005EB8"/>
                </a:solidFill>
                <a:latin typeface="Arial" panose="020B0604020202020204" pitchFamily="34" charset="0"/>
                <a:cs typeface="Arial" panose="020B0604020202020204" pitchFamily="34" charset="0"/>
              </a:rPr>
              <a:t>Mainstreaming: R210</a:t>
            </a:r>
          </a:p>
        </p:txBody>
      </p:sp>
      <p:sp>
        <p:nvSpPr>
          <p:cNvPr id="14" name="TextBox 13">
            <a:extLst>
              <a:ext uri="{FF2B5EF4-FFF2-40B4-BE49-F238E27FC236}">
                <a16:creationId xmlns:a16="http://schemas.microsoft.com/office/drawing/2014/main" id="{961FA674-3942-4BCA-BD2F-AF8A91BDBBE5}"/>
              </a:ext>
            </a:extLst>
          </p:cNvPr>
          <p:cNvSpPr txBox="1"/>
          <p:nvPr/>
        </p:nvSpPr>
        <p:spPr>
          <a:xfrm>
            <a:off x="322975" y="917557"/>
            <a:ext cx="6841311" cy="707886"/>
          </a:xfrm>
          <a:prstGeom prst="rect">
            <a:avLst/>
          </a:prstGeom>
          <a:noFill/>
        </p:spPr>
        <p:txBody>
          <a:bodyPr wrap="square" rtlCol="0">
            <a:spAutoFit/>
          </a:bodyPr>
          <a:lstStyle/>
          <a:p>
            <a:r>
              <a:rPr lang="en-GB" sz="2000" dirty="0">
                <a:solidFill>
                  <a:schemeClr val="accent2">
                    <a:lumMod val="75000"/>
                  </a:schemeClr>
                </a:solidFill>
                <a:latin typeface="Arial" panose="020B0604020202020204" pitchFamily="34" charset="0"/>
                <a:cs typeface="Arial" panose="020B0604020202020204" pitchFamily="34" charset="0"/>
              </a:rPr>
              <a:t>CNS colleagues trained and mainstreaming in place at most SW sites for R210 (Lynch panel)</a:t>
            </a:r>
          </a:p>
        </p:txBody>
      </p:sp>
      <p:pic>
        <p:nvPicPr>
          <p:cNvPr id="4" name="Picture 3">
            <a:extLst>
              <a:ext uri="{FF2B5EF4-FFF2-40B4-BE49-F238E27FC236}">
                <a16:creationId xmlns:a16="http://schemas.microsoft.com/office/drawing/2014/main" id="{4633CBC5-DF95-BE91-1F78-4593F94F8F1E}"/>
              </a:ext>
            </a:extLst>
          </p:cNvPr>
          <p:cNvPicPr>
            <a:picLocks noChangeAspect="1"/>
          </p:cNvPicPr>
          <p:nvPr/>
        </p:nvPicPr>
        <p:blipFill>
          <a:blip r:embed="rId3"/>
          <a:stretch>
            <a:fillRect/>
          </a:stretch>
        </p:blipFill>
        <p:spPr>
          <a:xfrm>
            <a:off x="5940152" y="1485689"/>
            <a:ext cx="3097278" cy="3126870"/>
          </a:xfrm>
          <a:prstGeom prst="rect">
            <a:avLst/>
          </a:prstGeom>
        </p:spPr>
      </p:pic>
      <p:pic>
        <p:nvPicPr>
          <p:cNvPr id="7" name="Picture 6">
            <a:extLst>
              <a:ext uri="{FF2B5EF4-FFF2-40B4-BE49-F238E27FC236}">
                <a16:creationId xmlns:a16="http://schemas.microsoft.com/office/drawing/2014/main" id="{DF243C53-C55E-4BDF-A0E3-040C82ED7E59}"/>
              </a:ext>
            </a:extLst>
          </p:cNvPr>
          <p:cNvPicPr>
            <a:picLocks noChangeAspect="1"/>
          </p:cNvPicPr>
          <p:nvPr/>
        </p:nvPicPr>
        <p:blipFill>
          <a:blip r:embed="rId4"/>
          <a:stretch>
            <a:fillRect/>
          </a:stretch>
        </p:blipFill>
        <p:spPr>
          <a:xfrm>
            <a:off x="377876" y="1995686"/>
            <a:ext cx="4956512" cy="450592"/>
          </a:xfrm>
          <a:prstGeom prst="rect">
            <a:avLst/>
          </a:prstGeom>
        </p:spPr>
      </p:pic>
      <p:sp>
        <p:nvSpPr>
          <p:cNvPr id="9" name="TextBox 8">
            <a:extLst>
              <a:ext uri="{FF2B5EF4-FFF2-40B4-BE49-F238E27FC236}">
                <a16:creationId xmlns:a16="http://schemas.microsoft.com/office/drawing/2014/main" id="{631C0527-ECEC-784D-5E22-D0FA065727DC}"/>
              </a:ext>
            </a:extLst>
          </p:cNvPr>
          <p:cNvSpPr txBox="1"/>
          <p:nvPr/>
        </p:nvSpPr>
        <p:spPr>
          <a:xfrm>
            <a:off x="322975" y="4299692"/>
            <a:ext cx="4572000" cy="646331"/>
          </a:xfrm>
          <a:prstGeom prst="rect">
            <a:avLst/>
          </a:prstGeom>
          <a:noFill/>
        </p:spPr>
        <p:txBody>
          <a:bodyPr wrap="square">
            <a:spAutoFit/>
          </a:bodyPr>
          <a:lstStyle/>
          <a:p>
            <a:r>
              <a:rPr lang="en-GB" dirty="0">
                <a:hlinkClick r:id="rId5"/>
              </a:rPr>
              <a:t>National genomic test directory testing criteria for rare and inherited disease</a:t>
            </a:r>
            <a:endParaRPr lang="en-GB" dirty="0"/>
          </a:p>
        </p:txBody>
      </p:sp>
    </p:spTree>
    <p:extLst>
      <p:ext uri="{BB962C8B-B14F-4D97-AF65-F5344CB8AC3E}">
        <p14:creationId xmlns:p14="http://schemas.microsoft.com/office/powerpoint/2010/main" val="306651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2D43E8-3310-4FBB-AB63-5A41DF253954}"/>
              </a:ext>
            </a:extLst>
          </p:cNvPr>
          <p:cNvPicPr>
            <a:picLocks noChangeAspect="1"/>
          </p:cNvPicPr>
          <p:nvPr/>
        </p:nvPicPr>
        <p:blipFill>
          <a:blip r:embed="rId3"/>
          <a:stretch>
            <a:fillRect/>
          </a:stretch>
        </p:blipFill>
        <p:spPr>
          <a:xfrm>
            <a:off x="7164287" y="20944"/>
            <a:ext cx="1973089" cy="867564"/>
          </a:xfrm>
          <a:prstGeom prst="rect">
            <a:avLst/>
          </a:prstGeom>
        </p:spPr>
      </p:pic>
      <p:sp>
        <p:nvSpPr>
          <p:cNvPr id="13" name="TextBox 12">
            <a:extLst>
              <a:ext uri="{FF2B5EF4-FFF2-40B4-BE49-F238E27FC236}">
                <a16:creationId xmlns:a16="http://schemas.microsoft.com/office/drawing/2014/main" id="{DDEDC0E7-8E75-48F0-8B19-28DE75E47E96}"/>
              </a:ext>
            </a:extLst>
          </p:cNvPr>
          <p:cNvSpPr txBox="1"/>
          <p:nvPr/>
        </p:nvSpPr>
        <p:spPr>
          <a:xfrm>
            <a:off x="322976" y="197477"/>
            <a:ext cx="6409264" cy="584775"/>
          </a:xfrm>
          <a:prstGeom prst="rect">
            <a:avLst/>
          </a:prstGeom>
          <a:noFill/>
        </p:spPr>
        <p:txBody>
          <a:bodyPr wrap="square" rtlCol="0">
            <a:spAutoFit/>
          </a:bodyPr>
          <a:lstStyle/>
          <a:p>
            <a:r>
              <a:rPr lang="en-GB" sz="3200" b="1" dirty="0">
                <a:solidFill>
                  <a:srgbClr val="005EB8"/>
                </a:solidFill>
                <a:latin typeface="Arial" panose="020B0604020202020204" pitchFamily="34" charset="0"/>
                <a:cs typeface="Arial" panose="020B0604020202020204" pitchFamily="34" charset="0"/>
              </a:rPr>
              <a:t>Resources: Toolkits </a:t>
            </a:r>
          </a:p>
        </p:txBody>
      </p:sp>
      <p:sp>
        <p:nvSpPr>
          <p:cNvPr id="14" name="TextBox 13">
            <a:extLst>
              <a:ext uri="{FF2B5EF4-FFF2-40B4-BE49-F238E27FC236}">
                <a16:creationId xmlns:a16="http://schemas.microsoft.com/office/drawing/2014/main" id="{961FA674-3942-4BCA-BD2F-AF8A91BDBBE5}"/>
              </a:ext>
            </a:extLst>
          </p:cNvPr>
          <p:cNvSpPr txBox="1"/>
          <p:nvPr/>
        </p:nvSpPr>
        <p:spPr>
          <a:xfrm>
            <a:off x="322976" y="917557"/>
            <a:ext cx="6265248" cy="400110"/>
          </a:xfrm>
          <a:prstGeom prst="rect">
            <a:avLst/>
          </a:prstGeom>
          <a:noFill/>
        </p:spPr>
        <p:txBody>
          <a:bodyPr wrap="square" rtlCol="0">
            <a:spAutoFit/>
          </a:bodyPr>
          <a:lstStyle/>
          <a:p>
            <a:r>
              <a:rPr lang="en-GB" sz="2000" dirty="0">
                <a:solidFill>
                  <a:schemeClr val="accent2">
                    <a:lumMod val="75000"/>
                  </a:schemeClr>
                </a:solidFill>
                <a:latin typeface="Arial" panose="020B0604020202020204" pitchFamily="34" charset="0"/>
                <a:cs typeface="Arial" panose="020B0604020202020204" pitchFamily="34" charset="0"/>
              </a:rPr>
              <a:t>Please make use if you are mainstreaming!</a:t>
            </a:r>
          </a:p>
        </p:txBody>
      </p:sp>
      <p:sp>
        <p:nvSpPr>
          <p:cNvPr id="4" name="TextBox 3">
            <a:extLst>
              <a:ext uri="{FF2B5EF4-FFF2-40B4-BE49-F238E27FC236}">
                <a16:creationId xmlns:a16="http://schemas.microsoft.com/office/drawing/2014/main" id="{9E7E183F-D02B-04C8-62FC-FAC0BE5530C5}"/>
              </a:ext>
            </a:extLst>
          </p:cNvPr>
          <p:cNvSpPr txBox="1"/>
          <p:nvPr/>
        </p:nvSpPr>
        <p:spPr>
          <a:xfrm>
            <a:off x="6372200" y="2499742"/>
            <a:ext cx="2592288" cy="923330"/>
          </a:xfrm>
          <a:prstGeom prst="rect">
            <a:avLst/>
          </a:prstGeom>
          <a:noFill/>
        </p:spPr>
        <p:txBody>
          <a:bodyPr wrap="square">
            <a:spAutoFit/>
          </a:bodyPr>
          <a:lstStyle/>
          <a:p>
            <a:r>
              <a:rPr lang="en-GB" dirty="0">
                <a:hlinkClick r:id="rId4"/>
              </a:rPr>
              <a:t>SWGLH Inherited Cancer Testing Services | North Bristol NHS Trust</a:t>
            </a:r>
            <a:endParaRPr lang="en-GB" dirty="0"/>
          </a:p>
        </p:txBody>
      </p:sp>
      <p:pic>
        <p:nvPicPr>
          <p:cNvPr id="7" name="Picture 6">
            <a:extLst>
              <a:ext uri="{FF2B5EF4-FFF2-40B4-BE49-F238E27FC236}">
                <a16:creationId xmlns:a16="http://schemas.microsoft.com/office/drawing/2014/main" id="{480B3376-3C6D-0929-AE52-6C75C624129D}"/>
              </a:ext>
            </a:extLst>
          </p:cNvPr>
          <p:cNvPicPr>
            <a:picLocks noChangeAspect="1"/>
          </p:cNvPicPr>
          <p:nvPr/>
        </p:nvPicPr>
        <p:blipFill>
          <a:blip r:embed="rId5"/>
          <a:stretch>
            <a:fillRect/>
          </a:stretch>
        </p:blipFill>
        <p:spPr>
          <a:xfrm>
            <a:off x="336704" y="1417181"/>
            <a:ext cx="5243408" cy="3660937"/>
          </a:xfrm>
          <a:prstGeom prst="rect">
            <a:avLst/>
          </a:prstGeom>
        </p:spPr>
      </p:pic>
    </p:spTree>
    <p:extLst>
      <p:ext uri="{BB962C8B-B14F-4D97-AF65-F5344CB8AC3E}">
        <p14:creationId xmlns:p14="http://schemas.microsoft.com/office/powerpoint/2010/main" val="141820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2D43E8-3310-4FBB-AB63-5A41DF253954}"/>
              </a:ext>
            </a:extLst>
          </p:cNvPr>
          <p:cNvPicPr>
            <a:picLocks noChangeAspect="1"/>
          </p:cNvPicPr>
          <p:nvPr/>
        </p:nvPicPr>
        <p:blipFill>
          <a:blip r:embed="rId3"/>
          <a:stretch>
            <a:fillRect/>
          </a:stretch>
        </p:blipFill>
        <p:spPr>
          <a:xfrm>
            <a:off x="7164287" y="20944"/>
            <a:ext cx="1973089" cy="867564"/>
          </a:xfrm>
          <a:prstGeom prst="rect">
            <a:avLst/>
          </a:prstGeom>
        </p:spPr>
      </p:pic>
      <p:sp>
        <p:nvSpPr>
          <p:cNvPr id="13" name="TextBox 12">
            <a:extLst>
              <a:ext uri="{FF2B5EF4-FFF2-40B4-BE49-F238E27FC236}">
                <a16:creationId xmlns:a16="http://schemas.microsoft.com/office/drawing/2014/main" id="{DDEDC0E7-8E75-48F0-8B19-28DE75E47E96}"/>
              </a:ext>
            </a:extLst>
          </p:cNvPr>
          <p:cNvSpPr txBox="1"/>
          <p:nvPr/>
        </p:nvSpPr>
        <p:spPr>
          <a:xfrm>
            <a:off x="322976" y="197477"/>
            <a:ext cx="6409264" cy="584775"/>
          </a:xfrm>
          <a:prstGeom prst="rect">
            <a:avLst/>
          </a:prstGeom>
          <a:noFill/>
        </p:spPr>
        <p:txBody>
          <a:bodyPr wrap="square" rtlCol="0">
            <a:spAutoFit/>
          </a:bodyPr>
          <a:lstStyle/>
          <a:p>
            <a:r>
              <a:rPr lang="en-GB" sz="3200" b="1" dirty="0">
                <a:solidFill>
                  <a:srgbClr val="005EB8"/>
                </a:solidFill>
                <a:latin typeface="Arial" panose="020B0604020202020204" pitchFamily="34" charset="0"/>
                <a:cs typeface="Arial" panose="020B0604020202020204" pitchFamily="34" charset="0"/>
              </a:rPr>
              <a:t>Resources: Toolkits </a:t>
            </a:r>
          </a:p>
        </p:txBody>
      </p:sp>
      <p:pic>
        <p:nvPicPr>
          <p:cNvPr id="9" name="Picture 8">
            <a:extLst>
              <a:ext uri="{FF2B5EF4-FFF2-40B4-BE49-F238E27FC236}">
                <a16:creationId xmlns:a16="http://schemas.microsoft.com/office/drawing/2014/main" id="{7A32B89D-8BB7-8BC8-E463-58620CD8253A}"/>
              </a:ext>
            </a:extLst>
          </p:cNvPr>
          <p:cNvPicPr>
            <a:picLocks noChangeAspect="1"/>
          </p:cNvPicPr>
          <p:nvPr/>
        </p:nvPicPr>
        <p:blipFill>
          <a:blip r:embed="rId4"/>
          <a:stretch>
            <a:fillRect/>
          </a:stretch>
        </p:blipFill>
        <p:spPr>
          <a:xfrm>
            <a:off x="358432" y="987574"/>
            <a:ext cx="5081964" cy="3726319"/>
          </a:xfrm>
          <a:prstGeom prst="rect">
            <a:avLst/>
          </a:prstGeom>
        </p:spPr>
      </p:pic>
      <p:pic>
        <p:nvPicPr>
          <p:cNvPr id="12" name="Picture 11">
            <a:extLst>
              <a:ext uri="{FF2B5EF4-FFF2-40B4-BE49-F238E27FC236}">
                <a16:creationId xmlns:a16="http://schemas.microsoft.com/office/drawing/2014/main" id="{8E8292E5-6271-9F5A-C2C1-F4F0F85E4EE4}"/>
              </a:ext>
            </a:extLst>
          </p:cNvPr>
          <p:cNvPicPr>
            <a:picLocks noChangeAspect="1"/>
          </p:cNvPicPr>
          <p:nvPr/>
        </p:nvPicPr>
        <p:blipFill>
          <a:blip r:embed="rId5"/>
          <a:stretch>
            <a:fillRect/>
          </a:stretch>
        </p:blipFill>
        <p:spPr>
          <a:xfrm>
            <a:off x="4932040" y="1247786"/>
            <a:ext cx="2542876" cy="3363838"/>
          </a:xfrm>
          <a:prstGeom prst="rect">
            <a:avLst/>
          </a:prstGeom>
        </p:spPr>
      </p:pic>
      <p:pic>
        <p:nvPicPr>
          <p:cNvPr id="16" name="Picture 15">
            <a:extLst>
              <a:ext uri="{FF2B5EF4-FFF2-40B4-BE49-F238E27FC236}">
                <a16:creationId xmlns:a16="http://schemas.microsoft.com/office/drawing/2014/main" id="{279EA2DF-A58D-4AFD-013C-9426195DB4A9}"/>
              </a:ext>
            </a:extLst>
          </p:cNvPr>
          <p:cNvPicPr>
            <a:picLocks noChangeAspect="1"/>
          </p:cNvPicPr>
          <p:nvPr/>
        </p:nvPicPr>
        <p:blipFill>
          <a:blip r:embed="rId6"/>
          <a:stretch>
            <a:fillRect/>
          </a:stretch>
        </p:blipFill>
        <p:spPr>
          <a:xfrm>
            <a:off x="6558705" y="1643575"/>
            <a:ext cx="2552249" cy="3487279"/>
          </a:xfrm>
          <a:prstGeom prst="rect">
            <a:avLst/>
          </a:prstGeom>
        </p:spPr>
      </p:pic>
      <p:sp>
        <p:nvSpPr>
          <p:cNvPr id="17" name="TextBox 16">
            <a:extLst>
              <a:ext uri="{FF2B5EF4-FFF2-40B4-BE49-F238E27FC236}">
                <a16:creationId xmlns:a16="http://schemas.microsoft.com/office/drawing/2014/main" id="{4B616103-43F3-0FE9-3AFF-53127B991645}"/>
              </a:ext>
            </a:extLst>
          </p:cNvPr>
          <p:cNvSpPr txBox="1"/>
          <p:nvPr/>
        </p:nvSpPr>
        <p:spPr>
          <a:xfrm>
            <a:off x="280764" y="4803998"/>
            <a:ext cx="4609064" cy="923330"/>
          </a:xfrm>
          <a:prstGeom prst="rect">
            <a:avLst/>
          </a:prstGeom>
          <a:noFill/>
        </p:spPr>
        <p:txBody>
          <a:bodyPr wrap="square" rtlCol="0">
            <a:spAutoFit/>
          </a:bodyPr>
          <a:lstStyle/>
          <a:p>
            <a:r>
              <a:rPr lang="en-GB" dirty="0">
                <a:solidFill>
                  <a:schemeClr val="accent2">
                    <a:lumMod val="75000"/>
                  </a:schemeClr>
                </a:solidFill>
                <a:latin typeface="Arial" panose="020B0604020202020204" pitchFamily="34" charset="0"/>
                <a:cs typeface="Arial" panose="020B0604020202020204" pitchFamily="34" charset="0"/>
              </a:rPr>
              <a:t>Template letters: pending PPIE review</a:t>
            </a:r>
          </a:p>
          <a:p>
            <a:endParaRPr lang="en-GB" dirty="0">
              <a:solidFill>
                <a:schemeClr val="accent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75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2D43E8-3310-4FBB-AB63-5A41DF253954}"/>
              </a:ext>
            </a:extLst>
          </p:cNvPr>
          <p:cNvPicPr>
            <a:picLocks noChangeAspect="1"/>
          </p:cNvPicPr>
          <p:nvPr/>
        </p:nvPicPr>
        <p:blipFill>
          <a:blip r:embed="rId3"/>
          <a:stretch>
            <a:fillRect/>
          </a:stretch>
        </p:blipFill>
        <p:spPr>
          <a:xfrm>
            <a:off x="7164287" y="20944"/>
            <a:ext cx="1973089" cy="867564"/>
          </a:xfrm>
          <a:prstGeom prst="rect">
            <a:avLst/>
          </a:prstGeom>
        </p:spPr>
      </p:pic>
      <p:sp>
        <p:nvSpPr>
          <p:cNvPr id="13" name="TextBox 12">
            <a:extLst>
              <a:ext uri="{FF2B5EF4-FFF2-40B4-BE49-F238E27FC236}">
                <a16:creationId xmlns:a16="http://schemas.microsoft.com/office/drawing/2014/main" id="{DDEDC0E7-8E75-48F0-8B19-28DE75E47E96}"/>
              </a:ext>
            </a:extLst>
          </p:cNvPr>
          <p:cNvSpPr txBox="1"/>
          <p:nvPr/>
        </p:nvSpPr>
        <p:spPr>
          <a:xfrm>
            <a:off x="322976" y="197477"/>
            <a:ext cx="6409264" cy="584775"/>
          </a:xfrm>
          <a:prstGeom prst="rect">
            <a:avLst/>
          </a:prstGeom>
          <a:noFill/>
        </p:spPr>
        <p:txBody>
          <a:bodyPr wrap="square" rtlCol="0">
            <a:spAutoFit/>
          </a:bodyPr>
          <a:lstStyle/>
          <a:p>
            <a:r>
              <a:rPr lang="en-GB" sz="3200" b="1" dirty="0">
                <a:solidFill>
                  <a:srgbClr val="005EB8"/>
                </a:solidFill>
                <a:latin typeface="Arial" panose="020B0604020202020204" pitchFamily="34" charset="0"/>
                <a:cs typeface="Arial" panose="020B0604020202020204" pitchFamily="34" charset="0"/>
              </a:rPr>
              <a:t>After results</a:t>
            </a:r>
          </a:p>
        </p:txBody>
      </p:sp>
      <p:sp>
        <p:nvSpPr>
          <p:cNvPr id="2" name="TextBox 1">
            <a:extLst>
              <a:ext uri="{FF2B5EF4-FFF2-40B4-BE49-F238E27FC236}">
                <a16:creationId xmlns:a16="http://schemas.microsoft.com/office/drawing/2014/main" id="{1C4F905D-1B83-FB1B-0482-01BB49AD5726}"/>
              </a:ext>
            </a:extLst>
          </p:cNvPr>
          <p:cNvSpPr txBox="1"/>
          <p:nvPr/>
        </p:nvSpPr>
        <p:spPr>
          <a:xfrm>
            <a:off x="322976" y="917557"/>
            <a:ext cx="6265248" cy="4154984"/>
          </a:xfrm>
          <a:prstGeom prst="rect">
            <a:avLst/>
          </a:prstGeom>
          <a:noFill/>
        </p:spPr>
        <p:txBody>
          <a:bodyPr wrap="square" rtlCol="0">
            <a:spAutoFit/>
          </a:bodyPr>
          <a:lstStyle/>
          <a:p>
            <a:r>
              <a:rPr lang="en-GB" sz="2400" dirty="0">
                <a:solidFill>
                  <a:schemeClr val="accent2">
                    <a:lumMod val="75000"/>
                  </a:schemeClr>
                </a:solidFill>
                <a:latin typeface="Arial" panose="020B0604020202020204" pitchFamily="34" charset="0"/>
                <a:cs typeface="Arial" panose="020B0604020202020204" pitchFamily="34" charset="0"/>
              </a:rPr>
              <a:t>Quick access (4-12 weeks) referrals for patients requiring follow in Genetics:</a:t>
            </a:r>
          </a:p>
          <a:p>
            <a:endParaRPr lang="en-GB" sz="2400" dirty="0">
              <a:solidFill>
                <a:schemeClr val="accent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accent2">
                    <a:lumMod val="75000"/>
                  </a:schemeClr>
                </a:solidFill>
                <a:latin typeface="Arial" panose="020B0604020202020204" pitchFamily="34" charset="0"/>
                <a:cs typeface="Arial" panose="020B0604020202020204" pitchFamily="34" charset="0"/>
              </a:rPr>
              <a:t>Positive results</a:t>
            </a:r>
          </a:p>
          <a:p>
            <a:pPr marL="342900" indent="-342900">
              <a:buFont typeface="Arial" panose="020B0604020202020204" pitchFamily="34" charset="0"/>
              <a:buChar char="•"/>
            </a:pPr>
            <a:r>
              <a:rPr lang="en-GB" sz="2400" dirty="0">
                <a:solidFill>
                  <a:schemeClr val="accent2">
                    <a:lumMod val="75000"/>
                  </a:schemeClr>
                </a:solidFill>
                <a:latin typeface="Arial" panose="020B0604020202020204" pitchFamily="34" charset="0"/>
                <a:cs typeface="Arial" panose="020B0604020202020204" pitchFamily="34" charset="0"/>
              </a:rPr>
              <a:t>VUS</a:t>
            </a:r>
          </a:p>
          <a:p>
            <a:pPr marL="342900" indent="-342900">
              <a:buFont typeface="Arial" panose="020B0604020202020204" pitchFamily="34" charset="0"/>
              <a:buChar char="•"/>
            </a:pPr>
            <a:endParaRPr lang="en-GB" sz="2400" dirty="0">
              <a:solidFill>
                <a:schemeClr val="accent2">
                  <a:lumMod val="75000"/>
                </a:schemeClr>
              </a:solidFill>
              <a:latin typeface="Arial" panose="020B0604020202020204" pitchFamily="34" charset="0"/>
              <a:cs typeface="Arial" panose="020B0604020202020204" pitchFamily="34" charset="0"/>
            </a:endParaRPr>
          </a:p>
          <a:p>
            <a:r>
              <a:rPr lang="en-GB" sz="2400" dirty="0">
                <a:solidFill>
                  <a:schemeClr val="accent2">
                    <a:lumMod val="50000"/>
                  </a:schemeClr>
                </a:solidFill>
                <a:latin typeface="Arial" panose="020B0604020202020204" pitchFamily="34" charset="0"/>
                <a:cs typeface="Arial" panose="020B0604020202020204" pitchFamily="34" charset="0"/>
              </a:rPr>
              <a:t>Triaged assessment for:</a:t>
            </a:r>
          </a:p>
          <a:p>
            <a:pPr marL="342900" indent="-342900">
              <a:buFont typeface="Arial" panose="020B0604020202020204" pitchFamily="34" charset="0"/>
              <a:buChar char="•"/>
            </a:pPr>
            <a:r>
              <a:rPr lang="en-GB" sz="2400" dirty="0">
                <a:solidFill>
                  <a:schemeClr val="accent2">
                    <a:lumMod val="50000"/>
                  </a:schemeClr>
                </a:solidFill>
                <a:latin typeface="Arial" panose="020B0604020202020204" pitchFamily="34" charset="0"/>
                <a:cs typeface="Arial" panose="020B0604020202020204" pitchFamily="34" charset="0"/>
              </a:rPr>
              <a:t>Negative with significant family history</a:t>
            </a:r>
          </a:p>
          <a:p>
            <a:pPr marL="342900" indent="-342900">
              <a:buFont typeface="Arial" panose="020B0604020202020204" pitchFamily="34" charset="0"/>
              <a:buChar char="•"/>
            </a:pPr>
            <a:r>
              <a:rPr lang="en-GB" sz="2400" dirty="0">
                <a:solidFill>
                  <a:schemeClr val="accent2">
                    <a:lumMod val="50000"/>
                  </a:schemeClr>
                </a:solidFill>
                <a:latin typeface="Arial" panose="020B0604020202020204" pitchFamily="34" charset="0"/>
                <a:cs typeface="Arial" panose="020B0604020202020204" pitchFamily="34" charset="0"/>
              </a:rPr>
              <a:t>Negative with abnormal IHC / MSI</a:t>
            </a:r>
          </a:p>
          <a:p>
            <a:endParaRPr lang="en-GB" sz="2400" dirty="0">
              <a:solidFill>
                <a:schemeClr val="accent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chemeClr val="accent2">
                  <a:lumMod val="75000"/>
                </a:schemeClr>
              </a:solidFill>
              <a:latin typeface="Arial" panose="020B0604020202020204" pitchFamily="34" charset="0"/>
              <a:cs typeface="Arial" panose="020B0604020202020204" pitchFamily="34" charset="0"/>
            </a:endParaRPr>
          </a:p>
        </p:txBody>
      </p:sp>
      <p:pic>
        <p:nvPicPr>
          <p:cNvPr id="1026" name="Picture 2" descr="Man Fast Run Icon Rush Icon Stock ...">
            <a:extLst>
              <a:ext uri="{FF2B5EF4-FFF2-40B4-BE49-F238E27FC236}">
                <a16:creationId xmlns:a16="http://schemas.microsoft.com/office/drawing/2014/main" id="{DB3D6897-BB7D-A59D-8355-EEDDF7719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563638"/>
            <a:ext cx="25241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25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2D43E8-3310-4FBB-AB63-5A41DF253954}"/>
              </a:ext>
            </a:extLst>
          </p:cNvPr>
          <p:cNvPicPr>
            <a:picLocks noChangeAspect="1"/>
          </p:cNvPicPr>
          <p:nvPr/>
        </p:nvPicPr>
        <p:blipFill>
          <a:blip r:embed="rId3"/>
          <a:stretch>
            <a:fillRect/>
          </a:stretch>
        </p:blipFill>
        <p:spPr>
          <a:xfrm>
            <a:off x="7164287" y="20944"/>
            <a:ext cx="1973089" cy="867564"/>
          </a:xfrm>
          <a:prstGeom prst="rect">
            <a:avLst/>
          </a:prstGeom>
        </p:spPr>
      </p:pic>
      <p:sp>
        <p:nvSpPr>
          <p:cNvPr id="13" name="TextBox 12">
            <a:extLst>
              <a:ext uri="{FF2B5EF4-FFF2-40B4-BE49-F238E27FC236}">
                <a16:creationId xmlns:a16="http://schemas.microsoft.com/office/drawing/2014/main" id="{DDEDC0E7-8E75-48F0-8B19-28DE75E47E96}"/>
              </a:ext>
            </a:extLst>
          </p:cNvPr>
          <p:cNvSpPr txBox="1"/>
          <p:nvPr/>
        </p:nvSpPr>
        <p:spPr>
          <a:xfrm>
            <a:off x="322976" y="197477"/>
            <a:ext cx="6409264" cy="584775"/>
          </a:xfrm>
          <a:prstGeom prst="rect">
            <a:avLst/>
          </a:prstGeom>
          <a:noFill/>
        </p:spPr>
        <p:txBody>
          <a:bodyPr wrap="square" rtlCol="0">
            <a:spAutoFit/>
          </a:bodyPr>
          <a:lstStyle/>
          <a:p>
            <a:r>
              <a:rPr lang="en-GB" sz="3200" b="1" dirty="0">
                <a:solidFill>
                  <a:srgbClr val="005EB8"/>
                </a:solidFill>
                <a:latin typeface="Arial" panose="020B0604020202020204" pitchFamily="34" charset="0"/>
                <a:cs typeface="Arial" panose="020B0604020202020204" pitchFamily="34" charset="0"/>
              </a:rPr>
              <a:t>Complex cases?</a:t>
            </a:r>
          </a:p>
        </p:txBody>
      </p:sp>
      <p:sp>
        <p:nvSpPr>
          <p:cNvPr id="2" name="TextBox 1">
            <a:extLst>
              <a:ext uri="{FF2B5EF4-FFF2-40B4-BE49-F238E27FC236}">
                <a16:creationId xmlns:a16="http://schemas.microsoft.com/office/drawing/2014/main" id="{6F680BF8-911B-F140-B8A7-8386F95A785E}"/>
              </a:ext>
            </a:extLst>
          </p:cNvPr>
          <p:cNvSpPr txBox="1"/>
          <p:nvPr/>
        </p:nvSpPr>
        <p:spPr>
          <a:xfrm>
            <a:off x="332152" y="1203598"/>
            <a:ext cx="8504880" cy="2677656"/>
          </a:xfrm>
          <a:prstGeom prst="rect">
            <a:avLst/>
          </a:prstGeom>
          <a:noFill/>
        </p:spPr>
        <p:txBody>
          <a:bodyPr wrap="square" rtlCol="0">
            <a:spAutoFit/>
          </a:bodyPr>
          <a:lstStyle/>
          <a:p>
            <a:r>
              <a:rPr lang="en-GB" sz="2400" dirty="0">
                <a:solidFill>
                  <a:srgbClr val="0070C0"/>
                </a:solidFill>
                <a:latin typeface="Arial" panose="020B0604020202020204" pitchFamily="34" charset="0"/>
                <a:cs typeface="Arial" panose="020B0604020202020204" pitchFamily="34" charset="0"/>
              </a:rPr>
              <a:t>Regional Lynch Expert Meeting: Monthly, Mondays at 12:30-13:30 on teams – </a:t>
            </a:r>
            <a:r>
              <a:rPr lang="en-GB" sz="2400" dirty="0">
                <a:solidFill>
                  <a:schemeClr val="accent2">
                    <a:lumMod val="75000"/>
                  </a:schemeClr>
                </a:solidFill>
                <a:latin typeface="Arial" panose="020B0604020202020204" pitchFamily="34" charset="0"/>
                <a:cs typeface="Arial" panose="020B0604020202020204" pitchFamily="34" charset="0"/>
              </a:rPr>
              <a:t>Monday 20</a:t>
            </a:r>
            <a:r>
              <a:rPr lang="en-GB" sz="2400" baseline="30000" dirty="0">
                <a:solidFill>
                  <a:schemeClr val="accent2">
                    <a:lumMod val="75000"/>
                  </a:schemeClr>
                </a:solidFill>
                <a:latin typeface="Arial" panose="020B0604020202020204" pitchFamily="34" charset="0"/>
                <a:cs typeface="Arial" panose="020B0604020202020204" pitchFamily="34" charset="0"/>
              </a:rPr>
              <a:t>th</a:t>
            </a:r>
            <a:r>
              <a:rPr lang="en-GB" sz="2400" dirty="0">
                <a:solidFill>
                  <a:schemeClr val="accent2">
                    <a:lumMod val="75000"/>
                  </a:schemeClr>
                </a:solidFill>
                <a:latin typeface="Arial" panose="020B0604020202020204" pitchFamily="34" charset="0"/>
                <a:cs typeface="Arial" panose="020B0604020202020204" pitchFamily="34" charset="0"/>
              </a:rPr>
              <a:t> December</a:t>
            </a:r>
          </a:p>
          <a:p>
            <a:endParaRPr lang="en-GB" sz="2400" dirty="0">
              <a:solidFill>
                <a:srgbClr val="0070C0"/>
              </a:solidFill>
              <a:latin typeface="Arial" panose="020B0604020202020204" pitchFamily="34" charset="0"/>
              <a:cs typeface="Arial" panose="020B0604020202020204" pitchFamily="34" charset="0"/>
            </a:endParaRPr>
          </a:p>
          <a:p>
            <a:r>
              <a:rPr lang="en-GB" sz="2400" dirty="0">
                <a:solidFill>
                  <a:srgbClr val="0070C0"/>
                </a:solidFill>
                <a:latin typeface="Arial" panose="020B0604020202020204" pitchFamily="34" charset="0"/>
                <a:cs typeface="Arial" panose="020B0604020202020204" pitchFamily="34" charset="0"/>
              </a:rPr>
              <a:t>Contact: </a:t>
            </a:r>
            <a:r>
              <a:rPr lang="en-GB" sz="2400" dirty="0">
                <a:solidFill>
                  <a:srgbClr val="0070C0"/>
                </a:solidFill>
                <a:latin typeface="Arial" panose="020B0604020202020204" pitchFamily="34" charset="0"/>
                <a:cs typeface="Arial" panose="020B0604020202020204" pitchFamily="34" charset="0"/>
                <a:hlinkClick r:id="rId4"/>
              </a:rPr>
              <a:t>rduh.lynch-polyposis@nhs.net</a:t>
            </a:r>
            <a:r>
              <a:rPr lang="en-GB" sz="2400" dirty="0">
                <a:solidFill>
                  <a:srgbClr val="0070C0"/>
                </a:solidFill>
                <a:latin typeface="Arial" panose="020B0604020202020204" pitchFamily="34" charset="0"/>
                <a:cs typeface="Arial" panose="020B0604020202020204" pitchFamily="34" charset="0"/>
              </a:rPr>
              <a:t> for information, invites and case referral forms</a:t>
            </a:r>
          </a:p>
          <a:p>
            <a:endParaRPr lang="en-GB" sz="2400" dirty="0">
              <a:solidFill>
                <a:schemeClr val="accent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2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2D43E8-3310-4FBB-AB63-5A41DF253954}"/>
              </a:ext>
            </a:extLst>
          </p:cNvPr>
          <p:cNvPicPr>
            <a:picLocks noChangeAspect="1"/>
          </p:cNvPicPr>
          <p:nvPr/>
        </p:nvPicPr>
        <p:blipFill>
          <a:blip r:embed="rId3"/>
          <a:stretch>
            <a:fillRect/>
          </a:stretch>
        </p:blipFill>
        <p:spPr>
          <a:xfrm>
            <a:off x="7164287" y="20944"/>
            <a:ext cx="1973089" cy="867564"/>
          </a:xfrm>
          <a:prstGeom prst="rect">
            <a:avLst/>
          </a:prstGeom>
        </p:spPr>
      </p:pic>
      <p:sp>
        <p:nvSpPr>
          <p:cNvPr id="13" name="TextBox 12">
            <a:extLst>
              <a:ext uri="{FF2B5EF4-FFF2-40B4-BE49-F238E27FC236}">
                <a16:creationId xmlns:a16="http://schemas.microsoft.com/office/drawing/2014/main" id="{DDEDC0E7-8E75-48F0-8B19-28DE75E47E96}"/>
              </a:ext>
            </a:extLst>
          </p:cNvPr>
          <p:cNvSpPr txBox="1"/>
          <p:nvPr/>
        </p:nvSpPr>
        <p:spPr>
          <a:xfrm>
            <a:off x="322976" y="197477"/>
            <a:ext cx="6409264" cy="584775"/>
          </a:xfrm>
          <a:prstGeom prst="rect">
            <a:avLst/>
          </a:prstGeom>
          <a:noFill/>
        </p:spPr>
        <p:txBody>
          <a:bodyPr wrap="square" rtlCol="0">
            <a:spAutoFit/>
          </a:bodyPr>
          <a:lstStyle/>
          <a:p>
            <a:r>
              <a:rPr lang="en-GB" sz="3200" b="1" dirty="0">
                <a:solidFill>
                  <a:srgbClr val="005EB8"/>
                </a:solidFill>
                <a:latin typeface="Arial" panose="020B0604020202020204" pitchFamily="34" charset="0"/>
                <a:cs typeface="Arial" panose="020B0604020202020204" pitchFamily="34" charset="0"/>
              </a:rPr>
              <a:t>Further training and support</a:t>
            </a:r>
          </a:p>
        </p:txBody>
      </p:sp>
      <p:sp>
        <p:nvSpPr>
          <p:cNvPr id="2" name="TextBox 1">
            <a:extLst>
              <a:ext uri="{FF2B5EF4-FFF2-40B4-BE49-F238E27FC236}">
                <a16:creationId xmlns:a16="http://schemas.microsoft.com/office/drawing/2014/main" id="{6F680BF8-911B-F140-B8A7-8386F95A785E}"/>
              </a:ext>
            </a:extLst>
          </p:cNvPr>
          <p:cNvSpPr txBox="1"/>
          <p:nvPr/>
        </p:nvSpPr>
        <p:spPr>
          <a:xfrm>
            <a:off x="332152" y="1203598"/>
            <a:ext cx="8344304" cy="1569660"/>
          </a:xfrm>
          <a:prstGeom prst="rect">
            <a:avLst/>
          </a:prstGeom>
          <a:noFill/>
        </p:spPr>
        <p:txBody>
          <a:bodyPr wrap="square" rtlCol="0">
            <a:spAutoFit/>
          </a:bodyPr>
          <a:lstStyle/>
          <a:p>
            <a:r>
              <a:rPr lang="en-GB" sz="2400" dirty="0">
                <a:solidFill>
                  <a:srgbClr val="0070C0"/>
                </a:solidFill>
                <a:latin typeface="Arial" panose="020B0604020202020204" pitchFamily="34" charset="0"/>
                <a:cs typeface="Arial" panose="020B0604020202020204" pitchFamily="34" charset="0"/>
              </a:rPr>
              <a:t>Lynch mainstreamer </a:t>
            </a:r>
            <a:r>
              <a:rPr lang="en-GB" sz="2400" b="1" dirty="0">
                <a:solidFill>
                  <a:srgbClr val="0070C0"/>
                </a:solidFill>
                <a:latin typeface="Arial" panose="020B0604020202020204" pitchFamily="34" charset="0"/>
                <a:cs typeface="Arial" panose="020B0604020202020204" pitchFamily="34" charset="0"/>
              </a:rPr>
              <a:t>competency framework</a:t>
            </a:r>
            <a:r>
              <a:rPr lang="en-GB" sz="2400" dirty="0">
                <a:solidFill>
                  <a:srgbClr val="0070C0"/>
                </a:solidFill>
                <a:latin typeface="Arial" panose="020B0604020202020204" pitchFamily="34" charset="0"/>
                <a:cs typeface="Arial" panose="020B0604020202020204" pitchFamily="34" charset="0"/>
              </a:rPr>
              <a:t>: </a:t>
            </a:r>
            <a:r>
              <a:rPr lang="en-GB" sz="2400" dirty="0">
                <a:hlinkClick r:id="rId4"/>
              </a:rPr>
              <a:t>Microsoft Word - Competency training and evidence form.docx</a:t>
            </a:r>
            <a:endParaRPr lang="en-GB" sz="2400" dirty="0">
              <a:solidFill>
                <a:srgbClr val="0070C0"/>
              </a:solidFill>
              <a:latin typeface="Arial" panose="020B0604020202020204" pitchFamily="34" charset="0"/>
              <a:cs typeface="Arial" panose="020B0604020202020204" pitchFamily="34" charset="0"/>
            </a:endParaRPr>
          </a:p>
          <a:p>
            <a:endParaRPr lang="en-GB" sz="2400" dirty="0">
              <a:solidFill>
                <a:schemeClr val="accent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chemeClr val="accent2">
                  <a:lumMod val="7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570B355-51DE-80A4-5F78-522664942E11}"/>
              </a:ext>
            </a:extLst>
          </p:cNvPr>
          <p:cNvSpPr txBox="1"/>
          <p:nvPr/>
        </p:nvSpPr>
        <p:spPr>
          <a:xfrm>
            <a:off x="351576" y="2571750"/>
            <a:ext cx="7993440" cy="1569660"/>
          </a:xfrm>
          <a:prstGeom prst="rect">
            <a:avLst/>
          </a:prstGeom>
          <a:noFill/>
        </p:spPr>
        <p:txBody>
          <a:bodyPr wrap="square" rtlCol="0">
            <a:spAutoFit/>
          </a:bodyPr>
          <a:lstStyle/>
          <a:p>
            <a:r>
              <a:rPr lang="en-GB" sz="2400" dirty="0">
                <a:solidFill>
                  <a:srgbClr val="0070C0"/>
                </a:solidFill>
                <a:latin typeface="Arial" panose="020B0604020202020204" pitchFamily="34" charset="0"/>
                <a:cs typeface="Arial" panose="020B0604020202020204" pitchFamily="34" charset="0"/>
              </a:rPr>
              <a:t>Lynch video resources: </a:t>
            </a:r>
            <a:r>
              <a:rPr lang="en-GB" sz="2400" b="0" i="0" dirty="0">
                <a:effectLst/>
                <a:latin typeface="Aptos" panose="020B0004020202020204" pitchFamily="34" charset="0"/>
                <a:hlinkClick r:id="rId5" tooltip="Original URL: https://medical.gsk.com/en-gb/webinars-and-events/lynch-syndrome-mainstreaming/. Click or tap if you trust this link."/>
              </a:rPr>
              <a:t>https://medical.gsk.com/en-gb/webinars-and-events/lynch-syndrome-mainstreaming/</a:t>
            </a:r>
            <a:endParaRPr lang="en-GB" sz="2400" dirty="0">
              <a:solidFill>
                <a:srgbClr val="0070C0"/>
              </a:solidFill>
              <a:latin typeface="Arial" panose="020B0604020202020204" pitchFamily="34" charset="0"/>
              <a:cs typeface="Arial" panose="020B0604020202020204" pitchFamily="34" charset="0"/>
            </a:endParaRPr>
          </a:p>
          <a:p>
            <a:endParaRPr lang="en-GB" sz="2400" dirty="0">
              <a:solidFill>
                <a:schemeClr val="accent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chemeClr val="accent2">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FC484F0-C0F7-937E-1E90-870A86E63B32}"/>
              </a:ext>
            </a:extLst>
          </p:cNvPr>
          <p:cNvSpPr txBox="1"/>
          <p:nvPr/>
        </p:nvSpPr>
        <p:spPr>
          <a:xfrm>
            <a:off x="341256" y="3745694"/>
            <a:ext cx="8657520" cy="1200329"/>
          </a:xfrm>
          <a:prstGeom prst="rect">
            <a:avLst/>
          </a:prstGeom>
          <a:noFill/>
        </p:spPr>
        <p:txBody>
          <a:bodyPr wrap="square" rtlCol="0">
            <a:spAutoFit/>
          </a:bodyPr>
          <a:lstStyle/>
          <a:p>
            <a:r>
              <a:rPr lang="en-GB" sz="2400" b="1" dirty="0">
                <a:solidFill>
                  <a:srgbClr val="0070C0"/>
                </a:solidFill>
                <a:latin typeface="Arial" panose="020B0604020202020204" pitchFamily="34" charset="0"/>
                <a:cs typeface="Arial" panose="020B0604020202020204" pitchFamily="34" charset="0"/>
              </a:rPr>
              <a:t>Future</a:t>
            </a:r>
            <a:r>
              <a:rPr lang="en-GB" sz="2400" dirty="0">
                <a:solidFill>
                  <a:srgbClr val="0070C0"/>
                </a:solidFill>
                <a:latin typeface="Arial" panose="020B0604020202020204" pitchFamily="34" charset="0"/>
                <a:cs typeface="Arial" panose="020B0604020202020204" pitchFamily="34" charset="0"/>
              </a:rPr>
              <a:t> online and FTF training for mainstream genetic care</a:t>
            </a:r>
          </a:p>
          <a:p>
            <a:endParaRPr lang="en-GB" sz="2400" dirty="0">
              <a:solidFill>
                <a:schemeClr val="accent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29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2D43E8-3310-4FBB-AB63-5A41DF253954}"/>
              </a:ext>
            </a:extLst>
          </p:cNvPr>
          <p:cNvPicPr>
            <a:picLocks noChangeAspect="1"/>
          </p:cNvPicPr>
          <p:nvPr/>
        </p:nvPicPr>
        <p:blipFill>
          <a:blip r:embed="rId3"/>
          <a:stretch>
            <a:fillRect/>
          </a:stretch>
        </p:blipFill>
        <p:spPr>
          <a:xfrm>
            <a:off x="7164287" y="20944"/>
            <a:ext cx="1973089" cy="867564"/>
          </a:xfrm>
          <a:prstGeom prst="rect">
            <a:avLst/>
          </a:prstGeom>
        </p:spPr>
      </p:pic>
      <p:sp>
        <p:nvSpPr>
          <p:cNvPr id="13" name="TextBox 12">
            <a:extLst>
              <a:ext uri="{FF2B5EF4-FFF2-40B4-BE49-F238E27FC236}">
                <a16:creationId xmlns:a16="http://schemas.microsoft.com/office/drawing/2014/main" id="{DDEDC0E7-8E75-48F0-8B19-28DE75E47E96}"/>
              </a:ext>
            </a:extLst>
          </p:cNvPr>
          <p:cNvSpPr txBox="1"/>
          <p:nvPr/>
        </p:nvSpPr>
        <p:spPr>
          <a:xfrm>
            <a:off x="322976" y="197477"/>
            <a:ext cx="6409264" cy="584775"/>
          </a:xfrm>
          <a:prstGeom prst="rect">
            <a:avLst/>
          </a:prstGeom>
          <a:noFill/>
        </p:spPr>
        <p:txBody>
          <a:bodyPr wrap="square" rtlCol="0">
            <a:spAutoFit/>
          </a:bodyPr>
          <a:lstStyle/>
          <a:p>
            <a:r>
              <a:rPr lang="en-GB" sz="3200" b="1" dirty="0">
                <a:solidFill>
                  <a:srgbClr val="005EB8"/>
                </a:solidFill>
                <a:latin typeface="Arial" panose="020B0604020202020204" pitchFamily="34" charset="0"/>
                <a:cs typeface="Arial" panose="020B0604020202020204" pitchFamily="34" charset="0"/>
              </a:rPr>
              <a:t>NICE NG241 – Genetic testing </a:t>
            </a:r>
          </a:p>
        </p:txBody>
      </p:sp>
      <p:sp>
        <p:nvSpPr>
          <p:cNvPr id="3" name="TextBox 2">
            <a:extLst>
              <a:ext uri="{FF2B5EF4-FFF2-40B4-BE49-F238E27FC236}">
                <a16:creationId xmlns:a16="http://schemas.microsoft.com/office/drawing/2014/main" id="{86D6DCE7-BC16-8548-C75C-DE5AAE4050BB}"/>
              </a:ext>
            </a:extLst>
          </p:cNvPr>
          <p:cNvSpPr txBox="1"/>
          <p:nvPr/>
        </p:nvSpPr>
        <p:spPr>
          <a:xfrm>
            <a:off x="303552" y="888508"/>
            <a:ext cx="6356680" cy="646331"/>
          </a:xfrm>
          <a:prstGeom prst="rect">
            <a:avLst/>
          </a:prstGeom>
          <a:noFill/>
        </p:spPr>
        <p:txBody>
          <a:bodyPr wrap="square">
            <a:spAutoFit/>
          </a:bodyPr>
          <a:lstStyle/>
          <a:p>
            <a:r>
              <a:rPr lang="en-GB" b="0" i="0" u="sng" dirty="0">
                <a:solidFill>
                  <a:srgbClr val="0000FF"/>
                </a:solidFill>
                <a:effectLst/>
                <a:latin typeface="Aptos" panose="020B0004020202020204" pitchFamily="34" charset="0"/>
                <a:hlinkClick r:id="rId4" tooltip="Original URL: https://ddec1-0-en-ctp.trendmicro.com/wis/clicktime/v1/query?url=https%3a%2f%2fwww.nice.org.uk%2fguidance%2fng241&amp;umid=81f30ad2-43d3-4619-ad48-92a0ff8270e3&amp;auth=5a48ddabf21f7246250a6ac00727f7875e94cad3-0a13f69bcd2491da5dffd50f0e060908b57bac29. Click or tap if you trust this link."/>
              </a:rPr>
              <a:t>Overview | Ovarian cancer: identifying and managing familial and genetic risk | Guidance | NICE</a:t>
            </a:r>
            <a:r>
              <a:rPr lang="en-GB" b="0" i="0" dirty="0">
                <a:solidFill>
                  <a:srgbClr val="000000"/>
                </a:solidFill>
                <a:effectLst/>
                <a:latin typeface="Aptos" panose="020B0004020202020204" pitchFamily="34" charset="0"/>
              </a:rPr>
              <a:t>.</a:t>
            </a:r>
            <a:endParaRPr lang="en-GB" dirty="0"/>
          </a:p>
        </p:txBody>
      </p:sp>
      <p:pic>
        <p:nvPicPr>
          <p:cNvPr id="4" name="Picture 3">
            <a:extLst>
              <a:ext uri="{FF2B5EF4-FFF2-40B4-BE49-F238E27FC236}">
                <a16:creationId xmlns:a16="http://schemas.microsoft.com/office/drawing/2014/main" id="{409826A0-A344-6E2A-7612-53D92CBED24C}"/>
              </a:ext>
            </a:extLst>
          </p:cNvPr>
          <p:cNvPicPr>
            <a:picLocks noChangeAspect="1"/>
          </p:cNvPicPr>
          <p:nvPr/>
        </p:nvPicPr>
        <p:blipFill>
          <a:blip r:embed="rId5"/>
          <a:srcRect b="81809"/>
          <a:stretch/>
        </p:blipFill>
        <p:spPr>
          <a:xfrm>
            <a:off x="3683311" y="1926613"/>
            <a:ext cx="5362123" cy="754905"/>
          </a:xfrm>
          <a:prstGeom prst="rect">
            <a:avLst/>
          </a:prstGeom>
        </p:spPr>
      </p:pic>
      <p:sp>
        <p:nvSpPr>
          <p:cNvPr id="7" name="TextBox 6">
            <a:extLst>
              <a:ext uri="{FF2B5EF4-FFF2-40B4-BE49-F238E27FC236}">
                <a16:creationId xmlns:a16="http://schemas.microsoft.com/office/drawing/2014/main" id="{E8F2C652-592C-B9AB-128F-B7F3B024E028}"/>
              </a:ext>
            </a:extLst>
          </p:cNvPr>
          <p:cNvSpPr txBox="1"/>
          <p:nvPr/>
        </p:nvSpPr>
        <p:spPr>
          <a:xfrm>
            <a:off x="270969" y="1926613"/>
            <a:ext cx="3470772" cy="2554545"/>
          </a:xfrm>
          <a:prstGeom prst="rect">
            <a:avLst/>
          </a:prstGeom>
          <a:noFill/>
        </p:spPr>
        <p:txBody>
          <a:bodyPr wrap="square">
            <a:spAutoFit/>
          </a:bodyPr>
          <a:lstStyle/>
          <a:p>
            <a:r>
              <a:rPr lang="en-GB" sz="1600" dirty="0">
                <a:solidFill>
                  <a:schemeClr val="accent2">
                    <a:lumMod val="75000"/>
                  </a:schemeClr>
                </a:solidFill>
                <a:latin typeface="Arial" panose="020B0604020202020204" pitchFamily="34" charset="0"/>
                <a:cs typeface="Arial" panose="020B0604020202020204" pitchFamily="34" charset="0"/>
              </a:rPr>
              <a:t>Questions about test eligibility: contact Ruth Cleaver or Matilda Bradford</a:t>
            </a:r>
          </a:p>
          <a:p>
            <a:endParaRPr lang="en-GB" sz="1600" dirty="0">
              <a:solidFill>
                <a:schemeClr val="accent2">
                  <a:lumMod val="75000"/>
                </a:schemeClr>
              </a:solidFill>
              <a:latin typeface="Arial" panose="020B0604020202020204" pitchFamily="34" charset="0"/>
              <a:cs typeface="Arial" panose="020B0604020202020204" pitchFamily="34" charset="0"/>
            </a:endParaRPr>
          </a:p>
          <a:p>
            <a:r>
              <a:rPr lang="en-GB" sz="1600" dirty="0">
                <a:solidFill>
                  <a:schemeClr val="accent2">
                    <a:lumMod val="75000"/>
                  </a:schemeClr>
                </a:solidFill>
                <a:latin typeface="Arial" panose="020B0604020202020204" pitchFamily="34" charset="0"/>
                <a:cs typeface="Arial" panose="020B0604020202020204" pitchFamily="34" charset="0"/>
              </a:rPr>
              <a:t>RDUH Gynae and Genetics have completed an  assessment clarifying we cannot deliver this locally. Ruth Cleaver is happy to share if your service also needs to produce this.</a:t>
            </a:r>
          </a:p>
          <a:p>
            <a:endParaRPr lang="en-GB" sz="1600" dirty="0">
              <a:solidFill>
                <a:schemeClr val="accent2">
                  <a:lumMod val="7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7E3ECC1-2FC9-617B-80B0-597F13B79048}"/>
              </a:ext>
            </a:extLst>
          </p:cNvPr>
          <p:cNvPicPr>
            <a:picLocks noChangeAspect="1"/>
          </p:cNvPicPr>
          <p:nvPr/>
        </p:nvPicPr>
        <p:blipFill>
          <a:blip r:embed="rId6"/>
          <a:srcRect b="58928"/>
          <a:stretch/>
        </p:blipFill>
        <p:spPr>
          <a:xfrm>
            <a:off x="3818056" y="2787774"/>
            <a:ext cx="5319320" cy="1723384"/>
          </a:xfrm>
          <a:prstGeom prst="rect">
            <a:avLst/>
          </a:prstGeom>
        </p:spPr>
      </p:pic>
      <p:pic>
        <p:nvPicPr>
          <p:cNvPr id="12" name="Picture 11">
            <a:extLst>
              <a:ext uri="{FF2B5EF4-FFF2-40B4-BE49-F238E27FC236}">
                <a16:creationId xmlns:a16="http://schemas.microsoft.com/office/drawing/2014/main" id="{6968E528-F3E0-B275-579D-6FB26E7F177E}"/>
              </a:ext>
            </a:extLst>
          </p:cNvPr>
          <p:cNvPicPr>
            <a:picLocks noChangeAspect="1"/>
          </p:cNvPicPr>
          <p:nvPr/>
        </p:nvPicPr>
        <p:blipFill>
          <a:blip r:embed="rId6"/>
          <a:srcRect t="88687"/>
          <a:stretch/>
        </p:blipFill>
        <p:spPr>
          <a:xfrm>
            <a:off x="3818056" y="4544970"/>
            <a:ext cx="5184576" cy="462667"/>
          </a:xfrm>
          <a:prstGeom prst="rect">
            <a:avLst/>
          </a:prstGeom>
        </p:spPr>
      </p:pic>
      <p:pic>
        <p:nvPicPr>
          <p:cNvPr id="15" name="Picture 14">
            <a:extLst>
              <a:ext uri="{FF2B5EF4-FFF2-40B4-BE49-F238E27FC236}">
                <a16:creationId xmlns:a16="http://schemas.microsoft.com/office/drawing/2014/main" id="{28EDD246-D6B9-C357-FA48-6F85A8CA9E58}"/>
              </a:ext>
            </a:extLst>
          </p:cNvPr>
          <p:cNvPicPr>
            <a:picLocks noChangeAspect="1"/>
          </p:cNvPicPr>
          <p:nvPr/>
        </p:nvPicPr>
        <p:blipFill>
          <a:blip r:embed="rId7"/>
          <a:stretch>
            <a:fillRect/>
          </a:stretch>
        </p:blipFill>
        <p:spPr>
          <a:xfrm>
            <a:off x="3818056" y="1529231"/>
            <a:ext cx="5146432" cy="452162"/>
          </a:xfrm>
          <a:prstGeom prst="rect">
            <a:avLst/>
          </a:prstGeom>
        </p:spPr>
      </p:pic>
      <p:sp>
        <p:nvSpPr>
          <p:cNvPr id="16" name="Rectangle 15">
            <a:extLst>
              <a:ext uri="{FF2B5EF4-FFF2-40B4-BE49-F238E27FC236}">
                <a16:creationId xmlns:a16="http://schemas.microsoft.com/office/drawing/2014/main" id="{CF1097F8-6069-5FF5-33C1-E2349E77CC1A}"/>
              </a:ext>
            </a:extLst>
          </p:cNvPr>
          <p:cNvSpPr/>
          <p:nvPr/>
        </p:nvSpPr>
        <p:spPr>
          <a:xfrm>
            <a:off x="3818056" y="1529231"/>
            <a:ext cx="5227378" cy="115228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24CC239-1F56-65A9-6B6D-A2335E18E782}"/>
              </a:ext>
            </a:extLst>
          </p:cNvPr>
          <p:cNvSpPr/>
          <p:nvPr/>
        </p:nvSpPr>
        <p:spPr>
          <a:xfrm>
            <a:off x="3818916" y="2787774"/>
            <a:ext cx="5226518" cy="2219863"/>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1615CF0-6707-3834-BA42-B529FE3F378C}"/>
              </a:ext>
            </a:extLst>
          </p:cNvPr>
          <p:cNvSpPr txBox="1"/>
          <p:nvPr/>
        </p:nvSpPr>
        <p:spPr>
          <a:xfrm>
            <a:off x="131695" y="4572144"/>
            <a:ext cx="3594419" cy="338554"/>
          </a:xfrm>
          <a:prstGeom prst="rect">
            <a:avLst/>
          </a:prstGeom>
          <a:noFill/>
        </p:spPr>
        <p:txBody>
          <a:bodyPr wrap="square">
            <a:spAutoFit/>
          </a:bodyPr>
          <a:lstStyle/>
          <a:p>
            <a:r>
              <a:rPr lang="en-GB" sz="1600" dirty="0">
                <a:solidFill>
                  <a:srgbClr val="0070C0"/>
                </a:solidFill>
                <a:latin typeface="Arial" panose="020B0604020202020204" pitchFamily="34" charset="0"/>
                <a:cs typeface="Arial" panose="020B0604020202020204" pitchFamily="34" charset="0"/>
              </a:rPr>
              <a:t>Statement anticipated from RCOG</a:t>
            </a:r>
          </a:p>
        </p:txBody>
      </p:sp>
    </p:spTree>
    <p:extLst>
      <p:ext uri="{BB962C8B-B14F-4D97-AF65-F5344CB8AC3E}">
        <p14:creationId xmlns:p14="http://schemas.microsoft.com/office/powerpoint/2010/main" val="1352609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36c7627-d7c3-49c3-af1e-9b38ab2135ab"/>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2463</TotalTime>
  <Words>907</Words>
  <Application>Microsoft Office PowerPoint</Application>
  <PresentationFormat>On-screen Show (16:9)</PresentationFormat>
  <Paragraphs>84</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Allen-Prewett, Hannah</dc:creator>
  <cp:lastModifiedBy>Helen Dunderdale</cp:lastModifiedBy>
  <cp:revision>49</cp:revision>
  <dcterms:created xsi:type="dcterms:W3CDTF">2021-11-01T14:11:46Z</dcterms:created>
  <dcterms:modified xsi:type="dcterms:W3CDTF">2024-12-13T15:35:43Z</dcterms:modified>
</cp:coreProperties>
</file>