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6858000" cy="9144000"/>
  <p:embeddedFontLst>
    <p:embeddedFont>
      <p:font typeface="Roboto"/>
      <p:regular r:id="rId32"/>
      <p:bold r:id="rId33"/>
      <p:italic r:id="rId34"/>
      <p:boldItalic r:id="rId35"/>
    </p:embeddedFon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50D547C-C1A3-4FE8-B0CC-795E588A10FC}">
  <a:tblStyle styleId="{250D547C-C1A3-4FE8-B0CC-795E588A10FC}" styleName="Table_0">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6FB2A9D-5363-4F3C-B6BF-3CB3B1FF8D2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B3CB91E-EDFA-41B2-95D3-7247045F4963}" styleName="Table_2">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bold.fntdata"/><Relationship Id="rId10" Type="http://schemas.openxmlformats.org/officeDocument/2006/relationships/slide" Target="slides/slide4.xml"/><Relationship Id="rId32" Type="http://schemas.openxmlformats.org/officeDocument/2006/relationships/font" Target="fonts/Roboto-regular.fntdata"/><Relationship Id="rId13" Type="http://schemas.openxmlformats.org/officeDocument/2006/relationships/slide" Target="slides/slide7.xml"/><Relationship Id="rId35" Type="http://schemas.openxmlformats.org/officeDocument/2006/relationships/font" Target="fonts/Roboto-boldItalic.fntdata"/><Relationship Id="rId12" Type="http://schemas.openxmlformats.org/officeDocument/2006/relationships/slide" Target="slides/slide6.xml"/><Relationship Id="rId34" Type="http://schemas.openxmlformats.org/officeDocument/2006/relationships/font" Target="fonts/Roboto-italic.fntdata"/><Relationship Id="rId15" Type="http://schemas.openxmlformats.org/officeDocument/2006/relationships/slide" Target="slides/slide9.xml"/><Relationship Id="rId37" Type="http://schemas.openxmlformats.org/officeDocument/2006/relationships/font" Target="fonts/Lato-bold.fntdata"/><Relationship Id="rId14" Type="http://schemas.openxmlformats.org/officeDocument/2006/relationships/slide" Target="slides/slide8.xml"/><Relationship Id="rId36" Type="http://schemas.openxmlformats.org/officeDocument/2006/relationships/font" Target="fonts/Lato-regular.fntdata"/><Relationship Id="rId17" Type="http://schemas.openxmlformats.org/officeDocument/2006/relationships/slide" Target="slides/slide11.xml"/><Relationship Id="rId39" Type="http://schemas.openxmlformats.org/officeDocument/2006/relationships/font" Target="fonts/Lato-boldItalic.fntdata"/><Relationship Id="rId16" Type="http://schemas.openxmlformats.org/officeDocument/2006/relationships/slide" Target="slides/slide10.xml"/><Relationship Id="rId38" Type="http://schemas.openxmlformats.org/officeDocument/2006/relationships/font" Target="fonts/La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1c0eee7f8c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g31c0eee7f8c_0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1c0eee7f8c_0_3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g31c0eee7f8c_0_3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1c0eee7f8c_0_6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g31c0eee7f8c_0_6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1c0eee7f8c_0_5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g31c0eee7f8c_0_5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1c0eee7f8c_0_7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 name="Google Shape;309;g31c0eee7f8c_0_7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1c0eee7f8c_0_7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g31c0eee7f8c_0_7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1c0eee7f8c_0_7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GB">
                <a:solidFill>
                  <a:schemeClr val="dk1"/>
                </a:solidFill>
              </a:rPr>
              <a:t>Responses showed that the majority of people taking part in research had a positive experience, with their interaction with research delivery colleagues being an essential part of this experience.</a:t>
            </a:r>
            <a:endParaRPr/>
          </a:p>
        </p:txBody>
      </p:sp>
      <p:sp>
        <p:nvSpPr>
          <p:cNvPr id="321" name="Google Shape;321;g31c0eee7f8c_0_7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1c0eee7f8c_0_7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Responses were received across 24 of 31 specialty areas. The chart above shows the specialties with over 20 responses. The large number of responses from public health studies is due to the high number of responses from ALSPAC.</a:t>
            </a:r>
            <a:endParaRPr/>
          </a:p>
        </p:txBody>
      </p:sp>
      <p:sp>
        <p:nvSpPr>
          <p:cNvPr id="328" name="Google Shape;328;g31c0eee7f8c_0_7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1c0eee7f8c_0_7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76% of respondents left a comment explaining what made their research experience positive. From these comments we identified the following themes: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The 3 top themes remain the same as last year: </a:t>
            </a:r>
            <a:r>
              <a:rPr lang="en-GB">
                <a:solidFill>
                  <a:schemeClr val="dk1"/>
                </a:solidFill>
                <a:highlight>
                  <a:srgbClr val="FFF2CC"/>
                </a:highlight>
              </a:rPr>
              <a:t>research delivery staff, good communication and contributing to improving healthcare</a:t>
            </a:r>
            <a:r>
              <a:rPr lang="en-GB">
                <a:solidFill>
                  <a:schemeClr val="dk1"/>
                </a:solidFill>
              </a:rPr>
              <a:t>. This year there has been an </a:t>
            </a:r>
            <a:r>
              <a:rPr lang="en-GB">
                <a:solidFill>
                  <a:schemeClr val="dk1"/>
                </a:solidFill>
                <a:highlight>
                  <a:srgbClr val="FFF2CC"/>
                </a:highlight>
              </a:rPr>
              <a:t>increase in the proportion of comments related to good communication</a:t>
            </a:r>
            <a:r>
              <a:rPr lang="en-GB">
                <a:solidFill>
                  <a:schemeClr val="dk1"/>
                </a:solidFill>
              </a:rPr>
              <a:t>, moving from the third highest theme to the second highest. It is positive to see an increase in comments around communication as this is a theme that is often highlighted as the area that needs the most improvement.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highlight>
                  <a:srgbClr val="FFF2CC"/>
                </a:highlight>
              </a:rPr>
              <a:t>Consent is a new theme that we identified this year</a:t>
            </a:r>
            <a:r>
              <a:rPr lang="en-GB">
                <a:solidFill>
                  <a:schemeClr val="dk1"/>
                </a:solidFill>
              </a:rPr>
              <a:t>. This relates to people feeling that there wasn’t any pressure to take part, that they were given the time to make their decision and that it was made clear that they could withdraw their consent at a later date if they wanted to. This is something that is </a:t>
            </a:r>
            <a:r>
              <a:rPr lang="en-GB">
                <a:solidFill>
                  <a:schemeClr val="dk1"/>
                </a:solidFill>
                <a:highlight>
                  <a:srgbClr val="FFF2CC"/>
                </a:highlight>
              </a:rPr>
              <a:t>often discussed as part of Informed Consent training</a:t>
            </a:r>
            <a:r>
              <a:rPr lang="en-GB">
                <a:solidFill>
                  <a:schemeClr val="dk1"/>
                </a:solidFill>
              </a:rPr>
              <a:t>, so it is positive to see these comments coming through.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335" name="Google Shape;335;g31c0eee7f8c_0_7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1c0eee7f8c_0_7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21% left a comment about what could have made their research experience better. This table shows the themes that we identified from these comments.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Although </a:t>
            </a:r>
            <a:r>
              <a:rPr lang="en-GB">
                <a:solidFill>
                  <a:schemeClr val="dk1"/>
                </a:solidFill>
                <a:highlight>
                  <a:srgbClr val="FFF2CC"/>
                </a:highlight>
              </a:rPr>
              <a:t>fewer participants left comments</a:t>
            </a:r>
            <a:r>
              <a:rPr lang="en-GB">
                <a:solidFill>
                  <a:schemeClr val="dk1"/>
                </a:solidFill>
              </a:rPr>
              <a:t> about what would have made their experience better, </a:t>
            </a:r>
            <a:r>
              <a:rPr lang="en-GB">
                <a:solidFill>
                  <a:schemeClr val="dk1"/>
                </a:solidFill>
                <a:highlight>
                  <a:srgbClr val="FFF2CC"/>
                </a:highlight>
              </a:rPr>
              <a:t>the themes identified are broadly the same as last year</a:t>
            </a:r>
            <a:r>
              <a:rPr lang="en-GB">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Through the PRES survey, communication has consistently been identified as the biggest area for improvement. This is the </a:t>
            </a:r>
            <a:r>
              <a:rPr lang="en-GB">
                <a:solidFill>
                  <a:schemeClr val="dk1"/>
                </a:solidFill>
                <a:highlight>
                  <a:srgbClr val="FFF2CC"/>
                </a:highlight>
              </a:rPr>
              <a:t>4th year in a row that it has been highlighted as the most common issue</a:t>
            </a:r>
            <a:r>
              <a:rPr lang="en-GB">
                <a:solidFill>
                  <a:schemeClr val="dk1"/>
                </a:solidFill>
              </a:rPr>
              <a:t>. It’s important that more work is done to ensure participants are kept updated and informed about the research studies that they are taking part in. At the RDN we will continue to champion the importance of communication with participants and encourage our sites to put processes in place to ensure this happens. </a:t>
            </a:r>
            <a:r>
              <a:rPr lang="en-GB">
                <a:solidFill>
                  <a:schemeClr val="dk1"/>
                </a:solidFill>
                <a:highlight>
                  <a:srgbClr val="FFF2CC"/>
                </a:highlight>
              </a:rPr>
              <a:t>A number of our sites have already started to implement initiatives to address this</a:t>
            </a:r>
            <a:r>
              <a:rPr lang="en-GB">
                <a:solidFill>
                  <a:schemeClr val="dk1"/>
                </a:solidFill>
              </a:rPr>
              <a:t>, such as participant newsletters, but this needs to be more consistent across the region.</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342" name="Google Shape;342;g31c0eee7f8c_0_7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1c0eee7f8c_0_8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9" name="Google Shape;369;g31c0eee7f8c_0_8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1c0eee7f8c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31c0eee7f8c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31c0eee7f8c_0_1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1c0eee7f8c_0_8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1000"/>
              </a:spcBef>
              <a:spcAft>
                <a:spcPts val="0"/>
              </a:spcAft>
              <a:buClr>
                <a:schemeClr val="dk1"/>
              </a:buClr>
              <a:buSzPts val="1400"/>
              <a:buChar char="●"/>
            </a:pPr>
            <a:r>
              <a:rPr lang="en-GB">
                <a:solidFill>
                  <a:schemeClr val="dk1"/>
                </a:solidFill>
              </a:rPr>
              <a:t>Identify ways communication with participants can be improved, especially in relation to sharing the results of the study and providing regular updates</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Ensure new participants are given general information in a clear and concise way about the study, such as its aims and timescales</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Explore ways of ensuring participants understand how to get in contact with the study team</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Where possible, provide participants with results to their personal tests or explain why these cannot be provided</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Ensure all procedures are fully explained to participants and that they know how to use any equipment that is required as part of their participation</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Where possible, ensure all equipment required for research appointments is available and working correctly</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Explore ways to record whether each participant has been offered a PRES survey to ensure that everyone taking part in research is offered the opportunity to share their feedback</a:t>
            </a:r>
            <a:endParaRPr/>
          </a:p>
        </p:txBody>
      </p:sp>
      <p:sp>
        <p:nvSpPr>
          <p:cNvPr id="378" name="Google Shape;378;g31c0eee7f8c_0_8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1c0eee7f8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1c0eee7f8c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g31c0eee7f8c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1c0eee7f8c_0_8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9" name="Google Shape;399;g31c0eee7f8c_0_8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1c0eee7f8c_0_8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7" name="Google Shape;407;g31c0eee7f8c_0_8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1c0eee7f8c_0_8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4" name="Google Shape;414;g31c0eee7f8c_0_8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1c0eee7f8c_0_8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9" name="Google Shape;419;g31c0eee7f8c_0_8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1c0eee7f8c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31c0eee7f8c_0_1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spcBef>
                <a:spcPts val="0"/>
              </a:spcBef>
              <a:spcAft>
                <a:spcPts val="0"/>
              </a:spcAft>
              <a:buNone/>
            </a:pPr>
            <a:r>
              <a:t/>
            </a:r>
            <a:endParaRPr/>
          </a:p>
        </p:txBody>
      </p:sp>
      <p:sp>
        <p:nvSpPr>
          <p:cNvPr id="188" name="Google Shape;188;g31c0eee7f8c_0_1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1c0eee7f8c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31c0eee7f8c_0_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31c0eee7f8c_0_1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1c0eee7f8c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1c0eee7f8c_0_1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1c0eee7f8c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1c0eee7f8c_0_1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1c0eee7f8c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1c0eee7f8c_0_1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1c0eee7f8c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1c0eee7f8c_0_1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1c0eee7f8c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1c0eee7f8c_0_2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9.png"/><Relationship Id="rId4" Type="http://schemas.openxmlformats.org/officeDocument/2006/relationships/image" Target="../media/image28.png"/><Relationship Id="rId5"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10.png"/><Relationship Id="rId4" Type="http://schemas.openxmlformats.org/officeDocument/2006/relationships/image" Target="../media/image3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6.png"/><Relationship Id="rId6"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4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 Id="rId3" Type="http://schemas.openxmlformats.org/officeDocument/2006/relationships/image" Target="../media/image9.png"/><Relationship Id="rId4" Type="http://schemas.openxmlformats.org/officeDocument/2006/relationships/image" Target="../media/image26.png"/><Relationship Id="rId5" Type="http://schemas.openxmlformats.org/officeDocument/2006/relationships/image" Target="../media/image22.png"/><Relationship Id="rId6"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25.png"/><Relationship Id="rId6"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b="-36684" l="0" r="6600" t="3"/>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b="23513" l="35446" r="0" t="0"/>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b="0" l="0" r="0" t="0"/>
          <a:stretch/>
        </p:blipFill>
        <p:spPr>
          <a:xfrm rot="-5400000">
            <a:off x="10239223" y="1795994"/>
            <a:ext cx="1579199" cy="1184400"/>
          </a:xfrm>
          <a:prstGeom prst="rect">
            <a:avLst/>
          </a:prstGeom>
          <a:noFill/>
          <a:ln>
            <a:noFill/>
          </a:ln>
        </p:spPr>
      </p:pic>
      <p:sp>
        <p:nvSpPr>
          <p:cNvPr id="20" name="Google Shape;20;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 type="subTitle"/>
          </p:nvPr>
        </p:nvSpPr>
        <p:spPr>
          <a:xfrm>
            <a:off x="1524000" y="3986194"/>
            <a:ext cx="9144000" cy="1271606"/>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b="0" l="0" r="0" t="0"/>
          <a:stretch/>
        </p:blipFill>
        <p:spPr>
          <a:xfrm>
            <a:off x="238501" y="102202"/>
            <a:ext cx="4209297" cy="80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87" name="Shape 87"/>
        <p:cNvGrpSpPr/>
        <p:nvPr/>
      </p:nvGrpSpPr>
      <p:grpSpPr>
        <a:xfrm>
          <a:off x="0" y="0"/>
          <a:ext cx="0" cy="0"/>
          <a:chOff x="0" y="0"/>
          <a:chExt cx="0" cy="0"/>
        </a:xfrm>
      </p:grpSpPr>
      <p:pic>
        <p:nvPicPr>
          <p:cNvPr id="88" name="Google Shape;88;p11"/>
          <p:cNvPicPr preferRelativeResize="0"/>
          <p:nvPr/>
        </p:nvPicPr>
        <p:blipFill rotWithShape="1">
          <a:blip r:embed="rId2">
            <a:alphaModFix/>
          </a:blip>
          <a:srcRect b="0" l="0" r="0" t="0"/>
          <a:stretch/>
        </p:blipFill>
        <p:spPr>
          <a:xfrm>
            <a:off x="0" y="0"/>
            <a:ext cx="12192001" cy="6858000"/>
          </a:xfrm>
          <a:prstGeom prst="rect">
            <a:avLst/>
          </a:prstGeom>
          <a:noFill/>
          <a:ln>
            <a:noFill/>
          </a:ln>
        </p:spPr>
      </p:pic>
      <p:sp>
        <p:nvSpPr>
          <p:cNvPr id="89" name="Google Shape;89;p11"/>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0" name="Google Shape;90;p11"/>
          <p:cNvSpPr txBox="1"/>
          <p:nvPr/>
        </p:nvSpPr>
        <p:spPr>
          <a:xfrm>
            <a:off x="873760" y="-538480"/>
            <a:ext cx="184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91" name="Google Shape;91;p11"/>
          <p:cNvPicPr preferRelativeResize="0"/>
          <p:nvPr/>
        </p:nvPicPr>
        <p:blipFill rotWithShape="1">
          <a:blip r:embed="rId3">
            <a:alphaModFix/>
          </a:blip>
          <a:srcRect b="0" l="0" r="0" t="0"/>
          <a:stretch/>
        </p:blipFill>
        <p:spPr>
          <a:xfrm>
            <a:off x="436034" y="360198"/>
            <a:ext cx="3264610" cy="388644"/>
          </a:xfrm>
          <a:prstGeom prst="rect">
            <a:avLst/>
          </a:prstGeom>
          <a:noFill/>
          <a:ln>
            <a:noFill/>
          </a:ln>
        </p:spPr>
      </p:pic>
      <p:pic>
        <p:nvPicPr>
          <p:cNvPr descr="A red and blue circle with a black background&#10;&#10;Description automatically generated" id="92" name="Google Shape;92;p11"/>
          <p:cNvPicPr preferRelativeResize="0"/>
          <p:nvPr/>
        </p:nvPicPr>
        <p:blipFill rotWithShape="1">
          <a:blip r:embed="rId4">
            <a:alphaModFix/>
          </a:blip>
          <a:srcRect b="49819" l="50000" r="0" t="0"/>
          <a:stretch/>
        </p:blipFill>
        <p:spPr>
          <a:xfrm>
            <a:off x="0" y="4502426"/>
            <a:ext cx="2347133" cy="2355575"/>
          </a:xfrm>
          <a:prstGeom prst="rect">
            <a:avLst/>
          </a:prstGeom>
          <a:noFill/>
          <a:ln>
            <a:noFill/>
          </a:ln>
        </p:spPr>
      </p:pic>
      <p:pic>
        <p:nvPicPr>
          <p:cNvPr descr="A white rectangles on a black background&#10;&#10;Description automatically generated" id="93" name="Google Shape;93;p11"/>
          <p:cNvPicPr preferRelativeResize="0"/>
          <p:nvPr/>
        </p:nvPicPr>
        <p:blipFill rotWithShape="1">
          <a:blip r:embed="rId5">
            <a:alphaModFix/>
          </a:blip>
          <a:srcRect b="0" l="0" r="0" t="0"/>
          <a:stretch/>
        </p:blipFill>
        <p:spPr>
          <a:xfrm rot="-3696787">
            <a:off x="9781541" y="1171119"/>
            <a:ext cx="1662512" cy="236152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_1">
    <p:bg>
      <p:bgPr>
        <a:solidFill>
          <a:srgbClr val="D1D9E2"/>
        </a:solidFill>
      </p:bgPr>
    </p:bg>
    <p:spTree>
      <p:nvGrpSpPr>
        <p:cNvPr id="94" name="Shape 94"/>
        <p:cNvGrpSpPr/>
        <p:nvPr/>
      </p:nvGrpSpPr>
      <p:grpSpPr>
        <a:xfrm>
          <a:off x="0" y="0"/>
          <a:ext cx="0" cy="0"/>
          <a:chOff x="0" y="0"/>
          <a:chExt cx="0" cy="0"/>
        </a:xfrm>
      </p:grpSpPr>
      <p:pic>
        <p:nvPicPr>
          <p:cNvPr id="95" name="Google Shape;95;p12"/>
          <p:cNvPicPr preferRelativeResize="0"/>
          <p:nvPr/>
        </p:nvPicPr>
        <p:blipFill rotWithShape="1">
          <a:blip r:embed="rId2">
            <a:alphaModFix/>
          </a:blip>
          <a:srcRect b="-36686" l="0" r="6603" t="0"/>
          <a:stretch/>
        </p:blipFill>
        <p:spPr>
          <a:xfrm>
            <a:off x="402422" y="868933"/>
            <a:ext cx="11387163" cy="45719"/>
          </a:xfrm>
          <a:prstGeom prst="rect">
            <a:avLst/>
          </a:prstGeom>
          <a:noFill/>
          <a:ln>
            <a:noFill/>
          </a:ln>
        </p:spPr>
      </p:pic>
      <p:sp>
        <p:nvSpPr>
          <p:cNvPr id="96" name="Google Shape;96;p12"/>
          <p:cNvSpPr txBox="1"/>
          <p:nvPr>
            <p:ph type="title"/>
          </p:nvPr>
        </p:nvSpPr>
        <p:spPr>
          <a:xfrm>
            <a:off x="838200" y="2488688"/>
            <a:ext cx="9403200" cy="113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2"/>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193E72"/>
                </a:solidFill>
                <a:latin typeface="Arial"/>
                <a:ea typeface="Arial"/>
                <a:cs typeface="Arial"/>
                <a:sym typeface="Arial"/>
              </a:defRPr>
            </a:lvl1pPr>
            <a:lvl2pPr indent="0" lvl="1" marL="0" algn="r">
              <a:spcBef>
                <a:spcPts val="0"/>
              </a:spcBef>
              <a:buNone/>
              <a:defRPr sz="1200">
                <a:solidFill>
                  <a:srgbClr val="193E72"/>
                </a:solidFill>
                <a:latin typeface="Arial"/>
                <a:ea typeface="Arial"/>
                <a:cs typeface="Arial"/>
                <a:sym typeface="Arial"/>
              </a:defRPr>
            </a:lvl2pPr>
            <a:lvl3pPr indent="0" lvl="2" marL="0" algn="r">
              <a:spcBef>
                <a:spcPts val="0"/>
              </a:spcBef>
              <a:buNone/>
              <a:defRPr sz="1200">
                <a:solidFill>
                  <a:srgbClr val="193E72"/>
                </a:solidFill>
                <a:latin typeface="Arial"/>
                <a:ea typeface="Arial"/>
                <a:cs typeface="Arial"/>
                <a:sym typeface="Arial"/>
              </a:defRPr>
            </a:lvl3pPr>
            <a:lvl4pPr indent="0" lvl="3" marL="0" algn="r">
              <a:spcBef>
                <a:spcPts val="0"/>
              </a:spcBef>
              <a:buNone/>
              <a:defRPr sz="1200">
                <a:solidFill>
                  <a:srgbClr val="193E72"/>
                </a:solidFill>
                <a:latin typeface="Arial"/>
                <a:ea typeface="Arial"/>
                <a:cs typeface="Arial"/>
                <a:sym typeface="Arial"/>
              </a:defRPr>
            </a:lvl4pPr>
            <a:lvl5pPr indent="0" lvl="4" marL="0" algn="r">
              <a:spcBef>
                <a:spcPts val="0"/>
              </a:spcBef>
              <a:buNone/>
              <a:defRPr sz="1200">
                <a:solidFill>
                  <a:srgbClr val="193E72"/>
                </a:solidFill>
                <a:latin typeface="Arial"/>
                <a:ea typeface="Arial"/>
                <a:cs typeface="Arial"/>
                <a:sym typeface="Arial"/>
              </a:defRPr>
            </a:lvl5pPr>
            <a:lvl6pPr indent="0" lvl="5" marL="0" algn="r">
              <a:spcBef>
                <a:spcPts val="0"/>
              </a:spcBef>
              <a:buNone/>
              <a:defRPr sz="1200">
                <a:solidFill>
                  <a:srgbClr val="193E72"/>
                </a:solidFill>
                <a:latin typeface="Arial"/>
                <a:ea typeface="Arial"/>
                <a:cs typeface="Arial"/>
                <a:sym typeface="Arial"/>
              </a:defRPr>
            </a:lvl6pPr>
            <a:lvl7pPr indent="0" lvl="6" marL="0" algn="r">
              <a:spcBef>
                <a:spcPts val="0"/>
              </a:spcBef>
              <a:buNone/>
              <a:defRPr sz="1200">
                <a:solidFill>
                  <a:srgbClr val="193E72"/>
                </a:solidFill>
                <a:latin typeface="Arial"/>
                <a:ea typeface="Arial"/>
                <a:cs typeface="Arial"/>
                <a:sym typeface="Arial"/>
              </a:defRPr>
            </a:lvl7pPr>
            <a:lvl8pPr indent="0" lvl="7" marL="0" algn="r">
              <a:spcBef>
                <a:spcPts val="0"/>
              </a:spcBef>
              <a:buNone/>
              <a:defRPr sz="1200">
                <a:solidFill>
                  <a:srgbClr val="193E72"/>
                </a:solidFill>
                <a:latin typeface="Arial"/>
                <a:ea typeface="Arial"/>
                <a:cs typeface="Arial"/>
                <a:sym typeface="Arial"/>
              </a:defRPr>
            </a:lvl8pPr>
            <a:lvl9pPr indent="0" lvl="8" marL="0" algn="r">
              <a:spcBef>
                <a:spcPts val="0"/>
              </a:spcBef>
              <a:buNone/>
              <a:defRPr sz="1200">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Icon&#10;&#10;Description automatically generated" id="98" name="Google Shape;98;p12"/>
          <p:cNvPicPr preferRelativeResize="0"/>
          <p:nvPr/>
        </p:nvPicPr>
        <p:blipFill rotWithShape="1">
          <a:blip r:embed="rId3">
            <a:alphaModFix/>
          </a:blip>
          <a:srcRect b="0" l="0" r="0" t="0"/>
          <a:stretch/>
        </p:blipFill>
        <p:spPr>
          <a:xfrm>
            <a:off x="-1" y="4476347"/>
            <a:ext cx="3107268" cy="2381653"/>
          </a:xfrm>
          <a:prstGeom prst="rect">
            <a:avLst/>
          </a:prstGeom>
          <a:noFill/>
          <a:ln>
            <a:noFill/>
          </a:ln>
        </p:spPr>
      </p:pic>
      <p:pic>
        <p:nvPicPr>
          <p:cNvPr descr="A picture containing text, first-aid kit&#10;&#10;Description automatically generated" id="99" name="Google Shape;99;p12"/>
          <p:cNvPicPr preferRelativeResize="0"/>
          <p:nvPr/>
        </p:nvPicPr>
        <p:blipFill rotWithShape="1">
          <a:blip r:embed="rId4">
            <a:alphaModFix/>
          </a:blip>
          <a:srcRect b="0" l="0" r="0" t="0"/>
          <a:stretch/>
        </p:blipFill>
        <p:spPr>
          <a:xfrm>
            <a:off x="10420349" y="1464732"/>
            <a:ext cx="1229783" cy="1018793"/>
          </a:xfrm>
          <a:prstGeom prst="rect">
            <a:avLst/>
          </a:prstGeom>
          <a:noFill/>
          <a:ln>
            <a:noFill/>
          </a:ln>
        </p:spPr>
      </p:pic>
      <p:pic>
        <p:nvPicPr>
          <p:cNvPr id="100" name="Google Shape;100;p12"/>
          <p:cNvPicPr preferRelativeResize="0"/>
          <p:nvPr/>
        </p:nvPicPr>
        <p:blipFill rotWithShape="1">
          <a:blip r:embed="rId5">
            <a:alphaModFix/>
          </a:blip>
          <a:srcRect b="0" l="0" r="0" t="0"/>
          <a:stretch/>
        </p:blipFill>
        <p:spPr>
          <a:xfrm>
            <a:off x="402429" y="176241"/>
            <a:ext cx="5189547" cy="51857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1">
  <p:cSld name="1_Title and Content_1">
    <p:spTree>
      <p:nvGrpSpPr>
        <p:cNvPr id="101" name="Shape 101"/>
        <p:cNvGrpSpPr/>
        <p:nvPr/>
      </p:nvGrpSpPr>
      <p:grpSpPr>
        <a:xfrm>
          <a:off x="0" y="0"/>
          <a:ext cx="0" cy="0"/>
          <a:chOff x="0" y="0"/>
          <a:chExt cx="0" cy="0"/>
        </a:xfrm>
      </p:grpSpPr>
      <p:pic>
        <p:nvPicPr>
          <p:cNvPr id="102" name="Google Shape;102;p13"/>
          <p:cNvPicPr preferRelativeResize="0"/>
          <p:nvPr/>
        </p:nvPicPr>
        <p:blipFill rotWithShape="1">
          <a:blip r:embed="rId2">
            <a:alphaModFix/>
          </a:blip>
          <a:srcRect b="0" l="0" r="0" t="0"/>
          <a:stretch/>
        </p:blipFill>
        <p:spPr>
          <a:xfrm>
            <a:off x="0" y="0"/>
            <a:ext cx="12192001" cy="6858000"/>
          </a:xfrm>
          <a:prstGeom prst="rect">
            <a:avLst/>
          </a:prstGeom>
          <a:noFill/>
          <a:ln>
            <a:noFill/>
          </a:ln>
        </p:spPr>
      </p:pic>
      <p:sp>
        <p:nvSpPr>
          <p:cNvPr id="103" name="Google Shape;103;p13"/>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3"/>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100"/>
              </a:spcBef>
              <a:spcAft>
                <a:spcPts val="0"/>
              </a:spcAft>
              <a:buClr>
                <a:schemeClr val="lt1"/>
              </a:buClr>
              <a:buSzPts val="2400"/>
              <a:buChar char="•"/>
              <a:defRPr sz="2400">
                <a:solidFill>
                  <a:schemeClr val="lt1"/>
                </a:solidFill>
              </a:defRPr>
            </a:lvl1pPr>
            <a:lvl2pPr indent="-349250" lvl="1" marL="914400" algn="l">
              <a:lnSpc>
                <a:spcPct val="90000"/>
              </a:lnSpc>
              <a:spcBef>
                <a:spcPts val="500"/>
              </a:spcBef>
              <a:spcAft>
                <a:spcPts val="0"/>
              </a:spcAft>
              <a:buClr>
                <a:srgbClr val="3E3E3E"/>
              </a:buClr>
              <a:buSzPts val="1900"/>
              <a:buChar char="•"/>
              <a:defRPr/>
            </a:lvl2pPr>
            <a:lvl3pPr indent="-349250" lvl="2" marL="1371600" algn="l">
              <a:lnSpc>
                <a:spcPct val="90000"/>
              </a:lnSpc>
              <a:spcBef>
                <a:spcPts val="500"/>
              </a:spcBef>
              <a:spcAft>
                <a:spcPts val="0"/>
              </a:spcAft>
              <a:buClr>
                <a:srgbClr val="3E3E3E"/>
              </a:buClr>
              <a:buSzPts val="1900"/>
              <a:buChar char="•"/>
              <a:defRPr/>
            </a:lvl3pPr>
            <a:lvl4pPr indent="-349250" lvl="3" marL="1828800" algn="l">
              <a:lnSpc>
                <a:spcPct val="90000"/>
              </a:lnSpc>
              <a:spcBef>
                <a:spcPts val="500"/>
              </a:spcBef>
              <a:spcAft>
                <a:spcPts val="0"/>
              </a:spcAft>
              <a:buClr>
                <a:srgbClr val="3E3E3E"/>
              </a:buClr>
              <a:buSzPts val="1900"/>
              <a:buChar char="•"/>
              <a:defRPr/>
            </a:lvl4pPr>
            <a:lvl5pPr indent="-349250" lvl="4" marL="2286000" algn="l">
              <a:lnSpc>
                <a:spcPct val="90000"/>
              </a:lnSpc>
              <a:spcBef>
                <a:spcPts val="500"/>
              </a:spcBef>
              <a:spcAft>
                <a:spcPts val="0"/>
              </a:spcAft>
              <a:buClr>
                <a:srgbClr val="3E3E3E"/>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5" name="Google Shape;105;p13"/>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06" name="Google Shape;106;p13"/>
          <p:cNvPicPr preferRelativeResize="0"/>
          <p:nvPr/>
        </p:nvPicPr>
        <p:blipFill rotWithShape="1">
          <a:blip r:embed="rId3">
            <a:alphaModFix/>
          </a:blip>
          <a:srcRect b="-143013" l="0" r="8045" t="0"/>
          <a:stretch/>
        </p:blipFill>
        <p:spPr>
          <a:xfrm>
            <a:off x="400051" y="6070928"/>
            <a:ext cx="11056833" cy="60118"/>
          </a:xfrm>
          <a:prstGeom prst="rect">
            <a:avLst/>
          </a:prstGeom>
          <a:noFill/>
          <a:ln>
            <a:noFill/>
          </a:ln>
        </p:spPr>
      </p:pic>
      <p:pic>
        <p:nvPicPr>
          <p:cNvPr id="107" name="Google Shape;107;p13"/>
          <p:cNvPicPr preferRelativeResize="0"/>
          <p:nvPr/>
        </p:nvPicPr>
        <p:blipFill rotWithShape="1">
          <a:blip r:embed="rId4">
            <a:alphaModFix/>
          </a:blip>
          <a:srcRect b="0" l="0" r="0" t="0"/>
          <a:stretch/>
        </p:blipFill>
        <p:spPr>
          <a:xfrm>
            <a:off x="400077" y="6239997"/>
            <a:ext cx="4261558" cy="42552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2">
    <p:spTree>
      <p:nvGrpSpPr>
        <p:cNvPr id="108" name="Shape 108"/>
        <p:cNvGrpSpPr/>
        <p:nvPr/>
      </p:nvGrpSpPr>
      <p:grpSpPr>
        <a:xfrm>
          <a:off x="0" y="0"/>
          <a:ext cx="0" cy="0"/>
          <a:chOff x="0" y="0"/>
          <a:chExt cx="0" cy="0"/>
        </a:xfrm>
      </p:grpSpPr>
      <p:sp>
        <p:nvSpPr>
          <p:cNvPr id="109" name="Google Shape;109;p14"/>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4"/>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100"/>
              </a:spcBef>
              <a:spcAft>
                <a:spcPts val="0"/>
              </a:spcAft>
              <a:buClr>
                <a:srgbClr val="193E72"/>
              </a:buClr>
              <a:buSzPts val="2400"/>
              <a:buChar char="•"/>
              <a:defRPr sz="2400">
                <a:solidFill>
                  <a:srgbClr val="193E72"/>
                </a:solidFill>
              </a:defRPr>
            </a:lvl1pPr>
            <a:lvl2pPr indent="-349250" lvl="1" marL="914400" algn="l">
              <a:lnSpc>
                <a:spcPct val="90000"/>
              </a:lnSpc>
              <a:spcBef>
                <a:spcPts val="500"/>
              </a:spcBef>
              <a:spcAft>
                <a:spcPts val="0"/>
              </a:spcAft>
              <a:buClr>
                <a:srgbClr val="3E3E3E"/>
              </a:buClr>
              <a:buSzPts val="1900"/>
              <a:buChar char="•"/>
              <a:defRPr/>
            </a:lvl2pPr>
            <a:lvl3pPr indent="-349250" lvl="2" marL="1371600" algn="l">
              <a:lnSpc>
                <a:spcPct val="90000"/>
              </a:lnSpc>
              <a:spcBef>
                <a:spcPts val="500"/>
              </a:spcBef>
              <a:spcAft>
                <a:spcPts val="0"/>
              </a:spcAft>
              <a:buClr>
                <a:srgbClr val="3E3E3E"/>
              </a:buClr>
              <a:buSzPts val="1900"/>
              <a:buChar char="•"/>
              <a:defRPr/>
            </a:lvl3pPr>
            <a:lvl4pPr indent="-349250" lvl="3" marL="1828800" algn="l">
              <a:lnSpc>
                <a:spcPct val="90000"/>
              </a:lnSpc>
              <a:spcBef>
                <a:spcPts val="500"/>
              </a:spcBef>
              <a:spcAft>
                <a:spcPts val="0"/>
              </a:spcAft>
              <a:buClr>
                <a:srgbClr val="3E3E3E"/>
              </a:buClr>
              <a:buSzPts val="1900"/>
              <a:buChar char="•"/>
              <a:defRPr/>
            </a:lvl4pPr>
            <a:lvl5pPr indent="-349250" lvl="4" marL="2286000" algn="l">
              <a:lnSpc>
                <a:spcPct val="90000"/>
              </a:lnSpc>
              <a:spcBef>
                <a:spcPts val="500"/>
              </a:spcBef>
              <a:spcAft>
                <a:spcPts val="0"/>
              </a:spcAft>
              <a:buClr>
                <a:srgbClr val="3E3E3E"/>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 name="Google Shape;111;p14"/>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112" name="Google Shape;112;p14"/>
          <p:cNvPicPr preferRelativeResize="0"/>
          <p:nvPr/>
        </p:nvPicPr>
        <p:blipFill rotWithShape="1">
          <a:blip r:embed="rId2">
            <a:alphaModFix/>
          </a:blip>
          <a:srcRect b="-143013" l="0" r="8045" t="0"/>
          <a:stretch/>
        </p:blipFill>
        <p:spPr>
          <a:xfrm>
            <a:off x="400051" y="6070928"/>
            <a:ext cx="11056833" cy="60118"/>
          </a:xfrm>
          <a:prstGeom prst="rect">
            <a:avLst/>
          </a:prstGeom>
          <a:noFill/>
          <a:ln>
            <a:noFill/>
          </a:ln>
        </p:spPr>
      </p:pic>
      <p:pic>
        <p:nvPicPr>
          <p:cNvPr id="113" name="Google Shape;113;p14"/>
          <p:cNvPicPr preferRelativeResize="0"/>
          <p:nvPr/>
        </p:nvPicPr>
        <p:blipFill rotWithShape="1">
          <a:blip r:embed="rId3">
            <a:alphaModFix/>
          </a:blip>
          <a:srcRect b="0" l="0" r="0" t="0"/>
          <a:stretch/>
        </p:blipFill>
        <p:spPr>
          <a:xfrm>
            <a:off x="400067" y="6260500"/>
            <a:ext cx="3654765" cy="365200"/>
          </a:xfrm>
          <a:prstGeom prst="rect">
            <a:avLst/>
          </a:prstGeom>
          <a:noFill/>
          <a:ln>
            <a:noFill/>
          </a:ln>
        </p:spPr>
      </p:pic>
      <p:sp>
        <p:nvSpPr>
          <p:cNvPr id="114" name="Google Shape;114;p14"/>
          <p:cNvSpPr txBox="1"/>
          <p:nvPr/>
        </p:nvSpPr>
        <p:spPr>
          <a:xfrm>
            <a:off x="2508467" y="533867"/>
            <a:ext cx="46308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t/>
            </a:r>
            <a:endParaRPr sz="1900">
              <a:latin typeface="Lato"/>
              <a:ea typeface="Lato"/>
              <a:cs typeface="Lato"/>
              <a:sym typeface="La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4">
  <p:cSld name="OBJECT_4">
    <p:spTree>
      <p:nvGrpSpPr>
        <p:cNvPr id="115" name="Shape 115"/>
        <p:cNvGrpSpPr/>
        <p:nvPr/>
      </p:nvGrpSpPr>
      <p:grpSpPr>
        <a:xfrm>
          <a:off x="0" y="0"/>
          <a:ext cx="0" cy="0"/>
          <a:chOff x="0" y="0"/>
          <a:chExt cx="0" cy="0"/>
        </a:xfrm>
      </p:grpSpPr>
      <p:sp>
        <p:nvSpPr>
          <p:cNvPr id="116" name="Google Shape;116;p15"/>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5"/>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100"/>
              </a:spcBef>
              <a:spcAft>
                <a:spcPts val="0"/>
              </a:spcAft>
              <a:buClr>
                <a:srgbClr val="193E72"/>
              </a:buClr>
              <a:buSzPts val="2400"/>
              <a:buChar char="•"/>
              <a:defRPr sz="2400">
                <a:solidFill>
                  <a:srgbClr val="193E72"/>
                </a:solidFill>
              </a:defRPr>
            </a:lvl1pPr>
            <a:lvl2pPr indent="-349250" lvl="1" marL="914400" algn="l">
              <a:lnSpc>
                <a:spcPct val="90000"/>
              </a:lnSpc>
              <a:spcBef>
                <a:spcPts val="500"/>
              </a:spcBef>
              <a:spcAft>
                <a:spcPts val="0"/>
              </a:spcAft>
              <a:buClr>
                <a:srgbClr val="3E3E3E"/>
              </a:buClr>
              <a:buSzPts val="1900"/>
              <a:buChar char="•"/>
              <a:defRPr/>
            </a:lvl2pPr>
            <a:lvl3pPr indent="-349250" lvl="2" marL="1371600" algn="l">
              <a:lnSpc>
                <a:spcPct val="90000"/>
              </a:lnSpc>
              <a:spcBef>
                <a:spcPts val="500"/>
              </a:spcBef>
              <a:spcAft>
                <a:spcPts val="0"/>
              </a:spcAft>
              <a:buClr>
                <a:srgbClr val="3E3E3E"/>
              </a:buClr>
              <a:buSzPts val="1900"/>
              <a:buChar char="•"/>
              <a:defRPr/>
            </a:lvl3pPr>
            <a:lvl4pPr indent="-349250" lvl="3" marL="1828800" algn="l">
              <a:lnSpc>
                <a:spcPct val="90000"/>
              </a:lnSpc>
              <a:spcBef>
                <a:spcPts val="500"/>
              </a:spcBef>
              <a:spcAft>
                <a:spcPts val="0"/>
              </a:spcAft>
              <a:buClr>
                <a:srgbClr val="3E3E3E"/>
              </a:buClr>
              <a:buSzPts val="1900"/>
              <a:buChar char="•"/>
              <a:defRPr/>
            </a:lvl4pPr>
            <a:lvl5pPr indent="-349250" lvl="4" marL="2286000" algn="l">
              <a:lnSpc>
                <a:spcPct val="90000"/>
              </a:lnSpc>
              <a:spcBef>
                <a:spcPts val="500"/>
              </a:spcBef>
              <a:spcAft>
                <a:spcPts val="0"/>
              </a:spcAft>
              <a:buClr>
                <a:srgbClr val="3E3E3E"/>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8" name="Google Shape;118;p15"/>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119" name="Google Shape;119;p15"/>
          <p:cNvPicPr preferRelativeResize="0"/>
          <p:nvPr/>
        </p:nvPicPr>
        <p:blipFill rotWithShape="1">
          <a:blip r:embed="rId2">
            <a:alphaModFix/>
          </a:blip>
          <a:srcRect b="-143013" l="0" r="8045" t="0"/>
          <a:stretch/>
        </p:blipFill>
        <p:spPr>
          <a:xfrm>
            <a:off x="400051" y="6070928"/>
            <a:ext cx="11056833" cy="60118"/>
          </a:xfrm>
          <a:prstGeom prst="rect">
            <a:avLst/>
          </a:prstGeom>
          <a:noFill/>
          <a:ln>
            <a:noFill/>
          </a:ln>
        </p:spPr>
      </p:pic>
      <p:pic>
        <p:nvPicPr>
          <p:cNvPr id="120" name="Google Shape;120;p15"/>
          <p:cNvPicPr preferRelativeResize="0"/>
          <p:nvPr/>
        </p:nvPicPr>
        <p:blipFill rotWithShape="1">
          <a:blip r:embed="rId3">
            <a:alphaModFix/>
          </a:blip>
          <a:srcRect b="0" l="0" r="0" t="0"/>
          <a:stretch/>
        </p:blipFill>
        <p:spPr>
          <a:xfrm>
            <a:off x="400067" y="6260500"/>
            <a:ext cx="3654765" cy="365200"/>
          </a:xfrm>
          <a:prstGeom prst="rect">
            <a:avLst/>
          </a:prstGeom>
          <a:noFill/>
          <a:ln>
            <a:noFill/>
          </a:ln>
        </p:spPr>
      </p:pic>
      <p:sp>
        <p:nvSpPr>
          <p:cNvPr id="121" name="Google Shape;121;p15"/>
          <p:cNvSpPr txBox="1"/>
          <p:nvPr/>
        </p:nvSpPr>
        <p:spPr>
          <a:xfrm>
            <a:off x="2508467" y="533867"/>
            <a:ext cx="46308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t/>
            </a:r>
            <a:endParaRPr sz="1900">
              <a:latin typeface="Lato"/>
              <a:ea typeface="Lato"/>
              <a:cs typeface="Lato"/>
              <a:sym typeface="La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5">
  <p:cSld name="OBJECT_5">
    <p:spTree>
      <p:nvGrpSpPr>
        <p:cNvPr id="122" name="Shape 122"/>
        <p:cNvGrpSpPr/>
        <p:nvPr/>
      </p:nvGrpSpPr>
      <p:grpSpPr>
        <a:xfrm>
          <a:off x="0" y="0"/>
          <a:ext cx="0" cy="0"/>
          <a:chOff x="0" y="0"/>
          <a:chExt cx="0" cy="0"/>
        </a:xfrm>
      </p:grpSpPr>
      <p:sp>
        <p:nvSpPr>
          <p:cNvPr id="123" name="Google Shape;123;p16"/>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4" name="Google Shape;124;p16"/>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100"/>
              </a:spcBef>
              <a:spcAft>
                <a:spcPts val="0"/>
              </a:spcAft>
              <a:buClr>
                <a:srgbClr val="193E72"/>
              </a:buClr>
              <a:buSzPts val="2400"/>
              <a:buChar char="•"/>
              <a:defRPr sz="2400">
                <a:solidFill>
                  <a:srgbClr val="193E72"/>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5" name="Google Shape;125;p16"/>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26" name="Google Shape;126;p16"/>
          <p:cNvPicPr preferRelativeResize="0"/>
          <p:nvPr/>
        </p:nvPicPr>
        <p:blipFill rotWithShape="1">
          <a:blip r:embed="rId2">
            <a:alphaModFix/>
          </a:blip>
          <a:srcRect b="0" l="0" r="0" t="0"/>
          <a:stretch/>
        </p:blipFill>
        <p:spPr>
          <a:xfrm>
            <a:off x="402422" y="6341522"/>
            <a:ext cx="3196169" cy="319381"/>
          </a:xfrm>
          <a:prstGeom prst="rect">
            <a:avLst/>
          </a:prstGeom>
          <a:noFill/>
          <a:ln>
            <a:noFill/>
          </a:ln>
        </p:spPr>
      </p:pic>
      <p:pic>
        <p:nvPicPr>
          <p:cNvPr id="127" name="Google Shape;127;p16"/>
          <p:cNvPicPr preferRelativeResize="0"/>
          <p:nvPr/>
        </p:nvPicPr>
        <p:blipFill rotWithShape="1">
          <a:blip r:embed="rId3">
            <a:alphaModFix/>
          </a:blip>
          <a:srcRect b="-143013" l="0" r="8045" t="0"/>
          <a:stretch/>
        </p:blipFill>
        <p:spPr>
          <a:xfrm>
            <a:off x="400051" y="6070928"/>
            <a:ext cx="11056825" cy="601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128" name="Shape 128"/>
        <p:cNvGrpSpPr/>
        <p:nvPr/>
      </p:nvGrpSpPr>
      <p:grpSpPr>
        <a:xfrm>
          <a:off x="0" y="0"/>
          <a:ext cx="0" cy="0"/>
          <a:chOff x="0" y="0"/>
          <a:chExt cx="0" cy="0"/>
        </a:xfrm>
      </p:grpSpPr>
      <p:sp>
        <p:nvSpPr>
          <p:cNvPr id="129" name="Google Shape;129;p17"/>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0" name="Google Shape;130;p17"/>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100"/>
              </a:spcBef>
              <a:spcAft>
                <a:spcPts val="0"/>
              </a:spcAft>
              <a:buClr>
                <a:srgbClr val="193E72"/>
              </a:buClr>
              <a:buSzPts val="2400"/>
              <a:buChar char="•"/>
              <a:defRPr sz="2400">
                <a:solidFill>
                  <a:srgbClr val="193E72"/>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1" name="Google Shape;131;p17"/>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32" name="Google Shape;132;p17"/>
          <p:cNvPicPr preferRelativeResize="0"/>
          <p:nvPr/>
        </p:nvPicPr>
        <p:blipFill rotWithShape="1">
          <a:blip r:embed="rId2">
            <a:alphaModFix/>
          </a:blip>
          <a:srcRect b="0" l="0" r="0" t="0"/>
          <a:stretch/>
        </p:blipFill>
        <p:spPr>
          <a:xfrm>
            <a:off x="402422" y="6341522"/>
            <a:ext cx="3196169" cy="319381"/>
          </a:xfrm>
          <a:prstGeom prst="rect">
            <a:avLst/>
          </a:prstGeom>
          <a:noFill/>
          <a:ln>
            <a:noFill/>
          </a:ln>
        </p:spPr>
      </p:pic>
      <p:pic>
        <p:nvPicPr>
          <p:cNvPr id="133" name="Google Shape;133;p17"/>
          <p:cNvPicPr preferRelativeResize="0"/>
          <p:nvPr/>
        </p:nvPicPr>
        <p:blipFill rotWithShape="1">
          <a:blip r:embed="rId3">
            <a:alphaModFix/>
          </a:blip>
          <a:srcRect b="-143013" l="0" r="8045" t="0"/>
          <a:stretch/>
        </p:blipFill>
        <p:spPr>
          <a:xfrm>
            <a:off x="400051" y="6070928"/>
            <a:ext cx="11056825" cy="6011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OBJECT_3">
    <p:spTree>
      <p:nvGrpSpPr>
        <p:cNvPr id="134" name="Shape 134"/>
        <p:cNvGrpSpPr/>
        <p:nvPr/>
      </p:nvGrpSpPr>
      <p:grpSpPr>
        <a:xfrm>
          <a:off x="0" y="0"/>
          <a:ext cx="0" cy="0"/>
          <a:chOff x="0" y="0"/>
          <a:chExt cx="0" cy="0"/>
        </a:xfrm>
      </p:grpSpPr>
      <p:sp>
        <p:nvSpPr>
          <p:cNvPr id="135" name="Google Shape;135;p18"/>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6" name="Google Shape;136;p18"/>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100"/>
              </a:spcBef>
              <a:spcAft>
                <a:spcPts val="0"/>
              </a:spcAft>
              <a:buClr>
                <a:srgbClr val="193E72"/>
              </a:buClr>
              <a:buSzPts val="2400"/>
              <a:buChar char="•"/>
              <a:defRPr sz="2400">
                <a:solidFill>
                  <a:srgbClr val="193E72"/>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7" name="Google Shape;137;p18"/>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38" name="Google Shape;138;p18"/>
          <p:cNvPicPr preferRelativeResize="0"/>
          <p:nvPr/>
        </p:nvPicPr>
        <p:blipFill rotWithShape="1">
          <a:blip r:embed="rId2">
            <a:alphaModFix/>
          </a:blip>
          <a:srcRect b="0" l="0" r="0" t="0"/>
          <a:stretch/>
        </p:blipFill>
        <p:spPr>
          <a:xfrm>
            <a:off x="402422" y="6341522"/>
            <a:ext cx="3196169" cy="319381"/>
          </a:xfrm>
          <a:prstGeom prst="rect">
            <a:avLst/>
          </a:prstGeom>
          <a:noFill/>
          <a:ln>
            <a:noFill/>
          </a:ln>
        </p:spPr>
      </p:pic>
      <p:pic>
        <p:nvPicPr>
          <p:cNvPr id="139" name="Google Shape;139;p18"/>
          <p:cNvPicPr preferRelativeResize="0"/>
          <p:nvPr/>
        </p:nvPicPr>
        <p:blipFill rotWithShape="1">
          <a:blip r:embed="rId3">
            <a:alphaModFix/>
          </a:blip>
          <a:srcRect b="-143013" l="0" r="8045" t="0"/>
          <a:stretch/>
        </p:blipFill>
        <p:spPr>
          <a:xfrm>
            <a:off x="400051" y="6070928"/>
            <a:ext cx="11056825" cy="6011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6">
  <p:cSld name="OBJECT_6">
    <p:spTree>
      <p:nvGrpSpPr>
        <p:cNvPr id="140" name="Shape 140"/>
        <p:cNvGrpSpPr/>
        <p:nvPr/>
      </p:nvGrpSpPr>
      <p:grpSpPr>
        <a:xfrm>
          <a:off x="0" y="0"/>
          <a:ext cx="0" cy="0"/>
          <a:chOff x="0" y="0"/>
          <a:chExt cx="0" cy="0"/>
        </a:xfrm>
      </p:grpSpPr>
      <p:sp>
        <p:nvSpPr>
          <p:cNvPr id="141" name="Google Shape;141;p19"/>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2" name="Google Shape;142;p19"/>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100"/>
              </a:spcBef>
              <a:spcAft>
                <a:spcPts val="0"/>
              </a:spcAft>
              <a:buClr>
                <a:srgbClr val="193E72"/>
              </a:buClr>
              <a:buSzPts val="2400"/>
              <a:buChar char="•"/>
              <a:defRPr sz="2400">
                <a:solidFill>
                  <a:srgbClr val="193E72"/>
                </a:solidFill>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43" name="Google Shape;143;p19"/>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44" name="Google Shape;144;p19"/>
          <p:cNvPicPr preferRelativeResize="0"/>
          <p:nvPr/>
        </p:nvPicPr>
        <p:blipFill rotWithShape="1">
          <a:blip r:embed="rId2">
            <a:alphaModFix/>
          </a:blip>
          <a:srcRect b="0" l="0" r="0" t="0"/>
          <a:stretch/>
        </p:blipFill>
        <p:spPr>
          <a:xfrm>
            <a:off x="402422" y="6341522"/>
            <a:ext cx="3196169" cy="319381"/>
          </a:xfrm>
          <a:prstGeom prst="rect">
            <a:avLst/>
          </a:prstGeom>
          <a:noFill/>
          <a:ln>
            <a:noFill/>
          </a:ln>
        </p:spPr>
      </p:pic>
      <p:pic>
        <p:nvPicPr>
          <p:cNvPr id="145" name="Google Shape;145;p19"/>
          <p:cNvPicPr preferRelativeResize="0"/>
          <p:nvPr/>
        </p:nvPicPr>
        <p:blipFill rotWithShape="1">
          <a:blip r:embed="rId3">
            <a:alphaModFix/>
          </a:blip>
          <a:srcRect b="-143013" l="0" r="8045" t="0"/>
          <a:stretch/>
        </p:blipFill>
        <p:spPr>
          <a:xfrm>
            <a:off x="400051" y="6070928"/>
            <a:ext cx="11056825" cy="6011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7">
  <p:cSld name="OBJECT_7">
    <p:spTree>
      <p:nvGrpSpPr>
        <p:cNvPr id="146" name="Shape 146"/>
        <p:cNvGrpSpPr/>
        <p:nvPr/>
      </p:nvGrpSpPr>
      <p:grpSpPr>
        <a:xfrm>
          <a:off x="0" y="0"/>
          <a:ext cx="0" cy="0"/>
          <a:chOff x="0" y="0"/>
          <a:chExt cx="0" cy="0"/>
        </a:xfrm>
      </p:grpSpPr>
      <p:sp>
        <p:nvSpPr>
          <p:cNvPr id="147" name="Google Shape;147;p20"/>
          <p:cNvSpPr/>
          <p:nvPr/>
        </p:nvSpPr>
        <p:spPr>
          <a:xfrm>
            <a:off x="-7200" y="6102626"/>
            <a:ext cx="12199200" cy="755400"/>
          </a:xfrm>
          <a:prstGeom prst="rect">
            <a:avLst/>
          </a:prstGeom>
          <a:solidFill>
            <a:srgbClr val="193E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8" name="Google Shape;148;p20"/>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49" name="Google Shape;149;p20"/>
          <p:cNvPicPr preferRelativeResize="0"/>
          <p:nvPr/>
        </p:nvPicPr>
        <p:blipFill rotWithShape="1">
          <a:blip r:embed="rId2">
            <a:alphaModFix/>
          </a:blip>
          <a:srcRect b="0" l="0" r="0" t="0"/>
          <a:stretch/>
        </p:blipFill>
        <p:spPr>
          <a:xfrm>
            <a:off x="470263" y="6341522"/>
            <a:ext cx="2682800" cy="31938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5"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b="33143" l="8151" r="0" t="0"/>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b="0" l="0" r="0" t="0"/>
          <a:stretch/>
        </p:blipFill>
        <p:spPr>
          <a:xfrm>
            <a:off x="10445751" y="1519647"/>
            <a:ext cx="1155700" cy="927100"/>
          </a:xfrm>
          <a:prstGeom prst="rect">
            <a:avLst/>
          </a:prstGeom>
          <a:noFill/>
          <a:ln>
            <a:noFill/>
          </a:ln>
        </p:spPr>
      </p:pic>
      <p:sp>
        <p:nvSpPr>
          <p:cNvPr id="30" name="Google Shape;30;p3"/>
          <p:cNvSpPr txBox="1"/>
          <p:nvPr>
            <p:ph type="title"/>
          </p:nvPr>
        </p:nvSpPr>
        <p:spPr>
          <a:xfrm>
            <a:off x="838200" y="2488688"/>
            <a:ext cx="9403080" cy="11334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b="0" l="0" r="0" t="0"/>
          <a:stretch/>
        </p:blipFill>
        <p:spPr>
          <a:xfrm>
            <a:off x="209926" y="113026"/>
            <a:ext cx="4209297" cy="8016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8">
  <p:cSld name="OBJECT_8">
    <p:spTree>
      <p:nvGrpSpPr>
        <p:cNvPr id="150" name="Shape 150"/>
        <p:cNvGrpSpPr/>
        <p:nvPr/>
      </p:nvGrpSpPr>
      <p:grpSpPr>
        <a:xfrm>
          <a:off x="0" y="0"/>
          <a:ext cx="0" cy="0"/>
          <a:chOff x="0" y="0"/>
          <a:chExt cx="0" cy="0"/>
        </a:xfrm>
      </p:grpSpPr>
      <p:sp>
        <p:nvSpPr>
          <p:cNvPr id="151" name="Google Shape;151;p21"/>
          <p:cNvSpPr/>
          <p:nvPr/>
        </p:nvSpPr>
        <p:spPr>
          <a:xfrm>
            <a:off x="-7200" y="6102626"/>
            <a:ext cx="12199200" cy="755400"/>
          </a:xfrm>
          <a:prstGeom prst="rect">
            <a:avLst/>
          </a:prstGeom>
          <a:solidFill>
            <a:srgbClr val="193E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2" name="Google Shape;152;p21"/>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53" name="Google Shape;153;p21"/>
          <p:cNvPicPr preferRelativeResize="0"/>
          <p:nvPr/>
        </p:nvPicPr>
        <p:blipFill rotWithShape="1">
          <a:blip r:embed="rId2">
            <a:alphaModFix/>
          </a:blip>
          <a:srcRect b="0" l="0" r="0" t="0"/>
          <a:stretch/>
        </p:blipFill>
        <p:spPr>
          <a:xfrm>
            <a:off x="470263" y="6341522"/>
            <a:ext cx="2682800" cy="31938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9">
  <p:cSld name="OBJECT_9">
    <p:spTree>
      <p:nvGrpSpPr>
        <p:cNvPr id="154" name="Shape 154"/>
        <p:cNvGrpSpPr/>
        <p:nvPr/>
      </p:nvGrpSpPr>
      <p:grpSpPr>
        <a:xfrm>
          <a:off x="0" y="0"/>
          <a:ext cx="0" cy="0"/>
          <a:chOff x="0" y="0"/>
          <a:chExt cx="0" cy="0"/>
        </a:xfrm>
      </p:grpSpPr>
      <p:sp>
        <p:nvSpPr>
          <p:cNvPr id="155" name="Google Shape;155;p22"/>
          <p:cNvSpPr/>
          <p:nvPr/>
        </p:nvSpPr>
        <p:spPr>
          <a:xfrm>
            <a:off x="-7200" y="6102626"/>
            <a:ext cx="12199200" cy="755400"/>
          </a:xfrm>
          <a:prstGeom prst="rect">
            <a:avLst/>
          </a:prstGeom>
          <a:solidFill>
            <a:srgbClr val="193E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6" name="Google Shape;156;p22"/>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57" name="Google Shape;157;p22"/>
          <p:cNvPicPr preferRelativeResize="0"/>
          <p:nvPr/>
        </p:nvPicPr>
        <p:blipFill rotWithShape="1">
          <a:blip r:embed="rId2">
            <a:alphaModFix/>
          </a:blip>
          <a:srcRect b="0" l="0" r="0" t="0"/>
          <a:stretch/>
        </p:blipFill>
        <p:spPr>
          <a:xfrm>
            <a:off x="470263" y="6341522"/>
            <a:ext cx="2682800" cy="31938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2">
  <p:cSld name="2_Title and Content 2">
    <p:spTree>
      <p:nvGrpSpPr>
        <p:cNvPr id="158" name="Shape 158"/>
        <p:cNvGrpSpPr/>
        <p:nvPr/>
      </p:nvGrpSpPr>
      <p:grpSpPr>
        <a:xfrm>
          <a:off x="0" y="0"/>
          <a:ext cx="0" cy="0"/>
          <a:chOff x="0" y="0"/>
          <a:chExt cx="0" cy="0"/>
        </a:xfrm>
      </p:grpSpPr>
      <p:sp>
        <p:nvSpPr>
          <p:cNvPr id="159" name="Google Shape;159;p23"/>
          <p:cNvSpPr/>
          <p:nvPr/>
        </p:nvSpPr>
        <p:spPr>
          <a:xfrm>
            <a:off x="-7200" y="0"/>
            <a:ext cx="12199200" cy="6858000"/>
          </a:xfrm>
          <a:prstGeom prst="rect">
            <a:avLst/>
          </a:prstGeom>
          <a:solidFill>
            <a:srgbClr val="D5EE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0" name="Google Shape;160;p23"/>
          <p:cNvSpPr/>
          <p:nvPr/>
        </p:nvSpPr>
        <p:spPr>
          <a:xfrm>
            <a:off x="-7200" y="6102626"/>
            <a:ext cx="12199200" cy="7554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1" name="Google Shape;161;p23"/>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62" name="Google Shape;162;p23"/>
          <p:cNvPicPr preferRelativeResize="0"/>
          <p:nvPr/>
        </p:nvPicPr>
        <p:blipFill rotWithShape="1">
          <a:blip r:embed="rId2">
            <a:alphaModFix/>
          </a:blip>
          <a:srcRect b="0" l="0" r="0" t="0"/>
          <a:stretch/>
        </p:blipFill>
        <p:spPr>
          <a:xfrm>
            <a:off x="470263" y="6341522"/>
            <a:ext cx="2682800" cy="31938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0">
  <p:cSld name="OBJECT_10">
    <p:spTree>
      <p:nvGrpSpPr>
        <p:cNvPr id="163" name="Shape 163"/>
        <p:cNvGrpSpPr/>
        <p:nvPr/>
      </p:nvGrpSpPr>
      <p:grpSpPr>
        <a:xfrm>
          <a:off x="0" y="0"/>
          <a:ext cx="0" cy="0"/>
          <a:chOff x="0" y="0"/>
          <a:chExt cx="0" cy="0"/>
        </a:xfrm>
      </p:grpSpPr>
      <p:sp>
        <p:nvSpPr>
          <p:cNvPr id="164" name="Google Shape;164;p24"/>
          <p:cNvSpPr/>
          <p:nvPr/>
        </p:nvSpPr>
        <p:spPr>
          <a:xfrm>
            <a:off x="-7200" y="6102626"/>
            <a:ext cx="12199200" cy="755400"/>
          </a:xfrm>
          <a:prstGeom prst="rect">
            <a:avLst/>
          </a:prstGeom>
          <a:solidFill>
            <a:srgbClr val="193E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5" name="Google Shape;165;p24"/>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66" name="Google Shape;166;p24"/>
          <p:cNvPicPr preferRelativeResize="0"/>
          <p:nvPr/>
        </p:nvPicPr>
        <p:blipFill rotWithShape="1">
          <a:blip r:embed="rId2">
            <a:alphaModFix/>
          </a:blip>
          <a:srcRect b="0" l="0" r="0" t="0"/>
          <a:stretch/>
        </p:blipFill>
        <p:spPr>
          <a:xfrm>
            <a:off x="470263" y="6341522"/>
            <a:ext cx="2682800" cy="31938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3">
  <p:cSld name="1_Title and Content_2">
    <p:spTree>
      <p:nvGrpSpPr>
        <p:cNvPr id="167" name="Shape 167"/>
        <p:cNvGrpSpPr/>
        <p:nvPr/>
      </p:nvGrpSpPr>
      <p:grpSpPr>
        <a:xfrm>
          <a:off x="0" y="0"/>
          <a:ext cx="0" cy="0"/>
          <a:chOff x="0" y="0"/>
          <a:chExt cx="0" cy="0"/>
        </a:xfrm>
      </p:grpSpPr>
      <p:pic>
        <p:nvPicPr>
          <p:cNvPr id="168" name="Google Shape;168;p25"/>
          <p:cNvPicPr preferRelativeResize="0"/>
          <p:nvPr/>
        </p:nvPicPr>
        <p:blipFill rotWithShape="1">
          <a:blip r:embed="rId2">
            <a:alphaModFix/>
          </a:blip>
          <a:srcRect b="0" l="0" r="0" t="0"/>
          <a:stretch/>
        </p:blipFill>
        <p:spPr>
          <a:xfrm>
            <a:off x="0" y="0"/>
            <a:ext cx="12192001" cy="6858000"/>
          </a:xfrm>
          <a:prstGeom prst="rect">
            <a:avLst/>
          </a:prstGeom>
          <a:noFill/>
          <a:ln>
            <a:noFill/>
          </a:ln>
        </p:spPr>
      </p:pic>
      <p:sp>
        <p:nvSpPr>
          <p:cNvPr id="169" name="Google Shape;169;p25"/>
          <p:cNvSpPr/>
          <p:nvPr/>
        </p:nvSpPr>
        <p:spPr>
          <a:xfrm>
            <a:off x="-7200" y="6102626"/>
            <a:ext cx="12199200" cy="7554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0" name="Google Shape;170;p25"/>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1pPr>
            <a:lvl2pPr indent="0" lvl="1"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2pPr>
            <a:lvl3pPr indent="0" lvl="2"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3pPr>
            <a:lvl4pPr indent="0" lvl="3"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4pPr>
            <a:lvl5pPr indent="0" lvl="4"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5pPr>
            <a:lvl6pPr indent="0" lvl="5"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6pPr>
            <a:lvl7pPr indent="0" lvl="6"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7pPr>
            <a:lvl8pPr indent="0" lvl="7"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8pPr>
            <a:lvl9pPr indent="0" lvl="8" marL="0" algn="r">
              <a:lnSpc>
                <a:spcPct val="100000"/>
              </a:lnSpc>
              <a:spcBef>
                <a:spcPts val="0"/>
              </a:spcBef>
              <a:spcAft>
                <a:spcPts val="0"/>
              </a:spcAft>
              <a:buSzPts val="1200"/>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71" name="Google Shape;171;p25"/>
          <p:cNvPicPr preferRelativeResize="0"/>
          <p:nvPr/>
        </p:nvPicPr>
        <p:blipFill rotWithShape="1">
          <a:blip r:embed="rId3">
            <a:alphaModFix/>
          </a:blip>
          <a:srcRect b="0" l="0" r="0" t="0"/>
          <a:stretch/>
        </p:blipFill>
        <p:spPr>
          <a:xfrm>
            <a:off x="470263" y="6341522"/>
            <a:ext cx="2682800" cy="3193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33"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sp>
        <p:nvSpPr>
          <p:cNvPr id="36" name="Google Shape;36;p4"/>
          <p:cNvSpPr txBox="1"/>
          <p:nvPr>
            <p:ph type="title"/>
          </p:nvPr>
        </p:nvSpPr>
        <p:spPr>
          <a:xfrm>
            <a:off x="838200" y="2488688"/>
            <a:ext cx="9403080" cy="11334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b="22345" l="34054" r="0" t="0"/>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b="0" l="0" r="0" t="0"/>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b="0" l="0" r="0" t="0"/>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 name="Shape 41"/>
        <p:cNvGrpSpPr/>
        <p:nvPr/>
      </p:nvGrpSpPr>
      <p:grpSpPr>
        <a:xfrm>
          <a:off x="0" y="0"/>
          <a:ext cx="0" cy="0"/>
          <a:chOff x="0" y="0"/>
          <a:chExt cx="0" cy="0"/>
        </a:xfrm>
      </p:grpSpPr>
      <p:sp>
        <p:nvSpPr>
          <p:cNvPr id="42" name="Google Shape;42;p5"/>
          <p:cNvSpPr txBox="1"/>
          <p:nvPr>
            <p:ph type="title"/>
          </p:nvPr>
        </p:nvSpPr>
        <p:spPr>
          <a:xfrm>
            <a:off x="838200" y="365127"/>
            <a:ext cx="10515600" cy="86546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 type="body"/>
          </p:nvPr>
        </p:nvSpPr>
        <p:spPr>
          <a:xfrm>
            <a:off x="838200" y="1535065"/>
            <a:ext cx="10515600" cy="4256453"/>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93E72"/>
              </a:buClr>
              <a:buSzPts val="2400"/>
              <a:buChar char="•"/>
              <a:defRPr sz="2400">
                <a:solidFill>
                  <a:srgbClr val="193E7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b="0" l="0" r="0" t="0"/>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b="-142996" l="0" r="8043" t="5"/>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47"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b="0" l="0" r="0" t="0"/>
          <a:stretch/>
        </p:blipFill>
        <p:spPr>
          <a:xfrm>
            <a:off x="402422" y="318527"/>
            <a:ext cx="3196167" cy="368789"/>
          </a:xfrm>
          <a:prstGeom prst="rect">
            <a:avLst/>
          </a:prstGeom>
          <a:noFill/>
          <a:ln>
            <a:noFill/>
          </a:ln>
        </p:spPr>
      </p:pic>
      <p:sp>
        <p:nvSpPr>
          <p:cNvPr id="51" name="Google Shape;51;p6"/>
          <p:cNvSpPr txBox="1"/>
          <p:nvPr>
            <p:ph type="title"/>
          </p:nvPr>
        </p:nvSpPr>
        <p:spPr>
          <a:xfrm>
            <a:off x="838200" y="2562303"/>
            <a:ext cx="915924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b="0" l="0" r="0" t="0"/>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b="33143" l="8151" r="0" t="0"/>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5"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b="21459" l="24255" r="0" t="0"/>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b="0" l="0" r="0" t="0"/>
          <a:stretch/>
        </p:blipFill>
        <p:spPr>
          <a:xfrm rot="1782855">
            <a:off x="10190480" y="1552292"/>
            <a:ext cx="1351280" cy="675640"/>
          </a:xfrm>
          <a:prstGeom prst="rect">
            <a:avLst/>
          </a:prstGeom>
          <a:noFill/>
          <a:ln>
            <a:noFill/>
          </a:ln>
        </p:spPr>
      </p:pic>
      <p:sp>
        <p:nvSpPr>
          <p:cNvPr id="60" name="Google Shape;60;p7"/>
          <p:cNvSpPr txBox="1"/>
          <p:nvPr>
            <p:ph type="title"/>
          </p:nvPr>
        </p:nvSpPr>
        <p:spPr>
          <a:xfrm>
            <a:off x="838200" y="2555273"/>
            <a:ext cx="915924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b="0" l="0" r="0" t="0"/>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63"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5" name="Google Shape;65;p8"/>
          <p:cNvSpPr txBox="1"/>
          <p:nvPr>
            <p:ph type="title"/>
          </p:nvPr>
        </p:nvSpPr>
        <p:spPr>
          <a:xfrm>
            <a:off x="838200" y="365127"/>
            <a:ext cx="10515600" cy="86546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8"/>
          <p:cNvSpPr txBox="1"/>
          <p:nvPr>
            <p:ph idx="1" type="body"/>
          </p:nvPr>
        </p:nvSpPr>
        <p:spPr>
          <a:xfrm>
            <a:off x="838200" y="1535065"/>
            <a:ext cx="10515600" cy="4256453"/>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b="-142996" l="0" r="8043" t="5"/>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b="0" l="0" r="0" t="0"/>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70"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b="-36684" l="0" r="6600" t="3"/>
          <a:stretch/>
        </p:blipFill>
        <p:spPr>
          <a:xfrm>
            <a:off x="402422" y="868933"/>
            <a:ext cx="11387159" cy="45719"/>
          </a:xfrm>
          <a:prstGeom prst="rect">
            <a:avLst/>
          </a:prstGeom>
          <a:noFill/>
          <a:ln>
            <a:noFill/>
          </a:ln>
        </p:spPr>
      </p:pic>
      <p:sp>
        <p:nvSpPr>
          <p:cNvPr id="73" name="Google Shape;73;p9"/>
          <p:cNvSpPr txBox="1"/>
          <p:nvPr>
            <p:ph type="title"/>
          </p:nvPr>
        </p:nvSpPr>
        <p:spPr>
          <a:xfrm>
            <a:off x="838200" y="2488688"/>
            <a:ext cx="9403080" cy="11334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b="0" l="0" r="0" t="0"/>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b="0" l="0" r="0" t="0"/>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b="0" l="0" r="0" t="0"/>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78"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b="-36684" l="0" r="6600" t="3"/>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b="23513" l="35446" r="0" t="0"/>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b="0" l="0" r="0" t="0"/>
          <a:stretch/>
        </p:blipFill>
        <p:spPr>
          <a:xfrm rot="-5400000">
            <a:off x="10239223" y="1795994"/>
            <a:ext cx="1579199" cy="1184400"/>
          </a:xfrm>
          <a:prstGeom prst="rect">
            <a:avLst/>
          </a:prstGeom>
          <a:noFill/>
          <a:ln>
            <a:noFill/>
          </a:ln>
        </p:spPr>
      </p:pic>
      <p:sp>
        <p:nvSpPr>
          <p:cNvPr id="83" name="Google Shape;83;p1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 name="Google Shape;85;p10"/>
          <p:cNvSpPr txBox="1"/>
          <p:nvPr>
            <p:ph type="title"/>
          </p:nvPr>
        </p:nvSpPr>
        <p:spPr>
          <a:xfrm>
            <a:off x="838200" y="2488688"/>
            <a:ext cx="9403080" cy="113347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6" name="Google Shape;86;p10"/>
          <p:cNvPicPr preferRelativeResize="0"/>
          <p:nvPr/>
        </p:nvPicPr>
        <p:blipFill rotWithShape="1">
          <a:blip r:embed="rId6">
            <a:alphaModFix/>
          </a:blip>
          <a:srcRect b="0" l="0" r="0" t="0"/>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48.png"/><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49.pn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5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59.png"/><Relationship Id="rId4" Type="http://schemas.openxmlformats.org/officeDocument/2006/relationships/hyperlink" Target="https://bepartofresearch.nihr.ac.uk/" TargetMode="External"/><Relationship Id="rId5"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hyperlink" Target="https://www.nihr.ac.uk/health-and-care-professionals/career-development/associate-principal-investigator-scheme.htm" TargetMode="External"/><Relationship Id="rId4" Type="http://schemas.openxmlformats.org/officeDocument/2006/relationships/image" Target="../media/image56.png"/><Relationship Id="rId5" Type="http://schemas.openxmlformats.org/officeDocument/2006/relationships/image" Target="../media/image5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hyperlink" Target="mailto:nursingandmidwifery@nihr.ac.uk" TargetMode="Externa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hyperlink" Target="https://odp.nihr.ac.uk/" TargetMode="External"/><Relationship Id="rId4" Type="http://schemas.openxmlformats.org/officeDocument/2006/relationships/hyperlink" Target="https://bepartofresearch.nihr.ac.uk/" TargetMode="External"/><Relationship Id="rId5" Type="http://schemas.openxmlformats.org/officeDocument/2006/relationships/hyperlink" Target="http://csg.ncri.org.uk/portfolio/portfolio-maps/" TargetMode="External"/><Relationship Id="rId6" Type="http://schemas.openxmlformats.org/officeDocument/2006/relationships/hyperlink" Target="http://csg.ncri.org.uk/portfolio/portfolio-maps/" TargetMode="External"/><Relationship Id="rId7" Type="http://schemas.openxmlformats.org/officeDocument/2006/relationships/hyperlink" Target="http://public-odp.nihr.ac.u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 Id="rId3" Type="http://schemas.openxmlformats.org/officeDocument/2006/relationships/hyperlink" Target="mailto:swc.rrdn@nihr.ac.uk" TargetMode="External"/><Relationship Id="rId4" Type="http://schemas.openxmlformats.org/officeDocument/2006/relationships/hyperlink" Target="mailto:claire.matthews@nihr.ac.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idx="4294967295" type="subTitle"/>
          </p:nvPr>
        </p:nvSpPr>
        <p:spPr>
          <a:xfrm>
            <a:off x="1524000" y="3522250"/>
            <a:ext cx="9144000" cy="14499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lang="en-GB" sz="3000">
                <a:solidFill>
                  <a:schemeClr val="lt1"/>
                </a:solidFill>
              </a:rPr>
              <a:t>Research Update</a:t>
            </a:r>
            <a:endParaRPr sz="3000">
              <a:solidFill>
                <a:schemeClr val="lt1"/>
              </a:solidFill>
            </a:endParaRPr>
          </a:p>
          <a:p>
            <a:pPr indent="0" lvl="0" marL="0" marR="0" rtl="0" algn="ctr">
              <a:lnSpc>
                <a:spcPct val="90000"/>
              </a:lnSpc>
              <a:spcBef>
                <a:spcPts val="0"/>
              </a:spcBef>
              <a:spcAft>
                <a:spcPts val="0"/>
              </a:spcAft>
              <a:buClr>
                <a:schemeClr val="lt1"/>
              </a:buClr>
              <a:buSzPts val="2400"/>
              <a:buFont typeface="Arial"/>
              <a:buNone/>
            </a:pPr>
            <a:r>
              <a:t/>
            </a:r>
            <a:endParaRPr sz="3000">
              <a:solidFill>
                <a:schemeClr val="lt1"/>
              </a:solidFill>
            </a:endParaRPr>
          </a:p>
          <a:p>
            <a:pPr indent="0" lvl="0" marL="0" marR="0" rtl="0" algn="ctr">
              <a:lnSpc>
                <a:spcPct val="90000"/>
              </a:lnSpc>
              <a:spcBef>
                <a:spcPts val="0"/>
              </a:spcBef>
              <a:spcAft>
                <a:spcPts val="0"/>
              </a:spcAft>
              <a:buClr>
                <a:schemeClr val="lt1"/>
              </a:buClr>
              <a:buSzPts val="2400"/>
              <a:buFont typeface="Arial"/>
              <a:buNone/>
            </a:pPr>
            <a:r>
              <a:rPr lang="en-GB" sz="3000">
                <a:solidFill>
                  <a:schemeClr val="lt1"/>
                </a:solidFill>
              </a:rPr>
              <a:t>Claire Matthews</a:t>
            </a:r>
            <a:endParaRPr sz="3000">
              <a:solidFill>
                <a:schemeClr val="lt1"/>
              </a:solidFill>
            </a:endParaRPr>
          </a:p>
        </p:txBody>
      </p:sp>
      <p:sp>
        <p:nvSpPr>
          <p:cNvPr id="177" name="Google Shape;177;p26"/>
          <p:cNvSpPr txBox="1"/>
          <p:nvPr/>
        </p:nvSpPr>
        <p:spPr>
          <a:xfrm>
            <a:off x="9180875" y="5585950"/>
            <a:ext cx="2018700" cy="69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lang="en-GB" sz="2100">
                <a:solidFill>
                  <a:srgbClr val="FFFFFF"/>
                </a:solidFill>
                <a:latin typeface="Lato"/>
                <a:ea typeface="Lato"/>
                <a:cs typeface="Lato"/>
                <a:sym typeface="Lato"/>
              </a:rPr>
              <a:t>11</a:t>
            </a:r>
            <a:r>
              <a:rPr lang="en-GB" sz="2100">
                <a:solidFill>
                  <a:srgbClr val="FFFFFF"/>
                </a:solidFill>
                <a:latin typeface="Lato"/>
                <a:ea typeface="Lato"/>
                <a:cs typeface="Lato"/>
                <a:sym typeface="Lato"/>
              </a:rPr>
              <a:t>/12/2024</a:t>
            </a:r>
            <a:endParaRPr b="0" i="0" sz="2100" u="none" cap="none" strike="noStrike">
              <a:solidFill>
                <a:srgbClr val="FFFFFF"/>
              </a:solidFill>
              <a:latin typeface="Lato"/>
              <a:ea typeface="Lato"/>
              <a:cs typeface="Lato"/>
              <a:sym typeface="Lato"/>
            </a:endParaRPr>
          </a:p>
        </p:txBody>
      </p:sp>
      <p:sp>
        <p:nvSpPr>
          <p:cNvPr id="178" name="Google Shape;178;p26"/>
          <p:cNvSpPr txBox="1"/>
          <p:nvPr>
            <p:ph idx="4294967295" type="ctrTitle"/>
          </p:nvPr>
        </p:nvSpPr>
        <p:spPr>
          <a:xfrm>
            <a:off x="1524000" y="1122363"/>
            <a:ext cx="9144000" cy="238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200"/>
              </a:spcBef>
              <a:spcAft>
                <a:spcPts val="0"/>
              </a:spcAft>
              <a:buClr>
                <a:schemeClr val="lt1"/>
              </a:buClr>
              <a:buSzPts val="6000"/>
              <a:buFont typeface="Arial"/>
              <a:buNone/>
            </a:pPr>
            <a:br>
              <a:rPr lang="en-GB">
                <a:solidFill>
                  <a:srgbClr val="FAFAFA"/>
                </a:solidFill>
              </a:rPr>
            </a:br>
            <a:r>
              <a:rPr lang="en-GB" sz="4500">
                <a:solidFill>
                  <a:srgbClr val="FAFAFA"/>
                </a:solidFill>
                <a:latin typeface="Lato"/>
                <a:ea typeface="Lato"/>
                <a:cs typeface="Lato"/>
                <a:sym typeface="Lato"/>
              </a:rPr>
              <a:t>SWAG Network Brain &amp; CNS Cancer</a:t>
            </a:r>
            <a:endParaRPr sz="4500">
              <a:solidFill>
                <a:srgbClr val="FAFAFA"/>
              </a:solidFill>
              <a:latin typeface="Lato"/>
              <a:ea typeface="Lato"/>
              <a:cs typeface="Lato"/>
              <a:sym typeface="Lato"/>
            </a:endParaRPr>
          </a:p>
          <a:p>
            <a:pPr indent="0" lvl="0" marL="0" rtl="0" algn="ctr">
              <a:lnSpc>
                <a:spcPct val="90000"/>
              </a:lnSpc>
              <a:spcBef>
                <a:spcPts val="1200"/>
              </a:spcBef>
              <a:spcAft>
                <a:spcPts val="0"/>
              </a:spcAft>
              <a:buClr>
                <a:schemeClr val="lt1"/>
              </a:buClr>
              <a:buSzPts val="6000"/>
              <a:buFont typeface="Arial"/>
              <a:buNone/>
            </a:pPr>
            <a:r>
              <a:rPr lang="en-GB" sz="4500">
                <a:solidFill>
                  <a:srgbClr val="FAFAFA"/>
                </a:solidFill>
                <a:latin typeface="Lato"/>
                <a:ea typeface="Lato"/>
                <a:cs typeface="Lato"/>
                <a:sym typeface="Lato"/>
              </a:rPr>
              <a:t>Clinical Advisory Group</a:t>
            </a:r>
            <a:br>
              <a:rPr lang="en-GB" sz="4500">
                <a:solidFill>
                  <a:srgbClr val="FAFAFA"/>
                </a:solidFill>
                <a:latin typeface="Lato"/>
                <a:ea typeface="Lato"/>
                <a:cs typeface="Lato"/>
                <a:sym typeface="Lato"/>
              </a:rPr>
            </a:br>
            <a:endParaRPr sz="4500">
              <a:solidFill>
                <a:srgbClr val="FAFAFA"/>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5"/>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87" name="Google Shape;287;p35"/>
          <p:cNvSpPr txBox="1"/>
          <p:nvPr>
            <p:ph idx="4294967295" type="title"/>
          </p:nvPr>
        </p:nvSpPr>
        <p:spPr>
          <a:xfrm>
            <a:off x="838200" y="99652"/>
            <a:ext cx="10515600" cy="865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GB" sz="3200">
                <a:solidFill>
                  <a:srgbClr val="193E72"/>
                </a:solidFill>
                <a:latin typeface="Lato"/>
                <a:ea typeface="Lato"/>
                <a:cs typeface="Lato"/>
                <a:sym typeface="Lato"/>
              </a:rPr>
              <a:t>National Brain Cancer Research Recruitment</a:t>
            </a:r>
            <a:endParaRPr b="1" sz="3200">
              <a:solidFill>
                <a:srgbClr val="193E72"/>
              </a:solidFill>
              <a:latin typeface="Lato"/>
              <a:ea typeface="Lato"/>
              <a:cs typeface="Lato"/>
              <a:sym typeface="Lato"/>
            </a:endParaRPr>
          </a:p>
        </p:txBody>
      </p:sp>
      <p:pic>
        <p:nvPicPr>
          <p:cNvPr id="288" name="Google Shape;288;p35"/>
          <p:cNvPicPr preferRelativeResize="0"/>
          <p:nvPr/>
        </p:nvPicPr>
        <p:blipFill>
          <a:blip r:embed="rId3">
            <a:alphaModFix/>
          </a:blip>
          <a:stretch>
            <a:fillRect/>
          </a:stretch>
        </p:blipFill>
        <p:spPr>
          <a:xfrm>
            <a:off x="1153475" y="793575"/>
            <a:ext cx="9266081" cy="2539550"/>
          </a:xfrm>
          <a:prstGeom prst="rect">
            <a:avLst/>
          </a:prstGeom>
          <a:noFill/>
          <a:ln>
            <a:noFill/>
          </a:ln>
        </p:spPr>
      </p:pic>
      <p:sp>
        <p:nvSpPr>
          <p:cNvPr id="289" name="Google Shape;289;p35"/>
          <p:cNvSpPr txBox="1"/>
          <p:nvPr/>
        </p:nvSpPr>
        <p:spPr>
          <a:xfrm>
            <a:off x="135875" y="1680400"/>
            <a:ext cx="1017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Lato"/>
                <a:ea typeface="Lato"/>
                <a:cs typeface="Lato"/>
                <a:sym typeface="Lato"/>
              </a:rPr>
              <a:t>Apr 23 - Mar 24</a:t>
            </a:r>
            <a:endParaRPr sz="1600">
              <a:latin typeface="Lato"/>
              <a:ea typeface="Lato"/>
              <a:cs typeface="Lato"/>
              <a:sym typeface="Lato"/>
            </a:endParaRPr>
          </a:p>
        </p:txBody>
      </p:sp>
      <p:sp>
        <p:nvSpPr>
          <p:cNvPr id="290" name="Google Shape;290;p35"/>
          <p:cNvSpPr txBox="1"/>
          <p:nvPr/>
        </p:nvSpPr>
        <p:spPr>
          <a:xfrm>
            <a:off x="135875" y="4192225"/>
            <a:ext cx="1017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Lato"/>
                <a:ea typeface="Lato"/>
                <a:cs typeface="Lato"/>
                <a:sym typeface="Lato"/>
              </a:rPr>
              <a:t>Apr 24 - Dec 24</a:t>
            </a:r>
            <a:endParaRPr sz="1600">
              <a:latin typeface="Lato"/>
              <a:ea typeface="Lato"/>
              <a:cs typeface="Lato"/>
              <a:sym typeface="Lato"/>
            </a:endParaRPr>
          </a:p>
        </p:txBody>
      </p:sp>
      <p:pic>
        <p:nvPicPr>
          <p:cNvPr id="291" name="Google Shape;291;p35"/>
          <p:cNvPicPr preferRelativeResize="0"/>
          <p:nvPr/>
        </p:nvPicPr>
        <p:blipFill>
          <a:blip r:embed="rId4">
            <a:alphaModFix/>
          </a:blip>
          <a:stretch>
            <a:fillRect/>
          </a:stretch>
        </p:blipFill>
        <p:spPr>
          <a:xfrm>
            <a:off x="1242950" y="3493475"/>
            <a:ext cx="9222166" cy="25395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6"/>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97" name="Google Shape;297;p36"/>
          <p:cNvSpPr txBox="1"/>
          <p:nvPr>
            <p:ph idx="4294967295" type="title"/>
          </p:nvPr>
        </p:nvSpPr>
        <p:spPr>
          <a:xfrm>
            <a:off x="838200" y="99652"/>
            <a:ext cx="10515600" cy="865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GB" sz="3200">
                <a:solidFill>
                  <a:srgbClr val="193E72"/>
                </a:solidFill>
                <a:latin typeface="Lato"/>
                <a:ea typeface="Lato"/>
                <a:cs typeface="Lato"/>
                <a:sym typeface="Lato"/>
              </a:rPr>
              <a:t>SWAG Region</a:t>
            </a:r>
            <a:r>
              <a:rPr b="1" lang="en-GB" sz="3200">
                <a:solidFill>
                  <a:srgbClr val="193E72"/>
                </a:solidFill>
                <a:latin typeface="Lato"/>
                <a:ea typeface="Lato"/>
                <a:cs typeface="Lato"/>
                <a:sym typeface="Lato"/>
              </a:rPr>
              <a:t> Brain Cancer Research Recruitment </a:t>
            </a:r>
            <a:endParaRPr b="1" sz="3200">
              <a:solidFill>
                <a:srgbClr val="193E72"/>
              </a:solidFill>
              <a:latin typeface="Lato"/>
              <a:ea typeface="Lato"/>
              <a:cs typeface="Lato"/>
              <a:sym typeface="Lato"/>
            </a:endParaRPr>
          </a:p>
          <a:p>
            <a:pPr indent="0" lvl="0" marL="0" rtl="0" algn="ctr">
              <a:spcBef>
                <a:spcPts val="0"/>
              </a:spcBef>
              <a:spcAft>
                <a:spcPts val="0"/>
              </a:spcAft>
              <a:buNone/>
            </a:pPr>
            <a:r>
              <a:rPr b="1" lang="en-GB" sz="3200">
                <a:solidFill>
                  <a:srgbClr val="193E72"/>
                </a:solidFill>
                <a:latin typeface="Lato"/>
                <a:ea typeface="Lato"/>
                <a:cs typeface="Lato"/>
                <a:sym typeface="Lato"/>
              </a:rPr>
              <a:t>Apr 23-Dec 24</a:t>
            </a:r>
            <a:endParaRPr b="1" sz="3200">
              <a:solidFill>
                <a:srgbClr val="193E72"/>
              </a:solidFill>
              <a:latin typeface="Lato"/>
              <a:ea typeface="Lato"/>
              <a:cs typeface="Lato"/>
              <a:sym typeface="Lato"/>
            </a:endParaRPr>
          </a:p>
        </p:txBody>
      </p:sp>
      <p:pic>
        <p:nvPicPr>
          <p:cNvPr id="298" name="Google Shape;298;p36"/>
          <p:cNvPicPr preferRelativeResize="0"/>
          <p:nvPr/>
        </p:nvPicPr>
        <p:blipFill>
          <a:blip r:embed="rId3">
            <a:alphaModFix/>
          </a:blip>
          <a:stretch>
            <a:fillRect/>
          </a:stretch>
        </p:blipFill>
        <p:spPr>
          <a:xfrm>
            <a:off x="204825" y="965150"/>
            <a:ext cx="4975375" cy="5098025"/>
          </a:xfrm>
          <a:prstGeom prst="rect">
            <a:avLst/>
          </a:prstGeom>
          <a:noFill/>
          <a:ln>
            <a:noFill/>
          </a:ln>
        </p:spPr>
      </p:pic>
      <p:pic>
        <p:nvPicPr>
          <p:cNvPr id="299" name="Google Shape;299;p36"/>
          <p:cNvPicPr preferRelativeResize="0"/>
          <p:nvPr/>
        </p:nvPicPr>
        <p:blipFill>
          <a:blip r:embed="rId4">
            <a:alphaModFix/>
          </a:blip>
          <a:stretch>
            <a:fillRect/>
          </a:stretch>
        </p:blipFill>
        <p:spPr>
          <a:xfrm>
            <a:off x="6342050" y="928750"/>
            <a:ext cx="4922925" cy="5000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7"/>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05" name="Google Shape;305;p37"/>
          <p:cNvSpPr txBox="1"/>
          <p:nvPr/>
        </p:nvSpPr>
        <p:spPr>
          <a:xfrm>
            <a:off x="445250" y="93375"/>
            <a:ext cx="109395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200">
                <a:solidFill>
                  <a:srgbClr val="193E72"/>
                </a:solidFill>
                <a:latin typeface="Lato"/>
                <a:ea typeface="Lato"/>
                <a:cs typeface="Lato"/>
                <a:sym typeface="Lato"/>
              </a:rPr>
              <a:t>Studies open to recruitment SWAG Region </a:t>
            </a:r>
            <a:endParaRPr b="1" sz="3200">
              <a:solidFill>
                <a:srgbClr val="193E72"/>
              </a:solidFill>
              <a:latin typeface="Lato"/>
              <a:ea typeface="Lato"/>
              <a:cs typeface="Lato"/>
              <a:sym typeface="Lato"/>
            </a:endParaRPr>
          </a:p>
        </p:txBody>
      </p:sp>
      <p:graphicFrame>
        <p:nvGraphicFramePr>
          <p:cNvPr id="306" name="Google Shape;306;p37"/>
          <p:cNvGraphicFramePr/>
          <p:nvPr/>
        </p:nvGraphicFramePr>
        <p:xfrm>
          <a:off x="79588" y="991300"/>
          <a:ext cx="3000000" cy="3000000"/>
        </p:xfrm>
        <a:graphic>
          <a:graphicData uri="http://schemas.openxmlformats.org/drawingml/2006/table">
            <a:tbl>
              <a:tblPr>
                <a:noFill/>
                <a:tableStyleId>{76FB2A9D-5363-4F3C-B6BF-3CB3B1FF8D26}</a:tableStyleId>
              </a:tblPr>
              <a:tblGrid>
                <a:gridCol w="804375"/>
                <a:gridCol w="4379950"/>
                <a:gridCol w="2832150"/>
                <a:gridCol w="1195625"/>
                <a:gridCol w="1124450"/>
                <a:gridCol w="776025"/>
                <a:gridCol w="794450"/>
              </a:tblGrid>
              <a:tr h="495075">
                <a:tc>
                  <a:txBody>
                    <a:bodyPr/>
                    <a:lstStyle/>
                    <a:p>
                      <a:pPr indent="0" lvl="0" marL="0" rtl="0" algn="l">
                        <a:spcBef>
                          <a:spcPts val="0"/>
                        </a:spcBef>
                        <a:spcAft>
                          <a:spcPts val="0"/>
                        </a:spcAft>
                        <a:buNone/>
                      </a:pPr>
                      <a:r>
                        <a:rPr b="1" lang="en-GB" sz="1300">
                          <a:solidFill>
                            <a:schemeClr val="lt1"/>
                          </a:solidFill>
                        </a:rPr>
                        <a:t>CPMS ID</a:t>
                      </a:r>
                      <a:endParaRPr b="1" sz="13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300">
                          <a:solidFill>
                            <a:schemeClr val="lt1"/>
                          </a:solidFill>
                        </a:rPr>
                        <a:t>Short Name</a:t>
                      </a:r>
                      <a:endParaRPr b="1">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300">
                          <a:solidFill>
                            <a:schemeClr val="lt1"/>
                          </a:solidFill>
                        </a:rPr>
                        <a:t>Sites</a:t>
                      </a:r>
                      <a:endParaRPr b="1" sz="13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300">
                          <a:solidFill>
                            <a:schemeClr val="lt1"/>
                          </a:solidFill>
                        </a:rPr>
                        <a:t>Opening</a:t>
                      </a:r>
                      <a:endParaRPr b="1" sz="13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300">
                          <a:solidFill>
                            <a:schemeClr val="lt1"/>
                          </a:solidFill>
                        </a:rPr>
                        <a:t>Closure</a:t>
                      </a:r>
                      <a:endParaRPr b="1" sz="13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200">
                          <a:solidFill>
                            <a:schemeClr val="lt1"/>
                          </a:solidFill>
                        </a:rPr>
                        <a:t>Sample Size Eng</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300">
                          <a:solidFill>
                            <a:schemeClr val="lt1"/>
                          </a:solidFill>
                        </a:rPr>
                        <a:t>Eng Recruits</a:t>
                      </a:r>
                      <a:endParaRPr b="1" sz="13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r>
              <a:tr h="200025">
                <a:tc>
                  <a:txBody>
                    <a:bodyPr/>
                    <a:lstStyle/>
                    <a:p>
                      <a:pPr indent="0" lvl="0" marL="0" rtl="0" algn="l">
                        <a:spcBef>
                          <a:spcPts val="0"/>
                        </a:spcBef>
                        <a:spcAft>
                          <a:spcPts val="0"/>
                        </a:spcAft>
                        <a:buNone/>
                      </a:pPr>
                      <a:r>
                        <a:rPr lang="en-GB" sz="1300"/>
                        <a:t>56117</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EORTC 2013-BTG</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BHOC</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28/11/2023</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01/03/2025</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45</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82</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73150">
                <a:tc>
                  <a:txBody>
                    <a:bodyPr/>
                    <a:lstStyle/>
                    <a:p>
                      <a:pPr indent="0" lvl="0" marL="0" rtl="0" algn="l">
                        <a:spcBef>
                          <a:spcPts val="0"/>
                        </a:spcBef>
                        <a:spcAft>
                          <a:spcPts val="0"/>
                        </a:spcAft>
                        <a:buNone/>
                      </a:pPr>
                      <a:r>
                        <a:rPr lang="en-GB" sz="1300"/>
                        <a:t>54825</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APPROACH</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BHOC</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17/01/2024</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31/05/2031</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234</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28</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00025">
                <a:tc>
                  <a:txBody>
                    <a:bodyPr/>
                    <a:lstStyle/>
                    <a:p>
                      <a:pPr indent="0" lvl="0" marL="0" rtl="0" algn="l">
                        <a:spcBef>
                          <a:spcPts val="0"/>
                        </a:spcBef>
                        <a:spcAft>
                          <a:spcPts val="0"/>
                        </a:spcAft>
                        <a:buNone/>
                      </a:pPr>
                      <a:r>
                        <a:rPr lang="en-GB" sz="1300"/>
                        <a:t>54113</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LOGGIC/FIREFLY-2</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BRHC</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23/10/2023</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04/11/2024</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26</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15</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00025">
                <a:tc>
                  <a:txBody>
                    <a:bodyPr/>
                    <a:lstStyle/>
                    <a:p>
                      <a:pPr indent="0" lvl="0" marL="0" rtl="0" algn="l">
                        <a:spcBef>
                          <a:spcPts val="0"/>
                        </a:spcBef>
                        <a:spcAft>
                          <a:spcPts val="0"/>
                        </a:spcAft>
                        <a:buNone/>
                      </a:pPr>
                      <a:r>
                        <a:rPr lang="en-GB" sz="1300"/>
                        <a:t>52902</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ARISTOCRAT</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BHOC</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03/02/2023</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31/10/2024</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174</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31</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00025">
                <a:tc>
                  <a:txBody>
                    <a:bodyPr/>
                    <a:lstStyle/>
                    <a:p>
                      <a:pPr indent="0" lvl="0" marL="0" rtl="0" algn="l">
                        <a:spcBef>
                          <a:spcPts val="0"/>
                        </a:spcBef>
                        <a:spcAft>
                          <a:spcPts val="0"/>
                        </a:spcAft>
                        <a:buNone/>
                      </a:pPr>
                      <a:r>
                        <a:rPr lang="en-GB" sz="1300"/>
                        <a:t>45956</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FUTURE GB</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NBT</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18/12/2020</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29/05/2025</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332</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283</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15100">
                <a:tc>
                  <a:txBody>
                    <a:bodyPr/>
                    <a:lstStyle/>
                    <a:p>
                      <a:pPr indent="0" lvl="0" marL="0" rtl="0" algn="l">
                        <a:spcBef>
                          <a:spcPts val="0"/>
                        </a:spcBef>
                        <a:spcAft>
                          <a:spcPts val="0"/>
                        </a:spcAft>
                        <a:buNone/>
                      </a:pPr>
                      <a:r>
                        <a:rPr lang="en-GB" sz="1300"/>
                        <a:t>44006</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Tessa Jowell BRAIN MATRIX - Platform Study</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BHOC</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24/11/2020</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28/02/2026</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800</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347</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36075">
                <a:tc>
                  <a:txBody>
                    <a:bodyPr/>
                    <a:lstStyle/>
                    <a:p>
                      <a:pPr indent="0" lvl="0" marL="0" rtl="0" algn="l">
                        <a:spcBef>
                          <a:spcPts val="0"/>
                        </a:spcBef>
                        <a:spcAft>
                          <a:spcPts val="0"/>
                        </a:spcAft>
                        <a:buNone/>
                      </a:pPr>
                      <a:r>
                        <a:rPr lang="en-GB" sz="1300"/>
                        <a:t>42202</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SIOP-HRMB</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BRHC</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19/01/2021</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15/10/2027</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202</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28</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57050">
                <a:tc>
                  <a:txBody>
                    <a:bodyPr/>
                    <a:lstStyle/>
                    <a:p>
                      <a:pPr indent="0" lvl="0" marL="0" rtl="0" algn="l">
                        <a:spcBef>
                          <a:spcPts val="0"/>
                        </a:spcBef>
                        <a:spcAft>
                          <a:spcPts val="0"/>
                        </a:spcAft>
                        <a:buNone/>
                      </a:pPr>
                      <a:r>
                        <a:rPr lang="en-GB" sz="1300"/>
                        <a:t>41890</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BTB</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NBT</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31/01/2020</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29/10/2029</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500</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386</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00025">
                <a:tc>
                  <a:txBody>
                    <a:bodyPr/>
                    <a:lstStyle/>
                    <a:p>
                      <a:pPr indent="0" lvl="0" marL="0" rtl="0" algn="l">
                        <a:spcBef>
                          <a:spcPts val="0"/>
                        </a:spcBef>
                        <a:spcAft>
                          <a:spcPts val="0"/>
                        </a:spcAft>
                        <a:buNone/>
                      </a:pPr>
                      <a:r>
                        <a:rPr lang="en-GB" sz="1300"/>
                        <a:t>33552</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PARADIGM 2</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UHBW, NBT</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08/11/2016</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30/06/2024</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52</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41</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00025">
                <a:tc>
                  <a:txBody>
                    <a:bodyPr/>
                    <a:lstStyle/>
                    <a:p>
                      <a:pPr indent="0" lvl="0" marL="0" rtl="0" algn="l">
                        <a:spcBef>
                          <a:spcPts val="0"/>
                        </a:spcBef>
                        <a:spcAft>
                          <a:spcPts val="0"/>
                        </a:spcAft>
                        <a:buNone/>
                      </a:pPr>
                      <a:r>
                        <a:rPr lang="en-GB" sz="1300"/>
                        <a:t>18503</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SIOP Ependymoma II</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BRHC, NBT</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12/02/2016</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12/02/2026</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230</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223</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00025">
                <a:tc>
                  <a:txBody>
                    <a:bodyPr/>
                    <a:lstStyle/>
                    <a:p>
                      <a:pPr indent="0" lvl="0" marL="0" rtl="0" algn="l">
                        <a:spcBef>
                          <a:spcPts val="0"/>
                        </a:spcBef>
                        <a:spcAft>
                          <a:spcPts val="0"/>
                        </a:spcAft>
                        <a:buNone/>
                      </a:pPr>
                      <a:r>
                        <a:rPr lang="en-GB" sz="1300"/>
                        <a:t>18137</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PARADIGM (Cancer)</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BHOC, Chelt, RUH</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03/03/2015</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31/12/2024</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143</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300"/>
                        <a:t>142</a:t>
                      </a:r>
                      <a:endParaRPr sz="13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8"/>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10/12/2024</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12" name="Google Shape;312;p38"/>
          <p:cNvSpPr txBox="1"/>
          <p:nvPr>
            <p:ph idx="4294967295" type="title"/>
          </p:nvPr>
        </p:nvSpPr>
        <p:spPr>
          <a:xfrm>
            <a:off x="838200" y="365127"/>
            <a:ext cx="10515600" cy="865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GB" sz="3200">
                <a:solidFill>
                  <a:srgbClr val="193E72"/>
                </a:solidFill>
                <a:latin typeface="Lato"/>
                <a:ea typeface="Lato"/>
                <a:cs typeface="Lato"/>
                <a:sym typeface="Lato"/>
              </a:rPr>
              <a:t>Studies in set-up in SWAG region</a:t>
            </a:r>
            <a:endParaRPr b="1" sz="3200">
              <a:solidFill>
                <a:srgbClr val="193E72"/>
              </a:solidFill>
              <a:latin typeface="Lato"/>
              <a:ea typeface="Lato"/>
              <a:cs typeface="Lato"/>
              <a:sym typeface="Lato"/>
            </a:endParaRPr>
          </a:p>
        </p:txBody>
      </p:sp>
      <p:graphicFrame>
        <p:nvGraphicFramePr>
          <p:cNvPr id="313" name="Google Shape;313;p38"/>
          <p:cNvGraphicFramePr/>
          <p:nvPr/>
        </p:nvGraphicFramePr>
        <p:xfrm>
          <a:off x="201013" y="1230625"/>
          <a:ext cx="3000000" cy="3000000"/>
        </p:xfrm>
        <a:graphic>
          <a:graphicData uri="http://schemas.openxmlformats.org/drawingml/2006/table">
            <a:tbl>
              <a:tblPr>
                <a:noFill/>
                <a:tableStyleId>{76FB2A9D-5363-4F3C-B6BF-3CB3B1FF8D26}</a:tableStyleId>
              </a:tblPr>
              <a:tblGrid>
                <a:gridCol w="706975"/>
                <a:gridCol w="1864875"/>
                <a:gridCol w="3323125"/>
                <a:gridCol w="701950"/>
                <a:gridCol w="1179800"/>
                <a:gridCol w="1223150"/>
                <a:gridCol w="882450"/>
                <a:gridCol w="887675"/>
                <a:gridCol w="1103900"/>
              </a:tblGrid>
              <a:tr h="604300">
                <a:tc>
                  <a:txBody>
                    <a:bodyPr/>
                    <a:lstStyle/>
                    <a:p>
                      <a:pPr indent="0" lvl="0" marL="0" rtl="0" algn="l">
                        <a:spcBef>
                          <a:spcPts val="0"/>
                        </a:spcBef>
                        <a:spcAft>
                          <a:spcPts val="0"/>
                        </a:spcAft>
                        <a:buNone/>
                      </a:pPr>
                      <a:r>
                        <a:rPr lang="en-GB">
                          <a:solidFill>
                            <a:schemeClr val="lt1"/>
                          </a:solidFill>
                          <a:latin typeface="Lato"/>
                          <a:ea typeface="Lato"/>
                          <a:cs typeface="Lato"/>
                          <a:sym typeface="Lato"/>
                        </a:rPr>
                        <a:t>CPMS </a:t>
                      </a:r>
                      <a:endParaRPr>
                        <a:solidFill>
                          <a:schemeClr val="lt1"/>
                        </a:solidFill>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lang="en-GB">
                          <a:solidFill>
                            <a:schemeClr val="lt1"/>
                          </a:solidFill>
                          <a:latin typeface="Lato"/>
                          <a:ea typeface="Lato"/>
                          <a:cs typeface="Lato"/>
                          <a:sym typeface="Lato"/>
                        </a:rPr>
                        <a:t>Short Name</a:t>
                      </a:r>
                      <a:endParaRPr>
                        <a:solidFill>
                          <a:schemeClr val="lt1"/>
                        </a:solidFill>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lang="en-GB">
                          <a:solidFill>
                            <a:schemeClr val="lt1"/>
                          </a:solidFill>
                          <a:latin typeface="Lato"/>
                          <a:ea typeface="Lato"/>
                          <a:cs typeface="Lato"/>
                          <a:sym typeface="Lato"/>
                        </a:rPr>
                        <a:t>Title</a:t>
                      </a:r>
                      <a:endParaRPr>
                        <a:solidFill>
                          <a:schemeClr val="lt1"/>
                        </a:solidFill>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lang="en-GB">
                          <a:solidFill>
                            <a:schemeClr val="lt1"/>
                          </a:solidFill>
                          <a:latin typeface="Lato"/>
                          <a:ea typeface="Lato"/>
                          <a:cs typeface="Lato"/>
                          <a:sym typeface="Lato"/>
                        </a:rPr>
                        <a:t>Site</a:t>
                      </a:r>
                      <a:endParaRPr>
                        <a:solidFill>
                          <a:schemeClr val="lt1"/>
                        </a:solidFill>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lang="en-GB">
                          <a:solidFill>
                            <a:schemeClr val="lt1"/>
                          </a:solidFill>
                          <a:latin typeface="Lato"/>
                          <a:ea typeface="Lato"/>
                          <a:cs typeface="Lato"/>
                          <a:sym typeface="Lato"/>
                        </a:rPr>
                        <a:t>Planned Opening</a:t>
                      </a:r>
                      <a:endParaRPr>
                        <a:solidFill>
                          <a:schemeClr val="lt1"/>
                        </a:solidFill>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lang="en-GB">
                          <a:solidFill>
                            <a:schemeClr val="lt1"/>
                          </a:solidFill>
                          <a:latin typeface="Lato"/>
                          <a:ea typeface="Lato"/>
                          <a:cs typeface="Lato"/>
                          <a:sym typeface="Lato"/>
                        </a:rPr>
                        <a:t>Planned Closure</a:t>
                      </a:r>
                      <a:endParaRPr>
                        <a:solidFill>
                          <a:schemeClr val="lt1"/>
                        </a:solidFill>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lang="en-GB">
                          <a:solidFill>
                            <a:schemeClr val="lt1"/>
                          </a:solidFill>
                          <a:latin typeface="Lato"/>
                          <a:ea typeface="Lato"/>
                          <a:cs typeface="Lato"/>
                          <a:sym typeface="Lato"/>
                        </a:rPr>
                        <a:t>Sample Size Eng</a:t>
                      </a:r>
                      <a:endParaRPr>
                        <a:solidFill>
                          <a:schemeClr val="lt1"/>
                        </a:solidFill>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lang="en-GB">
                          <a:solidFill>
                            <a:schemeClr val="lt1"/>
                          </a:solidFill>
                          <a:latin typeface="Lato"/>
                          <a:ea typeface="Lato"/>
                          <a:cs typeface="Lato"/>
                          <a:sym typeface="Lato"/>
                        </a:rPr>
                        <a:t>Sponsor</a:t>
                      </a:r>
                      <a:endParaRPr>
                        <a:solidFill>
                          <a:schemeClr val="lt1"/>
                        </a:solidFill>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lang="en-GB">
                          <a:solidFill>
                            <a:schemeClr val="lt1"/>
                          </a:solidFill>
                          <a:latin typeface="Lato"/>
                          <a:ea typeface="Lato"/>
                          <a:cs typeface="Lato"/>
                          <a:sym typeface="Lato"/>
                        </a:rPr>
                        <a:t>CI</a:t>
                      </a:r>
                      <a:endParaRPr>
                        <a:solidFill>
                          <a:schemeClr val="lt1"/>
                        </a:solidFill>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93E72"/>
                    </a:solidFill>
                  </a:tcPr>
                </a:tc>
              </a:tr>
              <a:tr h="1967550">
                <a:tc>
                  <a:txBody>
                    <a:bodyPr/>
                    <a:lstStyle/>
                    <a:p>
                      <a:pPr indent="0" lvl="0" marL="0" rtl="0" algn="l">
                        <a:spcBef>
                          <a:spcPts val="0"/>
                        </a:spcBef>
                        <a:spcAft>
                          <a:spcPts val="0"/>
                        </a:spcAft>
                        <a:buNone/>
                      </a:pPr>
                      <a:r>
                        <a:rPr lang="en-GB">
                          <a:latin typeface="Lato"/>
                          <a:ea typeface="Lato"/>
                          <a:cs typeface="Lato"/>
                          <a:sym typeface="Lato"/>
                        </a:rPr>
                        <a:t>61303</a:t>
                      </a:r>
                      <a:endParaRPr>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a:latin typeface="Lato"/>
                          <a:ea typeface="Lato"/>
                          <a:cs typeface="Lato"/>
                          <a:sym typeface="Lato"/>
                        </a:rPr>
                        <a:t>ROSALIND</a:t>
                      </a:r>
                      <a:endParaRPr>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a:t>Analysing and solving exceptional long-term survivors in solid tumors with poor prognosis</a:t>
                      </a:r>
                      <a:endParaRPr>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a:latin typeface="Lato"/>
                          <a:ea typeface="Lato"/>
                          <a:cs typeface="Lato"/>
                          <a:sym typeface="Lato"/>
                        </a:rPr>
                        <a:t>BHOCGlos</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EoIs</a:t>
                      </a:r>
                      <a:endParaRPr>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a:latin typeface="Lato"/>
                          <a:ea typeface="Lato"/>
                          <a:cs typeface="Lato"/>
                          <a:sym typeface="Lato"/>
                        </a:rPr>
                        <a:t>02/09/2024</a:t>
                      </a:r>
                      <a:endParaRPr>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a:latin typeface="Lato"/>
                          <a:ea typeface="Lato"/>
                          <a:cs typeface="Lato"/>
                          <a:sym typeface="Lato"/>
                        </a:rPr>
                        <a:t>30/06/2026</a:t>
                      </a:r>
                      <a:endParaRPr>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a:latin typeface="Lato"/>
                          <a:ea typeface="Lato"/>
                          <a:cs typeface="Lato"/>
                          <a:sym typeface="Lato"/>
                        </a:rPr>
                        <a:t>120</a:t>
                      </a:r>
                      <a:endParaRPr>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a:latin typeface="Lato"/>
                          <a:ea typeface="Lato"/>
                          <a:cs typeface="Lato"/>
                          <a:sym typeface="Lato"/>
                        </a:rPr>
                        <a:t>CURE51</a:t>
                      </a:r>
                      <a:endParaRPr>
                        <a:latin typeface="Lato"/>
                        <a:ea typeface="Lato"/>
                        <a:cs typeface="Lato"/>
                        <a:sym typeface="La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a:t>Dr Ajithkumar</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9"/>
          <p:cNvSpPr txBox="1"/>
          <p:nvPr/>
        </p:nvSpPr>
        <p:spPr>
          <a:xfrm>
            <a:off x="1108475" y="1761125"/>
            <a:ext cx="9779400" cy="1514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GB" sz="4800">
                <a:solidFill>
                  <a:schemeClr val="dk1"/>
                </a:solidFill>
              </a:rPr>
              <a:t>PRES 2023/24</a:t>
            </a:r>
            <a:endParaRPr sz="4800">
              <a:solidFill>
                <a:schemeClr val="dk1"/>
              </a:solidFill>
            </a:endParaRPr>
          </a:p>
          <a:p>
            <a:pPr indent="0" lvl="0" marL="0" rtl="0" algn="ctr">
              <a:lnSpc>
                <a:spcPct val="90000"/>
              </a:lnSpc>
              <a:spcBef>
                <a:spcPts val="0"/>
              </a:spcBef>
              <a:spcAft>
                <a:spcPts val="0"/>
              </a:spcAft>
              <a:buNone/>
            </a:pPr>
            <a:r>
              <a:rPr lang="en-GB" sz="4800">
                <a:solidFill>
                  <a:schemeClr val="dk1"/>
                </a:solidFill>
              </a:rPr>
              <a:t>report summary</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0"/>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24" name="Google Shape;324;p40"/>
          <p:cNvSpPr txBox="1"/>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sz="3200">
                <a:solidFill>
                  <a:srgbClr val="193E72"/>
                </a:solidFill>
              </a:rPr>
              <a:t>Summary</a:t>
            </a:r>
            <a:endParaRPr sz="3200">
              <a:solidFill>
                <a:srgbClr val="193E72"/>
              </a:solidFill>
            </a:endParaRPr>
          </a:p>
        </p:txBody>
      </p:sp>
      <p:sp>
        <p:nvSpPr>
          <p:cNvPr id="325" name="Google Shape;325;p40"/>
          <p:cNvSpPr txBox="1"/>
          <p:nvPr/>
        </p:nvSpPr>
        <p:spPr>
          <a:xfrm>
            <a:off x="838200" y="1535075"/>
            <a:ext cx="9521400" cy="42564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1000"/>
              </a:spcBef>
              <a:spcAft>
                <a:spcPts val="0"/>
              </a:spcAft>
              <a:buClr>
                <a:srgbClr val="193E72"/>
              </a:buClr>
              <a:buSzPts val="2400"/>
              <a:buChar char="•"/>
            </a:pPr>
            <a:r>
              <a:rPr lang="en-GB" sz="2400">
                <a:solidFill>
                  <a:srgbClr val="193E72"/>
                </a:solidFill>
              </a:rPr>
              <a:t>59,237 participants across the West of England volunteered to take part in health and care research</a:t>
            </a:r>
            <a:endParaRPr sz="2400">
              <a:solidFill>
                <a:srgbClr val="193E72"/>
              </a:solidFill>
            </a:endParaRPr>
          </a:p>
          <a:p>
            <a:pPr indent="0" lvl="0" marL="457200" rtl="0" algn="l">
              <a:lnSpc>
                <a:spcPct val="115000"/>
              </a:lnSpc>
              <a:spcBef>
                <a:spcPts val="1000"/>
              </a:spcBef>
              <a:spcAft>
                <a:spcPts val="0"/>
              </a:spcAft>
              <a:buNone/>
            </a:pPr>
            <a:r>
              <a:t/>
            </a:r>
            <a:endParaRPr sz="2400">
              <a:solidFill>
                <a:srgbClr val="193E72"/>
              </a:solidFill>
            </a:endParaRPr>
          </a:p>
          <a:p>
            <a:pPr indent="-381000" lvl="0" marL="457200" rtl="0" algn="l">
              <a:lnSpc>
                <a:spcPct val="115000"/>
              </a:lnSpc>
              <a:spcBef>
                <a:spcPts val="0"/>
              </a:spcBef>
              <a:spcAft>
                <a:spcPts val="0"/>
              </a:spcAft>
              <a:buClr>
                <a:srgbClr val="193E72"/>
              </a:buClr>
              <a:buSzPts val="2400"/>
              <a:buChar char="•"/>
            </a:pPr>
            <a:r>
              <a:rPr lang="en-GB" sz="2400">
                <a:solidFill>
                  <a:srgbClr val="193E72"/>
                </a:solidFill>
              </a:rPr>
              <a:t>Participants in the region were recruited into a total of 637 studies</a:t>
            </a:r>
            <a:endParaRPr sz="2400">
              <a:solidFill>
                <a:srgbClr val="193E72"/>
              </a:solidFill>
            </a:endParaRPr>
          </a:p>
          <a:p>
            <a:pPr indent="0" lvl="0" marL="457200" rtl="0" algn="l">
              <a:lnSpc>
                <a:spcPct val="115000"/>
              </a:lnSpc>
              <a:spcBef>
                <a:spcPts val="0"/>
              </a:spcBef>
              <a:spcAft>
                <a:spcPts val="0"/>
              </a:spcAft>
              <a:buNone/>
            </a:pPr>
            <a:r>
              <a:t/>
            </a:r>
            <a:endParaRPr sz="2400">
              <a:solidFill>
                <a:srgbClr val="193E72"/>
              </a:solidFill>
            </a:endParaRPr>
          </a:p>
          <a:p>
            <a:pPr indent="-381000" lvl="0" marL="457200" rtl="0" algn="l">
              <a:lnSpc>
                <a:spcPct val="115000"/>
              </a:lnSpc>
              <a:spcBef>
                <a:spcPts val="1000"/>
              </a:spcBef>
              <a:spcAft>
                <a:spcPts val="0"/>
              </a:spcAft>
              <a:buClr>
                <a:srgbClr val="193E72"/>
              </a:buClr>
              <a:buSzPts val="2400"/>
              <a:buChar char="•"/>
            </a:pPr>
            <a:r>
              <a:rPr lang="en-GB" sz="2400">
                <a:solidFill>
                  <a:srgbClr val="193E72"/>
                </a:solidFill>
              </a:rPr>
              <a:t>6,209 people completed a survey; 6,103 responses to the adult survey and 106 responses to the children and young people survey (CYP)</a:t>
            </a:r>
            <a:endParaRPr sz="2400">
              <a:solidFill>
                <a:srgbClr val="193E7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1"/>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31" name="Google Shape;331;p41"/>
          <p:cNvSpPr txBox="1"/>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sz="3200">
                <a:solidFill>
                  <a:srgbClr val="193E72"/>
                </a:solidFill>
              </a:rPr>
              <a:t>Responses by specialty</a:t>
            </a:r>
            <a:endParaRPr sz="3200">
              <a:solidFill>
                <a:srgbClr val="193E72"/>
              </a:solidFill>
            </a:endParaRPr>
          </a:p>
        </p:txBody>
      </p:sp>
      <p:graphicFrame>
        <p:nvGraphicFramePr>
          <p:cNvPr id="332" name="Google Shape;332;p41"/>
          <p:cNvGraphicFramePr/>
          <p:nvPr/>
        </p:nvGraphicFramePr>
        <p:xfrm>
          <a:off x="3345688" y="1230625"/>
          <a:ext cx="3000000" cy="3000000"/>
        </p:xfrm>
        <a:graphic>
          <a:graphicData uri="http://schemas.openxmlformats.org/drawingml/2006/table">
            <a:tbl>
              <a:tblPr>
                <a:noFill/>
                <a:tableStyleId>{6B3CB91E-EDFA-41B2-95D3-7247045F4963}</a:tableStyleId>
              </a:tblPr>
              <a:tblGrid>
                <a:gridCol w="4493475"/>
                <a:gridCol w="1007150"/>
              </a:tblGrid>
              <a:tr h="327275">
                <a:tc>
                  <a:txBody>
                    <a:bodyPr/>
                    <a:lstStyle/>
                    <a:p>
                      <a:pPr indent="0" lvl="0" marL="0" rtl="0" algn="l">
                        <a:spcBef>
                          <a:spcPts val="0"/>
                        </a:spcBef>
                        <a:spcAft>
                          <a:spcPts val="0"/>
                        </a:spcAft>
                        <a:buNone/>
                      </a:pPr>
                      <a:r>
                        <a:rPr b="1" lang="en-GB" sz="1100">
                          <a:solidFill>
                            <a:srgbClr val="FFFFFF"/>
                          </a:solidFill>
                        </a:rPr>
                        <a:t>Specialty</a:t>
                      </a:r>
                      <a:endParaRPr b="1" sz="1100">
                        <a:solidFill>
                          <a:srgbClr val="FFFFFF"/>
                        </a:solidFill>
                      </a:endParaRPr>
                    </a:p>
                  </a:txBody>
                  <a:tcPr marT="63500" marB="63500" marR="63500" marL="63500">
                    <a:lnL cap="flat" cmpd="sng" w="12700">
                      <a:solidFill>
                        <a:srgbClr val="193E72"/>
                      </a:solidFill>
                      <a:prstDash val="solid"/>
                      <a:round/>
                      <a:headEnd len="sm" w="sm" type="none"/>
                      <a:tailEnd len="sm" w="sm" type="none"/>
                    </a:lnL>
                    <a:lnR cap="flat" cmpd="sng" w="12700">
                      <a:solidFill>
                        <a:srgbClr val="193E72"/>
                      </a:solidFill>
                      <a:prstDash val="solid"/>
                      <a:round/>
                      <a:headEnd len="sm" w="sm" type="none"/>
                      <a:tailEnd len="sm" w="sm" type="none"/>
                    </a:lnR>
                    <a:lnT cap="flat" cmpd="sng" w="12700">
                      <a:solidFill>
                        <a:srgbClr val="193E72"/>
                      </a:solidFill>
                      <a:prstDash val="solid"/>
                      <a:round/>
                      <a:headEnd len="sm" w="sm" type="none"/>
                      <a:tailEnd len="sm" w="sm" type="none"/>
                    </a:lnT>
                    <a:lnB cap="flat" cmpd="sng" w="21175">
                      <a:solidFill>
                        <a:srgbClr val="193E72"/>
                      </a:solidFill>
                      <a:prstDash val="solid"/>
                      <a:round/>
                      <a:headEnd len="sm" w="sm" type="none"/>
                      <a:tailEnd len="sm" w="sm" type="none"/>
                    </a:lnB>
                    <a:solidFill>
                      <a:srgbClr val="193E72"/>
                    </a:solidFill>
                  </a:tcPr>
                </a:tc>
                <a:tc>
                  <a:txBody>
                    <a:bodyPr/>
                    <a:lstStyle/>
                    <a:p>
                      <a:pPr indent="0" lvl="0" marL="0" rtl="0" algn="l">
                        <a:spcBef>
                          <a:spcPts val="0"/>
                        </a:spcBef>
                        <a:spcAft>
                          <a:spcPts val="0"/>
                        </a:spcAft>
                        <a:buNone/>
                      </a:pPr>
                      <a:r>
                        <a:rPr b="1" lang="en-GB" sz="1100">
                          <a:solidFill>
                            <a:srgbClr val="FFFFFF"/>
                          </a:solidFill>
                        </a:rPr>
                        <a:t>Responses</a:t>
                      </a:r>
                      <a:endParaRPr b="1" sz="1100">
                        <a:solidFill>
                          <a:srgbClr val="FFFFFF"/>
                        </a:solidFill>
                      </a:endParaRPr>
                    </a:p>
                  </a:txBody>
                  <a:tcPr marT="63500" marB="63500" marR="63500" marL="63500">
                    <a:lnL cap="flat" cmpd="sng" w="12700">
                      <a:solidFill>
                        <a:srgbClr val="193E72"/>
                      </a:solidFill>
                      <a:prstDash val="solid"/>
                      <a:round/>
                      <a:headEnd len="sm" w="sm" type="none"/>
                      <a:tailEnd len="sm" w="sm" type="none"/>
                    </a:lnL>
                    <a:lnR cap="flat" cmpd="sng" w="12700">
                      <a:solidFill>
                        <a:srgbClr val="193E72"/>
                      </a:solidFill>
                      <a:prstDash val="solid"/>
                      <a:round/>
                      <a:headEnd len="sm" w="sm" type="none"/>
                      <a:tailEnd len="sm" w="sm" type="none"/>
                    </a:lnR>
                    <a:lnT cap="flat" cmpd="sng" w="12700">
                      <a:solidFill>
                        <a:srgbClr val="193E72"/>
                      </a:solidFill>
                      <a:prstDash val="solid"/>
                      <a:round/>
                      <a:headEnd len="sm" w="sm" type="none"/>
                      <a:tailEnd len="sm" w="sm" type="none"/>
                    </a:lnT>
                    <a:lnB cap="flat" cmpd="sng" w="21175">
                      <a:solidFill>
                        <a:srgbClr val="193E72"/>
                      </a:solidFill>
                      <a:prstDash val="solid"/>
                      <a:round/>
                      <a:headEnd len="sm" w="sm" type="none"/>
                      <a:tailEnd len="sm" w="sm" type="none"/>
                    </a:lnB>
                    <a:solidFill>
                      <a:srgbClr val="193E72"/>
                    </a:solidFill>
                  </a:tcPr>
                </a:tc>
              </a:tr>
              <a:tr h="264600">
                <a:tc>
                  <a:txBody>
                    <a:bodyPr/>
                    <a:lstStyle/>
                    <a:p>
                      <a:pPr indent="0" lvl="0" marL="0" rtl="0" algn="l">
                        <a:lnSpc>
                          <a:spcPct val="115000"/>
                        </a:lnSpc>
                        <a:spcBef>
                          <a:spcPts val="0"/>
                        </a:spcBef>
                        <a:spcAft>
                          <a:spcPts val="0"/>
                        </a:spcAft>
                        <a:buNone/>
                      </a:pPr>
                      <a:r>
                        <a:rPr lang="en-GB" sz="1100"/>
                        <a:t>Public Health</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211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t>4,390</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211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r>
              <a:tr h="264600">
                <a:tc>
                  <a:txBody>
                    <a:bodyPr/>
                    <a:lstStyle/>
                    <a:p>
                      <a:pPr indent="0" lvl="0" marL="0" rtl="0" algn="l">
                        <a:lnSpc>
                          <a:spcPct val="115000"/>
                        </a:lnSpc>
                        <a:spcBef>
                          <a:spcPts val="0"/>
                        </a:spcBef>
                        <a:spcAft>
                          <a:spcPts val="0"/>
                        </a:spcAft>
                        <a:buNone/>
                      </a:pPr>
                      <a:r>
                        <a:rPr lang="en-GB" sz="1100"/>
                        <a:t>Cardiovascular Disease</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t>251</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r>
              <a:tr h="264600">
                <a:tc>
                  <a:txBody>
                    <a:bodyPr/>
                    <a:lstStyle/>
                    <a:p>
                      <a:pPr indent="0" lvl="0" marL="0" rtl="0" algn="l">
                        <a:lnSpc>
                          <a:spcPct val="115000"/>
                        </a:lnSpc>
                        <a:spcBef>
                          <a:spcPts val="0"/>
                        </a:spcBef>
                        <a:spcAft>
                          <a:spcPts val="0"/>
                        </a:spcAft>
                        <a:buNone/>
                      </a:pPr>
                      <a:r>
                        <a:rPr lang="en-GB" sz="1100"/>
                        <a:t>Cancer</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solidFill>
                      <a:srgbClr val="FFDC97"/>
                    </a:solidFill>
                  </a:tcPr>
                </a:tc>
                <a:tc>
                  <a:txBody>
                    <a:bodyPr/>
                    <a:lstStyle/>
                    <a:p>
                      <a:pPr indent="0" lvl="0" marL="0" rtl="0" algn="ctr">
                        <a:lnSpc>
                          <a:spcPct val="115000"/>
                        </a:lnSpc>
                        <a:spcBef>
                          <a:spcPts val="0"/>
                        </a:spcBef>
                        <a:spcAft>
                          <a:spcPts val="0"/>
                        </a:spcAft>
                        <a:buNone/>
                      </a:pPr>
                      <a:r>
                        <a:rPr lang="en-GB" sz="1100"/>
                        <a:t>213</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solidFill>
                      <a:srgbClr val="FFDC97"/>
                    </a:solidFill>
                  </a:tcPr>
                </a:tc>
              </a:tr>
              <a:tr h="264600">
                <a:tc>
                  <a:txBody>
                    <a:bodyPr/>
                    <a:lstStyle/>
                    <a:p>
                      <a:pPr indent="0" lvl="0" marL="0" rtl="0" algn="l">
                        <a:lnSpc>
                          <a:spcPct val="115000"/>
                        </a:lnSpc>
                        <a:spcBef>
                          <a:spcPts val="0"/>
                        </a:spcBef>
                        <a:spcAft>
                          <a:spcPts val="0"/>
                        </a:spcAft>
                        <a:buNone/>
                      </a:pPr>
                      <a:r>
                        <a:rPr lang="en-GB" sz="1100"/>
                        <a:t>Infection</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t>185</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r>
              <a:tr h="264600">
                <a:tc>
                  <a:txBody>
                    <a:bodyPr/>
                    <a:lstStyle/>
                    <a:p>
                      <a:pPr indent="0" lvl="0" marL="0" rtl="0" algn="l">
                        <a:lnSpc>
                          <a:spcPct val="115000"/>
                        </a:lnSpc>
                        <a:spcBef>
                          <a:spcPts val="0"/>
                        </a:spcBef>
                        <a:spcAft>
                          <a:spcPts val="0"/>
                        </a:spcAft>
                        <a:buNone/>
                      </a:pPr>
                      <a:r>
                        <a:rPr lang="en-GB" sz="1100"/>
                        <a:t>Primary Care</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t>176</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r>
              <a:tr h="264600">
                <a:tc>
                  <a:txBody>
                    <a:bodyPr/>
                    <a:lstStyle/>
                    <a:p>
                      <a:pPr indent="0" lvl="0" marL="0" rtl="0" algn="l">
                        <a:lnSpc>
                          <a:spcPct val="115000"/>
                        </a:lnSpc>
                        <a:spcBef>
                          <a:spcPts val="0"/>
                        </a:spcBef>
                        <a:spcAft>
                          <a:spcPts val="0"/>
                        </a:spcAft>
                        <a:buNone/>
                      </a:pPr>
                      <a:r>
                        <a:rPr lang="en-GB" sz="1100"/>
                        <a:t>Respiratory Disorders</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t>127</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r>
              <a:tr h="264600">
                <a:tc>
                  <a:txBody>
                    <a:bodyPr/>
                    <a:lstStyle/>
                    <a:p>
                      <a:pPr indent="0" lvl="0" marL="0" rtl="0" algn="l">
                        <a:lnSpc>
                          <a:spcPct val="115000"/>
                        </a:lnSpc>
                        <a:spcBef>
                          <a:spcPts val="0"/>
                        </a:spcBef>
                        <a:spcAft>
                          <a:spcPts val="0"/>
                        </a:spcAft>
                        <a:buNone/>
                      </a:pPr>
                      <a:r>
                        <a:rPr lang="en-GB" sz="1100"/>
                        <a:t>Reproductive Health and Childbirth</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t>86</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r>
              <a:tr h="264600">
                <a:tc>
                  <a:txBody>
                    <a:bodyPr/>
                    <a:lstStyle/>
                    <a:p>
                      <a:pPr indent="0" lvl="0" marL="0" rtl="0" algn="l">
                        <a:lnSpc>
                          <a:spcPct val="115000"/>
                        </a:lnSpc>
                        <a:spcBef>
                          <a:spcPts val="0"/>
                        </a:spcBef>
                        <a:spcAft>
                          <a:spcPts val="0"/>
                        </a:spcAft>
                        <a:buNone/>
                      </a:pPr>
                      <a:r>
                        <a:rPr lang="en-GB" sz="1100"/>
                        <a:t>Anaesthesia, Perioperative Medicine and Pain Management</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t>78</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r>
              <a:tr h="264600">
                <a:tc>
                  <a:txBody>
                    <a:bodyPr/>
                    <a:lstStyle/>
                    <a:p>
                      <a:pPr indent="0" lvl="0" marL="0" rtl="0" algn="l">
                        <a:lnSpc>
                          <a:spcPct val="115000"/>
                        </a:lnSpc>
                        <a:spcBef>
                          <a:spcPts val="0"/>
                        </a:spcBef>
                        <a:spcAft>
                          <a:spcPts val="0"/>
                        </a:spcAft>
                        <a:buNone/>
                      </a:pPr>
                      <a:r>
                        <a:rPr lang="en-GB" sz="1100"/>
                        <a:t>Mental Health</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t>42</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r>
              <a:tr h="264600">
                <a:tc>
                  <a:txBody>
                    <a:bodyPr/>
                    <a:lstStyle/>
                    <a:p>
                      <a:pPr indent="0" lvl="0" marL="0" rtl="0" algn="l">
                        <a:lnSpc>
                          <a:spcPct val="115000"/>
                        </a:lnSpc>
                        <a:spcBef>
                          <a:spcPts val="0"/>
                        </a:spcBef>
                        <a:spcAft>
                          <a:spcPts val="0"/>
                        </a:spcAft>
                        <a:buNone/>
                      </a:pPr>
                      <a:r>
                        <a:rPr lang="en-GB" sz="1100"/>
                        <a:t>Children</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t>30</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r>
              <a:tr h="264600">
                <a:tc>
                  <a:txBody>
                    <a:bodyPr/>
                    <a:lstStyle/>
                    <a:p>
                      <a:pPr indent="0" lvl="0" marL="0" rtl="0" algn="l">
                        <a:lnSpc>
                          <a:spcPct val="115000"/>
                        </a:lnSpc>
                        <a:spcBef>
                          <a:spcPts val="0"/>
                        </a:spcBef>
                        <a:spcAft>
                          <a:spcPts val="0"/>
                        </a:spcAft>
                        <a:buNone/>
                      </a:pPr>
                      <a:r>
                        <a:rPr lang="en-GB" sz="1100"/>
                        <a:t>Diabetes</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t>28</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r>
              <a:tr h="264600">
                <a:tc>
                  <a:txBody>
                    <a:bodyPr/>
                    <a:lstStyle/>
                    <a:p>
                      <a:pPr indent="0" lvl="0" marL="0" rtl="0" algn="l">
                        <a:lnSpc>
                          <a:spcPct val="115000"/>
                        </a:lnSpc>
                        <a:spcBef>
                          <a:spcPts val="0"/>
                        </a:spcBef>
                        <a:spcAft>
                          <a:spcPts val="0"/>
                        </a:spcAft>
                        <a:buNone/>
                      </a:pPr>
                      <a:r>
                        <a:rPr lang="en-GB" sz="1100"/>
                        <a:t>Stroke</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t>27</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r>
              <a:tr h="264600">
                <a:tc>
                  <a:txBody>
                    <a:bodyPr/>
                    <a:lstStyle/>
                    <a:p>
                      <a:pPr indent="0" lvl="0" marL="0" rtl="0" algn="l">
                        <a:lnSpc>
                          <a:spcPct val="115000"/>
                        </a:lnSpc>
                        <a:spcBef>
                          <a:spcPts val="0"/>
                        </a:spcBef>
                        <a:spcAft>
                          <a:spcPts val="0"/>
                        </a:spcAft>
                        <a:buNone/>
                      </a:pPr>
                      <a:r>
                        <a:rPr lang="en-GB" sz="1100"/>
                        <a:t>Metabolic and Endocrine Disorders</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t>27</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r>
              <a:tr h="264600">
                <a:tc>
                  <a:txBody>
                    <a:bodyPr/>
                    <a:lstStyle/>
                    <a:p>
                      <a:pPr indent="0" lvl="0" marL="0" rtl="0" algn="l">
                        <a:lnSpc>
                          <a:spcPct val="115000"/>
                        </a:lnSpc>
                        <a:spcBef>
                          <a:spcPts val="0"/>
                        </a:spcBef>
                        <a:spcAft>
                          <a:spcPts val="0"/>
                        </a:spcAft>
                        <a:buNone/>
                      </a:pPr>
                      <a:r>
                        <a:rPr lang="en-GB" sz="1100"/>
                        <a:t>Musculoskeletal Disorders</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t>25</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r>
              <a:tr h="264600">
                <a:tc>
                  <a:txBody>
                    <a:bodyPr/>
                    <a:lstStyle/>
                    <a:p>
                      <a:pPr indent="0" lvl="0" marL="0" rtl="0" algn="l">
                        <a:lnSpc>
                          <a:spcPct val="115000"/>
                        </a:lnSpc>
                        <a:spcBef>
                          <a:spcPts val="0"/>
                        </a:spcBef>
                        <a:spcAft>
                          <a:spcPts val="0"/>
                        </a:spcAft>
                        <a:buNone/>
                      </a:pPr>
                      <a:r>
                        <a:rPr lang="en-GB" sz="1100"/>
                        <a:t>Dementias and Neurodegeneration</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t>24</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0575">
                      <a:solidFill>
                        <a:srgbClr val="193E72"/>
                      </a:solidFill>
                      <a:prstDash val="solid"/>
                      <a:round/>
                      <a:headEnd len="sm" w="sm" type="none"/>
                      <a:tailEnd len="sm" w="sm" type="none"/>
                    </a:lnB>
                  </a:tcPr>
                </a:tc>
              </a:tr>
              <a:tr h="264600">
                <a:tc>
                  <a:txBody>
                    <a:bodyPr/>
                    <a:lstStyle/>
                    <a:p>
                      <a:pPr indent="0" lvl="0" marL="0" rtl="0" algn="l">
                        <a:lnSpc>
                          <a:spcPct val="115000"/>
                        </a:lnSpc>
                        <a:spcBef>
                          <a:spcPts val="0"/>
                        </a:spcBef>
                        <a:spcAft>
                          <a:spcPts val="0"/>
                        </a:spcAft>
                        <a:buNone/>
                      </a:pPr>
                      <a:r>
                        <a:rPr lang="en-GB" sz="1100"/>
                        <a:t>Renal Disorders</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2700">
                      <a:solidFill>
                        <a:srgbClr val="193E7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100"/>
                        <a:t>22</a:t>
                      </a:r>
                      <a:endParaRPr sz="1100"/>
                    </a:p>
                  </a:txBody>
                  <a:tcPr marT="25400" marB="25400" marR="25400" marL="25400" anchor="b">
                    <a:lnL cap="flat" cmpd="sng" w="10575">
                      <a:solidFill>
                        <a:srgbClr val="193E72"/>
                      </a:solidFill>
                      <a:prstDash val="solid"/>
                      <a:round/>
                      <a:headEnd len="sm" w="sm" type="none"/>
                      <a:tailEnd len="sm" w="sm" type="none"/>
                    </a:lnL>
                    <a:lnR cap="flat" cmpd="sng" w="10575">
                      <a:solidFill>
                        <a:srgbClr val="193E72"/>
                      </a:solidFill>
                      <a:prstDash val="solid"/>
                      <a:round/>
                      <a:headEnd len="sm" w="sm" type="none"/>
                      <a:tailEnd len="sm" w="sm" type="none"/>
                    </a:lnR>
                    <a:lnT cap="flat" cmpd="sng" w="10575">
                      <a:solidFill>
                        <a:srgbClr val="193E72"/>
                      </a:solidFill>
                      <a:prstDash val="solid"/>
                      <a:round/>
                      <a:headEnd len="sm" w="sm" type="none"/>
                      <a:tailEnd len="sm" w="sm" type="none"/>
                    </a:lnT>
                    <a:lnB cap="flat" cmpd="sng" w="12700">
                      <a:solidFill>
                        <a:srgbClr val="193E72"/>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2"/>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38" name="Google Shape;338;p42"/>
          <p:cNvSpPr txBox="1"/>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sz="3200">
                <a:solidFill>
                  <a:srgbClr val="193E72"/>
                </a:solidFill>
              </a:rPr>
              <a:t>What was positive about your research experience?</a:t>
            </a:r>
            <a:endParaRPr sz="3200">
              <a:solidFill>
                <a:srgbClr val="193E72"/>
              </a:solidFill>
            </a:endParaRPr>
          </a:p>
        </p:txBody>
      </p:sp>
      <p:pic>
        <p:nvPicPr>
          <p:cNvPr id="339" name="Google Shape;339;p42"/>
          <p:cNvPicPr preferRelativeResize="0"/>
          <p:nvPr/>
        </p:nvPicPr>
        <p:blipFill>
          <a:blip r:embed="rId3">
            <a:alphaModFix/>
          </a:blip>
          <a:stretch>
            <a:fillRect/>
          </a:stretch>
        </p:blipFill>
        <p:spPr>
          <a:xfrm>
            <a:off x="2279596" y="1194287"/>
            <a:ext cx="7632809" cy="47742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3"/>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45" name="Google Shape;345;p43"/>
          <p:cNvSpPr txBox="1"/>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sz="3200">
                <a:solidFill>
                  <a:srgbClr val="193E72"/>
                </a:solidFill>
              </a:rPr>
              <a:t>What would have made your research experience better?</a:t>
            </a:r>
            <a:endParaRPr sz="3200">
              <a:solidFill>
                <a:srgbClr val="193E72"/>
              </a:solidFill>
            </a:endParaRPr>
          </a:p>
        </p:txBody>
      </p:sp>
      <p:pic>
        <p:nvPicPr>
          <p:cNvPr id="346" name="Google Shape;346;p43"/>
          <p:cNvPicPr preferRelativeResize="0"/>
          <p:nvPr/>
        </p:nvPicPr>
        <p:blipFill>
          <a:blip r:embed="rId3">
            <a:alphaModFix/>
          </a:blip>
          <a:stretch>
            <a:fillRect/>
          </a:stretch>
        </p:blipFill>
        <p:spPr>
          <a:xfrm>
            <a:off x="2956500" y="1015675"/>
            <a:ext cx="6278999" cy="4979050"/>
          </a:xfrm>
          <a:prstGeom prst="rect">
            <a:avLst/>
          </a:prstGeom>
          <a:noFill/>
          <a:ln>
            <a:noFill/>
          </a:ln>
        </p:spPr>
      </p:pic>
      <p:sp>
        <p:nvSpPr>
          <p:cNvPr id="347" name="Google Shape;347;p43"/>
          <p:cNvSpPr/>
          <p:nvPr/>
        </p:nvSpPr>
        <p:spPr>
          <a:xfrm>
            <a:off x="399238" y="3427425"/>
            <a:ext cx="192000" cy="192000"/>
          </a:xfrm>
          <a:prstGeom prst="rect">
            <a:avLst/>
          </a:prstGeom>
          <a:solidFill>
            <a:srgbClr val="C1DD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 name="Google Shape;348;p43"/>
          <p:cNvSpPr txBox="1"/>
          <p:nvPr/>
        </p:nvSpPr>
        <p:spPr>
          <a:xfrm>
            <a:off x="588338" y="3338775"/>
            <a:ext cx="1310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193E72"/>
                </a:solidFill>
              </a:rPr>
              <a:t>Communication</a:t>
            </a:r>
            <a:endParaRPr sz="1200">
              <a:solidFill>
                <a:srgbClr val="193E72"/>
              </a:solidFill>
            </a:endParaRPr>
          </a:p>
        </p:txBody>
      </p:sp>
      <p:sp>
        <p:nvSpPr>
          <p:cNvPr id="349" name="Google Shape;349;p43"/>
          <p:cNvSpPr/>
          <p:nvPr/>
        </p:nvSpPr>
        <p:spPr>
          <a:xfrm>
            <a:off x="399238" y="3681497"/>
            <a:ext cx="192000" cy="192000"/>
          </a:xfrm>
          <a:prstGeom prst="rect">
            <a:avLst/>
          </a:prstGeom>
          <a:solidFill>
            <a:srgbClr val="EC7C7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0" name="Google Shape;350;p43"/>
          <p:cNvSpPr txBox="1"/>
          <p:nvPr/>
        </p:nvSpPr>
        <p:spPr>
          <a:xfrm>
            <a:off x="588338" y="3592847"/>
            <a:ext cx="194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193E72"/>
                </a:solidFill>
              </a:rPr>
              <a:t>Procedures and materials</a:t>
            </a:r>
            <a:endParaRPr sz="1200">
              <a:solidFill>
                <a:srgbClr val="193E72"/>
              </a:solidFill>
            </a:endParaRPr>
          </a:p>
        </p:txBody>
      </p:sp>
      <p:sp>
        <p:nvSpPr>
          <p:cNvPr id="351" name="Google Shape;351;p43"/>
          <p:cNvSpPr/>
          <p:nvPr/>
        </p:nvSpPr>
        <p:spPr>
          <a:xfrm>
            <a:off x="399238" y="3935568"/>
            <a:ext cx="192000" cy="192000"/>
          </a:xfrm>
          <a:prstGeom prst="rect">
            <a:avLst/>
          </a:prstGeom>
          <a:solidFill>
            <a:srgbClr val="6FBAC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2" name="Google Shape;352;p43"/>
          <p:cNvSpPr txBox="1"/>
          <p:nvPr/>
        </p:nvSpPr>
        <p:spPr>
          <a:xfrm>
            <a:off x="588338" y="3846918"/>
            <a:ext cx="194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193E72"/>
                </a:solidFill>
              </a:rPr>
              <a:t>Appointments</a:t>
            </a:r>
            <a:endParaRPr sz="1200">
              <a:solidFill>
                <a:srgbClr val="193E72"/>
              </a:solidFill>
            </a:endParaRPr>
          </a:p>
        </p:txBody>
      </p:sp>
      <p:sp>
        <p:nvSpPr>
          <p:cNvPr id="353" name="Google Shape;353;p43"/>
          <p:cNvSpPr/>
          <p:nvPr/>
        </p:nvSpPr>
        <p:spPr>
          <a:xfrm>
            <a:off x="399238" y="4189640"/>
            <a:ext cx="192000" cy="192000"/>
          </a:xfrm>
          <a:prstGeom prst="rect">
            <a:avLst/>
          </a:prstGeom>
          <a:solidFill>
            <a:srgbClr val="A2A4C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 name="Google Shape;354;p43"/>
          <p:cNvSpPr txBox="1"/>
          <p:nvPr/>
        </p:nvSpPr>
        <p:spPr>
          <a:xfrm>
            <a:off x="588338" y="4100990"/>
            <a:ext cx="194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193E72"/>
                </a:solidFill>
              </a:rPr>
              <a:t>Travel</a:t>
            </a:r>
            <a:endParaRPr sz="1200">
              <a:solidFill>
                <a:srgbClr val="193E72"/>
              </a:solidFill>
            </a:endParaRPr>
          </a:p>
        </p:txBody>
      </p:sp>
      <p:sp>
        <p:nvSpPr>
          <p:cNvPr id="355" name="Google Shape;355;p43"/>
          <p:cNvSpPr/>
          <p:nvPr/>
        </p:nvSpPr>
        <p:spPr>
          <a:xfrm>
            <a:off x="399238" y="4443711"/>
            <a:ext cx="192000" cy="192000"/>
          </a:xfrm>
          <a:prstGeom prst="rect">
            <a:avLst/>
          </a:prstGeom>
          <a:solidFill>
            <a:srgbClr val="C1BF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 name="Google Shape;356;p43"/>
          <p:cNvSpPr txBox="1"/>
          <p:nvPr/>
        </p:nvSpPr>
        <p:spPr>
          <a:xfrm>
            <a:off x="588338" y="4355061"/>
            <a:ext cx="194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193E72"/>
                </a:solidFill>
              </a:rPr>
              <a:t>Study related</a:t>
            </a:r>
            <a:endParaRPr sz="1200">
              <a:solidFill>
                <a:srgbClr val="193E72"/>
              </a:solidFill>
            </a:endParaRPr>
          </a:p>
        </p:txBody>
      </p:sp>
      <p:sp>
        <p:nvSpPr>
          <p:cNvPr id="357" name="Google Shape;357;p43"/>
          <p:cNvSpPr/>
          <p:nvPr/>
        </p:nvSpPr>
        <p:spPr>
          <a:xfrm>
            <a:off x="399238" y="4951854"/>
            <a:ext cx="192000" cy="192000"/>
          </a:xfrm>
          <a:prstGeom prst="rect">
            <a:avLst/>
          </a:prstGeom>
          <a:solidFill>
            <a:srgbClr val="193E7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8" name="Google Shape;358;p43"/>
          <p:cNvSpPr txBox="1"/>
          <p:nvPr/>
        </p:nvSpPr>
        <p:spPr>
          <a:xfrm>
            <a:off x="588338" y="4863204"/>
            <a:ext cx="194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193E72"/>
                </a:solidFill>
              </a:rPr>
              <a:t>Refreshments</a:t>
            </a:r>
            <a:endParaRPr sz="1200">
              <a:solidFill>
                <a:srgbClr val="193E72"/>
              </a:solidFill>
            </a:endParaRPr>
          </a:p>
        </p:txBody>
      </p:sp>
      <p:sp>
        <p:nvSpPr>
          <p:cNvPr id="359" name="Google Shape;359;p43"/>
          <p:cNvSpPr/>
          <p:nvPr/>
        </p:nvSpPr>
        <p:spPr>
          <a:xfrm>
            <a:off x="399238" y="4697783"/>
            <a:ext cx="192000" cy="192000"/>
          </a:xfrm>
          <a:prstGeom prst="rect">
            <a:avLst/>
          </a:prstGeom>
          <a:solidFill>
            <a:srgbClr val="FFDC9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0" name="Google Shape;360;p43"/>
          <p:cNvSpPr txBox="1"/>
          <p:nvPr/>
        </p:nvSpPr>
        <p:spPr>
          <a:xfrm>
            <a:off x="588338" y="4609133"/>
            <a:ext cx="194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193E72"/>
                </a:solidFill>
              </a:rPr>
              <a:t>Consent</a:t>
            </a:r>
            <a:endParaRPr sz="1200">
              <a:solidFill>
                <a:srgbClr val="193E72"/>
              </a:solidFill>
            </a:endParaRPr>
          </a:p>
        </p:txBody>
      </p:sp>
      <p:sp>
        <p:nvSpPr>
          <p:cNvPr id="361" name="Google Shape;361;p43"/>
          <p:cNvSpPr/>
          <p:nvPr/>
        </p:nvSpPr>
        <p:spPr>
          <a:xfrm>
            <a:off x="399238" y="5459997"/>
            <a:ext cx="192000" cy="192000"/>
          </a:xfrm>
          <a:prstGeom prst="rect">
            <a:avLst/>
          </a:prstGeom>
          <a:solidFill>
            <a:srgbClr val="F4BD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 name="Google Shape;362;p43"/>
          <p:cNvSpPr txBox="1"/>
          <p:nvPr/>
        </p:nvSpPr>
        <p:spPr>
          <a:xfrm>
            <a:off x="588338" y="5371347"/>
            <a:ext cx="194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193E72"/>
                </a:solidFill>
              </a:rPr>
              <a:t>Meeting others</a:t>
            </a:r>
            <a:endParaRPr sz="1200">
              <a:solidFill>
                <a:srgbClr val="193E72"/>
              </a:solidFill>
            </a:endParaRPr>
          </a:p>
        </p:txBody>
      </p:sp>
      <p:sp>
        <p:nvSpPr>
          <p:cNvPr id="363" name="Google Shape;363;p43"/>
          <p:cNvSpPr/>
          <p:nvPr/>
        </p:nvSpPr>
        <p:spPr>
          <a:xfrm>
            <a:off x="399238" y="5205926"/>
            <a:ext cx="192000" cy="192000"/>
          </a:xfrm>
          <a:prstGeom prst="rect">
            <a:avLst/>
          </a:prstGeom>
          <a:solidFill>
            <a:srgbClr val="747CA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4" name="Google Shape;364;p43"/>
          <p:cNvSpPr txBox="1"/>
          <p:nvPr/>
        </p:nvSpPr>
        <p:spPr>
          <a:xfrm>
            <a:off x="588338" y="5117276"/>
            <a:ext cx="2268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193E72"/>
                </a:solidFill>
              </a:rPr>
              <a:t>Knowledge and experience</a:t>
            </a:r>
            <a:endParaRPr sz="1200">
              <a:solidFill>
                <a:srgbClr val="193E72"/>
              </a:solidFill>
            </a:endParaRPr>
          </a:p>
        </p:txBody>
      </p:sp>
      <p:sp>
        <p:nvSpPr>
          <p:cNvPr id="365" name="Google Shape;365;p43"/>
          <p:cNvSpPr/>
          <p:nvPr/>
        </p:nvSpPr>
        <p:spPr>
          <a:xfrm>
            <a:off x="399238" y="5714069"/>
            <a:ext cx="192000" cy="192000"/>
          </a:xfrm>
          <a:prstGeom prst="rect">
            <a:avLst/>
          </a:prstGeom>
          <a:solidFill>
            <a:srgbClr val="8482B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6" name="Google Shape;366;p43"/>
          <p:cNvSpPr txBox="1"/>
          <p:nvPr/>
        </p:nvSpPr>
        <p:spPr>
          <a:xfrm>
            <a:off x="588338" y="5625419"/>
            <a:ext cx="194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193E72"/>
                </a:solidFill>
              </a:rPr>
              <a:t>Payments and recognition</a:t>
            </a:r>
            <a:endParaRPr sz="1200">
              <a:solidFill>
                <a:srgbClr val="193E7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4"/>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72" name="Google Shape;372;p44"/>
          <p:cNvSpPr txBox="1"/>
          <p:nvPr/>
        </p:nvSpPr>
        <p:spPr>
          <a:xfrm>
            <a:off x="838200" y="396577"/>
            <a:ext cx="10515600" cy="865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sz="3200">
                <a:solidFill>
                  <a:srgbClr val="193E72"/>
                </a:solidFill>
              </a:rPr>
              <a:t>PRES working group</a:t>
            </a:r>
            <a:endParaRPr sz="3200">
              <a:solidFill>
                <a:srgbClr val="193E72"/>
              </a:solidFill>
            </a:endParaRPr>
          </a:p>
        </p:txBody>
      </p:sp>
      <p:pic>
        <p:nvPicPr>
          <p:cNvPr id="373" name="Google Shape;373;p44"/>
          <p:cNvPicPr preferRelativeResize="0"/>
          <p:nvPr/>
        </p:nvPicPr>
        <p:blipFill rotWithShape="1">
          <a:blip r:embed="rId3">
            <a:alphaModFix/>
          </a:blip>
          <a:srcRect b="48373" l="0" r="0" t="0"/>
          <a:stretch/>
        </p:blipFill>
        <p:spPr>
          <a:xfrm>
            <a:off x="530793" y="1421025"/>
            <a:ext cx="2742023" cy="2007975"/>
          </a:xfrm>
          <a:prstGeom prst="rect">
            <a:avLst/>
          </a:prstGeom>
          <a:noFill/>
          <a:ln>
            <a:noFill/>
          </a:ln>
        </p:spPr>
      </p:pic>
      <p:sp>
        <p:nvSpPr>
          <p:cNvPr id="374" name="Google Shape;374;p44"/>
          <p:cNvSpPr txBox="1"/>
          <p:nvPr/>
        </p:nvSpPr>
        <p:spPr>
          <a:xfrm>
            <a:off x="3417900" y="1138000"/>
            <a:ext cx="8506500" cy="2224200"/>
          </a:xfrm>
          <a:prstGeom prst="rect">
            <a:avLst/>
          </a:prstGeom>
          <a:noFill/>
          <a:ln>
            <a:noFill/>
          </a:ln>
        </p:spPr>
        <p:txBody>
          <a:bodyPr anchorCtr="0" anchor="t" bIns="91425" lIns="91425" spcFirstLastPara="1" rIns="91425" wrap="square" tIns="91425">
            <a:spAutoFit/>
          </a:bodyPr>
          <a:lstStyle/>
          <a:p>
            <a:pPr indent="-381000" lvl="0" marL="457200" rtl="0" algn="l">
              <a:lnSpc>
                <a:spcPct val="100000"/>
              </a:lnSpc>
              <a:spcBef>
                <a:spcPts val="1000"/>
              </a:spcBef>
              <a:spcAft>
                <a:spcPts val="0"/>
              </a:spcAft>
              <a:buClr>
                <a:srgbClr val="193E72"/>
              </a:buClr>
              <a:buSzPts val="2400"/>
              <a:buFont typeface="Lato"/>
              <a:buChar char="●"/>
            </a:pPr>
            <a:r>
              <a:rPr lang="en-GB" sz="2400">
                <a:solidFill>
                  <a:srgbClr val="193E72"/>
                </a:solidFill>
                <a:latin typeface="Lato"/>
                <a:ea typeface="Lato"/>
                <a:cs typeface="Lato"/>
                <a:sym typeface="Lato"/>
              </a:rPr>
              <a:t>Formed a PRES working group made up of representatives from our Partner Organisations, as well as members of the public. </a:t>
            </a:r>
            <a:endParaRPr sz="2400">
              <a:solidFill>
                <a:srgbClr val="193E72"/>
              </a:solidFill>
              <a:latin typeface="Lato"/>
              <a:ea typeface="Lato"/>
              <a:cs typeface="Lato"/>
              <a:sym typeface="Lato"/>
            </a:endParaRPr>
          </a:p>
          <a:p>
            <a:pPr indent="-381000" lvl="0" marL="457200" rtl="0" algn="l">
              <a:lnSpc>
                <a:spcPct val="100000"/>
              </a:lnSpc>
              <a:spcBef>
                <a:spcPts val="1500"/>
              </a:spcBef>
              <a:spcAft>
                <a:spcPts val="1500"/>
              </a:spcAft>
              <a:buClr>
                <a:srgbClr val="193E72"/>
              </a:buClr>
              <a:buSzPts val="2400"/>
              <a:buFont typeface="Lato"/>
              <a:buChar char="●"/>
            </a:pPr>
            <a:r>
              <a:rPr lang="en-GB" sz="2400">
                <a:solidFill>
                  <a:srgbClr val="193E72"/>
                </a:solidFill>
                <a:latin typeface="Lato"/>
                <a:ea typeface="Lato"/>
                <a:cs typeface="Lato"/>
                <a:sym typeface="Lato"/>
              </a:rPr>
              <a:t>Meets monthly to discuss and implement improvement projects based on feedback from the survey. </a:t>
            </a:r>
            <a:endParaRPr sz="2400">
              <a:solidFill>
                <a:srgbClr val="193E72"/>
              </a:solidFill>
              <a:latin typeface="Lato"/>
              <a:ea typeface="Lato"/>
              <a:cs typeface="Lato"/>
              <a:sym typeface="Lato"/>
            </a:endParaRPr>
          </a:p>
        </p:txBody>
      </p:sp>
      <p:sp>
        <p:nvSpPr>
          <p:cNvPr id="375" name="Google Shape;375;p44"/>
          <p:cNvSpPr txBox="1"/>
          <p:nvPr/>
        </p:nvSpPr>
        <p:spPr>
          <a:xfrm>
            <a:off x="443825" y="3475975"/>
            <a:ext cx="11407500" cy="2593500"/>
          </a:xfrm>
          <a:prstGeom prst="rect">
            <a:avLst/>
          </a:prstGeom>
          <a:noFill/>
          <a:ln>
            <a:noFill/>
          </a:ln>
        </p:spPr>
        <p:txBody>
          <a:bodyPr anchorCtr="0" anchor="t" bIns="91425" lIns="91425" spcFirstLastPara="1" rIns="91425" wrap="square" tIns="91425">
            <a:spAutoFit/>
          </a:bodyPr>
          <a:lstStyle/>
          <a:p>
            <a:pPr indent="-381000" lvl="0" marL="457200" rtl="0" algn="l">
              <a:spcBef>
                <a:spcPts val="1000"/>
              </a:spcBef>
              <a:spcAft>
                <a:spcPts val="0"/>
              </a:spcAft>
              <a:buClr>
                <a:srgbClr val="193E72"/>
              </a:buClr>
              <a:buSzPts val="2400"/>
              <a:buFont typeface="Lato"/>
              <a:buChar char="●"/>
            </a:pPr>
            <a:r>
              <a:rPr lang="en-GB" sz="2400">
                <a:solidFill>
                  <a:srgbClr val="193E72"/>
                </a:solidFill>
                <a:latin typeface="Lato"/>
                <a:ea typeface="Lato"/>
                <a:cs typeface="Lato"/>
                <a:sym typeface="Lato"/>
              </a:rPr>
              <a:t>Led to changes in research delivery, such as offering appointments outside of working hours, buying a coffee machine and creating cards with contact details.</a:t>
            </a:r>
            <a:endParaRPr sz="2400">
              <a:solidFill>
                <a:srgbClr val="193E72"/>
              </a:solidFill>
              <a:latin typeface="Lato"/>
              <a:ea typeface="Lato"/>
              <a:cs typeface="Lato"/>
              <a:sym typeface="Lato"/>
            </a:endParaRPr>
          </a:p>
          <a:p>
            <a:pPr indent="-381000" lvl="0" marL="457200" rtl="0" algn="l">
              <a:spcBef>
                <a:spcPts val="1500"/>
              </a:spcBef>
              <a:spcAft>
                <a:spcPts val="1500"/>
              </a:spcAft>
              <a:buClr>
                <a:srgbClr val="193E72"/>
              </a:buClr>
              <a:buSzPts val="2400"/>
              <a:buFont typeface="Lato"/>
              <a:buChar char="●"/>
            </a:pPr>
            <a:r>
              <a:rPr lang="en-GB" sz="2400">
                <a:solidFill>
                  <a:srgbClr val="193E72"/>
                </a:solidFill>
                <a:latin typeface="Lato"/>
                <a:ea typeface="Lato"/>
                <a:cs typeface="Lato"/>
                <a:sym typeface="Lato"/>
              </a:rPr>
              <a:t>One of the priority projects is a participant leaflet to answer common questions that are frequently raised through PRES, such as explaining why it can take a long time for study results to be shared and the importance of participants on the control arm.</a:t>
            </a:r>
            <a:endParaRPr sz="2400">
              <a:solidFill>
                <a:srgbClr val="193E72"/>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txBox="1"/>
          <p:nvPr/>
        </p:nvSpPr>
        <p:spPr>
          <a:xfrm>
            <a:off x="1159733" y="2673600"/>
            <a:ext cx="9548100" cy="16104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b="1" lang="en-GB" sz="4800">
                <a:solidFill>
                  <a:srgbClr val="193E72"/>
                </a:solidFill>
                <a:latin typeface="Lato"/>
                <a:ea typeface="Lato"/>
                <a:cs typeface="Lato"/>
                <a:sym typeface="Lato"/>
              </a:rPr>
              <a:t>Research Delivery Network</a:t>
            </a:r>
            <a:br>
              <a:rPr b="1" lang="en-GB" sz="4800">
                <a:solidFill>
                  <a:srgbClr val="193E72"/>
                </a:solidFill>
                <a:latin typeface="Lato"/>
                <a:ea typeface="Lato"/>
                <a:cs typeface="Lato"/>
                <a:sym typeface="Lato"/>
              </a:rPr>
            </a:br>
            <a:r>
              <a:rPr b="1" lang="en-GB" sz="4800">
                <a:solidFill>
                  <a:srgbClr val="193E72"/>
                </a:solidFill>
                <a:latin typeface="Lato"/>
                <a:ea typeface="Lato"/>
                <a:cs typeface="Lato"/>
                <a:sym typeface="Lato"/>
              </a:rPr>
              <a:t>vision, mission and purpose</a:t>
            </a:r>
            <a:endParaRPr b="1" sz="4800">
              <a:solidFill>
                <a:srgbClr val="193E72"/>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5"/>
          <p:cNvSpPr txBox="1"/>
          <p:nvPr/>
        </p:nvSpPr>
        <p:spPr>
          <a:xfrm>
            <a:off x="8424275" y="6132375"/>
            <a:ext cx="284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latin typeface="Lato"/>
                <a:ea typeface="Lato"/>
                <a:cs typeface="Lato"/>
                <a:sym typeface="Lato"/>
              </a:rPr>
              <a:t>Data cut 05/11/2024</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81" name="Google Shape;381;p45"/>
          <p:cNvSpPr txBox="1"/>
          <p:nvPr/>
        </p:nvSpPr>
        <p:spPr>
          <a:xfrm>
            <a:off x="1150550" y="247938"/>
            <a:ext cx="9403200" cy="1133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800">
                <a:solidFill>
                  <a:srgbClr val="193E72"/>
                </a:solidFill>
              </a:rPr>
              <a:t>Recommendations and next steps</a:t>
            </a:r>
            <a:endParaRPr sz="4800">
              <a:solidFill>
                <a:srgbClr val="193E72"/>
              </a:solidFill>
            </a:endParaRPr>
          </a:p>
        </p:txBody>
      </p:sp>
      <p:pic>
        <p:nvPicPr>
          <p:cNvPr id="382" name="Google Shape;382;p45"/>
          <p:cNvPicPr preferRelativeResize="0"/>
          <p:nvPr/>
        </p:nvPicPr>
        <p:blipFill rotWithShape="1">
          <a:blip r:embed="rId3">
            <a:alphaModFix/>
          </a:blip>
          <a:srcRect b="0" l="29909" r="30558" t="0"/>
          <a:stretch/>
        </p:blipFill>
        <p:spPr>
          <a:xfrm>
            <a:off x="543574" y="1645050"/>
            <a:ext cx="1941600" cy="2762651"/>
          </a:xfrm>
          <a:prstGeom prst="rect">
            <a:avLst/>
          </a:prstGeom>
          <a:noFill/>
          <a:ln>
            <a:noFill/>
          </a:ln>
        </p:spPr>
      </p:pic>
      <p:sp>
        <p:nvSpPr>
          <p:cNvPr id="383" name="Google Shape;383;p45"/>
          <p:cNvSpPr txBox="1"/>
          <p:nvPr/>
        </p:nvSpPr>
        <p:spPr>
          <a:xfrm>
            <a:off x="362900" y="4537400"/>
            <a:ext cx="2013600" cy="61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sz="2000">
                <a:solidFill>
                  <a:srgbClr val="193E72"/>
                </a:solidFill>
              </a:rPr>
              <a:t>Communication</a:t>
            </a:r>
            <a:endParaRPr sz="2000">
              <a:solidFill>
                <a:srgbClr val="193E72"/>
              </a:solidFill>
            </a:endParaRPr>
          </a:p>
        </p:txBody>
      </p:sp>
      <p:pic>
        <p:nvPicPr>
          <p:cNvPr id="384" name="Google Shape;384;p45"/>
          <p:cNvPicPr preferRelativeResize="0"/>
          <p:nvPr/>
        </p:nvPicPr>
        <p:blipFill rotWithShape="1">
          <a:blip r:embed="rId4">
            <a:alphaModFix/>
          </a:blip>
          <a:srcRect b="13535" l="25404" r="29001" t="16185"/>
          <a:stretch/>
        </p:blipFill>
        <p:spPr>
          <a:xfrm>
            <a:off x="3589721" y="1560700"/>
            <a:ext cx="3283498" cy="2846999"/>
          </a:xfrm>
          <a:prstGeom prst="rect">
            <a:avLst/>
          </a:prstGeom>
          <a:noFill/>
          <a:ln>
            <a:noFill/>
          </a:ln>
        </p:spPr>
      </p:pic>
      <p:sp>
        <p:nvSpPr>
          <p:cNvPr id="385" name="Google Shape;385;p45"/>
          <p:cNvSpPr txBox="1"/>
          <p:nvPr/>
        </p:nvSpPr>
        <p:spPr>
          <a:xfrm>
            <a:off x="3589725" y="4587050"/>
            <a:ext cx="3090300" cy="51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sz="2000">
                <a:solidFill>
                  <a:srgbClr val="193E72"/>
                </a:solidFill>
              </a:rPr>
              <a:t>Procedures and materials</a:t>
            </a:r>
            <a:endParaRPr sz="2000">
              <a:solidFill>
                <a:srgbClr val="193E72"/>
              </a:solidFill>
            </a:endParaRPr>
          </a:p>
        </p:txBody>
      </p:sp>
      <p:pic>
        <p:nvPicPr>
          <p:cNvPr id="386" name="Google Shape;386;p45"/>
          <p:cNvPicPr preferRelativeResize="0"/>
          <p:nvPr/>
        </p:nvPicPr>
        <p:blipFill>
          <a:blip r:embed="rId5">
            <a:alphaModFix/>
          </a:blip>
          <a:stretch>
            <a:fillRect/>
          </a:stretch>
        </p:blipFill>
        <p:spPr>
          <a:xfrm>
            <a:off x="8077850" y="1807825"/>
            <a:ext cx="2596199" cy="2599876"/>
          </a:xfrm>
          <a:prstGeom prst="rect">
            <a:avLst/>
          </a:prstGeom>
          <a:noFill/>
          <a:ln>
            <a:noFill/>
          </a:ln>
          <a:effectLst>
            <a:outerShdw blurRad="57150" rotWithShape="0" algn="bl" dir="5400000" dist="19050">
              <a:srgbClr val="000000">
                <a:alpha val="50000"/>
              </a:srgbClr>
            </a:outerShdw>
          </a:effectLst>
        </p:spPr>
      </p:pic>
      <p:sp>
        <p:nvSpPr>
          <p:cNvPr id="387" name="Google Shape;387;p45"/>
          <p:cNvSpPr txBox="1"/>
          <p:nvPr/>
        </p:nvSpPr>
        <p:spPr>
          <a:xfrm>
            <a:off x="8405150" y="4457350"/>
            <a:ext cx="1941600" cy="865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sz="2000">
                <a:solidFill>
                  <a:srgbClr val="193E72"/>
                </a:solidFill>
              </a:rPr>
              <a:t>PRES delivery</a:t>
            </a:r>
            <a:endParaRPr sz="2000">
              <a:solidFill>
                <a:srgbClr val="193E7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id="393" name="Google Shape;393;p46"/>
          <p:cNvPicPr preferRelativeResize="0"/>
          <p:nvPr/>
        </p:nvPicPr>
        <p:blipFill>
          <a:blip r:embed="rId3">
            <a:alphaModFix/>
          </a:blip>
          <a:stretch>
            <a:fillRect/>
          </a:stretch>
        </p:blipFill>
        <p:spPr>
          <a:xfrm>
            <a:off x="69625" y="64300"/>
            <a:ext cx="8176551" cy="6004976"/>
          </a:xfrm>
          <a:prstGeom prst="rect">
            <a:avLst/>
          </a:prstGeom>
          <a:noFill/>
          <a:ln>
            <a:noFill/>
          </a:ln>
        </p:spPr>
      </p:pic>
      <p:sp>
        <p:nvSpPr>
          <p:cNvPr id="394" name="Google Shape;394;p46"/>
          <p:cNvSpPr txBox="1"/>
          <p:nvPr/>
        </p:nvSpPr>
        <p:spPr>
          <a:xfrm>
            <a:off x="514950" y="3076800"/>
            <a:ext cx="3615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chemeClr val="dk1"/>
              </a:solidFill>
            </a:endParaRPr>
          </a:p>
        </p:txBody>
      </p:sp>
      <p:sp>
        <p:nvSpPr>
          <p:cNvPr id="395" name="Google Shape;395;p46"/>
          <p:cNvSpPr txBox="1"/>
          <p:nvPr/>
        </p:nvSpPr>
        <p:spPr>
          <a:xfrm>
            <a:off x="8763000" y="1098125"/>
            <a:ext cx="3429000" cy="489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212529"/>
                </a:solidFill>
                <a:highlight>
                  <a:srgbClr val="FFFFFF"/>
                </a:highlight>
              </a:rPr>
              <a:t>Be Part of Research is a UK-wide service that helps people find and take part in health and care research across nearly every health condition.</a:t>
            </a:r>
            <a:endParaRPr sz="1800">
              <a:solidFill>
                <a:srgbClr val="212529"/>
              </a:solidFill>
              <a:highlight>
                <a:srgbClr val="FFFFFF"/>
              </a:highlight>
            </a:endParaRPr>
          </a:p>
          <a:p>
            <a:pPr indent="0" lvl="0" marL="0" rtl="0" algn="l">
              <a:spcBef>
                <a:spcPts val="0"/>
              </a:spcBef>
              <a:spcAft>
                <a:spcPts val="0"/>
              </a:spcAft>
              <a:buNone/>
            </a:pPr>
            <a:r>
              <a:t/>
            </a:r>
            <a:endParaRPr sz="1800">
              <a:solidFill>
                <a:srgbClr val="212529"/>
              </a:solidFill>
              <a:highlight>
                <a:srgbClr val="FFFFFF"/>
              </a:highlight>
            </a:endParaRPr>
          </a:p>
          <a:p>
            <a:pPr indent="0" lvl="0" marL="0" rtl="0" algn="l">
              <a:spcBef>
                <a:spcPts val="0"/>
              </a:spcBef>
              <a:spcAft>
                <a:spcPts val="0"/>
              </a:spcAft>
              <a:buClr>
                <a:schemeClr val="dk1"/>
              </a:buClr>
              <a:buSzPts val="1100"/>
              <a:buFont typeface="Arial"/>
              <a:buNone/>
            </a:pPr>
            <a:r>
              <a:rPr lang="en-GB" sz="1800">
                <a:solidFill>
                  <a:schemeClr val="dk1"/>
                </a:solidFill>
              </a:rPr>
              <a:t>A resource for:</a:t>
            </a:r>
            <a:endParaRPr sz="1800">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patients or their families keen to get involved in research</a:t>
            </a:r>
            <a:endParaRPr sz="1800">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Researchers looking for target population for research</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GB" sz="1800" u="sng">
                <a:solidFill>
                  <a:schemeClr val="accent5"/>
                </a:solidFill>
                <a:hlinkClick r:id="rId4">
                  <a:extLst>
                    <a:ext uri="{A12FA001-AC4F-418D-AE19-62706E023703}">
                      <ahyp:hlinkClr val="tx"/>
                    </a:ext>
                  </a:extLst>
                </a:hlinkClick>
              </a:rPr>
              <a:t>https://bepartofresearch.nihr.ac.uk/</a:t>
            </a:r>
            <a:endParaRPr sz="1800">
              <a:solidFill>
                <a:srgbClr val="212529"/>
              </a:solidFill>
              <a:highlight>
                <a:srgbClr val="FFFFFF"/>
              </a:highlight>
            </a:endParaRPr>
          </a:p>
        </p:txBody>
      </p:sp>
      <p:pic>
        <p:nvPicPr>
          <p:cNvPr id="396" name="Google Shape;396;p46"/>
          <p:cNvPicPr preferRelativeResize="0"/>
          <p:nvPr/>
        </p:nvPicPr>
        <p:blipFill>
          <a:blip r:embed="rId5">
            <a:alphaModFix/>
          </a:blip>
          <a:stretch>
            <a:fillRect/>
          </a:stretch>
        </p:blipFill>
        <p:spPr>
          <a:xfrm>
            <a:off x="8649050" y="64300"/>
            <a:ext cx="3429000" cy="9944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7"/>
          <p:cNvSpPr txBox="1"/>
          <p:nvPr/>
        </p:nvSpPr>
        <p:spPr>
          <a:xfrm>
            <a:off x="764150" y="202175"/>
            <a:ext cx="11242500" cy="865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GB" sz="3200">
                <a:solidFill>
                  <a:srgbClr val="193E72"/>
                </a:solidFill>
                <a:latin typeface="Lato"/>
                <a:ea typeface="Lato"/>
                <a:cs typeface="Lato"/>
                <a:sym typeface="Lato"/>
              </a:rPr>
              <a:t>Associate Principal Investigator </a:t>
            </a:r>
            <a:endParaRPr sz="3200">
              <a:solidFill>
                <a:srgbClr val="193E72"/>
              </a:solidFill>
              <a:latin typeface="Lato"/>
              <a:ea typeface="Lato"/>
              <a:cs typeface="Lato"/>
              <a:sym typeface="Lato"/>
            </a:endParaRPr>
          </a:p>
          <a:p>
            <a:pPr indent="0" lvl="0" marL="0" rtl="0" algn="ctr">
              <a:lnSpc>
                <a:spcPct val="90000"/>
              </a:lnSpc>
              <a:spcBef>
                <a:spcPts val="0"/>
              </a:spcBef>
              <a:spcAft>
                <a:spcPts val="0"/>
              </a:spcAft>
              <a:buNone/>
            </a:pPr>
            <a:r>
              <a:rPr lang="en-GB" sz="3200">
                <a:solidFill>
                  <a:srgbClr val="193E72"/>
                </a:solidFill>
                <a:latin typeface="Lato"/>
                <a:ea typeface="Lato"/>
                <a:cs typeface="Lato"/>
                <a:sym typeface="Lato"/>
              </a:rPr>
              <a:t>Scheme</a:t>
            </a:r>
            <a:endParaRPr sz="3200">
              <a:solidFill>
                <a:srgbClr val="193E72"/>
              </a:solidFill>
              <a:latin typeface="Lato"/>
              <a:ea typeface="Lato"/>
              <a:cs typeface="Lato"/>
              <a:sym typeface="Lato"/>
            </a:endParaRPr>
          </a:p>
        </p:txBody>
      </p:sp>
      <p:sp>
        <p:nvSpPr>
          <p:cNvPr id="402" name="Google Shape;402;p47"/>
          <p:cNvSpPr txBox="1"/>
          <p:nvPr/>
        </p:nvSpPr>
        <p:spPr>
          <a:xfrm>
            <a:off x="219500" y="1624250"/>
            <a:ext cx="11604900" cy="3849600"/>
          </a:xfrm>
          <a:prstGeom prst="rect">
            <a:avLst/>
          </a:prstGeom>
          <a:solidFill>
            <a:srgbClr val="FFFFFF"/>
          </a:solid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t/>
            </a:r>
            <a:endParaRPr sz="2400">
              <a:solidFill>
                <a:srgbClr val="193E72"/>
              </a:solidFill>
              <a:latin typeface="Lato"/>
              <a:ea typeface="Lato"/>
              <a:cs typeface="Lato"/>
              <a:sym typeface="Lato"/>
            </a:endParaRPr>
          </a:p>
          <a:p>
            <a:pPr indent="0" lvl="0" marL="0" rtl="0" algn="l">
              <a:lnSpc>
                <a:spcPct val="90000"/>
              </a:lnSpc>
              <a:spcBef>
                <a:spcPts val="1000"/>
              </a:spcBef>
              <a:spcAft>
                <a:spcPts val="0"/>
              </a:spcAft>
              <a:buNone/>
            </a:pPr>
            <a:r>
              <a:rPr lang="en-GB" sz="2400">
                <a:solidFill>
                  <a:srgbClr val="193E72"/>
                </a:solidFill>
                <a:latin typeface="Lato"/>
                <a:ea typeface="Lato"/>
                <a:cs typeface="Lato"/>
                <a:sym typeface="Lato"/>
              </a:rPr>
              <a:t>Six month in-work training opportunity, providing practical experience for healthcare professionals starting their research career.  </a:t>
            </a:r>
            <a:endParaRPr sz="2400">
              <a:solidFill>
                <a:srgbClr val="193E72"/>
              </a:solidFill>
              <a:latin typeface="Lato"/>
              <a:ea typeface="Lato"/>
              <a:cs typeface="Lato"/>
              <a:sym typeface="Lato"/>
            </a:endParaRPr>
          </a:p>
          <a:p>
            <a:pPr indent="0" lvl="0" marL="0" rtl="0" algn="l">
              <a:lnSpc>
                <a:spcPct val="90000"/>
              </a:lnSpc>
              <a:spcBef>
                <a:spcPts val="1000"/>
              </a:spcBef>
              <a:spcAft>
                <a:spcPts val="0"/>
              </a:spcAft>
              <a:buNone/>
            </a:pPr>
            <a:r>
              <a:rPr lang="en-GB" sz="2400">
                <a:solidFill>
                  <a:srgbClr val="193E72"/>
                </a:solidFill>
                <a:latin typeface="Lato"/>
                <a:ea typeface="Lato"/>
                <a:cs typeface="Lato"/>
                <a:sym typeface="Lato"/>
              </a:rPr>
              <a:t>People who would not normally have the opportunity to take part in clinical research in their day to day role have the chance to experience what it means to work on and deliver a NIHR portfolio trial under the mentorship of an enthusiastic Local PI.</a:t>
            </a:r>
            <a:endParaRPr sz="2400">
              <a:solidFill>
                <a:srgbClr val="193E72"/>
              </a:solidFill>
              <a:latin typeface="Lato"/>
              <a:ea typeface="Lato"/>
              <a:cs typeface="Lato"/>
              <a:sym typeface="Lato"/>
            </a:endParaRPr>
          </a:p>
          <a:p>
            <a:pPr indent="0" lvl="0" marL="0" rtl="0" algn="l">
              <a:lnSpc>
                <a:spcPct val="90000"/>
              </a:lnSpc>
              <a:spcBef>
                <a:spcPts val="1000"/>
              </a:spcBef>
              <a:spcAft>
                <a:spcPts val="0"/>
              </a:spcAft>
              <a:buNone/>
            </a:pPr>
            <a:r>
              <a:rPr lang="en-GB" sz="2400">
                <a:solidFill>
                  <a:srgbClr val="193E72"/>
                </a:solidFill>
                <a:latin typeface="Lato"/>
                <a:ea typeface="Lato"/>
                <a:cs typeface="Lato"/>
                <a:sym typeface="Lato"/>
              </a:rPr>
              <a:t>CIs working with a CTU can register their study on the scheme </a:t>
            </a:r>
            <a:endParaRPr sz="2400">
              <a:solidFill>
                <a:srgbClr val="193E72"/>
              </a:solidFill>
              <a:latin typeface="Lato"/>
              <a:ea typeface="Lato"/>
              <a:cs typeface="Lato"/>
              <a:sym typeface="Lato"/>
            </a:endParaRPr>
          </a:p>
          <a:p>
            <a:pPr indent="0" lvl="0" marL="0" rtl="0" algn="l">
              <a:lnSpc>
                <a:spcPct val="90000"/>
              </a:lnSpc>
              <a:spcBef>
                <a:spcPts val="1000"/>
              </a:spcBef>
              <a:spcAft>
                <a:spcPts val="0"/>
              </a:spcAft>
              <a:buNone/>
            </a:pPr>
            <a:r>
              <a:rPr lang="en-GB" sz="2400" u="sng">
                <a:solidFill>
                  <a:srgbClr val="193E72"/>
                </a:solidFill>
                <a:latin typeface="Lato"/>
                <a:ea typeface="Lato"/>
                <a:cs typeface="Lato"/>
                <a:sym typeface="Lato"/>
                <a:hlinkClick r:id="rId3">
                  <a:extLst>
                    <a:ext uri="{A12FA001-AC4F-418D-AE19-62706E023703}">
                      <ahyp:hlinkClr val="tx"/>
                    </a:ext>
                  </a:extLst>
                </a:hlinkClick>
              </a:rPr>
              <a:t>https://www.nihr.ac.uk/health-and-care-professionals/career-development/associate-principal-investigator-scheme.htm</a:t>
            </a:r>
            <a:endParaRPr b="1" sz="2400">
              <a:solidFill>
                <a:srgbClr val="193E72"/>
              </a:solidFill>
              <a:latin typeface="Lato"/>
              <a:ea typeface="Lato"/>
              <a:cs typeface="Lato"/>
              <a:sym typeface="Lato"/>
            </a:endParaRPr>
          </a:p>
        </p:txBody>
      </p:sp>
      <p:pic>
        <p:nvPicPr>
          <p:cNvPr id="403" name="Google Shape;403;p47"/>
          <p:cNvPicPr preferRelativeResize="0"/>
          <p:nvPr/>
        </p:nvPicPr>
        <p:blipFill>
          <a:blip r:embed="rId4">
            <a:alphaModFix/>
          </a:blip>
          <a:stretch>
            <a:fillRect/>
          </a:stretch>
        </p:blipFill>
        <p:spPr>
          <a:xfrm>
            <a:off x="8997196" y="4473775"/>
            <a:ext cx="2827200" cy="1588150"/>
          </a:xfrm>
          <a:prstGeom prst="rect">
            <a:avLst/>
          </a:prstGeom>
          <a:noFill/>
          <a:ln>
            <a:noFill/>
          </a:ln>
        </p:spPr>
      </p:pic>
      <p:pic>
        <p:nvPicPr>
          <p:cNvPr id="404" name="Google Shape;404;p47"/>
          <p:cNvPicPr preferRelativeResize="0"/>
          <p:nvPr/>
        </p:nvPicPr>
        <p:blipFill>
          <a:blip r:embed="rId5">
            <a:alphaModFix/>
          </a:blip>
          <a:stretch>
            <a:fillRect/>
          </a:stretch>
        </p:blipFill>
        <p:spPr>
          <a:xfrm>
            <a:off x="219498" y="85723"/>
            <a:ext cx="3075125" cy="1725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8"/>
          <p:cNvSpPr txBox="1"/>
          <p:nvPr>
            <p:ph idx="4294967295" type="title"/>
          </p:nvPr>
        </p:nvSpPr>
        <p:spPr>
          <a:xfrm>
            <a:off x="838200" y="365125"/>
            <a:ext cx="10770000" cy="86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sz="3200">
                <a:solidFill>
                  <a:srgbClr val="193E72"/>
                </a:solidFill>
              </a:rPr>
              <a:t>Principal Investigator Pipeline Programme</a:t>
            </a:r>
            <a:endParaRPr sz="3200">
              <a:solidFill>
                <a:srgbClr val="193E72"/>
              </a:solidFill>
            </a:endParaRPr>
          </a:p>
          <a:p>
            <a:pPr indent="0" lvl="0" marL="0" rtl="0" algn="l">
              <a:spcBef>
                <a:spcPts val="0"/>
              </a:spcBef>
              <a:spcAft>
                <a:spcPts val="0"/>
              </a:spcAft>
              <a:buNone/>
            </a:pPr>
            <a:r>
              <a:rPr lang="en-GB" sz="3200">
                <a:solidFill>
                  <a:srgbClr val="193E72"/>
                </a:solidFill>
              </a:rPr>
              <a:t> (PIPP)</a:t>
            </a:r>
            <a:endParaRPr sz="3200">
              <a:solidFill>
                <a:srgbClr val="193E72"/>
              </a:solidFill>
            </a:endParaRPr>
          </a:p>
        </p:txBody>
      </p:sp>
      <p:sp>
        <p:nvSpPr>
          <p:cNvPr id="410" name="Google Shape;410;p48"/>
          <p:cNvSpPr txBox="1"/>
          <p:nvPr>
            <p:ph idx="4294967295" type="body"/>
          </p:nvPr>
        </p:nvSpPr>
        <p:spPr>
          <a:xfrm>
            <a:off x="534100" y="1545540"/>
            <a:ext cx="10515600" cy="4256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sz="2400">
                <a:solidFill>
                  <a:srgbClr val="193E72"/>
                </a:solidFill>
              </a:rPr>
              <a:t>Overview</a:t>
            </a:r>
            <a:endParaRPr b="1" sz="2400">
              <a:solidFill>
                <a:srgbClr val="193E72"/>
              </a:solidFill>
            </a:endParaRPr>
          </a:p>
          <a:p>
            <a:pPr indent="-381000" lvl="0" marL="457200" rtl="0" algn="l">
              <a:spcBef>
                <a:spcPts val="1000"/>
              </a:spcBef>
              <a:spcAft>
                <a:spcPts val="0"/>
              </a:spcAft>
              <a:buClr>
                <a:srgbClr val="193E72"/>
              </a:buClr>
              <a:buSzPts val="2400"/>
              <a:buChar char="•"/>
            </a:pPr>
            <a:r>
              <a:rPr lang="en-GB" sz="2400">
                <a:solidFill>
                  <a:srgbClr val="193E72"/>
                </a:solidFill>
              </a:rPr>
              <a:t>Research delivery nurses or midwives</a:t>
            </a:r>
            <a:endParaRPr sz="2400">
              <a:solidFill>
                <a:srgbClr val="193E72"/>
              </a:solidFill>
            </a:endParaRPr>
          </a:p>
          <a:p>
            <a:pPr indent="-381000" lvl="0" marL="457200" rtl="0" algn="l">
              <a:spcBef>
                <a:spcPts val="0"/>
              </a:spcBef>
              <a:spcAft>
                <a:spcPts val="0"/>
              </a:spcAft>
              <a:buClr>
                <a:srgbClr val="193E72"/>
              </a:buClr>
              <a:buSzPts val="2400"/>
              <a:buChar char="•"/>
            </a:pPr>
            <a:r>
              <a:rPr lang="en-GB" sz="2400">
                <a:solidFill>
                  <a:srgbClr val="193E72"/>
                </a:solidFill>
              </a:rPr>
              <a:t>12 to 18 months</a:t>
            </a:r>
            <a:endParaRPr sz="2400">
              <a:solidFill>
                <a:srgbClr val="193E72"/>
              </a:solidFill>
            </a:endParaRPr>
          </a:p>
          <a:p>
            <a:pPr indent="-381000" lvl="0" marL="457200" rtl="0" algn="l">
              <a:spcBef>
                <a:spcPts val="0"/>
              </a:spcBef>
              <a:spcAft>
                <a:spcPts val="0"/>
              </a:spcAft>
              <a:buClr>
                <a:srgbClr val="193E72"/>
              </a:buClr>
              <a:buSzPts val="2400"/>
              <a:buChar char="•"/>
            </a:pPr>
            <a:r>
              <a:rPr lang="en-GB" sz="2400">
                <a:solidFill>
                  <a:srgbClr val="193E72"/>
                </a:solidFill>
              </a:rPr>
              <a:t>Free if you’re eligible</a:t>
            </a:r>
            <a:endParaRPr sz="2400">
              <a:solidFill>
                <a:srgbClr val="193E72"/>
              </a:solidFill>
            </a:endParaRPr>
          </a:p>
          <a:p>
            <a:pPr indent="-381000" lvl="0" marL="457200" rtl="0" algn="l">
              <a:spcBef>
                <a:spcPts val="0"/>
              </a:spcBef>
              <a:spcAft>
                <a:spcPts val="0"/>
              </a:spcAft>
              <a:buClr>
                <a:srgbClr val="193E72"/>
              </a:buClr>
              <a:buSzPts val="2400"/>
              <a:buChar char="•"/>
            </a:pPr>
            <a:r>
              <a:rPr lang="en-GB" sz="2400">
                <a:solidFill>
                  <a:srgbClr val="193E72"/>
                </a:solidFill>
              </a:rPr>
              <a:t>Live virtual lessons, online learning and hands-on experience</a:t>
            </a:r>
            <a:endParaRPr sz="2400">
              <a:solidFill>
                <a:srgbClr val="193E72"/>
              </a:solidFill>
            </a:endParaRPr>
          </a:p>
          <a:p>
            <a:pPr indent="0" lvl="0" marL="0" rtl="0" algn="l">
              <a:spcBef>
                <a:spcPts val="1000"/>
              </a:spcBef>
              <a:spcAft>
                <a:spcPts val="0"/>
              </a:spcAft>
              <a:buNone/>
            </a:pPr>
            <a:r>
              <a:t/>
            </a:r>
            <a:endParaRPr sz="2400">
              <a:solidFill>
                <a:srgbClr val="193E72"/>
              </a:solidFill>
            </a:endParaRPr>
          </a:p>
          <a:p>
            <a:pPr indent="0" lvl="0" marL="0" rtl="0" algn="l">
              <a:spcBef>
                <a:spcPts val="1000"/>
              </a:spcBef>
              <a:spcAft>
                <a:spcPts val="0"/>
              </a:spcAft>
              <a:buNone/>
            </a:pPr>
            <a:r>
              <a:rPr lang="en-GB" sz="2400">
                <a:solidFill>
                  <a:srgbClr val="193E72"/>
                </a:solidFill>
              </a:rPr>
              <a:t>Cohort 4 applications open at the end of March 2025</a:t>
            </a:r>
            <a:endParaRPr sz="2400">
              <a:solidFill>
                <a:srgbClr val="193E72"/>
              </a:solidFill>
            </a:endParaRPr>
          </a:p>
          <a:p>
            <a:pPr indent="0" lvl="0" marL="0" rtl="0" algn="l">
              <a:spcBef>
                <a:spcPts val="1000"/>
              </a:spcBef>
              <a:spcAft>
                <a:spcPts val="0"/>
              </a:spcAft>
              <a:buNone/>
            </a:pPr>
            <a:r>
              <a:rPr lang="en-GB" sz="2400">
                <a:solidFill>
                  <a:srgbClr val="193E72"/>
                </a:solidFill>
              </a:rPr>
              <a:t>Please email </a:t>
            </a:r>
            <a:r>
              <a:rPr lang="en-GB" sz="2400" u="sng">
                <a:solidFill>
                  <a:srgbClr val="193E72"/>
                </a:solidFill>
                <a:hlinkClick r:id="rId3">
                  <a:extLst>
                    <a:ext uri="{A12FA001-AC4F-418D-AE19-62706E023703}">
                      <ahyp:hlinkClr val="tx"/>
                    </a:ext>
                  </a:extLst>
                </a:hlinkClick>
              </a:rPr>
              <a:t>nursingandmidwifery@nihr.ac.uk</a:t>
            </a:r>
            <a:r>
              <a:rPr lang="en-GB" sz="2400">
                <a:solidFill>
                  <a:srgbClr val="193E72"/>
                </a:solidFill>
              </a:rPr>
              <a:t> for more information</a:t>
            </a:r>
            <a:endParaRPr sz="2400">
              <a:solidFill>
                <a:srgbClr val="193E72"/>
              </a:solidFill>
            </a:endParaRPr>
          </a:p>
          <a:p>
            <a:pPr indent="0" lvl="0" marL="0" rtl="0" algn="l">
              <a:spcBef>
                <a:spcPts val="1000"/>
              </a:spcBef>
              <a:spcAft>
                <a:spcPts val="0"/>
              </a:spcAft>
              <a:buNone/>
            </a:pPr>
            <a:r>
              <a:rPr lang="en-GB" sz="2400">
                <a:solidFill>
                  <a:srgbClr val="193E72"/>
                </a:solidFill>
              </a:rPr>
              <a:t>https://www.nihr.ac.uk/career-development/clinical-research-courses-and-support/principal-investigator-pipeline-programme</a:t>
            </a:r>
            <a:endParaRPr sz="2400">
              <a:solidFill>
                <a:srgbClr val="193E72"/>
              </a:solidFill>
            </a:endParaRPr>
          </a:p>
        </p:txBody>
      </p:sp>
      <p:pic>
        <p:nvPicPr>
          <p:cNvPr id="411" name="Google Shape;411;p48"/>
          <p:cNvPicPr preferRelativeResize="0"/>
          <p:nvPr/>
        </p:nvPicPr>
        <p:blipFill>
          <a:blip r:embed="rId4">
            <a:alphaModFix/>
          </a:blip>
          <a:stretch>
            <a:fillRect/>
          </a:stretch>
        </p:blipFill>
        <p:spPr>
          <a:xfrm>
            <a:off x="8881848" y="193450"/>
            <a:ext cx="3110925" cy="1742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9"/>
          <p:cNvSpPr txBox="1"/>
          <p:nvPr>
            <p:ph idx="4294967295" type="body"/>
          </p:nvPr>
        </p:nvSpPr>
        <p:spPr>
          <a:xfrm>
            <a:off x="776975" y="424478"/>
            <a:ext cx="10515600" cy="5430900"/>
          </a:xfrm>
          <a:prstGeom prst="rect">
            <a:avLst/>
          </a:prstGeom>
          <a:noFill/>
          <a:ln>
            <a:noFill/>
          </a:ln>
        </p:spPr>
        <p:txBody>
          <a:bodyPr anchorCtr="0" anchor="t" bIns="0" lIns="91425" spcFirstLastPara="1" rIns="91425" wrap="square" tIns="0">
            <a:noAutofit/>
          </a:bodyPr>
          <a:lstStyle/>
          <a:p>
            <a:pPr indent="0" lvl="0" marL="0" rtl="0" algn="l">
              <a:lnSpc>
                <a:spcPct val="100000"/>
              </a:lnSpc>
              <a:spcBef>
                <a:spcPts val="1000"/>
              </a:spcBef>
              <a:spcAft>
                <a:spcPts val="0"/>
              </a:spcAft>
              <a:buSzPts val="2400"/>
              <a:buNone/>
            </a:pPr>
            <a:r>
              <a:rPr b="1" lang="en-GB" sz="2220"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indent="0" lvl="0" marL="0" rtl="0" algn="l">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RDN, including all specialty areas</a:t>
            </a:r>
            <a:endParaRPr sz="2220">
              <a:solidFill>
                <a:srgbClr val="193E72"/>
              </a:solidFill>
              <a:latin typeface="Lato"/>
              <a:ea typeface="Lato"/>
              <a:cs typeface="Lato"/>
              <a:sym typeface="Lato"/>
            </a:endParaRPr>
          </a:p>
          <a:p>
            <a:pPr indent="0" lvl="0" marL="0" rtl="0" algn="l">
              <a:lnSpc>
                <a:spcPct val="100000"/>
              </a:lnSpc>
              <a:spcBef>
                <a:spcPts val="2000"/>
              </a:spcBef>
              <a:spcAft>
                <a:spcPts val="0"/>
              </a:spcAft>
              <a:buSzPts val="2400"/>
              <a:buNone/>
            </a:pPr>
            <a:r>
              <a:rPr b="1" lang="en-GB" sz="2220" u="sng">
                <a:solidFill>
                  <a:schemeClr val="hlink"/>
                </a:solidFill>
                <a:latin typeface="Lato"/>
                <a:ea typeface="Lato"/>
                <a:cs typeface="Lato"/>
                <a:sym typeface="Lato"/>
                <a:hlinkClick r:id="rId4"/>
              </a:rPr>
              <a:t>NIHR Be Part of Research https://bepartofresearch.nihr.ac.uk/</a:t>
            </a:r>
            <a:endParaRPr b="1" sz="2220" u="sng">
              <a:solidFill>
                <a:srgbClr val="0000FF"/>
              </a:solidFill>
              <a:latin typeface="Lato"/>
              <a:ea typeface="Lato"/>
              <a:cs typeface="Lato"/>
              <a:sym typeface="Lato"/>
              <a:hlinkClick r:id="rId5">
                <a:extLst>
                  <a:ext uri="{A12FA001-AC4F-418D-AE19-62706E023703}">
                    <ahyp:hlinkClr val="tx"/>
                  </a:ext>
                </a:extLst>
              </a:hlinkClick>
            </a:endParaRPr>
          </a:p>
          <a:p>
            <a:pPr indent="0" lvl="0" marL="0" rtl="0" algn="l">
              <a:lnSpc>
                <a:spcPct val="100000"/>
              </a:lnSpc>
              <a:spcBef>
                <a:spcPts val="2000"/>
              </a:spcBef>
              <a:spcAft>
                <a:spcPts val="0"/>
              </a:spcAft>
              <a:buSzPts val="2400"/>
              <a:buNone/>
            </a:pPr>
            <a:r>
              <a:rPr lang="en-GB" sz="2220">
                <a:solidFill>
                  <a:schemeClr val="hlink"/>
                </a:solidFill>
                <a:uFill>
                  <a:noFill/>
                </a:uFill>
                <a:latin typeface="Lato"/>
                <a:ea typeface="Lato"/>
                <a:cs typeface="Lato"/>
                <a:sym typeface="Lato"/>
                <a:hlinkClick r:id="rId6"/>
              </a:rPr>
              <a:t>See which studies are open across the country </a:t>
            </a:r>
            <a:endParaRPr b="1" sz="2220">
              <a:solidFill>
                <a:srgbClr val="193E72"/>
              </a:solidFill>
              <a:latin typeface="Lato"/>
              <a:ea typeface="Lato"/>
              <a:cs typeface="Lato"/>
              <a:sym typeface="Lato"/>
            </a:endParaRPr>
          </a:p>
          <a:p>
            <a:pPr indent="0" lvl="0" marL="0" rtl="0" algn="l">
              <a:lnSpc>
                <a:spcPct val="100000"/>
              </a:lnSpc>
              <a:spcBef>
                <a:spcPts val="2000"/>
              </a:spcBef>
              <a:spcAft>
                <a:spcPts val="0"/>
              </a:spcAft>
              <a:buSzPts val="2400"/>
              <a:buNone/>
            </a:pPr>
            <a:r>
              <a:rPr b="1" lang="en-GB" sz="2220" u="sng">
                <a:solidFill>
                  <a:schemeClr val="hlink"/>
                </a:solidFill>
                <a:latin typeface="Lato"/>
                <a:ea typeface="Lato"/>
                <a:cs typeface="Lato"/>
                <a:sym typeface="Lato"/>
                <a:hlinkClick r:id="rId7"/>
              </a:rPr>
              <a:t>Find a Clinical Research Study (ODP) http://csg.ncri.org.uk/portfolio/portfolio-maps/</a:t>
            </a:r>
            <a:endParaRPr b="1" u="sng">
              <a:solidFill>
                <a:srgbClr val="0000FF"/>
              </a:solidFill>
              <a:latin typeface="Lato"/>
              <a:ea typeface="Lato"/>
              <a:cs typeface="Lato"/>
              <a:sym typeface="Lato"/>
            </a:endParaRPr>
          </a:p>
          <a:p>
            <a:pPr indent="0" lvl="0" marL="0" rtl="0" algn="l">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indent="25400" lvl="2" marL="1143000" rtl="0" algn="l">
              <a:lnSpc>
                <a:spcPct val="80000"/>
              </a:lnSpc>
              <a:spcBef>
                <a:spcPts val="400"/>
              </a:spcBef>
              <a:spcAft>
                <a:spcPts val="0"/>
              </a:spcAft>
              <a:buClr>
                <a:schemeClr val="dk1"/>
              </a:buClr>
              <a:buSzPts val="2000"/>
              <a:buNone/>
            </a:pPr>
            <a:r>
              <a:t/>
            </a:r>
            <a:endParaRPr sz="1850">
              <a:solidFill>
                <a:schemeClr val="dk1"/>
              </a:solidFill>
              <a:latin typeface="Lato"/>
              <a:ea typeface="Lato"/>
              <a:cs typeface="Lato"/>
              <a:sym typeface="Lato"/>
            </a:endParaRPr>
          </a:p>
          <a:p>
            <a:pPr indent="-87622" lvl="0" marL="228593" rtl="0" algn="l">
              <a:lnSpc>
                <a:spcPct val="70000"/>
              </a:lnSpc>
              <a:spcBef>
                <a:spcPts val="1000"/>
              </a:spcBef>
              <a:spcAft>
                <a:spcPts val="0"/>
              </a:spcAft>
              <a:buClr>
                <a:srgbClr val="193E72"/>
              </a:buClr>
              <a:buSzPts val="2220"/>
              <a:buNone/>
            </a:pPr>
            <a:r>
              <a:t/>
            </a:r>
            <a:endParaRPr sz="2220">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0"/>
          <p:cNvSpPr txBox="1"/>
          <p:nvPr>
            <p:ph idx="4294967295"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GB">
                <a:solidFill>
                  <a:schemeClr val="lt1"/>
                </a:solidFill>
                <a:latin typeface="Lato"/>
                <a:ea typeface="Lato"/>
                <a:cs typeface="Lato"/>
                <a:sym typeface="Lato"/>
              </a:rPr>
              <a:t>RRDN Contacts</a:t>
            </a:r>
            <a:endParaRPr>
              <a:solidFill>
                <a:schemeClr val="lt1"/>
              </a:solidFill>
              <a:latin typeface="Lato"/>
              <a:ea typeface="Lato"/>
              <a:cs typeface="Lato"/>
              <a:sym typeface="Lato"/>
            </a:endParaRPr>
          </a:p>
        </p:txBody>
      </p:sp>
      <p:sp>
        <p:nvSpPr>
          <p:cNvPr id="422" name="Google Shape;422;p50"/>
          <p:cNvSpPr txBox="1"/>
          <p:nvPr>
            <p:ph idx="4294967295"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p>
            <a:pPr indent="-76192" lvl="0" marL="228592" rtl="0" algn="l">
              <a:lnSpc>
                <a:spcPct val="90000"/>
              </a:lnSpc>
              <a:spcBef>
                <a:spcPts val="0"/>
              </a:spcBef>
              <a:spcAft>
                <a:spcPts val="0"/>
              </a:spcAft>
              <a:buClr>
                <a:schemeClr val="lt1"/>
              </a:buClr>
              <a:buSzPts val="2400"/>
              <a:buNone/>
            </a:pPr>
            <a:r>
              <a:rPr lang="en-GB" u="sng">
                <a:solidFill>
                  <a:schemeClr val="lt1"/>
                </a:solidFill>
                <a:latin typeface="Lato"/>
                <a:ea typeface="Lato"/>
                <a:cs typeface="Lato"/>
                <a:sym typeface="Lato"/>
                <a:hlinkClick r:id="rId3">
                  <a:extLst>
                    <a:ext uri="{A12FA001-AC4F-418D-AE19-62706E023703}">
                      <ahyp:hlinkClr val="tx"/>
                    </a:ext>
                  </a:extLst>
                </a:hlinkClick>
              </a:rPr>
              <a:t>swc.rrdn@nihr.ac.uk</a:t>
            </a:r>
            <a:endParaRPr>
              <a:solidFill>
                <a:schemeClr val="lt1"/>
              </a:solidFill>
              <a:latin typeface="Lato"/>
              <a:ea typeface="Lato"/>
              <a:cs typeface="Lato"/>
              <a:sym typeface="Lato"/>
            </a:endParaRPr>
          </a:p>
          <a:p>
            <a:pPr indent="-76192" lvl="0" marL="228592" rtl="0" algn="l">
              <a:lnSpc>
                <a:spcPct val="90000"/>
              </a:lnSpc>
              <a:spcBef>
                <a:spcPts val="0"/>
              </a:spcBef>
              <a:spcAft>
                <a:spcPts val="0"/>
              </a:spcAft>
              <a:buClr>
                <a:schemeClr val="lt1"/>
              </a:buClr>
              <a:buSzPts val="2400"/>
              <a:buNone/>
            </a:pPr>
            <a:r>
              <a:t/>
            </a:r>
            <a:endParaRPr>
              <a:solidFill>
                <a:schemeClr val="lt1"/>
              </a:solidFill>
              <a:latin typeface="Lato"/>
              <a:ea typeface="Lato"/>
              <a:cs typeface="Lato"/>
              <a:sym typeface="Lato"/>
            </a:endParaRPr>
          </a:p>
          <a:p>
            <a:pPr indent="-76192" lvl="0" marL="228592" rtl="0" algn="l">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Study Support Service Manager: </a:t>
            </a:r>
            <a:r>
              <a:rPr lang="en-GB" u="sng">
                <a:solidFill>
                  <a:schemeClr val="lt1"/>
                </a:solidFill>
                <a:latin typeface="Lato"/>
                <a:ea typeface="Lato"/>
                <a:cs typeface="Lato"/>
                <a:sym typeface="Lato"/>
                <a:hlinkClick r:id="rId4">
                  <a:extLst>
                    <a:ext uri="{A12FA001-AC4F-418D-AE19-62706E023703}">
                      <ahyp:hlinkClr val="tx"/>
                    </a:ext>
                  </a:extLst>
                </a:hlinkClick>
              </a:rPr>
              <a:t>claire.matthews@nihr.ac.uk</a:t>
            </a:r>
            <a:endParaRPr>
              <a:solidFill>
                <a:schemeClr val="lt1"/>
              </a:solidFill>
              <a:latin typeface="Lato"/>
              <a:ea typeface="Lato"/>
              <a:cs typeface="Lato"/>
              <a:sym typeface="Lato"/>
            </a:endParaRPr>
          </a:p>
          <a:p>
            <a:pPr indent="-76192" lvl="0" marL="228592" rtl="0" algn="l">
              <a:lnSpc>
                <a:spcPct val="90000"/>
              </a:lnSpc>
              <a:spcBef>
                <a:spcPts val="0"/>
              </a:spcBef>
              <a:spcAft>
                <a:spcPts val="0"/>
              </a:spcAft>
              <a:buClr>
                <a:schemeClr val="lt1"/>
              </a:buClr>
              <a:buSzPts val="2400"/>
              <a:buNone/>
            </a:pPr>
            <a:r>
              <a:t/>
            </a:r>
            <a:endParaRPr>
              <a:solidFill>
                <a:schemeClr val="lt1"/>
              </a:solidFill>
              <a:latin typeface="Lato"/>
              <a:ea typeface="Lato"/>
              <a:cs typeface="Lato"/>
              <a:sym typeface="Lato"/>
            </a:endParaRPr>
          </a:p>
          <a:p>
            <a:pPr indent="-76192" lvl="0" marL="228592" rtl="0" algn="l">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CAG Research Lead: christopher.herbert@uhbw.nhs.uk</a:t>
            </a:r>
            <a:endParaRPr>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9" name="Shape 189"/>
        <p:cNvGrpSpPr/>
        <p:nvPr/>
      </p:nvGrpSpPr>
      <p:grpSpPr>
        <a:xfrm>
          <a:off x="0" y="0"/>
          <a:ext cx="0" cy="0"/>
          <a:chOff x="0" y="0"/>
          <a:chExt cx="0" cy="0"/>
        </a:xfrm>
      </p:grpSpPr>
      <p:sp>
        <p:nvSpPr>
          <p:cNvPr id="190" name="Google Shape;190;p28"/>
          <p:cNvSpPr txBox="1"/>
          <p:nvPr>
            <p:ph type="title"/>
          </p:nvPr>
        </p:nvSpPr>
        <p:spPr>
          <a:xfrm>
            <a:off x="792000" y="365127"/>
            <a:ext cx="10515600" cy="865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Lato"/>
              <a:buNone/>
            </a:pPr>
            <a:r>
              <a:rPr lang="en-GB"/>
              <a:t>Research Delivery Network</a:t>
            </a:r>
            <a:endParaRPr/>
          </a:p>
        </p:txBody>
      </p:sp>
      <p:sp>
        <p:nvSpPr>
          <p:cNvPr id="191" name="Google Shape;191;p28"/>
          <p:cNvSpPr txBox="1"/>
          <p:nvPr>
            <p:ph idx="1" type="body"/>
          </p:nvPr>
        </p:nvSpPr>
        <p:spPr>
          <a:xfrm>
            <a:off x="6060700" y="1395633"/>
            <a:ext cx="5433900" cy="4256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GB" sz="3200">
                <a:solidFill>
                  <a:srgbClr val="A0E4E8"/>
                </a:solidFill>
              </a:rPr>
              <a:t>Mission</a:t>
            </a:r>
            <a:endParaRPr sz="1900"/>
          </a:p>
          <a:p>
            <a:pPr indent="0" lvl="0" marL="215900" rtl="0" algn="l">
              <a:lnSpc>
                <a:spcPct val="100000"/>
              </a:lnSpc>
              <a:spcBef>
                <a:spcPts val="0"/>
              </a:spcBef>
              <a:spcAft>
                <a:spcPts val="0"/>
              </a:spcAft>
              <a:buNone/>
            </a:pPr>
            <a:r>
              <a:t/>
            </a:r>
            <a:endParaRPr b="1"/>
          </a:p>
          <a:p>
            <a:pPr indent="0" lvl="0" marL="0" rtl="0" algn="l">
              <a:lnSpc>
                <a:spcPct val="100000"/>
              </a:lnSpc>
              <a:spcBef>
                <a:spcPts val="0"/>
              </a:spcBef>
              <a:spcAft>
                <a:spcPts val="0"/>
              </a:spcAft>
              <a:buNone/>
            </a:pPr>
            <a:r>
              <a:rPr lang="en-GB"/>
              <a:t>Enabling the health and care system to attract, optimise and deliver research across England.</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GB"/>
              <a:t>We do this as part of the NIHR’s overall mission to improve the health and wealth of the nation through research.</a:t>
            </a:r>
            <a:endParaRPr>
              <a:latin typeface="Calibri"/>
              <a:ea typeface="Calibri"/>
              <a:cs typeface="Calibri"/>
              <a:sym typeface="Calibri"/>
            </a:endParaRPr>
          </a:p>
          <a:p>
            <a:pPr indent="0" lvl="0" marL="0" rtl="0" algn="l">
              <a:lnSpc>
                <a:spcPct val="100000"/>
              </a:lnSpc>
              <a:spcBef>
                <a:spcPts val="0"/>
              </a:spcBef>
              <a:spcAft>
                <a:spcPts val="0"/>
              </a:spcAft>
              <a:buNone/>
            </a:pPr>
            <a:r>
              <a:t/>
            </a:r>
            <a:endParaRPr b="1"/>
          </a:p>
        </p:txBody>
      </p:sp>
      <p:sp>
        <p:nvSpPr>
          <p:cNvPr id="192" name="Google Shape;192;p28"/>
          <p:cNvSpPr/>
          <p:nvPr/>
        </p:nvSpPr>
        <p:spPr>
          <a:xfrm>
            <a:off x="790275" y="5097964"/>
            <a:ext cx="638100" cy="638100"/>
          </a:xfrm>
          <a:prstGeom prst="ellipse">
            <a:avLst/>
          </a:prstGeom>
          <a:solidFill>
            <a:schemeClr val="accent2"/>
          </a:solidFill>
          <a:ln cap="flat" cmpd="sng" w="139700">
            <a:solidFill>
              <a:srgbClr val="D1D9E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sp>
        <p:nvSpPr>
          <p:cNvPr id="193" name="Google Shape;193;p28"/>
          <p:cNvSpPr/>
          <p:nvPr/>
        </p:nvSpPr>
        <p:spPr>
          <a:xfrm>
            <a:off x="10440308" y="1034773"/>
            <a:ext cx="638100" cy="638100"/>
          </a:xfrm>
          <a:prstGeom prst="ellipse">
            <a:avLst/>
          </a:prstGeom>
          <a:solidFill>
            <a:srgbClr val="D1D9E2"/>
          </a:solidFill>
          <a:ln cap="flat" cmpd="sng" w="139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sp>
        <p:nvSpPr>
          <p:cNvPr id="194" name="Google Shape;194;p28"/>
          <p:cNvSpPr/>
          <p:nvPr/>
        </p:nvSpPr>
        <p:spPr>
          <a:xfrm>
            <a:off x="790267" y="1396800"/>
            <a:ext cx="4560900" cy="3099600"/>
          </a:xfrm>
          <a:prstGeom prst="rect">
            <a:avLst/>
          </a:prstGeom>
          <a:noFill/>
          <a:ln>
            <a:noFill/>
          </a:ln>
        </p:spPr>
        <p:txBody>
          <a:bodyPr anchorCtr="0" anchor="ctr" bIns="91425" lIns="91425" spcFirstLastPara="1" rIns="0" wrap="square" tIns="91425">
            <a:noAutofit/>
          </a:bodyPr>
          <a:lstStyle/>
          <a:p>
            <a:pPr indent="0" lvl="0" marL="0" marR="0" rtl="0" algn="l">
              <a:spcBef>
                <a:spcPts val="0"/>
              </a:spcBef>
              <a:spcAft>
                <a:spcPts val="0"/>
              </a:spcAft>
              <a:buNone/>
            </a:pPr>
            <a:r>
              <a:rPr b="1" lang="en-GB" sz="3200">
                <a:solidFill>
                  <a:srgbClr val="A0E4E8"/>
                </a:solidFill>
                <a:latin typeface="Lato"/>
                <a:ea typeface="Lato"/>
                <a:cs typeface="Lato"/>
                <a:sym typeface="Lato"/>
              </a:rPr>
              <a:t>Vision</a:t>
            </a:r>
            <a:endParaRPr b="1" sz="3200">
              <a:solidFill>
                <a:srgbClr val="A0E4E8"/>
              </a:solidFill>
              <a:latin typeface="Lato"/>
              <a:ea typeface="Lato"/>
              <a:cs typeface="Lato"/>
              <a:sym typeface="Lato"/>
            </a:endParaRPr>
          </a:p>
          <a:p>
            <a:pPr indent="0" lvl="0" marL="0" marR="0" rtl="0" algn="ctr">
              <a:spcBef>
                <a:spcPts val="0"/>
              </a:spcBef>
              <a:spcAft>
                <a:spcPts val="0"/>
              </a:spcAft>
              <a:buNone/>
            </a:pPr>
            <a:r>
              <a:t/>
            </a:r>
            <a:endParaRPr b="1" sz="2800">
              <a:solidFill>
                <a:srgbClr val="A0E4E8"/>
              </a:solidFill>
              <a:latin typeface="Lato"/>
              <a:ea typeface="Lato"/>
              <a:cs typeface="Lato"/>
              <a:sym typeface="Lato"/>
            </a:endParaRPr>
          </a:p>
          <a:p>
            <a:pPr indent="0" lvl="0" marL="0" marR="0" rtl="0" algn="l">
              <a:spcBef>
                <a:spcPts val="0"/>
              </a:spcBef>
              <a:spcAft>
                <a:spcPts val="0"/>
              </a:spcAft>
              <a:buNone/>
            </a:pPr>
            <a:r>
              <a:rPr lang="en-GB" sz="2400">
                <a:solidFill>
                  <a:schemeClr val="lt1"/>
                </a:solidFill>
                <a:latin typeface="Lato"/>
                <a:ea typeface="Lato"/>
                <a:cs typeface="Lato"/>
                <a:sym typeface="Lato"/>
              </a:rPr>
              <a:t>The UK is a global leader in the delivery of high quality, commercial and non commercial research that is inclusive, accessible and improves health and care.</a:t>
            </a:r>
            <a:endParaRPr b="1" sz="3600">
              <a:solidFill>
                <a:srgbClr val="A0E4E8"/>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9" name="Shape 199"/>
        <p:cNvGrpSpPr/>
        <p:nvPr/>
      </p:nvGrpSpPr>
      <p:grpSpPr>
        <a:xfrm>
          <a:off x="0" y="0"/>
          <a:ext cx="0" cy="0"/>
          <a:chOff x="0" y="0"/>
          <a:chExt cx="0" cy="0"/>
        </a:xfrm>
      </p:grpSpPr>
      <p:sp>
        <p:nvSpPr>
          <p:cNvPr id="200" name="Google Shape;200;p29"/>
          <p:cNvSpPr/>
          <p:nvPr/>
        </p:nvSpPr>
        <p:spPr>
          <a:xfrm>
            <a:off x="410067" y="1237533"/>
            <a:ext cx="11450700" cy="1886700"/>
          </a:xfrm>
          <a:prstGeom prst="roundRect">
            <a:avLst>
              <a:gd fmla="val 16667" name="adj"/>
            </a:avLst>
          </a:prstGeom>
          <a:solidFill>
            <a:srgbClr val="EEEEEE"/>
          </a:solidFill>
          <a:ln cap="flat" cmpd="sng" w="28575">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Lato"/>
              <a:ea typeface="Lato"/>
              <a:cs typeface="Lato"/>
              <a:sym typeface="Lato"/>
            </a:endParaRPr>
          </a:p>
        </p:txBody>
      </p:sp>
      <p:sp>
        <p:nvSpPr>
          <p:cNvPr id="201" name="Google Shape;201;p29"/>
          <p:cNvSpPr txBox="1"/>
          <p:nvPr>
            <p:ph idx="1" type="body"/>
          </p:nvPr>
        </p:nvSpPr>
        <p:spPr>
          <a:xfrm>
            <a:off x="1190000" y="1272483"/>
            <a:ext cx="10834800" cy="1886700"/>
          </a:xfrm>
          <a:prstGeom prst="rect">
            <a:avLst/>
          </a:prstGeom>
          <a:noFill/>
          <a:ln>
            <a:noFill/>
          </a:ln>
        </p:spPr>
        <p:txBody>
          <a:bodyPr anchorCtr="0" anchor="ctr" bIns="45700" lIns="91425" spcFirstLastPara="1" rIns="91425" wrap="square" tIns="45700">
            <a:noAutofit/>
          </a:bodyPr>
          <a:lstStyle/>
          <a:p>
            <a:pPr indent="0" lvl="0" marL="0" rtl="0" algn="l">
              <a:lnSpc>
                <a:spcPct val="105000"/>
              </a:lnSpc>
              <a:spcBef>
                <a:spcPts val="0"/>
              </a:spcBef>
              <a:spcAft>
                <a:spcPts val="0"/>
              </a:spcAft>
              <a:buNone/>
            </a:pPr>
            <a:r>
              <a:rPr lang="en-GB" sz="2200"/>
              <a:t>Support the successful delivery of high quality research, as an active partner in the research system. </a:t>
            </a:r>
            <a:br>
              <a:rPr lang="en-GB" sz="2200"/>
            </a:br>
            <a:endParaRPr sz="2200"/>
          </a:p>
          <a:p>
            <a:pPr indent="0" lvl="0" marL="0" rtl="0" algn="l">
              <a:lnSpc>
                <a:spcPct val="105000"/>
              </a:lnSpc>
              <a:spcBef>
                <a:spcPts val="0"/>
              </a:spcBef>
              <a:spcAft>
                <a:spcPts val="0"/>
              </a:spcAft>
              <a:buNone/>
            </a:pPr>
            <a:r>
              <a:rPr lang="en-GB" sz="2200"/>
              <a:t>Increase capacity and capability of the research delivery infrastructure for the future.</a:t>
            </a:r>
            <a:endParaRPr sz="1600">
              <a:solidFill>
                <a:schemeClr val="dk2"/>
              </a:solidFill>
            </a:endParaRPr>
          </a:p>
        </p:txBody>
      </p:sp>
      <p:sp>
        <p:nvSpPr>
          <p:cNvPr id="202" name="Google Shape;202;p29"/>
          <p:cNvSpPr/>
          <p:nvPr/>
        </p:nvSpPr>
        <p:spPr>
          <a:xfrm>
            <a:off x="9337833" y="3331867"/>
            <a:ext cx="925200" cy="807900"/>
          </a:xfrm>
          <a:prstGeom prst="hexagon">
            <a:avLst>
              <a:gd fmla="val 23418" name="adj"/>
              <a:gd fmla="val 115470" name="vf"/>
            </a:avLst>
          </a:prstGeom>
          <a:solidFill>
            <a:srgbClr val="2DA8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grpSp>
        <p:nvGrpSpPr>
          <p:cNvPr id="203" name="Google Shape;203;p29"/>
          <p:cNvGrpSpPr/>
          <p:nvPr/>
        </p:nvGrpSpPr>
        <p:grpSpPr>
          <a:xfrm>
            <a:off x="10672352" y="5183101"/>
            <a:ext cx="925042" cy="807853"/>
            <a:chOff x="8938671" y="1286136"/>
            <a:chExt cx="434700" cy="374700"/>
          </a:xfrm>
        </p:grpSpPr>
        <p:sp>
          <p:nvSpPr>
            <p:cNvPr id="204" name="Google Shape;204;p29"/>
            <p:cNvSpPr/>
            <p:nvPr/>
          </p:nvSpPr>
          <p:spPr>
            <a:xfrm>
              <a:off x="8938671" y="1286136"/>
              <a:ext cx="434700" cy="374700"/>
            </a:xfrm>
            <a:prstGeom prst="hexagon">
              <a:avLst>
                <a:gd fmla="val 25000" name="adj"/>
                <a:gd fmla="val 115470" name="vf"/>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sp>
          <p:nvSpPr>
            <p:cNvPr id="205" name="Google Shape;205;p29"/>
            <p:cNvSpPr/>
            <p:nvPr/>
          </p:nvSpPr>
          <p:spPr>
            <a:xfrm>
              <a:off x="9029133" y="1359637"/>
              <a:ext cx="260100" cy="224400"/>
            </a:xfrm>
            <a:prstGeom prst="hexagon">
              <a:avLst>
                <a:gd fmla="val 25000" name="adj"/>
                <a:gd fmla="val 115470" name="vf"/>
              </a:avLst>
            </a:prstGeom>
            <a:solidFill>
              <a:srgbClr val="D1D9E2"/>
            </a:solidFill>
            <a:ln cap="flat" cmpd="sng" w="444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grpSp>
      <p:sp>
        <p:nvSpPr>
          <p:cNvPr id="206" name="Google Shape;206;p29"/>
          <p:cNvSpPr txBox="1"/>
          <p:nvPr/>
        </p:nvSpPr>
        <p:spPr>
          <a:xfrm>
            <a:off x="408000" y="364800"/>
            <a:ext cx="11090400" cy="7203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b="1" lang="en-GB" sz="3200">
                <a:solidFill>
                  <a:srgbClr val="193E72"/>
                </a:solidFill>
                <a:latin typeface="Lato"/>
                <a:ea typeface="Lato"/>
                <a:cs typeface="Lato"/>
                <a:sym typeface="Lato"/>
              </a:rPr>
              <a:t>Research Delivery Network (RDN) purpose</a:t>
            </a:r>
            <a:endParaRPr b="1" sz="3200">
              <a:solidFill>
                <a:srgbClr val="193E72"/>
              </a:solidFill>
              <a:latin typeface="Lato"/>
              <a:ea typeface="Lato"/>
              <a:cs typeface="Lato"/>
              <a:sym typeface="Lato"/>
            </a:endParaRPr>
          </a:p>
        </p:txBody>
      </p:sp>
      <p:sp>
        <p:nvSpPr>
          <p:cNvPr id="207" name="Google Shape;207;p29"/>
          <p:cNvSpPr txBox="1"/>
          <p:nvPr/>
        </p:nvSpPr>
        <p:spPr>
          <a:xfrm>
            <a:off x="2641067" y="3549500"/>
            <a:ext cx="8831100" cy="1983600"/>
          </a:xfrm>
          <a:prstGeom prst="rect">
            <a:avLst/>
          </a:prstGeom>
          <a:noFill/>
          <a:ln>
            <a:noFill/>
          </a:ln>
        </p:spPr>
        <p:txBody>
          <a:bodyPr anchorCtr="0" anchor="t" bIns="121900" lIns="121900" spcFirstLastPara="1" rIns="121900" wrap="square" tIns="121900">
            <a:noAutofit/>
          </a:bodyPr>
          <a:lstStyle/>
          <a:p>
            <a:pPr indent="-438150" lvl="0" marL="609600" rtl="0" algn="l">
              <a:spcBef>
                <a:spcPts val="0"/>
              </a:spcBef>
              <a:spcAft>
                <a:spcPts val="0"/>
              </a:spcAft>
              <a:buClr>
                <a:srgbClr val="193E72"/>
              </a:buClr>
              <a:buSzPts val="2100"/>
              <a:buFont typeface="Lato"/>
              <a:buChar char="●"/>
            </a:pPr>
            <a:r>
              <a:rPr lang="en-GB" sz="2100">
                <a:solidFill>
                  <a:srgbClr val="193E72"/>
                </a:solidFill>
                <a:latin typeface="Lato"/>
                <a:ea typeface="Lato"/>
                <a:cs typeface="Lato"/>
                <a:sym typeface="Lato"/>
              </a:rPr>
              <a:t>Reach more people</a:t>
            </a:r>
            <a:endParaRPr sz="2100">
              <a:solidFill>
                <a:srgbClr val="193E72"/>
              </a:solidFill>
              <a:latin typeface="Lato"/>
              <a:ea typeface="Lato"/>
              <a:cs typeface="Lato"/>
              <a:sym typeface="Lato"/>
            </a:endParaRPr>
          </a:p>
          <a:p>
            <a:pPr indent="-438150" lvl="0" marL="609600" rtl="0" algn="l">
              <a:spcBef>
                <a:spcPts val="0"/>
              </a:spcBef>
              <a:spcAft>
                <a:spcPts val="0"/>
              </a:spcAft>
              <a:buClr>
                <a:srgbClr val="193E72"/>
              </a:buClr>
              <a:buSzPts val="2100"/>
              <a:buFont typeface="Lato"/>
              <a:buChar char="●"/>
            </a:pPr>
            <a:r>
              <a:rPr lang="en-GB" sz="2100">
                <a:solidFill>
                  <a:srgbClr val="193E72"/>
                </a:solidFill>
                <a:latin typeface="Lato"/>
                <a:ea typeface="Lato"/>
                <a:cs typeface="Lato"/>
                <a:sym typeface="Lato"/>
              </a:rPr>
              <a:t>Address  changing population needs</a:t>
            </a:r>
            <a:endParaRPr sz="2100">
              <a:solidFill>
                <a:srgbClr val="193E72"/>
              </a:solidFill>
              <a:latin typeface="Lato"/>
              <a:ea typeface="Lato"/>
              <a:cs typeface="Lato"/>
              <a:sym typeface="Lato"/>
            </a:endParaRPr>
          </a:p>
          <a:p>
            <a:pPr indent="-438150" lvl="0" marL="609600" rtl="0" algn="l">
              <a:lnSpc>
                <a:spcPct val="115000"/>
              </a:lnSpc>
              <a:spcBef>
                <a:spcPts val="0"/>
              </a:spcBef>
              <a:spcAft>
                <a:spcPts val="0"/>
              </a:spcAft>
              <a:buClr>
                <a:srgbClr val="193E72"/>
              </a:buClr>
              <a:buSzPts val="2100"/>
              <a:buFont typeface="Lato"/>
              <a:buChar char="●"/>
            </a:pPr>
            <a:r>
              <a:rPr lang="en-GB" sz="2100">
                <a:solidFill>
                  <a:srgbClr val="193E72"/>
                </a:solidFill>
                <a:highlight>
                  <a:schemeClr val="lt1"/>
                </a:highlight>
                <a:latin typeface="Lato"/>
                <a:ea typeface="Lato"/>
                <a:cs typeface="Lato"/>
                <a:sym typeface="Lato"/>
              </a:rPr>
              <a:t>Support the successful delivery of high quality research </a:t>
            </a:r>
            <a:endParaRPr sz="2100">
              <a:solidFill>
                <a:srgbClr val="193E72"/>
              </a:solidFill>
              <a:highlight>
                <a:schemeClr val="lt1"/>
              </a:highlight>
              <a:latin typeface="Lato"/>
              <a:ea typeface="Lato"/>
              <a:cs typeface="Lato"/>
              <a:sym typeface="Lato"/>
            </a:endParaRPr>
          </a:p>
          <a:p>
            <a:pPr indent="-438150" lvl="0" marL="609600" rtl="0" algn="l">
              <a:lnSpc>
                <a:spcPct val="115000"/>
              </a:lnSpc>
              <a:spcBef>
                <a:spcPts val="0"/>
              </a:spcBef>
              <a:spcAft>
                <a:spcPts val="0"/>
              </a:spcAft>
              <a:buClr>
                <a:srgbClr val="193E72"/>
              </a:buClr>
              <a:buSzPts val="2100"/>
              <a:buFont typeface="Lato"/>
              <a:buChar char="●"/>
            </a:pPr>
            <a:r>
              <a:rPr lang="en-GB" sz="2100">
                <a:solidFill>
                  <a:srgbClr val="193E72"/>
                </a:solidFill>
                <a:highlight>
                  <a:schemeClr val="lt1"/>
                </a:highlight>
                <a:latin typeface="Lato"/>
                <a:ea typeface="Lato"/>
                <a:cs typeface="Lato"/>
                <a:sym typeface="Lato"/>
              </a:rPr>
              <a:t>Increase capacity and capability of the research delivery infrastructure for the future</a:t>
            </a:r>
            <a:endParaRPr sz="2100">
              <a:solidFill>
                <a:srgbClr val="193E72"/>
              </a:solidFill>
              <a:latin typeface="Lato"/>
              <a:ea typeface="Lato"/>
              <a:cs typeface="Lato"/>
              <a:sym typeface="Lato"/>
            </a:endParaRPr>
          </a:p>
        </p:txBody>
      </p:sp>
      <p:grpSp>
        <p:nvGrpSpPr>
          <p:cNvPr id="208" name="Google Shape;208;p29"/>
          <p:cNvGrpSpPr/>
          <p:nvPr/>
        </p:nvGrpSpPr>
        <p:grpSpPr>
          <a:xfrm>
            <a:off x="748344" y="1653646"/>
            <a:ext cx="359131" cy="331266"/>
            <a:chOff x="7034386" y="2897265"/>
            <a:chExt cx="887400" cy="887400"/>
          </a:xfrm>
        </p:grpSpPr>
        <p:sp>
          <p:nvSpPr>
            <p:cNvPr id="209" name="Google Shape;209;p29"/>
            <p:cNvSpPr/>
            <p:nvPr/>
          </p:nvSpPr>
          <p:spPr>
            <a:xfrm rot="10800000">
              <a:off x="7034386" y="2897265"/>
              <a:ext cx="887400" cy="887400"/>
            </a:xfrm>
            <a:prstGeom prst="ellipse">
              <a:avLst/>
            </a:prstGeom>
            <a:solidFill>
              <a:srgbClr val="D1D9E2"/>
            </a:solidFill>
            <a:ln cap="flat" cmpd="sng" w="69850">
              <a:solidFill>
                <a:srgbClr val="EE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Arial"/>
                <a:ea typeface="Arial"/>
                <a:cs typeface="Arial"/>
                <a:sym typeface="Arial"/>
              </a:endParaRPr>
            </a:p>
          </p:txBody>
        </p:sp>
        <p:sp>
          <p:nvSpPr>
            <p:cNvPr id="210" name="Google Shape;210;p29"/>
            <p:cNvSpPr/>
            <p:nvPr/>
          </p:nvSpPr>
          <p:spPr>
            <a:xfrm rot="10800000">
              <a:off x="7234893" y="3095141"/>
              <a:ext cx="494100" cy="496800"/>
            </a:xfrm>
            <a:prstGeom prst="ellipse">
              <a:avLst/>
            </a:prstGeom>
            <a:solidFill>
              <a:srgbClr val="173E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Arial"/>
                <a:ea typeface="Arial"/>
                <a:cs typeface="Arial"/>
                <a:sym typeface="Arial"/>
              </a:endParaRPr>
            </a:p>
          </p:txBody>
        </p:sp>
      </p:grpSp>
      <p:sp>
        <p:nvSpPr>
          <p:cNvPr id="211" name="Google Shape;211;p29"/>
          <p:cNvSpPr txBox="1"/>
          <p:nvPr/>
        </p:nvSpPr>
        <p:spPr>
          <a:xfrm>
            <a:off x="408000" y="3538646"/>
            <a:ext cx="1951200" cy="9288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GB" sz="2100">
                <a:solidFill>
                  <a:srgbClr val="193E72"/>
                </a:solidFill>
                <a:latin typeface="Lato"/>
                <a:ea typeface="Lato"/>
                <a:cs typeface="Lato"/>
                <a:sym typeface="Lato"/>
              </a:rPr>
              <a:t>This means research can: </a:t>
            </a:r>
            <a:endParaRPr sz="2100">
              <a:solidFill>
                <a:srgbClr val="193E72"/>
              </a:solidFill>
              <a:latin typeface="Lato"/>
              <a:ea typeface="Lato"/>
              <a:cs typeface="Lato"/>
              <a:sym typeface="Lato"/>
            </a:endParaRPr>
          </a:p>
        </p:txBody>
      </p:sp>
      <p:grpSp>
        <p:nvGrpSpPr>
          <p:cNvPr id="212" name="Google Shape;212;p29"/>
          <p:cNvGrpSpPr/>
          <p:nvPr/>
        </p:nvGrpSpPr>
        <p:grpSpPr>
          <a:xfrm>
            <a:off x="748344" y="2568046"/>
            <a:ext cx="359131" cy="331266"/>
            <a:chOff x="7034386" y="2897265"/>
            <a:chExt cx="887400" cy="887400"/>
          </a:xfrm>
        </p:grpSpPr>
        <p:sp>
          <p:nvSpPr>
            <p:cNvPr id="213" name="Google Shape;213;p29"/>
            <p:cNvSpPr/>
            <p:nvPr/>
          </p:nvSpPr>
          <p:spPr>
            <a:xfrm rot="10800000">
              <a:off x="7034386" y="2897265"/>
              <a:ext cx="887400" cy="887400"/>
            </a:xfrm>
            <a:prstGeom prst="ellipse">
              <a:avLst/>
            </a:prstGeom>
            <a:solidFill>
              <a:srgbClr val="D1D9E2"/>
            </a:solidFill>
            <a:ln cap="flat" cmpd="sng" w="69850">
              <a:solidFill>
                <a:srgbClr val="EE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Arial"/>
                <a:ea typeface="Arial"/>
                <a:cs typeface="Arial"/>
                <a:sym typeface="Arial"/>
              </a:endParaRPr>
            </a:p>
          </p:txBody>
        </p:sp>
        <p:sp>
          <p:nvSpPr>
            <p:cNvPr id="214" name="Google Shape;214;p29"/>
            <p:cNvSpPr/>
            <p:nvPr/>
          </p:nvSpPr>
          <p:spPr>
            <a:xfrm rot="10800000">
              <a:off x="7234893" y="3095141"/>
              <a:ext cx="494100" cy="496800"/>
            </a:xfrm>
            <a:prstGeom prst="ellipse">
              <a:avLst/>
            </a:prstGeom>
            <a:solidFill>
              <a:srgbClr val="173E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Arial"/>
                <a:ea typeface="Arial"/>
                <a:cs typeface="Arial"/>
                <a:sym typeface="Arial"/>
              </a:endParaRPr>
            </a:p>
          </p:txBody>
        </p:sp>
      </p:grpSp>
      <p:grpSp>
        <p:nvGrpSpPr>
          <p:cNvPr id="215" name="Google Shape;215;p29"/>
          <p:cNvGrpSpPr/>
          <p:nvPr/>
        </p:nvGrpSpPr>
        <p:grpSpPr>
          <a:xfrm>
            <a:off x="11472551" y="1118435"/>
            <a:ext cx="489950" cy="436600"/>
            <a:chOff x="8938671" y="1286136"/>
            <a:chExt cx="434700" cy="374700"/>
          </a:xfrm>
        </p:grpSpPr>
        <p:sp>
          <p:nvSpPr>
            <p:cNvPr id="216" name="Google Shape;216;p29"/>
            <p:cNvSpPr/>
            <p:nvPr/>
          </p:nvSpPr>
          <p:spPr>
            <a:xfrm>
              <a:off x="8938671" y="1286136"/>
              <a:ext cx="434700" cy="374700"/>
            </a:xfrm>
            <a:prstGeom prst="hexagon">
              <a:avLst>
                <a:gd fmla="val 25000" name="adj"/>
                <a:gd fmla="val 115470" name="vf"/>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sp>
          <p:nvSpPr>
            <p:cNvPr id="217" name="Google Shape;217;p29"/>
            <p:cNvSpPr/>
            <p:nvPr/>
          </p:nvSpPr>
          <p:spPr>
            <a:xfrm>
              <a:off x="9029133" y="1359637"/>
              <a:ext cx="260100" cy="224400"/>
            </a:xfrm>
            <a:prstGeom prst="hexagon">
              <a:avLst>
                <a:gd fmla="val 25000" name="adj"/>
                <a:gd fmla="val 115470" name="vf"/>
              </a:avLst>
            </a:prstGeom>
            <a:solidFill>
              <a:srgbClr val="D1D9E2"/>
            </a:solidFill>
            <a:ln cap="flat" cmpd="sng" w="444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type="title"/>
          </p:nvPr>
        </p:nvSpPr>
        <p:spPr>
          <a:xfrm>
            <a:off x="838200" y="365127"/>
            <a:ext cx="10515600" cy="865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GB">
                <a:latin typeface="Lato"/>
                <a:ea typeface="Lato"/>
                <a:cs typeface="Lato"/>
                <a:sym typeface="Lato"/>
              </a:rPr>
              <a:t>Delivering on RDN’s purpose </a:t>
            </a:r>
            <a:endParaRPr b="1">
              <a:latin typeface="Lato"/>
              <a:ea typeface="Lato"/>
              <a:cs typeface="Lato"/>
              <a:sym typeface="Lato"/>
            </a:endParaRPr>
          </a:p>
        </p:txBody>
      </p:sp>
      <p:sp>
        <p:nvSpPr>
          <p:cNvPr id="223" name="Google Shape;223;p30"/>
          <p:cNvSpPr txBox="1"/>
          <p:nvPr>
            <p:ph idx="1" type="body"/>
          </p:nvPr>
        </p:nvSpPr>
        <p:spPr>
          <a:xfrm>
            <a:off x="838200" y="1535067"/>
            <a:ext cx="10515600" cy="4872900"/>
          </a:xfrm>
          <a:prstGeom prst="rect">
            <a:avLst/>
          </a:prstGeom>
        </p:spPr>
        <p:txBody>
          <a:bodyPr anchorCtr="0" anchor="t" bIns="45700" lIns="91425" spcFirstLastPara="1" rIns="91425" wrap="square" tIns="45700">
            <a:normAutofit fontScale="77500" lnSpcReduction="20000"/>
          </a:bodyPr>
          <a:lstStyle/>
          <a:p>
            <a:pPr indent="-457358" lvl="0" marL="609600" rtl="0" algn="l">
              <a:lnSpc>
                <a:spcPct val="115000"/>
              </a:lnSpc>
              <a:spcBef>
                <a:spcPts val="0"/>
              </a:spcBef>
              <a:spcAft>
                <a:spcPts val="0"/>
              </a:spcAft>
              <a:buSzPct val="100000"/>
              <a:buFont typeface="Lato"/>
              <a:buChar char="●"/>
            </a:pPr>
            <a:r>
              <a:rPr lang="en-GB" sz="3100">
                <a:highlight>
                  <a:schemeClr val="lt1"/>
                </a:highlight>
                <a:latin typeface="Lato"/>
                <a:ea typeface="Lato"/>
                <a:cs typeface="Lato"/>
                <a:sym typeface="Lato"/>
              </a:rPr>
              <a:t>RDN focuses on strategic support for the whole portfolio, rather than day-to-day involvement in individual studies, except on request</a:t>
            </a:r>
            <a:endParaRPr sz="3100">
              <a:highlight>
                <a:schemeClr val="lt1"/>
              </a:highlight>
              <a:latin typeface="Lato"/>
              <a:ea typeface="Lato"/>
              <a:cs typeface="Lato"/>
              <a:sym typeface="Lato"/>
            </a:endParaRPr>
          </a:p>
          <a:p>
            <a:pPr indent="-457358" lvl="0" marL="609600" rtl="0" algn="l">
              <a:lnSpc>
                <a:spcPct val="115000"/>
              </a:lnSpc>
              <a:spcBef>
                <a:spcPts val="1300"/>
              </a:spcBef>
              <a:spcAft>
                <a:spcPts val="0"/>
              </a:spcAft>
              <a:buSzPct val="100000"/>
              <a:buFont typeface="Lato"/>
              <a:buChar char="●"/>
            </a:pPr>
            <a:r>
              <a:rPr lang="en-GB" sz="3100">
                <a:highlight>
                  <a:schemeClr val="lt1"/>
                </a:highlight>
              </a:rPr>
              <a:t>S</a:t>
            </a:r>
            <a:r>
              <a:rPr lang="en-GB" sz="3100">
                <a:highlight>
                  <a:schemeClr val="lt1"/>
                </a:highlight>
                <a:latin typeface="Lato"/>
                <a:ea typeface="Lato"/>
                <a:cs typeface="Lato"/>
                <a:sym typeface="Lato"/>
              </a:rPr>
              <a:t>ites </a:t>
            </a:r>
            <a:r>
              <a:rPr lang="en-GB" sz="3100">
                <a:highlight>
                  <a:schemeClr val="lt1"/>
                </a:highlight>
              </a:rPr>
              <a:t>are</a:t>
            </a:r>
            <a:r>
              <a:rPr lang="en-GB" sz="3100">
                <a:highlight>
                  <a:schemeClr val="lt1"/>
                </a:highlight>
                <a:latin typeface="Lato"/>
                <a:ea typeface="Lato"/>
                <a:cs typeface="Lato"/>
                <a:sym typeface="Lato"/>
              </a:rPr>
              <a:t> supported to monitor their own performance of individual studies,  build study-level capacity and consider research delivery in research applications</a:t>
            </a:r>
            <a:endParaRPr sz="3100">
              <a:highlight>
                <a:schemeClr val="lt1"/>
              </a:highlight>
            </a:endParaRPr>
          </a:p>
          <a:p>
            <a:pPr indent="-457358" lvl="0" marL="609600" rtl="0" algn="l">
              <a:lnSpc>
                <a:spcPct val="115000"/>
              </a:lnSpc>
              <a:spcBef>
                <a:spcPts val="1300"/>
              </a:spcBef>
              <a:spcAft>
                <a:spcPts val="0"/>
              </a:spcAft>
              <a:buSzPct val="100000"/>
              <a:buFont typeface="Lato"/>
              <a:buChar char="●"/>
            </a:pPr>
            <a:r>
              <a:rPr lang="en-GB" sz="3100">
                <a:highlight>
                  <a:schemeClr val="lt1"/>
                </a:highlight>
                <a:latin typeface="Lato"/>
                <a:ea typeface="Lato"/>
                <a:cs typeface="Lato"/>
                <a:sym typeface="Lato"/>
              </a:rPr>
              <a:t>RDN increases understanding of and supports work to address strategic issues that cut across sites, regions or settings. This might be through a strategic project we lead, by supporting projects led by partners, or by providing the intelligence and evidence to enable others to make change</a:t>
            </a:r>
            <a:endParaRPr sz="3100">
              <a:highlight>
                <a:schemeClr val="lt1"/>
              </a:highlight>
              <a:latin typeface="Lato"/>
              <a:ea typeface="Lato"/>
              <a:cs typeface="Lato"/>
              <a:sym typeface="Lato"/>
            </a:endParaRPr>
          </a:p>
          <a:p>
            <a:pPr indent="-457358" lvl="0" marL="609600" rtl="0" algn="l">
              <a:lnSpc>
                <a:spcPct val="115000"/>
              </a:lnSpc>
              <a:spcBef>
                <a:spcPts val="1300"/>
              </a:spcBef>
              <a:spcAft>
                <a:spcPts val="0"/>
              </a:spcAft>
              <a:buSzPct val="100000"/>
              <a:buFont typeface="Lato"/>
              <a:buChar char="●"/>
            </a:pPr>
            <a:r>
              <a:rPr lang="en-GB" sz="3100">
                <a:highlight>
                  <a:schemeClr val="lt1"/>
                </a:highlight>
                <a:latin typeface="Lato"/>
                <a:ea typeface="Lato"/>
                <a:cs typeface="Lato"/>
                <a:sym typeface="Lato"/>
              </a:rPr>
              <a:t>Agile Delivery Teams provide additional targeted support for individual studies and help us to build capacity and capability where it is needed. </a:t>
            </a:r>
            <a:endParaRPr sz="2100">
              <a:highlight>
                <a:schemeClr val="lt1"/>
              </a:highlight>
              <a:latin typeface="Lato"/>
              <a:ea typeface="Lato"/>
              <a:cs typeface="Lato"/>
              <a:sym typeface="Lato"/>
            </a:endParaRPr>
          </a:p>
          <a:p>
            <a:pPr indent="0" lvl="0" marL="0" rtl="0" algn="l">
              <a:spcBef>
                <a:spcPts val="1300"/>
              </a:spcBef>
              <a:spcAft>
                <a:spcPts val="0"/>
              </a:spcAft>
              <a:buNone/>
            </a:pPr>
            <a:r>
              <a:t/>
            </a:r>
            <a:endParaRPr sz="2100">
              <a:latin typeface="Lato"/>
              <a:ea typeface="Lato"/>
              <a:cs typeface="Lato"/>
              <a:sym typeface="Lato"/>
            </a:endParaRPr>
          </a:p>
        </p:txBody>
      </p:sp>
      <p:grpSp>
        <p:nvGrpSpPr>
          <p:cNvPr id="224" name="Google Shape;224;p30"/>
          <p:cNvGrpSpPr/>
          <p:nvPr/>
        </p:nvGrpSpPr>
        <p:grpSpPr>
          <a:xfrm>
            <a:off x="10428752" y="394001"/>
            <a:ext cx="925042" cy="807853"/>
            <a:chOff x="8938671" y="1286136"/>
            <a:chExt cx="434700" cy="374700"/>
          </a:xfrm>
        </p:grpSpPr>
        <p:sp>
          <p:nvSpPr>
            <p:cNvPr id="225" name="Google Shape;225;p30"/>
            <p:cNvSpPr/>
            <p:nvPr/>
          </p:nvSpPr>
          <p:spPr>
            <a:xfrm>
              <a:off x="8938671" y="1286136"/>
              <a:ext cx="434700" cy="374700"/>
            </a:xfrm>
            <a:prstGeom prst="hexagon">
              <a:avLst>
                <a:gd fmla="val 25000" name="adj"/>
                <a:gd fmla="val 115470" name="vf"/>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sp>
          <p:nvSpPr>
            <p:cNvPr id="226" name="Google Shape;226;p30"/>
            <p:cNvSpPr/>
            <p:nvPr/>
          </p:nvSpPr>
          <p:spPr>
            <a:xfrm>
              <a:off x="9029133" y="1359637"/>
              <a:ext cx="260100" cy="224400"/>
            </a:xfrm>
            <a:prstGeom prst="hexagon">
              <a:avLst>
                <a:gd fmla="val 25000" name="adj"/>
                <a:gd fmla="val 115470" name="vf"/>
              </a:avLst>
            </a:prstGeom>
            <a:solidFill>
              <a:srgbClr val="D1D9E2"/>
            </a:solidFill>
            <a:ln cap="flat" cmpd="sng" w="444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grpSp>
      <p:grpSp>
        <p:nvGrpSpPr>
          <p:cNvPr id="227" name="Google Shape;227;p30"/>
          <p:cNvGrpSpPr/>
          <p:nvPr/>
        </p:nvGrpSpPr>
        <p:grpSpPr>
          <a:xfrm>
            <a:off x="525001" y="5352535"/>
            <a:ext cx="489950" cy="436600"/>
            <a:chOff x="8938671" y="1286136"/>
            <a:chExt cx="434700" cy="374700"/>
          </a:xfrm>
        </p:grpSpPr>
        <p:sp>
          <p:nvSpPr>
            <p:cNvPr id="228" name="Google Shape;228;p30"/>
            <p:cNvSpPr/>
            <p:nvPr/>
          </p:nvSpPr>
          <p:spPr>
            <a:xfrm>
              <a:off x="8938671" y="1286136"/>
              <a:ext cx="434700" cy="374700"/>
            </a:xfrm>
            <a:prstGeom prst="hexagon">
              <a:avLst>
                <a:gd fmla="val 25000" name="adj"/>
                <a:gd fmla="val 115470" name="vf"/>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sp>
          <p:nvSpPr>
            <p:cNvPr id="229" name="Google Shape;229;p30"/>
            <p:cNvSpPr/>
            <p:nvPr/>
          </p:nvSpPr>
          <p:spPr>
            <a:xfrm>
              <a:off x="9029133" y="1359637"/>
              <a:ext cx="260100" cy="224400"/>
            </a:xfrm>
            <a:prstGeom prst="hexagon">
              <a:avLst>
                <a:gd fmla="val 25000" name="adj"/>
                <a:gd fmla="val 115470" name="vf"/>
              </a:avLst>
            </a:prstGeom>
            <a:solidFill>
              <a:srgbClr val="D1D9E2"/>
            </a:solidFill>
            <a:ln cap="flat" cmpd="sng" w="444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1"/>
          <p:cNvSpPr txBox="1"/>
          <p:nvPr>
            <p:ph type="title"/>
          </p:nvPr>
        </p:nvSpPr>
        <p:spPr>
          <a:xfrm>
            <a:off x="449000" y="364800"/>
            <a:ext cx="10803300" cy="97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GB">
                <a:latin typeface="Lato"/>
                <a:ea typeface="Lato"/>
                <a:cs typeface="Lato"/>
                <a:sym typeface="Lato"/>
              </a:rPr>
              <a:t>RDN change statements </a:t>
            </a:r>
            <a:endParaRPr b="1">
              <a:latin typeface="Lato"/>
              <a:ea typeface="Lato"/>
              <a:cs typeface="Lato"/>
              <a:sym typeface="Lato"/>
            </a:endParaRPr>
          </a:p>
        </p:txBody>
      </p:sp>
      <p:sp>
        <p:nvSpPr>
          <p:cNvPr id="235" name="Google Shape;235;p31"/>
          <p:cNvSpPr txBox="1"/>
          <p:nvPr>
            <p:ph idx="1" type="body"/>
          </p:nvPr>
        </p:nvSpPr>
        <p:spPr>
          <a:xfrm>
            <a:off x="451200" y="2556200"/>
            <a:ext cx="10634100" cy="2733300"/>
          </a:xfrm>
          <a:prstGeom prst="rect">
            <a:avLst/>
          </a:prstGeom>
          <a:solidFill>
            <a:srgbClr val="D1D9E2"/>
          </a:solidFill>
        </p:spPr>
        <p:txBody>
          <a:bodyPr anchorCtr="0" anchor="t" bIns="45700" lIns="91425" spcFirstLastPara="1" rIns="91425" wrap="square" tIns="45700">
            <a:noAutofit/>
          </a:bodyPr>
          <a:lstStyle/>
          <a:p>
            <a:pPr indent="-438150" lvl="0" marL="609600" rtl="0" algn="l">
              <a:lnSpc>
                <a:spcPct val="115000"/>
              </a:lnSpc>
              <a:spcBef>
                <a:spcPts val="0"/>
              </a:spcBef>
              <a:spcAft>
                <a:spcPts val="0"/>
              </a:spcAft>
              <a:buSzPts val="2100"/>
              <a:buFont typeface="Lato"/>
              <a:buAutoNum type="arabicPeriod"/>
            </a:pPr>
            <a:r>
              <a:rPr lang="en-GB" sz="2100">
                <a:latin typeface="Lato"/>
                <a:ea typeface="Lato"/>
                <a:cs typeface="Lato"/>
                <a:sym typeface="Lato"/>
              </a:rPr>
              <a:t>A single organisation with greater consistency of experience for customers</a:t>
            </a:r>
            <a:endParaRPr sz="2100">
              <a:latin typeface="Lato"/>
              <a:ea typeface="Lato"/>
              <a:cs typeface="Lato"/>
              <a:sym typeface="Lato"/>
            </a:endParaRPr>
          </a:p>
          <a:p>
            <a:pPr indent="-438150" lvl="0" marL="609600" rtl="0" algn="l">
              <a:lnSpc>
                <a:spcPct val="115000"/>
              </a:lnSpc>
              <a:spcBef>
                <a:spcPts val="0"/>
              </a:spcBef>
              <a:spcAft>
                <a:spcPts val="0"/>
              </a:spcAft>
              <a:buSzPts val="2100"/>
              <a:buFont typeface="Lato"/>
              <a:buAutoNum type="arabicPeriod"/>
            </a:pPr>
            <a:r>
              <a:rPr lang="en-GB" sz="2100">
                <a:latin typeface="Lato"/>
                <a:ea typeface="Lato"/>
                <a:cs typeface="Lato"/>
                <a:sym typeface="Lato"/>
              </a:rPr>
              <a:t>Collective responsibility and joint leadership of the organisation</a:t>
            </a:r>
            <a:endParaRPr sz="2100">
              <a:latin typeface="Lato"/>
              <a:ea typeface="Lato"/>
              <a:cs typeface="Lato"/>
              <a:sym typeface="Lato"/>
            </a:endParaRPr>
          </a:p>
          <a:p>
            <a:pPr indent="-438150" lvl="0" marL="609600" rtl="0" algn="l">
              <a:lnSpc>
                <a:spcPct val="115000"/>
              </a:lnSpc>
              <a:spcBef>
                <a:spcPts val="0"/>
              </a:spcBef>
              <a:spcAft>
                <a:spcPts val="0"/>
              </a:spcAft>
              <a:buSzPts val="2100"/>
              <a:buFont typeface="Lato"/>
              <a:buAutoNum type="arabicPeriod"/>
            </a:pPr>
            <a:r>
              <a:rPr lang="en-GB" sz="2100">
                <a:latin typeface="Lato"/>
                <a:ea typeface="Lato"/>
                <a:cs typeface="Lato"/>
                <a:sym typeface="Lato"/>
              </a:rPr>
              <a:t>A collegiate and a customer-focused partner </a:t>
            </a:r>
            <a:endParaRPr sz="2100">
              <a:latin typeface="Lato"/>
              <a:ea typeface="Lato"/>
              <a:cs typeface="Lato"/>
              <a:sym typeface="Lato"/>
            </a:endParaRPr>
          </a:p>
          <a:p>
            <a:pPr indent="-438150" lvl="0" marL="609600" rtl="0" algn="l">
              <a:lnSpc>
                <a:spcPct val="115000"/>
              </a:lnSpc>
              <a:spcBef>
                <a:spcPts val="0"/>
              </a:spcBef>
              <a:spcAft>
                <a:spcPts val="0"/>
              </a:spcAft>
              <a:buSzPts val="2100"/>
              <a:buFont typeface="Lato"/>
              <a:buAutoNum type="arabicPeriod"/>
            </a:pPr>
            <a:r>
              <a:rPr lang="en-GB" sz="2100">
                <a:latin typeface="Lato"/>
                <a:ea typeface="Lato"/>
                <a:cs typeface="Lato"/>
                <a:sym typeface="Lato"/>
              </a:rPr>
              <a:t>Stronger focus on strategic development of research capacity and capability, nationally and regionally, with partners</a:t>
            </a:r>
            <a:endParaRPr sz="2100">
              <a:latin typeface="Lato"/>
              <a:ea typeface="Lato"/>
              <a:cs typeface="Lato"/>
              <a:sym typeface="Lato"/>
            </a:endParaRPr>
          </a:p>
          <a:p>
            <a:pPr indent="-438150" lvl="0" marL="609600" rtl="0" algn="l">
              <a:lnSpc>
                <a:spcPct val="115000"/>
              </a:lnSpc>
              <a:spcBef>
                <a:spcPts val="0"/>
              </a:spcBef>
              <a:spcAft>
                <a:spcPts val="0"/>
              </a:spcAft>
              <a:buSzPts val="2100"/>
              <a:buFont typeface="Lato"/>
              <a:buAutoNum type="arabicPeriod"/>
            </a:pPr>
            <a:r>
              <a:rPr lang="en-GB" sz="2100">
                <a:latin typeface="Lato"/>
                <a:ea typeface="Lato"/>
                <a:cs typeface="Lato"/>
                <a:sym typeface="Lato"/>
              </a:rPr>
              <a:t>Emphasis on continuous improvement, learning and value for money in every part of RDN</a:t>
            </a:r>
            <a:endParaRPr sz="2100">
              <a:latin typeface="Lato"/>
              <a:ea typeface="Lato"/>
              <a:cs typeface="Lato"/>
              <a:sym typeface="Lato"/>
            </a:endParaRPr>
          </a:p>
        </p:txBody>
      </p:sp>
      <p:sp>
        <p:nvSpPr>
          <p:cNvPr id="236" name="Google Shape;236;p31"/>
          <p:cNvSpPr txBox="1"/>
          <p:nvPr/>
        </p:nvSpPr>
        <p:spPr>
          <a:xfrm>
            <a:off x="449000" y="1396800"/>
            <a:ext cx="11690400" cy="10212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GB" sz="2100">
                <a:solidFill>
                  <a:srgbClr val="193E72"/>
                </a:solidFill>
                <a:latin typeface="Lato"/>
                <a:ea typeface="Lato"/>
                <a:cs typeface="Lato"/>
                <a:sym typeface="Lato"/>
              </a:rPr>
              <a:t>A new organisation building on the successes of the Clinical Research Network (CRN). </a:t>
            </a:r>
            <a:br>
              <a:rPr lang="en-GB" sz="2100">
                <a:solidFill>
                  <a:srgbClr val="193E72"/>
                </a:solidFill>
                <a:latin typeface="Lato"/>
                <a:ea typeface="Lato"/>
                <a:cs typeface="Lato"/>
                <a:sym typeface="Lato"/>
              </a:rPr>
            </a:br>
            <a:r>
              <a:rPr lang="en-GB" sz="2100">
                <a:solidFill>
                  <a:srgbClr val="193E72"/>
                </a:solidFill>
                <a:latin typeface="Lato"/>
                <a:ea typeface="Lato"/>
                <a:cs typeface="Lato"/>
                <a:sym typeface="Lato"/>
              </a:rPr>
              <a:t>The Research Delivery Network (RDN) differs from the CRN in the following ways:</a:t>
            </a:r>
            <a:endParaRPr sz="2100">
              <a:solidFill>
                <a:srgbClr val="193E72"/>
              </a:solidFill>
              <a:latin typeface="Lato"/>
              <a:ea typeface="Lato"/>
              <a:cs typeface="Lato"/>
              <a:sym typeface="Lato"/>
            </a:endParaRPr>
          </a:p>
        </p:txBody>
      </p:sp>
      <p:grpSp>
        <p:nvGrpSpPr>
          <p:cNvPr id="237" name="Google Shape;237;p31"/>
          <p:cNvGrpSpPr/>
          <p:nvPr/>
        </p:nvGrpSpPr>
        <p:grpSpPr>
          <a:xfrm>
            <a:off x="448648" y="5138890"/>
            <a:ext cx="645913" cy="561192"/>
            <a:chOff x="10141141" y="1885266"/>
            <a:chExt cx="388800" cy="335100"/>
          </a:xfrm>
        </p:grpSpPr>
        <p:sp>
          <p:nvSpPr>
            <p:cNvPr id="238" name="Google Shape;238;p31"/>
            <p:cNvSpPr/>
            <p:nvPr/>
          </p:nvSpPr>
          <p:spPr>
            <a:xfrm rot="10800000">
              <a:off x="10141141" y="1885266"/>
              <a:ext cx="388800" cy="335100"/>
            </a:xfrm>
            <a:prstGeom prst="hexagon">
              <a:avLst>
                <a:gd fmla="val 25000" name="adj"/>
                <a:gd fmla="val 115470" name="vf"/>
              </a:avLst>
            </a:prstGeom>
            <a:solidFill>
              <a:srgbClr val="173E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Arial"/>
                <a:ea typeface="Arial"/>
                <a:cs typeface="Arial"/>
                <a:sym typeface="Arial"/>
              </a:endParaRPr>
            </a:p>
          </p:txBody>
        </p:sp>
        <p:sp>
          <p:nvSpPr>
            <p:cNvPr id="239" name="Google Shape;239;p31"/>
            <p:cNvSpPr/>
            <p:nvPr/>
          </p:nvSpPr>
          <p:spPr>
            <a:xfrm rot="10800000">
              <a:off x="10216565" y="1954253"/>
              <a:ext cx="232500" cy="200400"/>
            </a:xfrm>
            <a:prstGeom prst="hexagon">
              <a:avLst>
                <a:gd fmla="val 25000" name="adj"/>
                <a:gd fmla="val 115470" name="vf"/>
              </a:avLst>
            </a:prstGeom>
            <a:solidFill>
              <a:srgbClr val="D1D9E2"/>
            </a:solidFill>
            <a:ln cap="flat" cmpd="sng" w="44450">
              <a:solidFill>
                <a:srgbClr val="EE4B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Arial"/>
                <a:ea typeface="Arial"/>
                <a:cs typeface="Arial"/>
                <a:sym typeface="Arial"/>
              </a:endParaRPr>
            </a:p>
          </p:txBody>
        </p:sp>
      </p:grpSp>
      <p:grpSp>
        <p:nvGrpSpPr>
          <p:cNvPr id="240" name="Google Shape;240;p31"/>
          <p:cNvGrpSpPr/>
          <p:nvPr/>
        </p:nvGrpSpPr>
        <p:grpSpPr>
          <a:xfrm>
            <a:off x="10986839" y="2416855"/>
            <a:ext cx="645875" cy="561192"/>
            <a:chOff x="10141141" y="1885266"/>
            <a:chExt cx="388800" cy="335100"/>
          </a:xfrm>
        </p:grpSpPr>
        <p:sp>
          <p:nvSpPr>
            <p:cNvPr id="241" name="Google Shape;241;p31"/>
            <p:cNvSpPr/>
            <p:nvPr/>
          </p:nvSpPr>
          <p:spPr>
            <a:xfrm rot="10800000">
              <a:off x="10141141" y="1885266"/>
              <a:ext cx="388800" cy="335100"/>
            </a:xfrm>
            <a:prstGeom prst="hexagon">
              <a:avLst>
                <a:gd fmla="val 25000" name="adj"/>
                <a:gd fmla="val 115470" name="vf"/>
              </a:avLst>
            </a:prstGeom>
            <a:solidFill>
              <a:srgbClr val="2DA8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Arial"/>
                <a:ea typeface="Arial"/>
                <a:cs typeface="Arial"/>
                <a:sym typeface="Arial"/>
              </a:endParaRPr>
            </a:p>
          </p:txBody>
        </p:sp>
        <p:sp>
          <p:nvSpPr>
            <p:cNvPr id="242" name="Google Shape;242;p31"/>
            <p:cNvSpPr/>
            <p:nvPr/>
          </p:nvSpPr>
          <p:spPr>
            <a:xfrm rot="10800000">
              <a:off x="10216565" y="1954253"/>
              <a:ext cx="232500" cy="200400"/>
            </a:xfrm>
            <a:prstGeom prst="hexagon">
              <a:avLst>
                <a:gd fmla="val 25000" name="adj"/>
                <a:gd fmla="val 115470" name="vf"/>
              </a:avLst>
            </a:prstGeom>
            <a:solidFill>
              <a:srgbClr val="D1D9E2"/>
            </a:solidFill>
            <a:ln cap="flat" cmpd="sng" w="44450">
              <a:solidFill>
                <a:srgbClr val="173E7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2"/>
          <p:cNvSpPr txBox="1"/>
          <p:nvPr/>
        </p:nvSpPr>
        <p:spPr>
          <a:xfrm>
            <a:off x="192467" y="101600"/>
            <a:ext cx="7331700" cy="7389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3200">
                <a:solidFill>
                  <a:srgbClr val="193E72"/>
                </a:solidFill>
                <a:latin typeface="Lato"/>
                <a:ea typeface="Lato"/>
                <a:cs typeface="Lato"/>
                <a:sym typeface="Lato"/>
              </a:rPr>
              <a:t>Combined Regional (Network) map</a:t>
            </a:r>
            <a:endParaRPr sz="3200">
              <a:solidFill>
                <a:srgbClr val="193E72"/>
              </a:solidFill>
              <a:latin typeface="Lato"/>
              <a:ea typeface="Lato"/>
              <a:cs typeface="Lato"/>
              <a:sym typeface="Lato"/>
            </a:endParaRPr>
          </a:p>
        </p:txBody>
      </p:sp>
      <p:grpSp>
        <p:nvGrpSpPr>
          <p:cNvPr id="248" name="Google Shape;248;p32"/>
          <p:cNvGrpSpPr/>
          <p:nvPr/>
        </p:nvGrpSpPr>
        <p:grpSpPr>
          <a:xfrm>
            <a:off x="6895104" y="234623"/>
            <a:ext cx="5113539" cy="6003883"/>
            <a:chOff x="4875650" y="321875"/>
            <a:chExt cx="3835250" cy="4503025"/>
          </a:xfrm>
        </p:grpSpPr>
        <p:pic>
          <p:nvPicPr>
            <p:cNvPr id="249" name="Google Shape;249;p32"/>
            <p:cNvPicPr preferRelativeResize="0"/>
            <p:nvPr/>
          </p:nvPicPr>
          <p:blipFill rotWithShape="1">
            <a:blip r:embed="rId3">
              <a:alphaModFix/>
            </a:blip>
            <a:srcRect b="15265" l="5106" r="3711" t="16095"/>
            <a:stretch/>
          </p:blipFill>
          <p:spPr>
            <a:xfrm>
              <a:off x="4875650" y="321875"/>
              <a:ext cx="3835250" cy="4503025"/>
            </a:xfrm>
            <a:prstGeom prst="rect">
              <a:avLst/>
            </a:prstGeom>
            <a:noFill/>
            <a:ln>
              <a:noFill/>
            </a:ln>
          </p:spPr>
        </p:pic>
        <p:sp>
          <p:nvSpPr>
            <p:cNvPr id="250" name="Google Shape;250;p32"/>
            <p:cNvSpPr txBox="1"/>
            <p:nvPr/>
          </p:nvSpPr>
          <p:spPr>
            <a:xfrm>
              <a:off x="6716574" y="1028700"/>
              <a:ext cx="274500" cy="3117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1100">
                  <a:solidFill>
                    <a:srgbClr val="FFFFFF"/>
                  </a:solidFill>
                </a:rPr>
                <a:t>A</a:t>
              </a:r>
              <a:endParaRPr b="1" sz="1100">
                <a:solidFill>
                  <a:srgbClr val="FFFFFF"/>
                </a:solidFill>
              </a:endParaRPr>
            </a:p>
          </p:txBody>
        </p:sp>
        <p:sp>
          <p:nvSpPr>
            <p:cNvPr id="251" name="Google Shape;251;p32"/>
            <p:cNvSpPr txBox="1"/>
            <p:nvPr/>
          </p:nvSpPr>
          <p:spPr>
            <a:xfrm>
              <a:off x="7137799" y="1631700"/>
              <a:ext cx="274500" cy="3117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1100">
                  <a:solidFill>
                    <a:srgbClr val="FFFFFF"/>
                  </a:solidFill>
                </a:rPr>
                <a:t>B</a:t>
              </a:r>
              <a:endParaRPr b="1" sz="1100">
                <a:solidFill>
                  <a:srgbClr val="FFFFFF"/>
                </a:solidFill>
              </a:endParaRPr>
            </a:p>
          </p:txBody>
        </p:sp>
        <p:sp>
          <p:nvSpPr>
            <p:cNvPr id="252" name="Google Shape;252;p32"/>
            <p:cNvSpPr txBox="1"/>
            <p:nvPr/>
          </p:nvSpPr>
          <p:spPr>
            <a:xfrm>
              <a:off x="6601024" y="1896000"/>
              <a:ext cx="274500" cy="3117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1100">
                  <a:solidFill>
                    <a:srgbClr val="FFFFFF"/>
                  </a:solidFill>
                </a:rPr>
                <a:t>C</a:t>
              </a:r>
              <a:endParaRPr b="1" sz="1100">
                <a:solidFill>
                  <a:srgbClr val="FFFFFF"/>
                </a:solidFill>
              </a:endParaRPr>
            </a:p>
          </p:txBody>
        </p:sp>
        <p:sp>
          <p:nvSpPr>
            <p:cNvPr id="253" name="Google Shape;253;p32"/>
            <p:cNvSpPr txBox="1"/>
            <p:nvPr/>
          </p:nvSpPr>
          <p:spPr>
            <a:xfrm>
              <a:off x="7312024" y="2417850"/>
              <a:ext cx="274500" cy="3117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1100">
                  <a:solidFill>
                    <a:srgbClr val="FFFFFF"/>
                  </a:solidFill>
                </a:rPr>
                <a:t>D</a:t>
              </a:r>
              <a:endParaRPr b="1" sz="1100">
                <a:solidFill>
                  <a:srgbClr val="FFFFFF"/>
                </a:solidFill>
              </a:endParaRPr>
            </a:p>
          </p:txBody>
        </p:sp>
        <p:sp>
          <p:nvSpPr>
            <p:cNvPr id="254" name="Google Shape;254;p32"/>
            <p:cNvSpPr txBox="1"/>
            <p:nvPr/>
          </p:nvSpPr>
          <p:spPr>
            <a:xfrm>
              <a:off x="6687974" y="2716825"/>
              <a:ext cx="274500" cy="3117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1100">
                  <a:solidFill>
                    <a:srgbClr val="FFFFFF"/>
                  </a:solidFill>
                </a:rPr>
                <a:t>E</a:t>
              </a:r>
              <a:endParaRPr b="1" sz="1100">
                <a:solidFill>
                  <a:srgbClr val="FFFFFF"/>
                </a:solidFill>
              </a:endParaRPr>
            </a:p>
          </p:txBody>
        </p:sp>
        <p:sp>
          <p:nvSpPr>
            <p:cNvPr id="255" name="Google Shape;255;p32"/>
            <p:cNvSpPr txBox="1"/>
            <p:nvPr/>
          </p:nvSpPr>
          <p:spPr>
            <a:xfrm>
              <a:off x="7870724" y="2804225"/>
              <a:ext cx="274500" cy="3117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1100">
                  <a:solidFill>
                    <a:srgbClr val="FFFFFF"/>
                  </a:solidFill>
                </a:rPr>
                <a:t>F</a:t>
              </a:r>
              <a:endParaRPr b="1" sz="1100">
                <a:solidFill>
                  <a:srgbClr val="FFFFFF"/>
                </a:solidFill>
              </a:endParaRPr>
            </a:p>
          </p:txBody>
        </p:sp>
        <p:sp>
          <p:nvSpPr>
            <p:cNvPr id="256" name="Google Shape;256;p32"/>
            <p:cNvSpPr txBox="1"/>
            <p:nvPr/>
          </p:nvSpPr>
          <p:spPr>
            <a:xfrm>
              <a:off x="7624099" y="3471275"/>
              <a:ext cx="274500" cy="3117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1100">
                  <a:solidFill>
                    <a:srgbClr val="FFFFFF"/>
                  </a:solidFill>
                </a:rPr>
                <a:t>H</a:t>
              </a:r>
              <a:endParaRPr b="1" sz="1100">
                <a:solidFill>
                  <a:srgbClr val="FFFFFF"/>
                </a:solidFill>
              </a:endParaRPr>
            </a:p>
          </p:txBody>
        </p:sp>
        <p:sp>
          <p:nvSpPr>
            <p:cNvPr id="257" name="Google Shape;257;p32"/>
            <p:cNvSpPr txBox="1"/>
            <p:nvPr/>
          </p:nvSpPr>
          <p:spPr>
            <a:xfrm>
              <a:off x="7225249" y="3429575"/>
              <a:ext cx="274500" cy="3117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1100">
                  <a:solidFill>
                    <a:srgbClr val="FFFFFF"/>
                  </a:solidFill>
                </a:rPr>
                <a:t>I</a:t>
              </a:r>
              <a:endParaRPr b="1" sz="1100">
                <a:solidFill>
                  <a:srgbClr val="FFFFFF"/>
                </a:solidFill>
              </a:endParaRPr>
            </a:p>
          </p:txBody>
        </p:sp>
        <p:sp>
          <p:nvSpPr>
            <p:cNvPr id="258" name="Google Shape;258;p32"/>
            <p:cNvSpPr txBox="1"/>
            <p:nvPr/>
          </p:nvSpPr>
          <p:spPr>
            <a:xfrm>
              <a:off x="7778149" y="3648175"/>
              <a:ext cx="274500" cy="3117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1100">
                  <a:solidFill>
                    <a:srgbClr val="FFFFFF"/>
                  </a:solidFill>
                </a:rPr>
                <a:t>J</a:t>
              </a:r>
              <a:endParaRPr b="1" sz="1100">
                <a:solidFill>
                  <a:srgbClr val="FFFFFF"/>
                </a:solidFill>
              </a:endParaRPr>
            </a:p>
          </p:txBody>
        </p:sp>
        <p:sp>
          <p:nvSpPr>
            <p:cNvPr id="259" name="Google Shape;259;p32"/>
            <p:cNvSpPr txBox="1"/>
            <p:nvPr/>
          </p:nvSpPr>
          <p:spPr>
            <a:xfrm>
              <a:off x="6780624" y="3440375"/>
              <a:ext cx="274500" cy="3117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1100">
                  <a:solidFill>
                    <a:srgbClr val="FFFFFF"/>
                  </a:solidFill>
                </a:rPr>
                <a:t>K</a:t>
              </a:r>
              <a:endParaRPr b="1" sz="1100">
                <a:solidFill>
                  <a:srgbClr val="FFFFFF"/>
                </a:solidFill>
              </a:endParaRPr>
            </a:p>
          </p:txBody>
        </p:sp>
        <p:sp>
          <p:nvSpPr>
            <p:cNvPr id="260" name="Google Shape;260;p32"/>
            <p:cNvSpPr txBox="1"/>
            <p:nvPr/>
          </p:nvSpPr>
          <p:spPr>
            <a:xfrm>
              <a:off x="6052424" y="3819125"/>
              <a:ext cx="274500" cy="3117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1100">
                  <a:solidFill>
                    <a:srgbClr val="FFFFFF"/>
                  </a:solidFill>
                </a:rPr>
                <a:t>L</a:t>
              </a:r>
              <a:endParaRPr b="1" sz="1100">
                <a:solidFill>
                  <a:srgbClr val="FFFFFF"/>
                </a:solidFill>
              </a:endParaRPr>
            </a:p>
          </p:txBody>
        </p:sp>
        <p:sp>
          <p:nvSpPr>
            <p:cNvPr id="261" name="Google Shape;261;p32"/>
            <p:cNvSpPr txBox="1"/>
            <p:nvPr/>
          </p:nvSpPr>
          <p:spPr>
            <a:xfrm>
              <a:off x="7559099" y="3309000"/>
              <a:ext cx="274500" cy="3117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1100">
                  <a:solidFill>
                    <a:srgbClr val="FFFFFF"/>
                  </a:solidFill>
                </a:rPr>
                <a:t>G</a:t>
              </a:r>
              <a:endParaRPr b="1" sz="1100">
                <a:solidFill>
                  <a:srgbClr val="FFFFFF"/>
                </a:solidFill>
              </a:endParaRPr>
            </a:p>
          </p:txBody>
        </p:sp>
      </p:grpSp>
      <p:graphicFrame>
        <p:nvGraphicFramePr>
          <p:cNvPr id="262" name="Google Shape;262;p32"/>
          <p:cNvGraphicFramePr/>
          <p:nvPr/>
        </p:nvGraphicFramePr>
        <p:xfrm>
          <a:off x="525150" y="992850"/>
          <a:ext cx="3000000" cy="3000000"/>
        </p:xfrm>
        <a:graphic>
          <a:graphicData uri="http://schemas.openxmlformats.org/drawingml/2006/table">
            <a:tbl>
              <a:tblPr bandRow="1">
                <a:noFill/>
                <a:tableStyleId>{250D547C-C1A3-4FE8-B0CC-795E588A10FC}</a:tableStyleId>
              </a:tblPr>
              <a:tblGrid>
                <a:gridCol w="1684475"/>
                <a:gridCol w="436000"/>
                <a:gridCol w="1363375"/>
                <a:gridCol w="3182400"/>
              </a:tblGrid>
              <a:tr h="683000">
                <a:tc>
                  <a:txBody>
                    <a:bodyPr/>
                    <a:lstStyle/>
                    <a:p>
                      <a:pPr indent="0" lvl="0" marL="0" rtl="0" algn="l">
                        <a:spcBef>
                          <a:spcPts val="0"/>
                        </a:spcBef>
                        <a:spcAft>
                          <a:spcPts val="0"/>
                        </a:spcAft>
                        <a:buNone/>
                      </a:pPr>
                      <a:r>
                        <a:rPr b="1" lang="en-GB" sz="1200">
                          <a:solidFill>
                            <a:srgbClr val="222222"/>
                          </a:solidFill>
                          <a:latin typeface="Lato"/>
                          <a:ea typeface="Lato"/>
                          <a:cs typeface="Lato"/>
                          <a:sym typeface="Lato"/>
                        </a:rPr>
                        <a:t>NHS England Region</a:t>
                      </a:r>
                      <a:endParaRPr sz="1200">
                        <a:latin typeface="Lato"/>
                        <a:ea typeface="Lato"/>
                        <a:cs typeface="Lato"/>
                        <a:sym typeface="Lato"/>
                      </a:endParaRPr>
                    </a:p>
                  </a:txBody>
                  <a:tcPr marT="86375" marB="86375" marR="86375" marL="86375">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gridSpan="2">
                  <a:txBody>
                    <a:bodyPr/>
                    <a:lstStyle/>
                    <a:p>
                      <a:pPr indent="-12700" lvl="0" marL="0" rtl="0" algn="l">
                        <a:spcBef>
                          <a:spcPts val="0"/>
                        </a:spcBef>
                        <a:spcAft>
                          <a:spcPts val="0"/>
                        </a:spcAft>
                        <a:buNone/>
                      </a:pPr>
                      <a:r>
                        <a:rPr b="1" lang="en-GB" sz="1200">
                          <a:solidFill>
                            <a:srgbClr val="222222"/>
                          </a:solidFill>
                          <a:latin typeface="Lato"/>
                          <a:ea typeface="Lato"/>
                          <a:cs typeface="Lato"/>
                          <a:sym typeface="Lato"/>
                        </a:rPr>
                        <a:t>Regional Research Delivery Network (RRDN)</a:t>
                      </a:r>
                      <a:endParaRPr sz="1200">
                        <a:latin typeface="Lato"/>
                        <a:ea typeface="Lato"/>
                        <a:cs typeface="Lato"/>
                        <a:sym typeface="Lato"/>
                      </a:endParaRPr>
                    </a:p>
                  </a:txBody>
                  <a:tcPr marT="84675" marB="84675" marR="84675" marL="84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hMerge="1"/>
                <a:tc>
                  <a:txBody>
                    <a:bodyPr/>
                    <a:lstStyle/>
                    <a:p>
                      <a:pPr indent="-12700" lvl="0" marL="0" rtl="0" algn="l">
                        <a:spcBef>
                          <a:spcPts val="0"/>
                        </a:spcBef>
                        <a:spcAft>
                          <a:spcPts val="0"/>
                        </a:spcAft>
                        <a:buClr>
                          <a:schemeClr val="dk1"/>
                        </a:buClr>
                        <a:buSzPts val="1500"/>
                        <a:buFont typeface="Arial"/>
                        <a:buNone/>
                      </a:pPr>
                      <a:r>
                        <a:rPr b="1" lang="en-GB" sz="1200">
                          <a:solidFill>
                            <a:srgbClr val="222222"/>
                          </a:solidFill>
                          <a:latin typeface="Lato"/>
                          <a:ea typeface="Lato"/>
                          <a:cs typeface="Lato"/>
                          <a:sym typeface="Lato"/>
                        </a:rPr>
                        <a:t>RRDN Hosts</a:t>
                      </a:r>
                      <a:endParaRPr b="1" sz="1200">
                        <a:solidFill>
                          <a:srgbClr val="222222"/>
                        </a:solidFill>
                        <a:latin typeface="Lato"/>
                        <a:ea typeface="Lato"/>
                        <a:cs typeface="Lato"/>
                        <a:sym typeface="Lato"/>
                      </a:endParaRPr>
                    </a:p>
                  </a:txBody>
                  <a:tcPr marT="84675" marB="84675" marR="84675" marL="84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r>
              <a:tr h="436125">
                <a:tc rowSpan="2">
                  <a:txBody>
                    <a:bodyPr/>
                    <a:lstStyle/>
                    <a:p>
                      <a:pPr indent="0" lvl="0" marL="0" rtl="0" algn="l">
                        <a:spcBef>
                          <a:spcPts val="0"/>
                        </a:spcBef>
                        <a:spcAft>
                          <a:spcPts val="0"/>
                        </a:spcAft>
                        <a:buNone/>
                      </a:pPr>
                      <a:r>
                        <a:rPr lang="en-GB" sz="900">
                          <a:latin typeface="Lato"/>
                          <a:ea typeface="Lato"/>
                          <a:cs typeface="Lato"/>
                          <a:sym typeface="Lato"/>
                        </a:rPr>
                        <a:t>North East and Yorkshire</a:t>
                      </a:r>
                      <a:endParaRPr sz="900">
                        <a:latin typeface="Lato"/>
                        <a:ea typeface="Lato"/>
                        <a:cs typeface="Lato"/>
                        <a:sym typeface="Lato"/>
                      </a:endParaRPr>
                    </a:p>
                  </a:txBody>
                  <a:tcPr marT="86375" marB="86375" marR="86375" marL="86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 lvl="0" marL="0" rtl="0" algn="l">
                        <a:spcBef>
                          <a:spcPts val="0"/>
                        </a:spcBef>
                        <a:spcAft>
                          <a:spcPts val="0"/>
                        </a:spcAft>
                        <a:buNone/>
                      </a:pPr>
                      <a:r>
                        <a:rPr lang="en-GB" sz="900">
                          <a:solidFill>
                            <a:srgbClr val="222222"/>
                          </a:solidFill>
                          <a:latin typeface="Lato"/>
                          <a:ea typeface="Lato"/>
                          <a:cs typeface="Lato"/>
                          <a:sym typeface="Lato"/>
                        </a:rPr>
                        <a:t>A</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900" u="sng">
                          <a:solidFill>
                            <a:schemeClr val="hlink"/>
                          </a:solidFill>
                          <a:latin typeface="Lato"/>
                          <a:ea typeface="Lato"/>
                          <a:cs typeface="Lato"/>
                          <a:sym typeface="Lato"/>
                          <a:hlinkClick/>
                        </a:rPr>
                        <a:t>North East and North Cumbria</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 lvl="0" marL="0" rtl="0" algn="l">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The Newcastle upon Tyne Hospitals NHS Foundation Trust </a:t>
                      </a:r>
                      <a:endParaRPr sz="900">
                        <a:solidFill>
                          <a:srgbClr val="0000FF"/>
                        </a:solidFill>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338700">
                <a:tc vMerge="1"/>
                <a:tc>
                  <a:txBody>
                    <a:bodyPr/>
                    <a:lstStyle/>
                    <a:p>
                      <a:pPr indent="-12700" lvl="0" marL="0" rtl="0" algn="l">
                        <a:spcBef>
                          <a:spcPts val="0"/>
                        </a:spcBef>
                        <a:spcAft>
                          <a:spcPts val="0"/>
                        </a:spcAft>
                        <a:buNone/>
                      </a:pPr>
                      <a:r>
                        <a:rPr lang="en-GB" sz="900">
                          <a:solidFill>
                            <a:srgbClr val="222222"/>
                          </a:solidFill>
                          <a:latin typeface="Lato"/>
                          <a:ea typeface="Lato"/>
                          <a:cs typeface="Lato"/>
                          <a:sym typeface="Lato"/>
                        </a:rPr>
                        <a:t>B</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 lvl="0" marL="0" rtl="0" algn="l">
                        <a:spcBef>
                          <a:spcPts val="0"/>
                        </a:spcBef>
                        <a:spcAft>
                          <a:spcPts val="0"/>
                        </a:spcAft>
                        <a:buNone/>
                      </a:pPr>
                      <a:r>
                        <a:rPr lang="en-GB" sz="900" u="sng">
                          <a:solidFill>
                            <a:schemeClr val="hlink"/>
                          </a:solidFill>
                          <a:latin typeface="Lato"/>
                          <a:ea typeface="Lato"/>
                          <a:cs typeface="Lato"/>
                          <a:sym typeface="Lato"/>
                          <a:hlinkClick/>
                        </a:rPr>
                        <a:t>Yorkshire and Humber</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Leeds Teaching Hospitals NHS Trust</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338700">
                <a:tc>
                  <a:txBody>
                    <a:bodyPr/>
                    <a:lstStyle/>
                    <a:p>
                      <a:pPr indent="0" lvl="0" marL="0" rtl="0" algn="l">
                        <a:spcBef>
                          <a:spcPts val="0"/>
                        </a:spcBef>
                        <a:spcAft>
                          <a:spcPts val="0"/>
                        </a:spcAft>
                        <a:buNone/>
                      </a:pPr>
                      <a:r>
                        <a:rPr lang="en-GB" sz="900">
                          <a:latin typeface="Lato"/>
                          <a:ea typeface="Lato"/>
                          <a:cs typeface="Lato"/>
                          <a:sym typeface="Lato"/>
                        </a:rPr>
                        <a:t>North West</a:t>
                      </a:r>
                      <a:endParaRPr sz="900">
                        <a:latin typeface="Lato"/>
                        <a:ea typeface="Lato"/>
                        <a:cs typeface="Lato"/>
                        <a:sym typeface="Lato"/>
                      </a:endParaRPr>
                    </a:p>
                  </a:txBody>
                  <a:tcPr marT="86375" marB="86375" marR="86375" marL="86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900">
                          <a:solidFill>
                            <a:srgbClr val="222222"/>
                          </a:solidFill>
                          <a:latin typeface="Lato"/>
                          <a:ea typeface="Lato"/>
                          <a:cs typeface="Lato"/>
                          <a:sym typeface="Lato"/>
                        </a:rPr>
                        <a:t>C</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900" u="sng">
                          <a:solidFill>
                            <a:schemeClr val="hlink"/>
                          </a:solidFill>
                          <a:latin typeface="Lato"/>
                          <a:ea typeface="Lato"/>
                          <a:cs typeface="Lato"/>
                          <a:sym typeface="Lato"/>
                          <a:hlinkClick/>
                        </a:rPr>
                        <a:t>North West</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Manchester University NHS Foundation Trust</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338700">
                <a:tc rowSpan="2">
                  <a:txBody>
                    <a:bodyPr/>
                    <a:lstStyle/>
                    <a:p>
                      <a:pPr indent="0" lvl="0" marL="0" rtl="0" algn="l">
                        <a:spcBef>
                          <a:spcPts val="0"/>
                        </a:spcBef>
                        <a:spcAft>
                          <a:spcPts val="0"/>
                        </a:spcAft>
                        <a:buNone/>
                      </a:pPr>
                      <a:r>
                        <a:rPr lang="en-GB" sz="900">
                          <a:latin typeface="Lato"/>
                          <a:ea typeface="Lato"/>
                          <a:cs typeface="Lato"/>
                          <a:sym typeface="Lato"/>
                        </a:rPr>
                        <a:t>Midlands</a:t>
                      </a:r>
                      <a:endParaRPr sz="900">
                        <a:latin typeface="Lato"/>
                        <a:ea typeface="Lato"/>
                        <a:cs typeface="Lato"/>
                        <a:sym typeface="Lato"/>
                      </a:endParaRPr>
                    </a:p>
                  </a:txBody>
                  <a:tcPr marT="86375" marB="86375" marR="86375" marL="86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900">
                          <a:latin typeface="Lato"/>
                          <a:ea typeface="Lato"/>
                          <a:cs typeface="Lato"/>
                          <a:sym typeface="Lato"/>
                        </a:rPr>
                        <a:t>D</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900" u="sng">
                          <a:solidFill>
                            <a:schemeClr val="hlink"/>
                          </a:solidFill>
                          <a:latin typeface="Lato"/>
                          <a:ea typeface="Lato"/>
                          <a:cs typeface="Lato"/>
                          <a:sym typeface="Lato"/>
                          <a:hlinkClick/>
                        </a:rPr>
                        <a:t>East Midlands</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University Hospitals Of Leicester NHS Trust</a:t>
                      </a:r>
                      <a:endParaRPr sz="900">
                        <a:solidFill>
                          <a:srgbClr val="0000FF"/>
                        </a:solidFill>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338700">
                <a:tc vMerge="1"/>
                <a:tc>
                  <a:txBody>
                    <a:bodyPr/>
                    <a:lstStyle/>
                    <a:p>
                      <a:pPr indent="-12700" lvl="0" marL="0" rtl="0" algn="l">
                        <a:spcBef>
                          <a:spcPts val="0"/>
                        </a:spcBef>
                        <a:spcAft>
                          <a:spcPts val="0"/>
                        </a:spcAft>
                        <a:buNone/>
                      </a:pPr>
                      <a:r>
                        <a:rPr lang="en-GB" sz="900">
                          <a:solidFill>
                            <a:srgbClr val="222222"/>
                          </a:solidFill>
                          <a:latin typeface="Lato"/>
                          <a:ea typeface="Lato"/>
                          <a:cs typeface="Lato"/>
                          <a:sym typeface="Lato"/>
                        </a:rPr>
                        <a:t>E</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900" u="sng">
                          <a:solidFill>
                            <a:schemeClr val="hlink"/>
                          </a:solidFill>
                          <a:latin typeface="Lato"/>
                          <a:ea typeface="Lato"/>
                          <a:cs typeface="Lato"/>
                          <a:sym typeface="Lato"/>
                          <a:hlinkClick/>
                        </a:rPr>
                        <a:t>West Midlands</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The Royal Wolverhampton NHS Trust</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338700">
                <a:tc>
                  <a:txBody>
                    <a:bodyPr/>
                    <a:lstStyle/>
                    <a:p>
                      <a:pPr indent="0" lvl="0" marL="0" rtl="0" algn="l">
                        <a:spcBef>
                          <a:spcPts val="0"/>
                        </a:spcBef>
                        <a:spcAft>
                          <a:spcPts val="0"/>
                        </a:spcAft>
                        <a:buNone/>
                      </a:pPr>
                      <a:r>
                        <a:rPr lang="en-GB" sz="900">
                          <a:latin typeface="Lato"/>
                          <a:ea typeface="Lato"/>
                          <a:cs typeface="Lato"/>
                          <a:sym typeface="Lato"/>
                        </a:rPr>
                        <a:t>East of England</a:t>
                      </a:r>
                      <a:endParaRPr sz="900">
                        <a:latin typeface="Lato"/>
                        <a:ea typeface="Lato"/>
                        <a:cs typeface="Lato"/>
                        <a:sym typeface="Lato"/>
                      </a:endParaRPr>
                    </a:p>
                  </a:txBody>
                  <a:tcPr marT="86375" marB="86375" marR="86375" marL="86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900">
                          <a:solidFill>
                            <a:srgbClr val="222222"/>
                          </a:solidFill>
                          <a:latin typeface="Lato"/>
                          <a:ea typeface="Lato"/>
                          <a:cs typeface="Lato"/>
                          <a:sym typeface="Lato"/>
                        </a:rPr>
                        <a:t>F</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900" u="sng">
                          <a:solidFill>
                            <a:schemeClr val="hlink"/>
                          </a:solidFill>
                          <a:latin typeface="Lato"/>
                          <a:ea typeface="Lato"/>
                          <a:cs typeface="Lato"/>
                          <a:sym typeface="Lato"/>
                          <a:hlinkClick/>
                        </a:rPr>
                        <a:t>East of England</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Norfolk and Norwich University NHS Foundation Trust</a:t>
                      </a:r>
                      <a:endParaRPr sz="900">
                        <a:solidFill>
                          <a:srgbClr val="0000FF"/>
                        </a:solidFill>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338700">
                <a:tc rowSpan="2">
                  <a:txBody>
                    <a:bodyPr/>
                    <a:lstStyle/>
                    <a:p>
                      <a:pPr indent="0" lvl="0" marL="0" rtl="0" algn="l">
                        <a:spcBef>
                          <a:spcPts val="0"/>
                        </a:spcBef>
                        <a:spcAft>
                          <a:spcPts val="0"/>
                        </a:spcAft>
                        <a:buNone/>
                      </a:pPr>
                      <a:r>
                        <a:rPr lang="en-GB" sz="900">
                          <a:latin typeface="Lato"/>
                          <a:ea typeface="Lato"/>
                          <a:cs typeface="Lato"/>
                          <a:sym typeface="Lato"/>
                        </a:rPr>
                        <a:t>London</a:t>
                      </a:r>
                      <a:endParaRPr sz="900">
                        <a:latin typeface="Lato"/>
                        <a:ea typeface="Lato"/>
                        <a:cs typeface="Lato"/>
                        <a:sym typeface="Lato"/>
                      </a:endParaRPr>
                    </a:p>
                  </a:txBody>
                  <a:tcPr marT="86375" marB="86375" marR="86375" marL="86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 lvl="0" marL="0" rtl="0" algn="l">
                        <a:spcBef>
                          <a:spcPts val="0"/>
                        </a:spcBef>
                        <a:spcAft>
                          <a:spcPts val="0"/>
                        </a:spcAft>
                        <a:buNone/>
                      </a:pPr>
                      <a:r>
                        <a:rPr lang="en-GB" sz="900">
                          <a:solidFill>
                            <a:srgbClr val="222222"/>
                          </a:solidFill>
                          <a:latin typeface="Lato"/>
                          <a:ea typeface="Lato"/>
                          <a:cs typeface="Lato"/>
                          <a:sym typeface="Lato"/>
                        </a:rPr>
                        <a:t>G</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900" u="sng">
                          <a:solidFill>
                            <a:schemeClr val="hlink"/>
                          </a:solidFill>
                          <a:latin typeface="Lato"/>
                          <a:ea typeface="Lato"/>
                          <a:cs typeface="Lato"/>
                          <a:sym typeface="Lato"/>
                          <a:hlinkClick/>
                        </a:rPr>
                        <a:t>North London</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 lvl="0" marL="0" rtl="0" algn="l">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Barts Health NHS Trust</a:t>
                      </a:r>
                      <a:endParaRPr sz="900">
                        <a:solidFill>
                          <a:srgbClr val="0000FF"/>
                        </a:solidFill>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338700">
                <a:tc vMerge="1"/>
                <a:tc>
                  <a:txBody>
                    <a:bodyPr/>
                    <a:lstStyle/>
                    <a:p>
                      <a:pPr indent="-12700" lvl="0" marL="0" rtl="0" algn="l">
                        <a:spcBef>
                          <a:spcPts val="0"/>
                        </a:spcBef>
                        <a:spcAft>
                          <a:spcPts val="0"/>
                        </a:spcAft>
                        <a:buNone/>
                      </a:pPr>
                      <a:r>
                        <a:rPr lang="en-GB" sz="900">
                          <a:solidFill>
                            <a:srgbClr val="222222"/>
                          </a:solidFill>
                          <a:latin typeface="Lato"/>
                          <a:ea typeface="Lato"/>
                          <a:cs typeface="Lato"/>
                          <a:sym typeface="Lato"/>
                        </a:rPr>
                        <a:t>H</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 lvl="0" marL="0" rtl="0" algn="l">
                        <a:spcBef>
                          <a:spcPts val="0"/>
                        </a:spcBef>
                        <a:spcAft>
                          <a:spcPts val="0"/>
                        </a:spcAft>
                        <a:buNone/>
                      </a:pPr>
                      <a:r>
                        <a:rPr lang="en-GB" sz="900" u="sng">
                          <a:solidFill>
                            <a:schemeClr val="hlink"/>
                          </a:solidFill>
                          <a:latin typeface="Lato"/>
                          <a:ea typeface="Lato"/>
                          <a:cs typeface="Lato"/>
                          <a:sym typeface="Lato"/>
                          <a:hlinkClick/>
                        </a:rPr>
                        <a:t>South London</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Guy’s &amp; St Thomas’ NHS Foundation Trust</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338700">
                <a:tc rowSpan="2">
                  <a:txBody>
                    <a:bodyPr/>
                    <a:lstStyle/>
                    <a:p>
                      <a:pPr indent="0" lvl="0" marL="0" rtl="0" algn="l">
                        <a:spcBef>
                          <a:spcPts val="0"/>
                        </a:spcBef>
                        <a:spcAft>
                          <a:spcPts val="0"/>
                        </a:spcAft>
                        <a:buNone/>
                      </a:pPr>
                      <a:r>
                        <a:rPr lang="en-GB" sz="900">
                          <a:latin typeface="Lato"/>
                          <a:ea typeface="Lato"/>
                          <a:cs typeface="Lato"/>
                          <a:sym typeface="Lato"/>
                        </a:rPr>
                        <a:t>South East</a:t>
                      </a:r>
                      <a:endParaRPr sz="900">
                        <a:latin typeface="Lato"/>
                        <a:ea typeface="Lato"/>
                        <a:cs typeface="Lato"/>
                        <a:sym typeface="Lato"/>
                      </a:endParaRPr>
                    </a:p>
                  </a:txBody>
                  <a:tcPr marT="86375" marB="86375" marR="86375" marL="86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 lvl="0" marL="0" rtl="0" algn="l">
                        <a:spcBef>
                          <a:spcPts val="0"/>
                        </a:spcBef>
                        <a:spcAft>
                          <a:spcPts val="0"/>
                        </a:spcAft>
                        <a:buNone/>
                      </a:pPr>
                      <a:r>
                        <a:rPr lang="en-GB" sz="900">
                          <a:solidFill>
                            <a:srgbClr val="222222"/>
                          </a:solidFill>
                          <a:latin typeface="Lato"/>
                          <a:ea typeface="Lato"/>
                          <a:cs typeface="Lato"/>
                          <a:sym typeface="Lato"/>
                        </a:rPr>
                        <a:t>I</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900" u="sng">
                          <a:solidFill>
                            <a:schemeClr val="hlink"/>
                          </a:solidFill>
                          <a:latin typeface="Lato"/>
                          <a:ea typeface="Lato"/>
                          <a:cs typeface="Lato"/>
                          <a:sym typeface="Lato"/>
                          <a:hlinkClick/>
                        </a:rPr>
                        <a:t>South Central</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 lvl="0" marL="0" rtl="0" algn="l">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University Hospital Southampton NHS Foundation Trust</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338700">
                <a:tc vMerge="1"/>
                <a:tc>
                  <a:txBody>
                    <a:bodyPr/>
                    <a:lstStyle/>
                    <a:p>
                      <a:pPr indent="-12700" lvl="0" marL="0" rtl="0" algn="l">
                        <a:spcBef>
                          <a:spcPts val="0"/>
                        </a:spcBef>
                        <a:spcAft>
                          <a:spcPts val="0"/>
                        </a:spcAft>
                        <a:buNone/>
                      </a:pPr>
                      <a:r>
                        <a:rPr lang="en-GB" sz="900">
                          <a:latin typeface="Lato"/>
                          <a:ea typeface="Lato"/>
                          <a:cs typeface="Lato"/>
                          <a:sym typeface="Lato"/>
                        </a:rPr>
                        <a:t>J</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 lvl="0" marL="0" rtl="0" algn="l">
                        <a:spcBef>
                          <a:spcPts val="0"/>
                        </a:spcBef>
                        <a:spcAft>
                          <a:spcPts val="0"/>
                        </a:spcAft>
                        <a:buNone/>
                      </a:pPr>
                      <a:r>
                        <a:rPr lang="en-GB" sz="900" u="sng">
                          <a:solidFill>
                            <a:schemeClr val="hlink"/>
                          </a:solidFill>
                          <a:latin typeface="Lato"/>
                          <a:ea typeface="Lato"/>
                          <a:cs typeface="Lato"/>
                          <a:sym typeface="Lato"/>
                          <a:hlinkClick/>
                        </a:rPr>
                        <a:t>South East</a:t>
                      </a:r>
                      <a:endParaRPr sz="900" strike="sngStrike">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 lvl="0" marL="0" rtl="0" algn="l">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Royal Surrey NHS Foundation Trust</a:t>
                      </a:r>
                      <a:endParaRPr sz="900">
                        <a:solidFill>
                          <a:schemeClr val="dk1"/>
                        </a:solidFill>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436125">
                <a:tc rowSpan="2">
                  <a:txBody>
                    <a:bodyPr/>
                    <a:lstStyle/>
                    <a:p>
                      <a:pPr indent="0" lvl="0" marL="0" rtl="0" algn="l">
                        <a:spcBef>
                          <a:spcPts val="0"/>
                        </a:spcBef>
                        <a:spcAft>
                          <a:spcPts val="0"/>
                        </a:spcAft>
                        <a:buNone/>
                      </a:pPr>
                      <a:r>
                        <a:rPr lang="en-GB" sz="900">
                          <a:latin typeface="Lato"/>
                          <a:ea typeface="Lato"/>
                          <a:cs typeface="Lato"/>
                          <a:sym typeface="Lato"/>
                        </a:rPr>
                        <a:t>South West</a:t>
                      </a:r>
                      <a:endParaRPr sz="900">
                        <a:latin typeface="Lato"/>
                        <a:ea typeface="Lato"/>
                        <a:cs typeface="Lato"/>
                        <a:sym typeface="Lato"/>
                      </a:endParaRPr>
                    </a:p>
                  </a:txBody>
                  <a:tcPr marT="86375" marB="86375" marR="86375" marL="86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 lvl="0" marL="0" rtl="0" algn="l">
                        <a:spcBef>
                          <a:spcPts val="0"/>
                        </a:spcBef>
                        <a:spcAft>
                          <a:spcPts val="0"/>
                        </a:spcAft>
                        <a:buNone/>
                      </a:pPr>
                      <a:r>
                        <a:rPr lang="en-GB" sz="900">
                          <a:solidFill>
                            <a:srgbClr val="222222"/>
                          </a:solidFill>
                          <a:latin typeface="Lato"/>
                          <a:ea typeface="Lato"/>
                          <a:cs typeface="Lato"/>
                          <a:sym typeface="Lato"/>
                        </a:rPr>
                        <a:t>K</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900" u="sng">
                          <a:solidFill>
                            <a:schemeClr val="hlink"/>
                          </a:solidFill>
                          <a:latin typeface="Lato"/>
                          <a:ea typeface="Lato"/>
                          <a:cs typeface="Lato"/>
                          <a:sym typeface="Lato"/>
                          <a:hlinkClick/>
                        </a:rPr>
                        <a:t>South West Central</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 lvl="0" marL="0" rtl="0" algn="l">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University Hospitals Bristol and Weston NHS Foundation Trust</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338700">
                <a:tc vMerge="1"/>
                <a:tc>
                  <a:txBody>
                    <a:bodyPr/>
                    <a:lstStyle/>
                    <a:p>
                      <a:pPr indent="-12700" lvl="0" marL="0" rtl="0" algn="l">
                        <a:spcBef>
                          <a:spcPts val="0"/>
                        </a:spcBef>
                        <a:spcAft>
                          <a:spcPts val="0"/>
                        </a:spcAft>
                        <a:buNone/>
                      </a:pPr>
                      <a:r>
                        <a:rPr lang="en-GB" sz="900">
                          <a:latin typeface="Lato"/>
                          <a:ea typeface="Lato"/>
                          <a:cs typeface="Lato"/>
                          <a:sym typeface="Lato"/>
                        </a:rPr>
                        <a:t>L</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 lvl="0" marL="0" rtl="0" algn="l">
                        <a:spcBef>
                          <a:spcPts val="0"/>
                        </a:spcBef>
                        <a:spcAft>
                          <a:spcPts val="0"/>
                        </a:spcAft>
                        <a:buNone/>
                      </a:pPr>
                      <a:r>
                        <a:rPr lang="en-GB" sz="900" u="sng">
                          <a:solidFill>
                            <a:schemeClr val="hlink"/>
                          </a:solidFill>
                          <a:latin typeface="Lato"/>
                          <a:ea typeface="Lato"/>
                          <a:cs typeface="Lato"/>
                          <a:sym typeface="Lato"/>
                          <a:hlinkClick/>
                        </a:rPr>
                        <a:t>South West Peninsula</a:t>
                      </a:r>
                      <a:endParaRPr sz="9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12700" lvl="0" marL="0" rtl="0" algn="l">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Royal Devon University Healthcare NHS Foundation Trust</a:t>
                      </a:r>
                      <a:endParaRPr sz="900">
                        <a:solidFill>
                          <a:schemeClr val="dk1"/>
                        </a:solidFill>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3"/>
          <p:cNvSpPr txBox="1"/>
          <p:nvPr/>
        </p:nvSpPr>
        <p:spPr>
          <a:xfrm>
            <a:off x="323533" y="933367"/>
            <a:ext cx="8648400" cy="11697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2000">
                <a:solidFill>
                  <a:srgbClr val="666666"/>
                </a:solidFill>
                <a:latin typeface="Lato"/>
                <a:ea typeface="Lato"/>
                <a:cs typeface="Lato"/>
                <a:sym typeface="Lato"/>
              </a:rPr>
              <a:t>Networks K and L - </a:t>
            </a:r>
            <a:endParaRPr b="1" sz="2000">
              <a:solidFill>
                <a:srgbClr val="666666"/>
              </a:solidFill>
              <a:latin typeface="Lato"/>
              <a:ea typeface="Lato"/>
              <a:cs typeface="Lato"/>
              <a:sym typeface="Lato"/>
            </a:endParaRPr>
          </a:p>
          <a:p>
            <a:pPr indent="0" lvl="0" marL="0" rtl="0" algn="l">
              <a:spcBef>
                <a:spcPts val="0"/>
              </a:spcBef>
              <a:spcAft>
                <a:spcPts val="0"/>
              </a:spcAft>
              <a:buNone/>
            </a:pPr>
            <a:r>
              <a:rPr b="1" lang="en-GB" sz="2000">
                <a:solidFill>
                  <a:srgbClr val="666666"/>
                </a:solidFill>
                <a:latin typeface="Lato"/>
                <a:ea typeface="Lato"/>
                <a:cs typeface="Lato"/>
                <a:sym typeface="Lato"/>
              </a:rPr>
              <a:t> ‘South West Central’ </a:t>
            </a:r>
            <a:endParaRPr b="1" sz="2000">
              <a:solidFill>
                <a:srgbClr val="666666"/>
              </a:solidFill>
              <a:latin typeface="Lato"/>
              <a:ea typeface="Lato"/>
              <a:cs typeface="Lato"/>
              <a:sym typeface="Lato"/>
            </a:endParaRPr>
          </a:p>
          <a:p>
            <a:pPr indent="0" lvl="0" marL="0" rtl="0" algn="l">
              <a:spcBef>
                <a:spcPts val="0"/>
              </a:spcBef>
              <a:spcAft>
                <a:spcPts val="0"/>
              </a:spcAft>
              <a:buNone/>
            </a:pPr>
            <a:r>
              <a:rPr b="1" lang="en-GB" sz="2000">
                <a:solidFill>
                  <a:srgbClr val="666666"/>
                </a:solidFill>
                <a:latin typeface="Lato"/>
                <a:ea typeface="Lato"/>
                <a:cs typeface="Lato"/>
                <a:sym typeface="Lato"/>
              </a:rPr>
              <a:t>and ‘South West Peninsula’</a:t>
            </a:r>
            <a:endParaRPr b="1" sz="2000">
              <a:solidFill>
                <a:srgbClr val="666666"/>
              </a:solidFill>
              <a:latin typeface="Lato"/>
              <a:ea typeface="Lato"/>
              <a:cs typeface="Lato"/>
              <a:sym typeface="Lato"/>
            </a:endParaRPr>
          </a:p>
        </p:txBody>
      </p:sp>
      <p:sp>
        <p:nvSpPr>
          <p:cNvPr id="268" name="Google Shape;268;p33"/>
          <p:cNvSpPr txBox="1"/>
          <p:nvPr/>
        </p:nvSpPr>
        <p:spPr>
          <a:xfrm>
            <a:off x="323533" y="194567"/>
            <a:ext cx="6951900" cy="7389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3200">
                <a:solidFill>
                  <a:srgbClr val="193E72"/>
                </a:solidFill>
                <a:latin typeface="Lato"/>
                <a:ea typeface="Lato"/>
                <a:cs typeface="Lato"/>
                <a:sym typeface="Lato"/>
              </a:rPr>
              <a:t>South West</a:t>
            </a:r>
            <a:endParaRPr sz="3200">
              <a:solidFill>
                <a:srgbClr val="193E72"/>
              </a:solidFill>
              <a:latin typeface="Lato"/>
              <a:ea typeface="Lato"/>
              <a:cs typeface="Lato"/>
              <a:sym typeface="Lato"/>
            </a:endParaRPr>
          </a:p>
        </p:txBody>
      </p:sp>
      <p:grpSp>
        <p:nvGrpSpPr>
          <p:cNvPr id="269" name="Google Shape;269;p33"/>
          <p:cNvGrpSpPr/>
          <p:nvPr/>
        </p:nvGrpSpPr>
        <p:grpSpPr>
          <a:xfrm>
            <a:off x="-16700" y="2137547"/>
            <a:ext cx="4018467" cy="3286453"/>
            <a:chOff x="-12525" y="1603200"/>
            <a:chExt cx="3013926" cy="2464901"/>
          </a:xfrm>
        </p:grpSpPr>
        <p:pic>
          <p:nvPicPr>
            <p:cNvPr id="270" name="Google Shape;270;p33"/>
            <p:cNvPicPr preferRelativeResize="0"/>
            <p:nvPr/>
          </p:nvPicPr>
          <p:blipFill rotWithShape="1">
            <a:blip r:embed="rId3">
              <a:alphaModFix/>
            </a:blip>
            <a:srcRect b="22748" l="0" r="0" t="27594"/>
            <a:stretch/>
          </p:blipFill>
          <p:spPr>
            <a:xfrm>
              <a:off x="-12525" y="1603200"/>
              <a:ext cx="3013926" cy="2464901"/>
            </a:xfrm>
            <a:prstGeom prst="rect">
              <a:avLst/>
            </a:prstGeom>
            <a:noFill/>
            <a:ln>
              <a:noFill/>
            </a:ln>
          </p:spPr>
        </p:pic>
        <p:sp>
          <p:nvSpPr>
            <p:cNvPr id="271" name="Google Shape;271;p33"/>
            <p:cNvSpPr txBox="1"/>
            <p:nvPr/>
          </p:nvSpPr>
          <p:spPr>
            <a:xfrm>
              <a:off x="2376826" y="2268006"/>
              <a:ext cx="251100" cy="3117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1100">
                  <a:solidFill>
                    <a:schemeClr val="lt1"/>
                  </a:solidFill>
                </a:rPr>
                <a:t>K</a:t>
              </a:r>
              <a:endParaRPr b="1" sz="1100">
                <a:solidFill>
                  <a:schemeClr val="lt1"/>
                </a:solidFill>
              </a:endParaRPr>
            </a:p>
          </p:txBody>
        </p:sp>
        <p:sp>
          <p:nvSpPr>
            <p:cNvPr id="272" name="Google Shape;272;p33"/>
            <p:cNvSpPr txBox="1"/>
            <p:nvPr/>
          </p:nvSpPr>
          <p:spPr>
            <a:xfrm>
              <a:off x="1368992" y="2771013"/>
              <a:ext cx="251100" cy="3117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1100">
                  <a:solidFill>
                    <a:schemeClr val="lt1"/>
                  </a:solidFill>
                </a:rPr>
                <a:t>L</a:t>
              </a:r>
              <a:endParaRPr b="1" sz="1100">
                <a:solidFill>
                  <a:schemeClr val="lt1"/>
                </a:solidFill>
              </a:endParaRPr>
            </a:p>
          </p:txBody>
        </p:sp>
      </p:grpSp>
      <p:graphicFrame>
        <p:nvGraphicFramePr>
          <p:cNvPr id="273" name="Google Shape;273;p33"/>
          <p:cNvGraphicFramePr/>
          <p:nvPr/>
        </p:nvGraphicFramePr>
        <p:xfrm>
          <a:off x="4001775" y="801767"/>
          <a:ext cx="3000000" cy="3000000"/>
        </p:xfrm>
        <a:graphic>
          <a:graphicData uri="http://schemas.openxmlformats.org/drawingml/2006/table">
            <a:tbl>
              <a:tblPr bandRow="1">
                <a:noFill/>
                <a:tableStyleId>{250D547C-C1A3-4FE8-B0CC-795E588A10FC}</a:tableStyleId>
              </a:tblPr>
              <a:tblGrid>
                <a:gridCol w="676825"/>
                <a:gridCol w="369350"/>
                <a:gridCol w="1048050"/>
                <a:gridCol w="2038175"/>
                <a:gridCol w="1794050"/>
                <a:gridCol w="2189100"/>
              </a:tblGrid>
              <a:tr h="338675">
                <a:tc>
                  <a:txBody>
                    <a:bodyPr/>
                    <a:lstStyle/>
                    <a:p>
                      <a:pPr indent="0" lvl="0" marL="0" rtl="0" algn="l">
                        <a:spcBef>
                          <a:spcPts val="0"/>
                        </a:spcBef>
                        <a:spcAft>
                          <a:spcPts val="0"/>
                        </a:spcAft>
                        <a:buNone/>
                      </a:pPr>
                      <a:r>
                        <a:rPr b="1" lang="en-GB" sz="1200">
                          <a:solidFill>
                            <a:srgbClr val="222222"/>
                          </a:solidFill>
                          <a:latin typeface="Lato"/>
                          <a:ea typeface="Lato"/>
                          <a:cs typeface="Lato"/>
                          <a:sym typeface="Lato"/>
                        </a:rPr>
                        <a:t>NHSE</a:t>
                      </a:r>
                      <a:endParaRPr b="1" sz="1200">
                        <a:solidFill>
                          <a:srgbClr val="222222"/>
                        </a:solidFill>
                        <a:latin typeface="Lato"/>
                        <a:ea typeface="Lato"/>
                        <a:cs typeface="Lato"/>
                        <a:sym typeface="Lato"/>
                      </a:endParaRPr>
                    </a:p>
                    <a:p>
                      <a:pPr indent="0" lvl="0" marL="0" rtl="0" algn="l">
                        <a:spcBef>
                          <a:spcPts val="0"/>
                        </a:spcBef>
                        <a:spcAft>
                          <a:spcPts val="0"/>
                        </a:spcAft>
                        <a:buNone/>
                      </a:pPr>
                      <a:r>
                        <a:rPr b="1" lang="en-GB" sz="1200">
                          <a:solidFill>
                            <a:srgbClr val="222222"/>
                          </a:solidFill>
                          <a:latin typeface="Lato"/>
                          <a:ea typeface="Lato"/>
                          <a:cs typeface="Lato"/>
                          <a:sym typeface="Lato"/>
                        </a:rPr>
                        <a:t>Region</a:t>
                      </a:r>
                      <a:endParaRPr sz="1200">
                        <a:latin typeface="Lato"/>
                        <a:ea typeface="Lato"/>
                        <a:cs typeface="Lato"/>
                        <a:sym typeface="Lato"/>
                      </a:endParaRPr>
                    </a:p>
                  </a:txBody>
                  <a:tcPr marT="86375" marB="86375" marR="86375" marL="86375">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gridSpan="2">
                  <a:txBody>
                    <a:bodyPr/>
                    <a:lstStyle/>
                    <a:p>
                      <a:pPr indent="-12700" lvl="0" marL="0" rtl="0" algn="l">
                        <a:spcBef>
                          <a:spcPts val="0"/>
                        </a:spcBef>
                        <a:spcAft>
                          <a:spcPts val="0"/>
                        </a:spcAft>
                        <a:buNone/>
                      </a:pPr>
                      <a:r>
                        <a:rPr b="1" lang="en-GB" sz="1200">
                          <a:solidFill>
                            <a:srgbClr val="222222"/>
                          </a:solidFill>
                          <a:latin typeface="Lato"/>
                          <a:ea typeface="Lato"/>
                          <a:cs typeface="Lato"/>
                          <a:sym typeface="Lato"/>
                        </a:rPr>
                        <a:t>Regional Research Delivery Network</a:t>
                      </a:r>
                      <a:endParaRPr sz="1200">
                        <a:latin typeface="Lato"/>
                        <a:ea typeface="Lato"/>
                        <a:cs typeface="Lato"/>
                        <a:sym typeface="Lato"/>
                      </a:endParaRPr>
                    </a:p>
                  </a:txBody>
                  <a:tcPr marT="84675" marB="84675" marR="84675" marL="846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a:txBody>
                    <a:bodyPr/>
                    <a:lstStyle/>
                    <a:p>
                      <a:pPr indent="-12700" lvl="0" marL="0" rtl="0" algn="l">
                        <a:spcBef>
                          <a:spcPts val="0"/>
                        </a:spcBef>
                        <a:spcAft>
                          <a:spcPts val="0"/>
                        </a:spcAft>
                        <a:buNone/>
                      </a:pPr>
                      <a:r>
                        <a:rPr b="1" lang="en-GB" sz="1200">
                          <a:solidFill>
                            <a:srgbClr val="222222"/>
                          </a:solidFill>
                          <a:latin typeface="Lato"/>
                          <a:ea typeface="Lato"/>
                          <a:cs typeface="Lato"/>
                          <a:sym typeface="Lato"/>
                        </a:rPr>
                        <a:t>ICS Areas</a:t>
                      </a:r>
                      <a:endParaRPr sz="1200">
                        <a:latin typeface="Lato"/>
                        <a:ea typeface="Lato"/>
                        <a:cs typeface="Lato"/>
                        <a:sym typeface="Lato"/>
                      </a:endParaRPr>
                    </a:p>
                  </a:txBody>
                  <a:tcPr marT="84675" marB="84675" marR="84675" marL="84675">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a:txBody>
                    <a:bodyPr/>
                    <a:lstStyle/>
                    <a:p>
                      <a:pPr indent="-12700" lvl="0" marL="0" rtl="0" algn="l">
                        <a:spcBef>
                          <a:spcPts val="0"/>
                        </a:spcBef>
                        <a:spcAft>
                          <a:spcPts val="0"/>
                        </a:spcAft>
                        <a:buNone/>
                      </a:pPr>
                      <a:r>
                        <a:rPr b="1" lang="en-GB" sz="1200">
                          <a:solidFill>
                            <a:srgbClr val="222222"/>
                          </a:solidFill>
                          <a:latin typeface="Lato"/>
                          <a:ea typeface="Lato"/>
                          <a:cs typeface="Lato"/>
                          <a:sym typeface="Lato"/>
                        </a:rPr>
                        <a:t>NHS Trusts</a:t>
                      </a:r>
                      <a:endParaRPr b="1" sz="1200">
                        <a:solidFill>
                          <a:srgbClr val="222222"/>
                        </a:solidFill>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a:txBody>
                    <a:bodyPr/>
                    <a:lstStyle/>
                    <a:p>
                      <a:pPr indent="-12700" lvl="0" marL="0" rtl="0" algn="l">
                        <a:spcBef>
                          <a:spcPts val="0"/>
                        </a:spcBef>
                        <a:spcAft>
                          <a:spcPts val="0"/>
                        </a:spcAft>
                        <a:buNone/>
                      </a:pPr>
                      <a:r>
                        <a:rPr b="1" lang="en-GB" sz="1200">
                          <a:solidFill>
                            <a:srgbClr val="222222"/>
                          </a:solidFill>
                          <a:latin typeface="Lato"/>
                          <a:ea typeface="Lato"/>
                          <a:cs typeface="Lato"/>
                          <a:sym typeface="Lato"/>
                        </a:rPr>
                        <a:t>Additional information</a:t>
                      </a:r>
                      <a:endParaRPr sz="12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r>
              <a:tr h="825500">
                <a:tc rowSpan="2">
                  <a:txBody>
                    <a:bodyPr/>
                    <a:lstStyle/>
                    <a:p>
                      <a:pPr indent="0" lvl="0" marL="0" rtl="0" algn="l">
                        <a:spcBef>
                          <a:spcPts val="0"/>
                        </a:spcBef>
                        <a:spcAft>
                          <a:spcPts val="0"/>
                        </a:spcAft>
                        <a:buNone/>
                      </a:pPr>
                      <a:r>
                        <a:rPr lang="en-GB" sz="1200">
                          <a:latin typeface="Lato"/>
                          <a:ea typeface="Lato"/>
                          <a:cs typeface="Lato"/>
                          <a:sym typeface="Lato"/>
                        </a:rPr>
                        <a:t>South West</a:t>
                      </a:r>
                      <a:endParaRPr sz="1200">
                        <a:latin typeface="Lato"/>
                        <a:ea typeface="Lato"/>
                        <a:cs typeface="Lato"/>
                        <a:sym typeface="Lato"/>
                      </a:endParaRPr>
                    </a:p>
                  </a:txBody>
                  <a:tcPr marT="86375" marB="86375" marR="86375" marL="86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12700" lvl="0" marL="0" rtl="0" algn="l">
                        <a:spcBef>
                          <a:spcPts val="0"/>
                        </a:spcBef>
                        <a:spcAft>
                          <a:spcPts val="0"/>
                        </a:spcAft>
                        <a:buNone/>
                      </a:pPr>
                      <a:r>
                        <a:rPr lang="en-GB" sz="1200">
                          <a:solidFill>
                            <a:srgbClr val="222222"/>
                          </a:solidFill>
                          <a:latin typeface="Lato"/>
                          <a:ea typeface="Lato"/>
                          <a:cs typeface="Lato"/>
                          <a:sym typeface="Lato"/>
                        </a:rPr>
                        <a:t>K</a:t>
                      </a:r>
                      <a:endParaRPr sz="12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Lato"/>
                          <a:ea typeface="Lato"/>
                          <a:cs typeface="Lato"/>
                          <a:sym typeface="Lato"/>
                        </a:rPr>
                        <a:t>South West Central</a:t>
                      </a:r>
                      <a:endParaRPr sz="12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12700" lvl="0" marL="0" rtl="0" algn="l">
                        <a:spcBef>
                          <a:spcPts val="0"/>
                        </a:spcBef>
                        <a:spcAft>
                          <a:spcPts val="0"/>
                        </a:spcAft>
                        <a:buNone/>
                      </a:pPr>
                      <a:r>
                        <a:rPr lang="en-GB" sz="1200">
                          <a:latin typeface="Lato"/>
                          <a:ea typeface="Lato"/>
                          <a:cs typeface="Lato"/>
                          <a:sym typeface="Lato"/>
                        </a:rPr>
                        <a:t>Bath &amp; North East Somerset, Swindon &amp; Wiltshire</a:t>
                      </a:r>
                      <a:endParaRPr sz="1200">
                        <a:latin typeface="Lato"/>
                        <a:ea typeface="Lato"/>
                        <a:cs typeface="Lato"/>
                        <a:sym typeface="Lato"/>
                      </a:endParaRPr>
                    </a:p>
                    <a:p>
                      <a:pPr indent="-12700" lvl="0" marL="0" rtl="0" algn="l">
                        <a:spcBef>
                          <a:spcPts val="0"/>
                        </a:spcBef>
                        <a:spcAft>
                          <a:spcPts val="0"/>
                        </a:spcAft>
                        <a:buNone/>
                      </a:pPr>
                      <a:r>
                        <a:t/>
                      </a:r>
                      <a:endParaRPr sz="1200">
                        <a:latin typeface="Lato"/>
                        <a:ea typeface="Lato"/>
                        <a:cs typeface="Lato"/>
                        <a:sym typeface="Lato"/>
                      </a:endParaRPr>
                    </a:p>
                    <a:p>
                      <a:pPr indent="-12700" lvl="0" marL="0" rtl="0" algn="l">
                        <a:spcBef>
                          <a:spcPts val="0"/>
                        </a:spcBef>
                        <a:spcAft>
                          <a:spcPts val="0"/>
                        </a:spcAft>
                        <a:buNone/>
                      </a:pPr>
                      <a:r>
                        <a:rPr lang="en-GB" sz="1200">
                          <a:latin typeface="Lato"/>
                          <a:ea typeface="Lato"/>
                          <a:cs typeface="Lato"/>
                          <a:sym typeface="Lato"/>
                        </a:rPr>
                        <a:t>Bristol, North Somerset &amp; South Gloucestershire</a:t>
                      </a:r>
                      <a:endParaRPr sz="1200">
                        <a:latin typeface="Lato"/>
                        <a:ea typeface="Lato"/>
                        <a:cs typeface="Lato"/>
                        <a:sym typeface="Lato"/>
                      </a:endParaRPr>
                    </a:p>
                    <a:p>
                      <a:pPr indent="-12700" lvl="0" marL="0" rtl="0" algn="l">
                        <a:spcBef>
                          <a:spcPts val="0"/>
                        </a:spcBef>
                        <a:spcAft>
                          <a:spcPts val="0"/>
                        </a:spcAft>
                        <a:buNone/>
                      </a:pPr>
                      <a:r>
                        <a:t/>
                      </a:r>
                      <a:endParaRPr sz="1200">
                        <a:latin typeface="Lato"/>
                        <a:ea typeface="Lato"/>
                        <a:cs typeface="Lato"/>
                        <a:sym typeface="Lato"/>
                      </a:endParaRPr>
                    </a:p>
                    <a:p>
                      <a:pPr indent="-12700" lvl="0" marL="0" rtl="0" algn="l">
                        <a:spcBef>
                          <a:spcPts val="0"/>
                        </a:spcBef>
                        <a:spcAft>
                          <a:spcPts val="0"/>
                        </a:spcAft>
                        <a:buNone/>
                      </a:pPr>
                      <a:r>
                        <a:t/>
                      </a:r>
                      <a:endParaRPr sz="1200">
                        <a:latin typeface="Lato"/>
                        <a:ea typeface="Lato"/>
                        <a:cs typeface="Lato"/>
                        <a:sym typeface="Lato"/>
                      </a:endParaRPr>
                    </a:p>
                    <a:p>
                      <a:pPr indent="-12700" lvl="0" marL="0" rtl="0" algn="l">
                        <a:spcBef>
                          <a:spcPts val="0"/>
                        </a:spcBef>
                        <a:spcAft>
                          <a:spcPts val="0"/>
                        </a:spcAft>
                        <a:buNone/>
                      </a:pPr>
                      <a:r>
                        <a:t/>
                      </a:r>
                      <a:endParaRPr sz="1200">
                        <a:latin typeface="Lato"/>
                        <a:ea typeface="Lato"/>
                        <a:cs typeface="Lato"/>
                        <a:sym typeface="Lato"/>
                      </a:endParaRPr>
                    </a:p>
                    <a:p>
                      <a:pPr indent="-12700" lvl="0" marL="0" rtl="0" algn="l">
                        <a:spcBef>
                          <a:spcPts val="0"/>
                        </a:spcBef>
                        <a:spcAft>
                          <a:spcPts val="0"/>
                        </a:spcAft>
                        <a:buNone/>
                      </a:pPr>
                      <a:r>
                        <a:rPr lang="en-GB" sz="1200">
                          <a:highlight>
                            <a:srgbClr val="F6B26B"/>
                          </a:highlight>
                          <a:latin typeface="Lato"/>
                          <a:ea typeface="Lato"/>
                          <a:cs typeface="Lato"/>
                          <a:sym typeface="Lato"/>
                        </a:rPr>
                        <a:t>Dorset</a:t>
                      </a:r>
                      <a:r>
                        <a:rPr lang="en-GB" sz="1200">
                          <a:latin typeface="Lato"/>
                          <a:ea typeface="Lato"/>
                          <a:cs typeface="Lato"/>
                          <a:sym typeface="Lato"/>
                        </a:rPr>
                        <a:t>         	</a:t>
                      </a:r>
                      <a:endParaRPr sz="1200">
                        <a:latin typeface="Lato"/>
                        <a:ea typeface="Lato"/>
                        <a:cs typeface="Lato"/>
                        <a:sym typeface="Lato"/>
                      </a:endParaRPr>
                    </a:p>
                    <a:p>
                      <a:pPr indent="-12700" lvl="0" marL="0" rtl="0" algn="l">
                        <a:spcBef>
                          <a:spcPts val="0"/>
                        </a:spcBef>
                        <a:spcAft>
                          <a:spcPts val="0"/>
                        </a:spcAft>
                        <a:buNone/>
                      </a:pPr>
                      <a:r>
                        <a:t/>
                      </a:r>
                      <a:endParaRPr sz="1200">
                        <a:latin typeface="Lato"/>
                        <a:ea typeface="Lato"/>
                        <a:cs typeface="Lato"/>
                        <a:sym typeface="Lato"/>
                      </a:endParaRPr>
                    </a:p>
                    <a:p>
                      <a:pPr indent="-12700" lvl="0" marL="0" rtl="0" algn="l">
                        <a:spcBef>
                          <a:spcPts val="0"/>
                        </a:spcBef>
                        <a:spcAft>
                          <a:spcPts val="0"/>
                        </a:spcAft>
                        <a:buNone/>
                      </a:pPr>
                      <a:r>
                        <a:t/>
                      </a:r>
                      <a:endParaRPr sz="1200">
                        <a:latin typeface="Lato"/>
                        <a:ea typeface="Lato"/>
                        <a:cs typeface="Lato"/>
                        <a:sym typeface="Lato"/>
                      </a:endParaRPr>
                    </a:p>
                    <a:p>
                      <a:pPr indent="-12700" lvl="0" marL="0" rtl="0" algn="l">
                        <a:spcBef>
                          <a:spcPts val="0"/>
                        </a:spcBef>
                        <a:spcAft>
                          <a:spcPts val="0"/>
                        </a:spcAft>
                        <a:buNone/>
                      </a:pPr>
                      <a:r>
                        <a:t/>
                      </a:r>
                      <a:endParaRPr sz="1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Gloucestershire</a:t>
                      </a:r>
                      <a:endParaRPr sz="12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GB" sz="1200">
                          <a:latin typeface="Lato"/>
                          <a:ea typeface="Lato"/>
                          <a:cs typeface="Lato"/>
                          <a:sym typeface="Lato"/>
                        </a:rPr>
                        <a:t>GWH FT​</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RUHB FT</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Salisbury NHS FT</a:t>
                      </a:r>
                      <a:endParaRPr sz="1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AWP  NHS Trust</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NBristol NHS Trust</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UHBW FT</a:t>
                      </a:r>
                      <a:endParaRPr sz="1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a:p>
                      <a:pPr indent="0" lvl="0" marL="0" rtl="0" algn="l">
                        <a:spcBef>
                          <a:spcPts val="0"/>
                        </a:spcBef>
                        <a:spcAft>
                          <a:spcPts val="0"/>
                        </a:spcAft>
                        <a:buNone/>
                      </a:pPr>
                      <a:r>
                        <a:rPr lang="en-GB" sz="1200">
                          <a:highlight>
                            <a:srgbClr val="F6B26B"/>
                          </a:highlight>
                          <a:latin typeface="Lato"/>
                          <a:ea typeface="Lato"/>
                          <a:cs typeface="Lato"/>
                          <a:sym typeface="Lato"/>
                        </a:rPr>
                        <a:t>Dorset County H FT</a:t>
                      </a:r>
                      <a:endParaRPr sz="1200">
                        <a:highlight>
                          <a:srgbClr val="F6B26B"/>
                        </a:highlight>
                        <a:latin typeface="Lato"/>
                        <a:ea typeface="Lato"/>
                        <a:cs typeface="Lato"/>
                        <a:sym typeface="Lato"/>
                      </a:endParaRPr>
                    </a:p>
                    <a:p>
                      <a:pPr indent="0" lvl="0" marL="0" rtl="0" algn="l">
                        <a:spcBef>
                          <a:spcPts val="0"/>
                        </a:spcBef>
                        <a:spcAft>
                          <a:spcPts val="0"/>
                        </a:spcAft>
                        <a:buNone/>
                      </a:pPr>
                      <a:r>
                        <a:rPr lang="en-GB" sz="1200">
                          <a:highlight>
                            <a:srgbClr val="F6B26B"/>
                          </a:highlight>
                          <a:latin typeface="Lato"/>
                          <a:ea typeface="Lato"/>
                          <a:cs typeface="Lato"/>
                          <a:sym typeface="Lato"/>
                        </a:rPr>
                        <a:t>Dorset Healthcare U FT</a:t>
                      </a:r>
                      <a:endParaRPr sz="1200">
                        <a:highlight>
                          <a:srgbClr val="F6B26B"/>
                        </a:highlight>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SWAS FT</a:t>
                      </a:r>
                      <a:endParaRPr sz="1200">
                        <a:latin typeface="Lato"/>
                        <a:ea typeface="Lato"/>
                        <a:cs typeface="Lato"/>
                        <a:sym typeface="Lato"/>
                      </a:endParaRPr>
                    </a:p>
                    <a:p>
                      <a:pPr indent="0" lvl="0" marL="0" rtl="0" algn="l">
                        <a:spcBef>
                          <a:spcPts val="0"/>
                        </a:spcBef>
                        <a:spcAft>
                          <a:spcPts val="0"/>
                        </a:spcAft>
                        <a:buNone/>
                      </a:pPr>
                      <a:r>
                        <a:rPr lang="en-GB" sz="1200">
                          <a:highlight>
                            <a:srgbClr val="F6B26B"/>
                          </a:highlight>
                          <a:latin typeface="Lato"/>
                          <a:ea typeface="Lato"/>
                          <a:cs typeface="Lato"/>
                          <a:sym typeface="Lato"/>
                        </a:rPr>
                        <a:t>UHD FT</a:t>
                      </a:r>
                      <a:endParaRPr sz="1200">
                        <a:highlight>
                          <a:srgbClr val="F6B26B"/>
                        </a:highlight>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a:p>
                      <a:pPr indent="0" lvl="0" marL="0" rtl="0" algn="l">
                        <a:spcBef>
                          <a:spcPts val="0"/>
                        </a:spcBef>
                        <a:spcAft>
                          <a:spcPts val="0"/>
                        </a:spcAft>
                        <a:buNone/>
                      </a:pPr>
                      <a:r>
                        <a:rPr lang="en-GB" sz="1250">
                          <a:latin typeface="Roboto"/>
                          <a:ea typeface="Roboto"/>
                          <a:cs typeface="Roboto"/>
                          <a:sym typeface="Roboto"/>
                        </a:rPr>
                        <a:t>GHC FT</a:t>
                      </a:r>
                      <a:endParaRPr sz="1250">
                        <a:latin typeface="Roboto"/>
                        <a:ea typeface="Roboto"/>
                        <a:cs typeface="Roboto"/>
                        <a:sym typeface="Roboto"/>
                      </a:endParaRPr>
                    </a:p>
                    <a:p>
                      <a:pPr indent="0" lvl="0" marL="0" rtl="0" algn="l">
                        <a:spcBef>
                          <a:spcPts val="0"/>
                        </a:spcBef>
                        <a:spcAft>
                          <a:spcPts val="0"/>
                        </a:spcAft>
                        <a:buNone/>
                      </a:pPr>
                      <a:r>
                        <a:rPr lang="en-GB" sz="1250">
                          <a:latin typeface="Roboto"/>
                          <a:ea typeface="Roboto"/>
                          <a:cs typeface="Roboto"/>
                          <a:sym typeface="Roboto"/>
                        </a:rPr>
                        <a:t>GH FT</a:t>
                      </a:r>
                      <a:endParaRPr sz="1250">
                        <a:latin typeface="Roboto"/>
                        <a:ea typeface="Roboto"/>
                        <a:cs typeface="Roboto"/>
                        <a:sym typeface="Robo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GB" sz="1200">
                          <a:latin typeface="Lato"/>
                          <a:ea typeface="Lato"/>
                          <a:cs typeface="Lato"/>
                          <a:sym typeface="Lato"/>
                        </a:rPr>
                        <a:t>Population: 3.3m</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NHS Trusts: 11</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Studies: 1,496</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Participants: 109,964</a:t>
                      </a:r>
                      <a:endParaRPr sz="12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r>
              <a:tr h="723900">
                <a:tc vMerge="1"/>
                <a:tc>
                  <a:txBody>
                    <a:bodyPr/>
                    <a:lstStyle/>
                    <a:p>
                      <a:pPr indent="-12700" lvl="0" marL="0" rtl="0" algn="l">
                        <a:spcBef>
                          <a:spcPts val="0"/>
                        </a:spcBef>
                        <a:spcAft>
                          <a:spcPts val="0"/>
                        </a:spcAft>
                        <a:buNone/>
                      </a:pPr>
                      <a:r>
                        <a:rPr lang="en-GB" sz="1200">
                          <a:latin typeface="Lato"/>
                          <a:ea typeface="Lato"/>
                          <a:cs typeface="Lato"/>
                          <a:sym typeface="Lato"/>
                        </a:rPr>
                        <a:t>L</a:t>
                      </a:r>
                      <a:endParaRPr sz="12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12700" lvl="0" marL="0" rtl="0" algn="l">
                        <a:spcBef>
                          <a:spcPts val="0"/>
                        </a:spcBef>
                        <a:spcAft>
                          <a:spcPts val="0"/>
                        </a:spcAft>
                        <a:buNone/>
                      </a:pPr>
                      <a:r>
                        <a:rPr lang="en-GB" sz="1200">
                          <a:latin typeface="Lato"/>
                          <a:ea typeface="Lato"/>
                          <a:cs typeface="Lato"/>
                          <a:sym typeface="Lato"/>
                        </a:rPr>
                        <a:t>South West Peninsula</a:t>
                      </a:r>
                      <a:endParaRPr sz="12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latin typeface="Lato"/>
                          <a:ea typeface="Lato"/>
                          <a:cs typeface="Lato"/>
                          <a:sym typeface="Lato"/>
                        </a:rPr>
                        <a:t>Cornwall and The Isles of Scilly</a:t>
                      </a:r>
                      <a:endParaRPr sz="1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Devon</a:t>
                      </a:r>
                      <a:endParaRPr sz="1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a:p>
                      <a:pPr indent="0" lvl="0" marL="0" rtl="0" algn="l">
                        <a:spcBef>
                          <a:spcPts val="0"/>
                        </a:spcBef>
                        <a:spcAft>
                          <a:spcPts val="0"/>
                        </a:spcAft>
                        <a:buNone/>
                      </a:pPr>
                      <a:r>
                        <a:rPr lang="en-GB" sz="1200">
                          <a:highlight>
                            <a:srgbClr val="FFF2CC"/>
                          </a:highlight>
                          <a:latin typeface="Lato"/>
                          <a:ea typeface="Lato"/>
                          <a:cs typeface="Lato"/>
                          <a:sym typeface="Lato"/>
                        </a:rPr>
                        <a:t>Somerset</a:t>
                      </a:r>
                      <a:endParaRPr sz="1200">
                        <a:highlight>
                          <a:srgbClr val="FFF2CC"/>
                        </a:highlight>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latin typeface="Lato"/>
                          <a:ea typeface="Lato"/>
                          <a:cs typeface="Lato"/>
                          <a:sym typeface="Lato"/>
                        </a:rPr>
                        <a:t>[2 trusts]</a:t>
                      </a:r>
                      <a:endParaRPr sz="1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[4 trusts]</a:t>
                      </a:r>
                      <a:endParaRPr sz="1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a:p>
                      <a:pPr indent="0" lvl="0" marL="0" rtl="0" algn="l">
                        <a:spcBef>
                          <a:spcPts val="0"/>
                        </a:spcBef>
                        <a:spcAft>
                          <a:spcPts val="0"/>
                        </a:spcAft>
                        <a:buNone/>
                      </a:pPr>
                      <a:r>
                        <a:rPr lang="en-GB" sz="1200">
                          <a:highlight>
                            <a:srgbClr val="FFF2CC"/>
                          </a:highlight>
                          <a:latin typeface="Lato"/>
                          <a:ea typeface="Lato"/>
                          <a:cs typeface="Lato"/>
                          <a:sym typeface="Lato"/>
                        </a:rPr>
                        <a:t>Somerset FT</a:t>
                      </a:r>
                      <a:endParaRPr sz="1200">
                        <a:highlight>
                          <a:srgbClr val="FFF2CC"/>
                        </a:highlight>
                        <a:latin typeface="Lato"/>
                        <a:ea typeface="Lato"/>
                        <a:cs typeface="Lato"/>
                        <a:sym typeface="Lato"/>
                      </a:endParaRPr>
                    </a:p>
                    <a:p>
                      <a:pPr indent="0" lvl="0" marL="0" rtl="0" algn="l">
                        <a:spcBef>
                          <a:spcPts val="0"/>
                        </a:spcBef>
                        <a:spcAft>
                          <a:spcPts val="0"/>
                        </a:spcAft>
                        <a:buNone/>
                      </a:pPr>
                      <a:r>
                        <a:rPr lang="en-GB" sz="1200">
                          <a:highlight>
                            <a:srgbClr val="FFF2CC"/>
                          </a:highlight>
                          <a:latin typeface="Lato"/>
                          <a:ea typeface="Lato"/>
                          <a:cs typeface="Lato"/>
                          <a:sym typeface="Lato"/>
                        </a:rPr>
                        <a:t>Yeovil DH  FT</a:t>
                      </a:r>
                      <a:endParaRPr sz="1200">
                        <a:highlight>
                          <a:srgbClr val="FFF2CC"/>
                        </a:highlight>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latin typeface="Lato"/>
                          <a:ea typeface="Lato"/>
                          <a:cs typeface="Lato"/>
                          <a:sym typeface="Lato"/>
                        </a:rPr>
                        <a:t>Population: 2.3m</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NHS Trusts: 10</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Studies: 1,409</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Participants: 67,604</a:t>
                      </a:r>
                      <a:endParaRPr sz="1200">
                        <a:latin typeface="Lato"/>
                        <a:ea typeface="Lato"/>
                        <a:cs typeface="Lato"/>
                        <a:sym typeface="Lato"/>
                      </a:endParaRPr>
                    </a:p>
                  </a:txBody>
                  <a:tcPr marT="84675" marB="84675" marR="84675" marL="84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4"/>
          <p:cNvSpPr txBox="1"/>
          <p:nvPr>
            <p:ph type="title"/>
          </p:nvPr>
        </p:nvSpPr>
        <p:spPr>
          <a:xfrm>
            <a:off x="838200" y="365127"/>
            <a:ext cx="10515600" cy="86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GB">
                <a:latin typeface="Lato"/>
                <a:ea typeface="Lato"/>
                <a:cs typeface="Lato"/>
                <a:sym typeface="Lato"/>
              </a:rPr>
              <a:t>Development of RDN’s strategy and services </a:t>
            </a:r>
            <a:endParaRPr b="1">
              <a:latin typeface="Lato"/>
              <a:ea typeface="Lato"/>
              <a:cs typeface="Lato"/>
              <a:sym typeface="Lato"/>
            </a:endParaRPr>
          </a:p>
        </p:txBody>
      </p:sp>
      <p:sp>
        <p:nvSpPr>
          <p:cNvPr id="279" name="Google Shape;279;p34"/>
          <p:cNvSpPr txBox="1"/>
          <p:nvPr>
            <p:ph idx="1" type="body"/>
          </p:nvPr>
        </p:nvSpPr>
        <p:spPr>
          <a:xfrm>
            <a:off x="838208" y="1917217"/>
            <a:ext cx="5136300" cy="4256400"/>
          </a:xfrm>
          <a:prstGeom prst="rect">
            <a:avLst/>
          </a:prstGeom>
        </p:spPr>
        <p:txBody>
          <a:bodyPr anchorCtr="0" anchor="t" bIns="45700" lIns="91425" spcFirstLastPara="1" rIns="91425" wrap="square" tIns="45700">
            <a:noAutofit/>
          </a:bodyPr>
          <a:lstStyle/>
          <a:p>
            <a:pPr indent="-361950" lvl="0" marL="457200" rtl="0" algn="l">
              <a:lnSpc>
                <a:spcPct val="115000"/>
              </a:lnSpc>
              <a:spcBef>
                <a:spcPts val="0"/>
              </a:spcBef>
              <a:spcAft>
                <a:spcPts val="0"/>
              </a:spcAft>
              <a:buClr>
                <a:srgbClr val="173E71"/>
              </a:buClr>
              <a:buSzPts val="2100"/>
              <a:buFont typeface="Lato"/>
              <a:buChar char="•"/>
            </a:pPr>
            <a:r>
              <a:rPr lang="en-GB" sz="2100">
                <a:solidFill>
                  <a:srgbClr val="173E71"/>
                </a:solidFill>
                <a:latin typeface="Lato"/>
                <a:ea typeface="Lato"/>
                <a:cs typeface="Lato"/>
                <a:sym typeface="Lato"/>
              </a:rPr>
              <a:t>Study Support Service</a:t>
            </a:r>
            <a:endParaRPr sz="2100">
              <a:solidFill>
                <a:srgbClr val="173E71"/>
              </a:solidFill>
              <a:latin typeface="Lato"/>
              <a:ea typeface="Lato"/>
              <a:cs typeface="Lato"/>
              <a:sym typeface="Lato"/>
            </a:endParaRPr>
          </a:p>
          <a:p>
            <a:pPr indent="-361950" lvl="0" marL="457200" rtl="0" algn="l">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AcoRD / NCVR</a:t>
            </a:r>
            <a:endParaRPr sz="2100">
              <a:solidFill>
                <a:srgbClr val="173E71"/>
              </a:solidFill>
              <a:latin typeface="Lato"/>
              <a:ea typeface="Lato"/>
              <a:cs typeface="Lato"/>
              <a:sym typeface="Lato"/>
            </a:endParaRPr>
          </a:p>
          <a:p>
            <a:pPr indent="-361950" lvl="0" marL="457200" rtl="0" algn="l">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Agile Research Delivery Team</a:t>
            </a:r>
            <a:endParaRPr sz="2100">
              <a:solidFill>
                <a:srgbClr val="173E71"/>
              </a:solidFill>
              <a:latin typeface="Lato"/>
              <a:ea typeface="Lato"/>
              <a:cs typeface="Lato"/>
              <a:sym typeface="Lato"/>
            </a:endParaRPr>
          </a:p>
          <a:p>
            <a:pPr indent="-361950" lvl="0" marL="457200" rtl="0" algn="l">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Support for out of hospital settings</a:t>
            </a:r>
            <a:endParaRPr sz="2100">
              <a:solidFill>
                <a:srgbClr val="173E71"/>
              </a:solidFill>
              <a:latin typeface="Lato"/>
              <a:ea typeface="Lato"/>
              <a:cs typeface="Lato"/>
              <a:sym typeface="Lato"/>
            </a:endParaRPr>
          </a:p>
          <a:p>
            <a:pPr indent="-361950" lvl="0" marL="457200" rtl="0" algn="l">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Life Sciences Partnership &amp; Growth (includes key accounts and customer engagement)</a:t>
            </a:r>
            <a:endParaRPr sz="2100">
              <a:solidFill>
                <a:srgbClr val="173E71"/>
              </a:solidFill>
              <a:latin typeface="Lato"/>
              <a:ea typeface="Lato"/>
              <a:cs typeface="Lato"/>
              <a:sym typeface="Lato"/>
            </a:endParaRPr>
          </a:p>
          <a:p>
            <a:pPr indent="-361950" lvl="0" marL="457200" rtl="0" algn="l">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Workforce Development</a:t>
            </a:r>
            <a:endParaRPr sz="2100">
              <a:solidFill>
                <a:srgbClr val="173E71"/>
              </a:solidFill>
              <a:latin typeface="Lato"/>
              <a:ea typeface="Lato"/>
              <a:cs typeface="Lato"/>
              <a:sym typeface="Lato"/>
            </a:endParaRPr>
          </a:p>
          <a:p>
            <a:pPr indent="-361950" lvl="0" marL="457200" rtl="0" algn="l">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Finance (includes funding model and financial management)</a:t>
            </a:r>
            <a:endParaRPr sz="2100">
              <a:solidFill>
                <a:srgbClr val="173E71"/>
              </a:solidFill>
              <a:latin typeface="Lato"/>
              <a:ea typeface="Lato"/>
              <a:cs typeface="Lato"/>
              <a:sym typeface="Lato"/>
            </a:endParaRPr>
          </a:p>
          <a:p>
            <a:pPr indent="0" lvl="0" marL="0" rtl="0" algn="l">
              <a:lnSpc>
                <a:spcPct val="115000"/>
              </a:lnSpc>
              <a:spcBef>
                <a:spcPts val="400"/>
              </a:spcBef>
              <a:spcAft>
                <a:spcPts val="400"/>
              </a:spcAft>
              <a:buNone/>
            </a:pPr>
            <a:r>
              <a:t/>
            </a:r>
            <a:endParaRPr>
              <a:solidFill>
                <a:srgbClr val="173E71"/>
              </a:solidFill>
            </a:endParaRPr>
          </a:p>
        </p:txBody>
      </p:sp>
      <p:sp>
        <p:nvSpPr>
          <p:cNvPr id="280" name="Google Shape;280;p34"/>
          <p:cNvSpPr txBox="1"/>
          <p:nvPr>
            <p:ph idx="1" type="body"/>
          </p:nvPr>
        </p:nvSpPr>
        <p:spPr>
          <a:xfrm>
            <a:off x="6406233" y="1917217"/>
            <a:ext cx="5136300" cy="4256400"/>
          </a:xfrm>
          <a:prstGeom prst="rect">
            <a:avLst/>
          </a:prstGeom>
        </p:spPr>
        <p:txBody>
          <a:bodyPr anchorCtr="0" anchor="t" bIns="45700" lIns="91425" spcFirstLastPara="1" rIns="91425" wrap="square" tIns="45700">
            <a:noAutofit/>
          </a:bodyPr>
          <a:lstStyle/>
          <a:p>
            <a:pPr indent="-361950" lvl="0" marL="457200" rtl="0" algn="l">
              <a:lnSpc>
                <a:spcPct val="115000"/>
              </a:lnSpc>
              <a:spcBef>
                <a:spcPts val="0"/>
              </a:spcBef>
              <a:spcAft>
                <a:spcPts val="0"/>
              </a:spcAft>
              <a:buClr>
                <a:srgbClr val="173E71"/>
              </a:buClr>
              <a:buSzPts val="2100"/>
              <a:buFont typeface="Lato"/>
              <a:buChar char="•"/>
            </a:pPr>
            <a:r>
              <a:rPr lang="en-GB" sz="2100">
                <a:solidFill>
                  <a:srgbClr val="173E71"/>
                </a:solidFill>
                <a:latin typeface="Lato"/>
                <a:ea typeface="Lato"/>
                <a:cs typeface="Lato"/>
                <a:sym typeface="Lato"/>
              </a:rPr>
              <a:t>Data &amp; Analytics</a:t>
            </a:r>
            <a:endParaRPr sz="2100">
              <a:solidFill>
                <a:srgbClr val="173E71"/>
              </a:solidFill>
              <a:latin typeface="Lato"/>
              <a:ea typeface="Lato"/>
              <a:cs typeface="Lato"/>
              <a:sym typeface="Lato"/>
            </a:endParaRPr>
          </a:p>
          <a:p>
            <a:pPr indent="-361950" lvl="0" marL="457200" rtl="0" algn="l">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Planning</a:t>
            </a:r>
            <a:endParaRPr sz="2100">
              <a:solidFill>
                <a:srgbClr val="173E71"/>
              </a:solidFill>
              <a:latin typeface="Lato"/>
              <a:ea typeface="Lato"/>
              <a:cs typeface="Lato"/>
              <a:sym typeface="Lato"/>
            </a:endParaRPr>
          </a:p>
          <a:p>
            <a:pPr indent="-361950" lvl="0" marL="457200" rtl="0" algn="l">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Contractual Management including performance framework</a:t>
            </a:r>
            <a:endParaRPr sz="2100">
              <a:solidFill>
                <a:srgbClr val="173E71"/>
              </a:solidFill>
              <a:latin typeface="Lato"/>
              <a:ea typeface="Lato"/>
              <a:cs typeface="Lato"/>
              <a:sym typeface="Lato"/>
            </a:endParaRPr>
          </a:p>
          <a:p>
            <a:pPr indent="-361950" lvl="0" marL="457200" rtl="0" algn="l">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Public Engagement</a:t>
            </a:r>
            <a:endParaRPr sz="2100">
              <a:solidFill>
                <a:srgbClr val="173E71"/>
              </a:solidFill>
              <a:latin typeface="Lato"/>
              <a:ea typeface="Lato"/>
              <a:cs typeface="Lato"/>
              <a:sym typeface="Lato"/>
            </a:endParaRPr>
          </a:p>
          <a:p>
            <a:pPr indent="-361950" lvl="0" marL="457200" rtl="0" algn="l">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Specialities and Settings</a:t>
            </a:r>
            <a:endParaRPr sz="2100">
              <a:solidFill>
                <a:srgbClr val="173E71"/>
              </a:solidFill>
              <a:latin typeface="Lato"/>
              <a:ea typeface="Lato"/>
              <a:cs typeface="Lato"/>
              <a:sym typeface="Lato"/>
            </a:endParaRPr>
          </a:p>
          <a:p>
            <a:pPr indent="-361950" lvl="0" marL="457200" rtl="0" algn="l">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Strategic Development</a:t>
            </a:r>
            <a:endParaRPr sz="2100">
              <a:solidFill>
                <a:srgbClr val="173E71"/>
              </a:solidFill>
              <a:latin typeface="Lato"/>
              <a:ea typeface="Lato"/>
              <a:cs typeface="Lato"/>
              <a:sym typeface="Lato"/>
            </a:endParaRPr>
          </a:p>
          <a:p>
            <a:pPr indent="-361950" lvl="0" marL="457200" rtl="0" algn="l">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Study Participation Inclusion</a:t>
            </a:r>
            <a:endParaRPr sz="2100">
              <a:solidFill>
                <a:srgbClr val="173E71"/>
              </a:solidFill>
              <a:latin typeface="Lato"/>
              <a:ea typeface="Lato"/>
              <a:cs typeface="Lato"/>
              <a:sym typeface="Lato"/>
            </a:endParaRPr>
          </a:p>
          <a:p>
            <a:pPr indent="-361950" lvl="0" marL="457200" rtl="0" algn="l">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Communications</a:t>
            </a:r>
            <a:endParaRPr sz="2100">
              <a:solidFill>
                <a:srgbClr val="173E71"/>
              </a:solidFill>
              <a:latin typeface="Lato"/>
              <a:ea typeface="Lato"/>
              <a:cs typeface="Lato"/>
              <a:sym typeface="Lato"/>
            </a:endParaRPr>
          </a:p>
          <a:p>
            <a:pPr indent="-361950" lvl="0" marL="457200" rtl="0" algn="l">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Stakeholder engagement </a:t>
            </a:r>
            <a:endParaRPr sz="2100">
              <a:solidFill>
                <a:srgbClr val="173E71"/>
              </a:solidFill>
              <a:latin typeface="Lato"/>
              <a:ea typeface="Lato"/>
              <a:cs typeface="Lato"/>
              <a:sym typeface="Lato"/>
            </a:endParaRPr>
          </a:p>
          <a:p>
            <a:pPr indent="0" lvl="0" marL="0" rtl="0" algn="l">
              <a:lnSpc>
                <a:spcPct val="115000"/>
              </a:lnSpc>
              <a:spcBef>
                <a:spcPts val="400"/>
              </a:spcBef>
              <a:spcAft>
                <a:spcPts val="0"/>
              </a:spcAft>
              <a:buNone/>
            </a:pPr>
            <a:r>
              <a:t/>
            </a:r>
            <a:endParaRPr sz="2100">
              <a:solidFill>
                <a:srgbClr val="173E71"/>
              </a:solidFill>
              <a:latin typeface="Lato"/>
              <a:ea typeface="Lato"/>
              <a:cs typeface="Lato"/>
              <a:sym typeface="Lato"/>
            </a:endParaRPr>
          </a:p>
          <a:p>
            <a:pPr indent="0" lvl="0" marL="0" rtl="0" algn="l">
              <a:lnSpc>
                <a:spcPct val="115000"/>
              </a:lnSpc>
              <a:spcBef>
                <a:spcPts val="0"/>
              </a:spcBef>
              <a:spcAft>
                <a:spcPts val="0"/>
              </a:spcAft>
              <a:buNone/>
            </a:pPr>
            <a:r>
              <a:t/>
            </a:r>
            <a:endParaRPr sz="1500">
              <a:solidFill>
                <a:srgbClr val="173E71"/>
              </a:solidFill>
            </a:endParaRPr>
          </a:p>
          <a:p>
            <a:pPr indent="0" lvl="0" marL="0" rtl="0" algn="l">
              <a:lnSpc>
                <a:spcPct val="115000"/>
              </a:lnSpc>
              <a:spcBef>
                <a:spcPts val="0"/>
              </a:spcBef>
              <a:spcAft>
                <a:spcPts val="0"/>
              </a:spcAft>
              <a:buNone/>
            </a:pPr>
            <a:r>
              <a:t/>
            </a:r>
            <a:endParaRPr sz="1500">
              <a:solidFill>
                <a:srgbClr val="173E71"/>
              </a:solidFill>
            </a:endParaRPr>
          </a:p>
          <a:p>
            <a:pPr indent="0" lvl="0" marL="0" rtl="0" algn="l">
              <a:spcBef>
                <a:spcPts val="1100"/>
              </a:spcBef>
              <a:spcAft>
                <a:spcPts val="0"/>
              </a:spcAft>
              <a:buNone/>
            </a:pPr>
            <a:r>
              <a:t/>
            </a:r>
            <a:endParaRPr>
              <a:solidFill>
                <a:srgbClr val="173E71"/>
              </a:solidFill>
            </a:endParaRPr>
          </a:p>
        </p:txBody>
      </p:sp>
      <p:sp>
        <p:nvSpPr>
          <p:cNvPr id="281" name="Google Shape;281;p34"/>
          <p:cNvSpPr txBox="1"/>
          <p:nvPr/>
        </p:nvSpPr>
        <p:spPr>
          <a:xfrm>
            <a:off x="818233" y="1230733"/>
            <a:ext cx="10434000" cy="580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b="1" lang="en-GB" sz="2100">
                <a:solidFill>
                  <a:srgbClr val="173E71"/>
                </a:solidFill>
                <a:latin typeface="Lato"/>
                <a:ea typeface="Lato"/>
                <a:cs typeface="Lato"/>
                <a:sym typeface="Lato"/>
              </a:rPr>
              <a:t>RDN-wide strategy based around settings and organisational vision and purpose </a:t>
            </a:r>
            <a:endParaRPr b="1" sz="1900">
              <a:solidFill>
                <a:srgbClr val="173E7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