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4"/>
  </p:notesMasterIdLst>
  <p:sldIdLst>
    <p:sldId id="256" r:id="rId5"/>
    <p:sldId id="263" r:id="rId6"/>
    <p:sldId id="262" r:id="rId7"/>
    <p:sldId id="273" r:id="rId8"/>
    <p:sldId id="266" r:id="rId9"/>
    <p:sldId id="269" r:id="rId10"/>
    <p:sldId id="268" r:id="rId11"/>
    <p:sldId id="272" r:id="rId12"/>
    <p:sldId id="267" r:id="rId13"/>
  </p:sldIdLst>
  <p:sldSz cx="18288000" cy="10287000"/>
  <p:notesSz cx="6858000" cy="9144000"/>
  <p:embeddedFontLst>
    <p:embeddedFont>
      <p:font typeface="Arial Bold" panose="020B0704020202020204" pitchFamily="3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846F3E-B04F-4A1B-B191-5ED234B9D8ED}" v="128" dt="2024-12-02T09:53:40.7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northbristolnhs-my.sharepoint.com/personal/hassan_amjad_nbt_nhs_uk/Documents/TLHC/Performance/Cancer%20Outcomes%20for%20TLHC%20screening%20-%20Loc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'I:\Collaborative Working\Consultancy\2 Current Projects\NECS-11404 Targeted Lung Health Check (TLHC)\Reporting\[240110 TLHC working file v2.4.xlsm]Cancer'!$H$5</c:f>
          <c:strCache>
            <c:ptCount val="1"/>
            <c:pt idx="0">
              <c:v>Stage breakdown of cancers diagnosed</c:v>
            </c:pt>
          </c:strCache>
        </c:strRef>
      </c:tx>
      <c:layout>
        <c:manualLayout>
          <c:xMode val="edge"/>
          <c:yMode val="edge"/>
          <c:x val="0.14948253273973408"/>
          <c:y val="0.923245614035087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3554929942780438E-2"/>
          <c:y val="0.10351572688872188"/>
          <c:w val="0.84357819013170821"/>
          <c:h val="0.7981470419459625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D3-498A-ACFE-625F7F0E1AB7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D3-498A-ACFE-625F7F0E1AB7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5D3-498A-ACFE-625F7F0E1AB7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5D3-498A-ACFE-625F7F0E1AB7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5D3-498A-ACFE-625F7F0E1AB7}"/>
              </c:ext>
            </c:extLst>
          </c:dPt>
          <c:dLbls>
            <c:dLbl>
              <c:idx val="4"/>
              <c:layout>
                <c:manualLayout>
                  <c:x val="3.3333333333333381E-2"/>
                  <c:y val="-0.1435185185185185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5D3-498A-ACFE-625F7F0E1A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Cancer!$I$7:$I$11</c:f>
              <c:strCache>
                <c:ptCount val="5"/>
                <c:pt idx="0">
                  <c:v>Stage 1</c:v>
                </c:pt>
                <c:pt idx="1">
                  <c:v>Stage 2</c:v>
                </c:pt>
                <c:pt idx="2">
                  <c:v>Stage 3</c:v>
                </c:pt>
                <c:pt idx="3">
                  <c:v>Stage 4</c:v>
                </c:pt>
                <c:pt idx="4">
                  <c:v>Unknown stage</c:v>
                </c:pt>
              </c:strCache>
            </c:strRef>
          </c:cat>
          <c:val>
            <c:numRef>
              <c:f>Cancer!$J$7:$J$11</c:f>
              <c:numCache>
                <c:formatCode>_-* #,##0_-;\-* #,##0_-;_-* "-"??_-;_-@_-</c:formatCode>
                <c:ptCount val="5"/>
                <c:pt idx="0">
                  <c:v>2448</c:v>
                </c:pt>
                <c:pt idx="1">
                  <c:v>502</c:v>
                </c:pt>
                <c:pt idx="2">
                  <c:v>530</c:v>
                </c:pt>
                <c:pt idx="3">
                  <c:v>368</c:v>
                </c:pt>
                <c:pt idx="4">
                  <c:v>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5D3-498A-ACFE-625F7F0E1AB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400" dirty="0"/>
              <a:t>Stage breakdown of cancers diagnosed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5A58-4273-B9A8-4EDA1B58B0E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5A58-4273-B9A8-4EDA1B58B0E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5-5A58-4273-B9A8-4EDA1B58B0E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7-5A58-4273-B9A8-4EDA1B58B0ED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9-5A58-4273-B9A8-4EDA1B58B0E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A0F582F2-5470-4303-81E5-628EA3BA671F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68%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A58-4273-B9A8-4EDA1B58B0E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A524244-0AA7-4EC7-B32A-B2DE976A7DA6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13%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A58-4273-B9A8-4EDA1B58B0E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868027E-182E-4AB3-A56A-39228DD497EE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10%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A58-4273-B9A8-4EDA1B58B0E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5636B9A-6BA6-47B6-B334-DA451697422D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8%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A58-4273-B9A8-4EDA1B58B0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'Programme Data'!$A$27:$A$31</c:f>
              <c:strCache>
                <c:ptCount val="5"/>
                <c:pt idx="0">
                  <c:v>Stage 1</c:v>
                </c:pt>
                <c:pt idx="1">
                  <c:v>Stage 2</c:v>
                </c:pt>
                <c:pt idx="2">
                  <c:v>Stage 3</c:v>
                </c:pt>
                <c:pt idx="3">
                  <c:v>Stage 4</c:v>
                </c:pt>
                <c:pt idx="4">
                  <c:v>Unstaged</c:v>
                </c:pt>
              </c:strCache>
            </c:strRef>
          </c:cat>
          <c:val>
            <c:numRef>
              <c:f>'Programme Data'!$G$27:$G$31</c:f>
              <c:numCache>
                <c:formatCode>0.00%</c:formatCode>
                <c:ptCount val="5"/>
                <c:pt idx="0">
                  <c:v>0.60869565217391308</c:v>
                </c:pt>
                <c:pt idx="1">
                  <c:v>0.17391304347826086</c:v>
                </c:pt>
                <c:pt idx="2">
                  <c:v>0.11594202898550725</c:v>
                </c:pt>
                <c:pt idx="3">
                  <c:v>8.6956521739130432E-2</c:v>
                </c:pt>
                <c:pt idx="4">
                  <c:v>1.4492753623188406E-2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A58-4273-B9A8-4EDA1B58B0E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0.26867</cdr:x>
      <cdr:y>0.35217</cdr:y>
    </cdr:from>
    <cdr:to>
      <cdr:x>0.65577</cdr:x>
      <cdr:y>0.67807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id="{3F77F913-14FD-4EF0-8B30-F82A90773E4B}"/>
            </a:ext>
          </a:extLst>
        </cdr:cNvPr>
        <cdr:cNvSpPr txBox="1"/>
      </cdr:nvSpPr>
      <cdr:spPr>
        <a:xfrm xmlns:a="http://schemas.openxmlformats.org/drawingml/2006/main">
          <a:off x="1383881" y="1917230"/>
          <a:ext cx="1993903" cy="17742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rPr>
            <a:t>5,037 </a:t>
          </a:r>
        </a:p>
        <a:p xmlns:a="http://schemas.openxmlformats.org/drawingml/2006/main">
          <a:pPr algn="ctr"/>
          <a:r>
            <a:rPr lang="en-US" sz="3200" b="1" i="0" u="none" strike="noStrik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rPr>
            <a:t>Total Lung Cancers</a:t>
          </a:r>
        </a:p>
        <a:p xmlns:a="http://schemas.openxmlformats.org/drawingml/2006/main">
          <a:r>
            <a:rPr lang="en-US" sz="2800" b="0" i="0" u="none" strike="noStrik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F6F0E-FFF0-4D30-A824-E611CC200EDC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6E874-149F-4E31-9E36-C85BB6743E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053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6E874-149F-4E31-9E36-C85BB6743E7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654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8CC9FC-FE29-D2FD-E5C2-9927E4E65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5400" y="1557003"/>
            <a:ext cx="9150831" cy="7859929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11795607" y="-2405432"/>
            <a:ext cx="7761014" cy="6208811"/>
          </a:xfrm>
          <a:custGeom>
            <a:avLst/>
            <a:gdLst/>
            <a:ahLst/>
            <a:cxnLst/>
            <a:rect l="l" t="t" r="r" b="b"/>
            <a:pathLst>
              <a:path w="7761014" h="6208811">
                <a:moveTo>
                  <a:pt x="0" y="0"/>
                </a:moveTo>
                <a:lnTo>
                  <a:pt x="7761014" y="0"/>
                </a:lnTo>
                <a:lnTo>
                  <a:pt x="7761014" y="6208811"/>
                </a:lnTo>
                <a:lnTo>
                  <a:pt x="0" y="62088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-2322659" y="9416932"/>
            <a:ext cx="17446700" cy="2649332"/>
          </a:xfrm>
          <a:custGeom>
            <a:avLst/>
            <a:gdLst/>
            <a:ahLst/>
            <a:cxnLst/>
            <a:rect l="l" t="t" r="r" b="b"/>
            <a:pathLst>
              <a:path w="17446700" h="2649332">
                <a:moveTo>
                  <a:pt x="0" y="0"/>
                </a:moveTo>
                <a:lnTo>
                  <a:pt x="17446700" y="0"/>
                </a:lnTo>
                <a:lnTo>
                  <a:pt x="17446700" y="2649332"/>
                </a:lnTo>
                <a:lnTo>
                  <a:pt x="0" y="26493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454" b="-1989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914400" y="3911507"/>
            <a:ext cx="16763999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85800">
              <a:defRPr/>
            </a:pPr>
            <a:r>
              <a:rPr lang="en-GB" sz="7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SWAG Cancer Alliance </a:t>
            </a:r>
          </a:p>
          <a:p>
            <a:pPr algn="ctr" defTabSz="685800">
              <a:defRPr/>
            </a:pPr>
            <a:r>
              <a:rPr lang="en-GB" sz="7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Targeted Lung Health Check Programme  (TLHC)</a:t>
            </a:r>
            <a:endParaRPr lang="en-US" sz="7200" dirty="0">
              <a:solidFill>
                <a:srgbClr val="231F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2776" y="9609310"/>
            <a:ext cx="17096524" cy="538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799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Connecting and Empowering the Delivery of Cancer Care Across SWAG Communities</a:t>
            </a:r>
          </a:p>
        </p:txBody>
      </p:sp>
      <p:pic>
        <p:nvPicPr>
          <p:cNvPr id="9" name="Picture 8" descr="A blue and black sign&#10;&#10;Description automatically generated">
            <a:extLst>
              <a:ext uri="{FF2B5EF4-FFF2-40B4-BE49-F238E27FC236}">
                <a16:creationId xmlns:a16="http://schemas.microsoft.com/office/drawing/2014/main" id="{32B6B2CB-B282-EA3A-8551-17ED777291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2768"/>
            <a:ext cx="6214183" cy="20337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22076" y="-1613711"/>
            <a:ext cx="5338051" cy="4270441"/>
          </a:xfrm>
          <a:custGeom>
            <a:avLst/>
            <a:gdLst/>
            <a:ahLst/>
            <a:cxnLst/>
            <a:rect l="l" t="t" r="r" b="b"/>
            <a:pathLst>
              <a:path w="5338051" h="4270441">
                <a:moveTo>
                  <a:pt x="0" y="0"/>
                </a:moveTo>
                <a:lnTo>
                  <a:pt x="5338051" y="0"/>
                </a:lnTo>
                <a:lnTo>
                  <a:pt x="5338051" y="4270441"/>
                </a:lnTo>
                <a:lnTo>
                  <a:pt x="0" y="42704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A4EF9A4C-3DA4-3E82-57AF-51D0DAF9D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9383379"/>
            <a:ext cx="10829925" cy="904875"/>
          </a:xfrm>
          <a:prstGeom prst="rect">
            <a:avLst/>
          </a:prstGeom>
        </p:spPr>
      </p:pic>
      <p:pic>
        <p:nvPicPr>
          <p:cNvPr id="3" name="Picture 2" descr="A blue and black sign&#10;&#10;Description automatically generated">
            <a:extLst>
              <a:ext uri="{FF2B5EF4-FFF2-40B4-BE49-F238E27FC236}">
                <a16:creationId xmlns:a16="http://schemas.microsoft.com/office/drawing/2014/main" id="{D74B5170-5DD5-3856-7105-34DC235E77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04" y="419100"/>
            <a:ext cx="3958168" cy="1295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ABD5C3-9842-44DC-7DF9-F8E9F6B0E0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0600" y="1523450"/>
            <a:ext cx="9150831" cy="7859929"/>
          </a:xfrm>
          <a:prstGeom prst="rect">
            <a:avLst/>
          </a:prstGeom>
        </p:spPr>
      </p:pic>
      <p:graphicFrame>
        <p:nvGraphicFramePr>
          <p:cNvPr id="6" name="CRT_pie_diag">
            <a:extLst>
              <a:ext uri="{FF2B5EF4-FFF2-40B4-BE49-F238E27FC236}">
                <a16:creationId xmlns:a16="http://schemas.microsoft.com/office/drawing/2014/main" id="{C60E3BB3-1BE5-CAAD-8AA0-95811FB399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796606"/>
              </p:ext>
            </p:extLst>
          </p:nvPr>
        </p:nvGraphicFramePr>
        <p:xfrm>
          <a:off x="301505" y="2476500"/>
          <a:ext cx="5382756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Title 2">
            <a:extLst>
              <a:ext uri="{FF2B5EF4-FFF2-40B4-BE49-F238E27FC236}">
                <a16:creationId xmlns:a16="http://schemas.microsoft.com/office/drawing/2014/main" id="{547E48F5-8D92-450A-AC2A-BFFCD649216B}"/>
              </a:ext>
            </a:extLst>
          </p:cNvPr>
          <p:cNvSpPr txBox="1">
            <a:spLocks/>
          </p:cNvSpPr>
          <p:nvPr/>
        </p:nvSpPr>
        <p:spPr>
          <a:xfrm>
            <a:off x="4414321" y="872989"/>
            <a:ext cx="9150831" cy="77604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National TLHC Stats</a:t>
            </a:r>
          </a:p>
          <a:p>
            <a:endParaRPr lang="en-GB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3E0C84-01BB-BDBE-9362-7DCD74A1B096}"/>
              </a:ext>
            </a:extLst>
          </p:cNvPr>
          <p:cNvSpPr txBox="1"/>
          <p:nvPr/>
        </p:nvSpPr>
        <p:spPr>
          <a:xfrm>
            <a:off x="175458" y="8700293"/>
            <a:ext cx="5812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5">
                    <a:lumMod val="50000"/>
                  </a:schemeClr>
                </a:solidFill>
              </a:rPr>
              <a:t>This slide contains the latest programme data as of Oct 2024, reflecting data up to the end of Aug 2024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B406AE-07D7-101B-953B-45EA6F7D5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604313" y="1866900"/>
            <a:ext cx="4077203" cy="3999433"/>
          </a:xfrm>
          <a:prstGeom prst="ellipse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3200" b="1" dirty="0">
                <a:solidFill>
                  <a:srgbClr val="F4F6F8"/>
                </a:solidFill>
                <a:cs typeface="Arial"/>
              </a:rPr>
              <a:t>Over 900,000 people have attended a lung health check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5C960ED-C9EE-BC69-C509-14C6BF91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28270" y="4568943"/>
            <a:ext cx="3104508" cy="304202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2400" b="1" dirty="0">
                <a:solidFill>
                  <a:srgbClr val="F4F6F8"/>
                </a:solidFill>
                <a:latin typeface="Arial" panose="020B0604020202020204"/>
                <a:cs typeface="Arial"/>
              </a:rPr>
              <a:t>Nearly 2 million people sent an invite</a:t>
            </a:r>
            <a:endParaRPr lang="en-US" sz="2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37165DE-28AC-8AA8-29A5-CD9DA22D1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216812" y="6238784"/>
            <a:ext cx="3761844" cy="3407034"/>
          </a:xfrm>
          <a:prstGeom prst="ellipse">
            <a:avLst/>
          </a:prstGeom>
          <a:solidFill>
            <a:srgbClr val="80D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3200" b="1" dirty="0">
                <a:solidFill>
                  <a:srgbClr val="F4F6F8"/>
                </a:solidFill>
                <a:cs typeface="Arial"/>
              </a:rPr>
              <a:t>Over 560,000 low dose CT scans completed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75CC0E7-3363-6060-E007-E28972D7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75745" y="5838554"/>
            <a:ext cx="3761845" cy="3680329"/>
          </a:xfrm>
          <a:prstGeom prst="ellipse">
            <a:avLst/>
          </a:prstGeom>
          <a:solidFill>
            <a:srgbClr val="80D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 sz="2800" b="1" dirty="0">
              <a:solidFill>
                <a:srgbClr val="F4F6F8"/>
              </a:solidFill>
              <a:cs typeface="Arial"/>
            </a:endParaRPr>
          </a:p>
          <a:p>
            <a:pPr algn="ctr">
              <a:defRPr/>
            </a:pPr>
            <a:r>
              <a:rPr lang="en-GB" sz="2800" b="1" dirty="0">
                <a:solidFill>
                  <a:srgbClr val="F4F6F8"/>
                </a:solidFill>
                <a:cs typeface="Arial"/>
              </a:rPr>
              <a:t>Over 75% of lung cancers      </a:t>
            </a:r>
          </a:p>
          <a:p>
            <a:pPr algn="ctr">
              <a:defRPr/>
            </a:pPr>
            <a:r>
              <a:rPr lang="en-GB" sz="2800" b="1" dirty="0">
                <a:solidFill>
                  <a:srgbClr val="F4F6F8"/>
                </a:solidFill>
                <a:cs typeface="Arial"/>
              </a:rPr>
              <a:t>found at an early stage </a:t>
            </a:r>
          </a:p>
          <a:p>
            <a:pPr algn="ctr">
              <a:defRPr/>
            </a:pPr>
            <a:r>
              <a:rPr lang="en-GB" sz="2800" b="1" dirty="0">
                <a:solidFill>
                  <a:srgbClr val="F4F6F8"/>
                </a:solidFill>
                <a:cs typeface="Arial"/>
              </a:rPr>
              <a:t>(1 or 2)</a:t>
            </a:r>
            <a:endParaRPr lang="en-GB" sz="2800" dirty="0">
              <a:solidFill>
                <a:srgbClr val="000000"/>
              </a:solidFill>
              <a:cs typeface="Arial"/>
            </a:endParaRPr>
          </a:p>
          <a:p>
            <a:pPr algn="ctr">
              <a:defRPr/>
            </a:pPr>
            <a:endParaRPr lang="en-GB" sz="1350" b="1" dirty="0">
              <a:solidFill>
                <a:srgbClr val="F4F6F8"/>
              </a:solidFill>
              <a:cs typeface="Arial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E66289A-825F-6775-1817-0595298BF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84261" y="1954010"/>
            <a:ext cx="3761845" cy="3680328"/>
          </a:xfrm>
          <a:prstGeom prst="ellipse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3200" b="1" dirty="0">
                <a:solidFill>
                  <a:srgbClr val="F4F6F8"/>
                </a:solidFill>
                <a:cs typeface="Arial"/>
              </a:rPr>
              <a:t>Over 75 TLHC sites live across England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75779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22076" y="-1613711"/>
            <a:ext cx="5338051" cy="4270441"/>
          </a:xfrm>
          <a:custGeom>
            <a:avLst/>
            <a:gdLst/>
            <a:ahLst/>
            <a:cxnLst/>
            <a:rect l="l" t="t" r="r" b="b"/>
            <a:pathLst>
              <a:path w="5338051" h="4270441">
                <a:moveTo>
                  <a:pt x="0" y="0"/>
                </a:moveTo>
                <a:lnTo>
                  <a:pt x="5338051" y="0"/>
                </a:lnTo>
                <a:lnTo>
                  <a:pt x="5338051" y="4270441"/>
                </a:lnTo>
                <a:lnTo>
                  <a:pt x="0" y="42704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A4EF9A4C-3DA4-3E82-57AF-51D0DAF9D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9383379"/>
            <a:ext cx="10829925" cy="904875"/>
          </a:xfrm>
          <a:prstGeom prst="rect">
            <a:avLst/>
          </a:prstGeom>
        </p:spPr>
      </p:pic>
      <p:pic>
        <p:nvPicPr>
          <p:cNvPr id="3" name="Picture 2" descr="A blue and black sign&#10;&#10;Description automatically generated">
            <a:extLst>
              <a:ext uri="{FF2B5EF4-FFF2-40B4-BE49-F238E27FC236}">
                <a16:creationId xmlns:a16="http://schemas.microsoft.com/office/drawing/2014/main" id="{D74B5170-5DD5-3856-7105-34DC235E77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04" y="419100"/>
            <a:ext cx="3958168" cy="1295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86E7FE-CBC0-6258-CDDE-0044359492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0600" y="1523450"/>
            <a:ext cx="9150831" cy="7859929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ACFB87A-C9D2-1504-A3E0-046F84E9C0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020036"/>
              </p:ext>
            </p:extLst>
          </p:nvPr>
        </p:nvGraphicFramePr>
        <p:xfrm>
          <a:off x="250891" y="1842143"/>
          <a:ext cx="6155914" cy="7222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Title 2">
            <a:extLst>
              <a:ext uri="{FF2B5EF4-FFF2-40B4-BE49-F238E27FC236}">
                <a16:creationId xmlns:a16="http://schemas.microsoft.com/office/drawing/2014/main" id="{4D939F6F-1AE6-28C5-79B1-E86238C2C222}"/>
              </a:ext>
            </a:extLst>
          </p:cNvPr>
          <p:cNvSpPr txBox="1">
            <a:spLocks/>
          </p:cNvSpPr>
          <p:nvPr/>
        </p:nvSpPr>
        <p:spPr>
          <a:xfrm>
            <a:off x="4676784" y="1015078"/>
            <a:ext cx="9344015" cy="90487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SWAG TLHC Stats</a:t>
            </a:r>
          </a:p>
          <a:p>
            <a:endParaRPr lang="en-GB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3EF4311-DF06-1987-7FF7-63703BC90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487601" y="2224590"/>
            <a:ext cx="3704178" cy="3407761"/>
          </a:xfrm>
          <a:prstGeom prst="ellipse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3600" b="1" dirty="0">
                <a:solidFill>
                  <a:srgbClr val="F4F6F8"/>
                </a:solidFill>
                <a:cs typeface="Arial"/>
              </a:rPr>
              <a:t>Over 36,000 people have attended a lung health check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E85E91-4D5D-7C33-CB98-8D86BE8BA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07941" y="6546442"/>
            <a:ext cx="3554264" cy="304202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3200" b="1" dirty="0">
                <a:solidFill>
                  <a:srgbClr val="F4F6F8"/>
                </a:solidFill>
                <a:latin typeface="Arial" panose="020B0604020202020204"/>
                <a:cs typeface="Arial"/>
              </a:rPr>
              <a:t>Over 62,000 people sent an invite</a:t>
            </a:r>
            <a:endParaRPr lang="en-US" sz="32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F335637-D678-4420-BCA8-0B807BEC0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972130" y="6096152"/>
            <a:ext cx="3242396" cy="3028576"/>
          </a:xfrm>
          <a:prstGeom prst="ellipse">
            <a:avLst/>
          </a:prstGeom>
          <a:solidFill>
            <a:srgbClr val="80D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3200" b="1" dirty="0">
                <a:solidFill>
                  <a:srgbClr val="F4F6F8"/>
                </a:solidFill>
                <a:cs typeface="Arial"/>
              </a:rPr>
              <a:t>Over  17,000 low dose CT scans completed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57D3F80-567F-56C5-90F6-10CB01ABE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28272" y="2656730"/>
            <a:ext cx="3704179" cy="3118839"/>
          </a:xfrm>
          <a:prstGeom prst="ellipse">
            <a:avLst/>
          </a:prstGeom>
          <a:solidFill>
            <a:srgbClr val="80D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68580" tIns="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 sz="1400" b="1" dirty="0">
              <a:solidFill>
                <a:srgbClr val="F4F6F8"/>
              </a:solidFill>
              <a:cs typeface="Arial"/>
            </a:endParaRPr>
          </a:p>
          <a:p>
            <a:pPr algn="ctr">
              <a:defRPr/>
            </a:pPr>
            <a:r>
              <a:rPr lang="en-GB" sz="3600" b="1" dirty="0">
                <a:solidFill>
                  <a:schemeClr val="tx1"/>
                </a:solidFill>
                <a:cs typeface="Arial"/>
              </a:rPr>
              <a:t>131 lung </a:t>
            </a:r>
          </a:p>
          <a:p>
            <a:pPr algn="ctr">
              <a:defRPr/>
            </a:pPr>
            <a:r>
              <a:rPr lang="en-GB" sz="3600" b="1" dirty="0">
                <a:solidFill>
                  <a:schemeClr val="tx1"/>
                </a:solidFill>
                <a:cs typeface="Arial"/>
              </a:rPr>
              <a:t>cancers found: </a:t>
            </a:r>
          </a:p>
          <a:p>
            <a:pPr algn="ctr">
              <a:defRPr/>
            </a:pPr>
            <a:r>
              <a:rPr lang="en-GB" sz="3600" b="1" dirty="0">
                <a:solidFill>
                  <a:schemeClr val="tx1"/>
                </a:solidFill>
                <a:cs typeface="Arial"/>
              </a:rPr>
              <a:t>81% stage I-II</a:t>
            </a:r>
            <a:endParaRPr lang="en-GB" sz="1350" b="1" dirty="0">
              <a:solidFill>
                <a:srgbClr val="F4F6F8"/>
              </a:solidFill>
              <a:cs typeface="Arial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9EC6D3-A856-6A11-2521-F7A93994E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54564" y="4465841"/>
            <a:ext cx="3104508" cy="304202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2400" b="1" dirty="0">
                <a:solidFill>
                  <a:srgbClr val="F4F6F8"/>
                </a:solidFill>
                <a:latin typeface="Arial" panose="020B0604020202020204"/>
                <a:cs typeface="Arial"/>
              </a:rPr>
              <a:t>Over 300 people have quit smoking because of the support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8243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22076" y="-1613711"/>
            <a:ext cx="5338051" cy="4270441"/>
          </a:xfrm>
          <a:custGeom>
            <a:avLst/>
            <a:gdLst/>
            <a:ahLst/>
            <a:cxnLst/>
            <a:rect l="l" t="t" r="r" b="b"/>
            <a:pathLst>
              <a:path w="5338051" h="4270441">
                <a:moveTo>
                  <a:pt x="0" y="0"/>
                </a:moveTo>
                <a:lnTo>
                  <a:pt x="5338051" y="0"/>
                </a:lnTo>
                <a:lnTo>
                  <a:pt x="5338051" y="4270441"/>
                </a:lnTo>
                <a:lnTo>
                  <a:pt x="0" y="42704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A4EF9A4C-3DA4-3E82-57AF-51D0DAF9D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9383379"/>
            <a:ext cx="10829925" cy="904875"/>
          </a:xfrm>
          <a:prstGeom prst="rect">
            <a:avLst/>
          </a:prstGeom>
        </p:spPr>
      </p:pic>
      <p:pic>
        <p:nvPicPr>
          <p:cNvPr id="3" name="Picture 2" descr="A blue and black sign&#10;&#10;Description automatically generated">
            <a:extLst>
              <a:ext uri="{FF2B5EF4-FFF2-40B4-BE49-F238E27FC236}">
                <a16:creationId xmlns:a16="http://schemas.microsoft.com/office/drawing/2014/main" id="{D74B5170-5DD5-3856-7105-34DC235E77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04" y="419100"/>
            <a:ext cx="3958168" cy="1295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86E7FE-CBC0-6258-CDDE-0044359492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0600" y="1523450"/>
            <a:ext cx="9150831" cy="7859929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4D939F6F-1AE6-28C5-79B1-E86238C2C222}"/>
              </a:ext>
            </a:extLst>
          </p:cNvPr>
          <p:cNvSpPr txBox="1">
            <a:spLocks/>
          </p:cNvSpPr>
          <p:nvPr/>
        </p:nvSpPr>
        <p:spPr>
          <a:xfrm>
            <a:off x="4676784" y="1015078"/>
            <a:ext cx="9344015" cy="90487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Key SWAG TLHC Stats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j-ea"/>
              <a:cs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3EF4311-DF06-1987-7FF7-63703BC90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97962" y="1874815"/>
            <a:ext cx="3704178" cy="3407761"/>
          </a:xfrm>
          <a:prstGeom prst="ellipse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4F6F8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37 referred for CT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E85E91-4D5D-7C33-CB98-8D86BE8BA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98883" y="6341355"/>
            <a:ext cx="3554264" cy="304202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 low risk – no CT needed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F335637-D678-4420-BCA8-0B807BEC0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717523" y="6552407"/>
            <a:ext cx="3242396" cy="3028576"/>
          </a:xfrm>
          <a:prstGeom prst="ellipse">
            <a:avLst/>
          </a:prstGeom>
          <a:solidFill>
            <a:srgbClr val="80D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4F6F8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2 days of on-site scanning planned for Dec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57D3F80-567F-56C5-90F6-10CB01ABE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01060" y="6252773"/>
            <a:ext cx="3704179" cy="3118839"/>
          </a:xfrm>
          <a:prstGeom prst="ellipse">
            <a:avLst/>
          </a:prstGeom>
          <a:solidFill>
            <a:srgbClr val="80D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68580" tIns="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4F6F8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70 assessments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prstClr val="black"/>
                </a:solidFill>
                <a:latin typeface="Calibri"/>
                <a:cs typeface="Arial"/>
              </a:rPr>
              <a:t>c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ompleted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prstClr val="black"/>
                </a:solidFill>
                <a:latin typeface="Calibri"/>
                <a:cs typeface="Arial"/>
              </a:rPr>
              <a:t>18 DNAs</a:t>
            </a:r>
            <a:endParaRPr kumimoji="0" lang="en-GB" sz="1350" b="1" i="0" u="none" strike="noStrike" kern="1200" cap="none" spc="0" normalizeH="0" baseline="0" noProof="0" dirty="0">
              <a:ln>
                <a:noFill/>
              </a:ln>
              <a:solidFill>
                <a:srgbClr val="F4F6F8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9EC6D3-A856-6A11-2521-F7A93994E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83907" y="2656730"/>
            <a:ext cx="3104508" cy="304202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person not suitable for scan, 1 declined scan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EF7D19-659E-CFEA-B36A-097030F813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073" y="2152438"/>
            <a:ext cx="6519159" cy="366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0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22076" y="-1613711"/>
            <a:ext cx="5338051" cy="4270441"/>
          </a:xfrm>
          <a:custGeom>
            <a:avLst/>
            <a:gdLst/>
            <a:ahLst/>
            <a:cxnLst/>
            <a:rect l="l" t="t" r="r" b="b"/>
            <a:pathLst>
              <a:path w="5338051" h="4270441">
                <a:moveTo>
                  <a:pt x="0" y="0"/>
                </a:moveTo>
                <a:lnTo>
                  <a:pt x="5338051" y="0"/>
                </a:lnTo>
                <a:lnTo>
                  <a:pt x="5338051" y="4270441"/>
                </a:lnTo>
                <a:lnTo>
                  <a:pt x="0" y="42704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A4EF9A4C-3DA4-3E82-57AF-51D0DAF9D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9383379"/>
            <a:ext cx="10829925" cy="904875"/>
          </a:xfrm>
          <a:prstGeom prst="rect">
            <a:avLst/>
          </a:prstGeom>
        </p:spPr>
      </p:pic>
      <p:pic>
        <p:nvPicPr>
          <p:cNvPr id="3" name="Picture 2" descr="A blue and black sign&#10;&#10;Description automatically generated">
            <a:extLst>
              <a:ext uri="{FF2B5EF4-FFF2-40B4-BE49-F238E27FC236}">
                <a16:creationId xmlns:a16="http://schemas.microsoft.com/office/drawing/2014/main" id="{D74B5170-5DD5-3856-7105-34DC235E77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04" y="419100"/>
            <a:ext cx="3958168" cy="1295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4CA4C3-5C68-C3A8-9599-63FE20A596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0600" y="1523450"/>
            <a:ext cx="9150831" cy="7859929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5006F40C-4A9F-F1AE-8FD1-98EE051F462B}"/>
              </a:ext>
            </a:extLst>
          </p:cNvPr>
          <p:cNvSpPr txBox="1">
            <a:spLocks/>
          </p:cNvSpPr>
          <p:nvPr/>
        </p:nvSpPr>
        <p:spPr>
          <a:xfrm>
            <a:off x="4336570" y="1075349"/>
            <a:ext cx="9385506" cy="833230"/>
          </a:xfr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1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1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2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685800">
              <a:defRPr/>
            </a:pPr>
            <a:r>
              <a:rPr lang="en-GB" sz="5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Plan – Subject to change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26F12E6-9824-D76D-1600-34F34F056849}"/>
              </a:ext>
            </a:extLst>
          </p:cNvPr>
          <p:cNvSpPr txBox="1">
            <a:spLocks/>
          </p:cNvSpPr>
          <p:nvPr/>
        </p:nvSpPr>
        <p:spPr>
          <a:xfrm>
            <a:off x="1752600" y="2781300"/>
            <a:ext cx="15240000" cy="6248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AB19D6-4020-23D6-F835-9713E75D3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179717"/>
              </p:ext>
            </p:extLst>
          </p:nvPr>
        </p:nvGraphicFramePr>
        <p:xfrm>
          <a:off x="14463941" y="2091604"/>
          <a:ext cx="3505200" cy="20336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567598937"/>
                    </a:ext>
                  </a:extLst>
                </a:gridCol>
              </a:tblGrid>
              <a:tr h="26525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BNSSG</a:t>
                      </a:r>
                      <a:endParaRPr lang="en-GB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8293040"/>
                  </a:ext>
                </a:extLst>
              </a:tr>
              <a:tr h="25262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CONCORD MENDIP PCN</a:t>
                      </a:r>
                      <a:endParaRPr lang="en-GB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2778479"/>
                  </a:ext>
                </a:extLst>
              </a:tr>
              <a:tr h="25262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4PCN (BNSSG) PCN</a:t>
                      </a:r>
                      <a:endParaRPr lang="en-GB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5011606"/>
                  </a:ext>
                </a:extLst>
              </a:tr>
              <a:tr h="25262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MENDIP VALE PCN</a:t>
                      </a:r>
                      <a:endParaRPr lang="en-GB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2439618"/>
                  </a:ext>
                </a:extLst>
              </a:tr>
              <a:tr h="25262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CONNEXUS PCN</a:t>
                      </a:r>
                      <a:endParaRPr lang="en-GB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1767062"/>
                  </a:ext>
                </a:extLst>
              </a:tr>
              <a:tr h="25262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YATE &amp; FRAMPTON PCN</a:t>
                      </a:r>
                      <a:endParaRPr lang="en-GB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6042935"/>
                  </a:ext>
                </a:extLst>
              </a:tr>
              <a:tr h="25262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BRIDGE VIEW &amp; GORDANO PCN </a:t>
                      </a:r>
                      <a:endParaRPr lang="en-GB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493130"/>
                  </a:ext>
                </a:extLst>
              </a:tr>
              <a:tr h="25262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FOSS (FIRECLAY &amp; OLD SCHOOL SURGERY) PCN</a:t>
                      </a:r>
                      <a:endParaRPr lang="en-GB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18902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71789F2-5EED-D663-7B4C-A41E3CBA9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848858"/>
              </p:ext>
            </p:extLst>
          </p:nvPr>
        </p:nvGraphicFramePr>
        <p:xfrm>
          <a:off x="14463940" y="6824017"/>
          <a:ext cx="3505201" cy="20336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5201">
                  <a:extLst>
                    <a:ext uri="{9D8B030D-6E8A-4147-A177-3AD203B41FA5}">
                      <a16:colId xmlns:a16="http://schemas.microsoft.com/office/drawing/2014/main" val="3161976454"/>
                    </a:ext>
                  </a:extLst>
                </a:gridCol>
              </a:tblGrid>
              <a:tr h="2986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Glos and BSW</a:t>
                      </a:r>
                      <a:endParaRPr lang="en-GB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6529367"/>
                  </a:ext>
                </a:extLst>
              </a:tr>
              <a:tr h="29864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GLOUCESTER INNER CITY PCN</a:t>
                      </a:r>
                      <a:endParaRPr lang="en-GB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856623"/>
                  </a:ext>
                </a:extLst>
              </a:tr>
              <a:tr h="28442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SARUM CATHEDRAL</a:t>
                      </a:r>
                      <a:endParaRPr lang="en-GB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0237188"/>
                  </a:ext>
                </a:extLst>
              </a:tr>
              <a:tr h="29864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DEVIZES PCN </a:t>
                      </a:r>
                      <a:endParaRPr lang="en-GB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690672"/>
                  </a:ext>
                </a:extLst>
              </a:tr>
              <a:tr h="28442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ASPEN PCN</a:t>
                      </a:r>
                      <a:endParaRPr lang="en-GB" sz="14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061551"/>
                  </a:ext>
                </a:extLst>
              </a:tr>
              <a:tr h="28442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FOREST OF DEAN PCN</a:t>
                      </a:r>
                      <a:endParaRPr lang="en-GB" sz="14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50839"/>
                  </a:ext>
                </a:extLst>
              </a:tr>
              <a:tr h="28442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SARUM WEST PCN</a:t>
                      </a:r>
                      <a:endParaRPr lang="en-GB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25961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0FBECEA-FCFF-0513-F698-6DFB21E3C1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724756"/>
              </p:ext>
            </p:extLst>
          </p:nvPr>
        </p:nvGraphicFramePr>
        <p:xfrm>
          <a:off x="14463940" y="4402159"/>
          <a:ext cx="3505201" cy="20336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5201">
                  <a:extLst>
                    <a:ext uri="{9D8B030D-6E8A-4147-A177-3AD203B41FA5}">
                      <a16:colId xmlns:a16="http://schemas.microsoft.com/office/drawing/2014/main" val="3580673442"/>
                    </a:ext>
                  </a:extLst>
                </a:gridCol>
              </a:tblGrid>
              <a:tr h="3500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Somerset</a:t>
                      </a:r>
                      <a:endParaRPr lang="en-GB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022137"/>
                  </a:ext>
                </a:extLst>
              </a:tr>
              <a:tr h="35004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CHARD, ILMINSTER &amp; LANGPORT (CLICK) PCN</a:t>
                      </a:r>
                      <a:endParaRPr lang="en-GB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903531"/>
                  </a:ext>
                </a:extLst>
              </a:tr>
              <a:tr h="33337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TONE VALLEY PCN</a:t>
                      </a:r>
                      <a:endParaRPr lang="en-GB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4690751"/>
                  </a:ext>
                </a:extLst>
              </a:tr>
              <a:tr h="33337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WEST MENDIP PCN</a:t>
                      </a:r>
                      <a:endParaRPr lang="en-GB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278236"/>
                  </a:ext>
                </a:extLst>
              </a:tr>
              <a:tr h="33337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FROME PCN</a:t>
                      </a:r>
                      <a:endParaRPr lang="en-GB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0540852"/>
                  </a:ext>
                </a:extLst>
              </a:tr>
              <a:tr h="33337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NORTH SEDGEMOOR PCN</a:t>
                      </a:r>
                      <a:endParaRPr lang="en-GB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9835831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2960911D-0A38-09B4-DC02-C63ED1669B3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5313" t="25952" r="15417" b="34608"/>
          <a:stretch/>
        </p:blipFill>
        <p:spPr>
          <a:xfrm>
            <a:off x="500041" y="2068179"/>
            <a:ext cx="13543805" cy="513272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9E662FF-AA48-0C0B-129A-F567D7AC19C6}"/>
              </a:ext>
            </a:extLst>
          </p:cNvPr>
          <p:cNvSpPr txBox="1"/>
          <p:nvPr/>
        </p:nvSpPr>
        <p:spPr>
          <a:xfrm>
            <a:off x="393480" y="7465501"/>
            <a:ext cx="135579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We have been ahead of Schedule in BNSSG, currently scanning in 4PCN and Mendip Vale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Have been relatively on plan in Somerset, recent delays might impact this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Behind in Glos due to delay in launching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Delays in BSW due to delays in setting up in Salisbury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71211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22076" y="-1613711"/>
            <a:ext cx="5338051" cy="4270441"/>
          </a:xfrm>
          <a:custGeom>
            <a:avLst/>
            <a:gdLst/>
            <a:ahLst/>
            <a:cxnLst/>
            <a:rect l="l" t="t" r="r" b="b"/>
            <a:pathLst>
              <a:path w="5338051" h="4270441">
                <a:moveTo>
                  <a:pt x="0" y="0"/>
                </a:moveTo>
                <a:lnTo>
                  <a:pt x="5338051" y="0"/>
                </a:lnTo>
                <a:lnTo>
                  <a:pt x="5338051" y="4270441"/>
                </a:lnTo>
                <a:lnTo>
                  <a:pt x="0" y="42704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A4EF9A4C-3DA4-3E82-57AF-51D0DAF9D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9383379"/>
            <a:ext cx="10829925" cy="904875"/>
          </a:xfrm>
          <a:prstGeom prst="rect">
            <a:avLst/>
          </a:prstGeom>
        </p:spPr>
      </p:pic>
      <p:pic>
        <p:nvPicPr>
          <p:cNvPr id="3" name="Picture 2" descr="A blue and black sign&#10;&#10;Description automatically generated">
            <a:extLst>
              <a:ext uri="{FF2B5EF4-FFF2-40B4-BE49-F238E27FC236}">
                <a16:creationId xmlns:a16="http://schemas.microsoft.com/office/drawing/2014/main" id="{D74B5170-5DD5-3856-7105-34DC235E77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04" y="419100"/>
            <a:ext cx="3958168" cy="1295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4CA4C3-5C68-C3A8-9599-63FE20A596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8620" y="1774211"/>
            <a:ext cx="9150831" cy="7859929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5006F40C-4A9F-F1AE-8FD1-98EE051F462B}"/>
              </a:ext>
            </a:extLst>
          </p:cNvPr>
          <p:cNvSpPr txBox="1">
            <a:spLocks/>
          </p:cNvSpPr>
          <p:nvPr/>
        </p:nvSpPr>
        <p:spPr>
          <a:xfrm>
            <a:off x="4336570" y="1075349"/>
            <a:ext cx="9385506" cy="833230"/>
          </a:xfr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1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1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2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685800">
              <a:defRPr/>
            </a:pPr>
            <a:r>
              <a:rPr lang="en-GB" sz="5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SRM Split – Forward Plan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26F12E6-9824-D76D-1600-34F34F056849}"/>
              </a:ext>
            </a:extLst>
          </p:cNvPr>
          <p:cNvSpPr txBox="1">
            <a:spLocks/>
          </p:cNvSpPr>
          <p:nvPr/>
        </p:nvSpPr>
        <p:spPr>
          <a:xfrm>
            <a:off x="1752600" y="2781300"/>
            <a:ext cx="15240000" cy="6248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EDCACA-349A-39B5-622E-F596DFB10F5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96334"/>
          <a:stretch/>
        </p:blipFill>
        <p:spPr>
          <a:xfrm>
            <a:off x="1752600" y="5678906"/>
            <a:ext cx="15760137" cy="2829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554DD8-4724-C8F0-CDB6-1A4FE22D68B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5454"/>
          <a:stretch/>
        </p:blipFill>
        <p:spPr>
          <a:xfrm>
            <a:off x="1752600" y="5918670"/>
            <a:ext cx="15760137" cy="34388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B799A72-CEFA-46EE-A38F-B160346DAAEE}"/>
              </a:ext>
            </a:extLst>
          </p:cNvPr>
          <p:cNvSpPr txBox="1"/>
          <p:nvPr/>
        </p:nvSpPr>
        <p:spPr>
          <a:xfrm>
            <a:off x="1752600" y="2383944"/>
            <a:ext cx="135579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Average weekly SRM discussion numbers &gt;100… ~2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Plan to devolve to individual ICBs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First devolution will be Somerset – clinical team established and experienced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Ultimately aiming for 3-4 independently functioning hubs (ICB-led) by April 2026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Conversations starting with ICB leads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Challenges around radiology cover</a:t>
            </a:r>
          </a:p>
        </p:txBody>
      </p:sp>
    </p:spTree>
    <p:extLst>
      <p:ext uri="{BB962C8B-B14F-4D97-AF65-F5344CB8AC3E}">
        <p14:creationId xmlns:p14="http://schemas.microsoft.com/office/powerpoint/2010/main" val="3535714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22076" y="-1613711"/>
            <a:ext cx="5338051" cy="4270441"/>
          </a:xfrm>
          <a:custGeom>
            <a:avLst/>
            <a:gdLst/>
            <a:ahLst/>
            <a:cxnLst/>
            <a:rect l="l" t="t" r="r" b="b"/>
            <a:pathLst>
              <a:path w="5338051" h="4270441">
                <a:moveTo>
                  <a:pt x="0" y="0"/>
                </a:moveTo>
                <a:lnTo>
                  <a:pt x="5338051" y="0"/>
                </a:lnTo>
                <a:lnTo>
                  <a:pt x="5338051" y="4270441"/>
                </a:lnTo>
                <a:lnTo>
                  <a:pt x="0" y="42704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A4EF9A4C-3DA4-3E82-57AF-51D0DAF9D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9383379"/>
            <a:ext cx="10829925" cy="904875"/>
          </a:xfrm>
          <a:prstGeom prst="rect">
            <a:avLst/>
          </a:prstGeom>
        </p:spPr>
      </p:pic>
      <p:pic>
        <p:nvPicPr>
          <p:cNvPr id="3" name="Picture 2" descr="A blue and black sign&#10;&#10;Description automatically generated">
            <a:extLst>
              <a:ext uri="{FF2B5EF4-FFF2-40B4-BE49-F238E27FC236}">
                <a16:creationId xmlns:a16="http://schemas.microsoft.com/office/drawing/2014/main" id="{D74B5170-5DD5-3856-7105-34DC235E77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04" y="419100"/>
            <a:ext cx="3958168" cy="1295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4CA4C3-5C68-C3A8-9599-63FE20A596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0600" y="1523450"/>
            <a:ext cx="9150831" cy="7859929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5006F40C-4A9F-F1AE-8FD1-98EE051F462B}"/>
              </a:ext>
            </a:extLst>
          </p:cNvPr>
          <p:cNvSpPr txBox="1">
            <a:spLocks/>
          </p:cNvSpPr>
          <p:nvPr/>
        </p:nvSpPr>
        <p:spPr>
          <a:xfrm>
            <a:off x="4800600" y="1075349"/>
            <a:ext cx="8686800" cy="833230"/>
          </a:xfr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1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1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2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685800">
              <a:defRPr/>
            </a:pPr>
            <a:r>
              <a:rPr lang="en-GB" sz="5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 &amp; Management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26F12E6-9824-D76D-1600-34F34F056849}"/>
              </a:ext>
            </a:extLst>
          </p:cNvPr>
          <p:cNvSpPr txBox="1">
            <a:spLocks/>
          </p:cNvSpPr>
          <p:nvPr/>
        </p:nvSpPr>
        <p:spPr>
          <a:xfrm>
            <a:off x="1756015" y="2162032"/>
            <a:ext cx="15240000" cy="7010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>
                <a:solidFill>
                  <a:schemeClr val="accent5">
                    <a:lumMod val="50000"/>
                  </a:schemeClr>
                </a:solidFill>
              </a:rPr>
              <a:t>Delays in launching in Gloucestershire area, increasing workload elsewhere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Launching in Gloucester in Jan ’25, start scanning on 3</a:t>
            </a:r>
            <a:r>
              <a:rPr lang="en-GB" sz="2400" baseline="30000" dirty="0">
                <a:solidFill>
                  <a:schemeClr val="accent5">
                    <a:lumMod val="50000"/>
                  </a:schemeClr>
                </a:solidFill>
              </a:rPr>
              <a:t>rd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 of Jan (hopefully!)</a:t>
            </a:r>
          </a:p>
          <a:p>
            <a:pPr marL="457200" lvl="1" indent="0">
              <a:buNone/>
            </a:pPr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sz="2600" dirty="0">
                <a:solidFill>
                  <a:schemeClr val="accent5">
                    <a:lumMod val="50000"/>
                  </a:schemeClr>
                </a:solidFill>
              </a:rPr>
              <a:t>Primary care workload and management of incidental findings – refusal to sign DSA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chemeClr val="accent5">
                    <a:lumMod val="50000"/>
                  </a:schemeClr>
                </a:solidFill>
              </a:rPr>
              <a:t>Coronary artery calcification ~58%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chemeClr val="accent5">
                    <a:lumMod val="50000"/>
                  </a:schemeClr>
                </a:solidFill>
              </a:rPr>
              <a:t>Radiological emphysema ~40% - Spirometry not currently offered within programme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chemeClr val="accent5">
                    <a:lumMod val="50000"/>
                  </a:schemeClr>
                </a:solidFill>
              </a:rPr>
              <a:t>No TLHC funding for incidental finding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chemeClr val="accent5">
                    <a:lumMod val="50000"/>
                  </a:schemeClr>
                </a:solidFill>
              </a:rPr>
              <a:t>Collective action/ Wok to rule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chemeClr val="accent5">
                    <a:lumMod val="50000"/>
                  </a:schemeClr>
                </a:solidFill>
              </a:rPr>
              <a:t>Recent NI changes impacting Primary care resource/funding</a:t>
            </a:r>
          </a:p>
          <a:p>
            <a:pPr marL="0" indent="0">
              <a:buNone/>
            </a:pPr>
            <a:endParaRPr lang="en-GB" sz="28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sz="2600" dirty="0">
                <a:solidFill>
                  <a:schemeClr val="accent5">
                    <a:lumMod val="50000"/>
                  </a:schemeClr>
                </a:solidFill>
              </a:rPr>
              <a:t>Working with national team to provide a national solution, impacting projects across the country </a:t>
            </a:r>
          </a:p>
          <a:p>
            <a:r>
              <a:rPr lang="en-GB" sz="2600" dirty="0">
                <a:solidFill>
                  <a:schemeClr val="accent5">
                    <a:lumMod val="50000"/>
                  </a:schemeClr>
                </a:solidFill>
              </a:rPr>
              <a:t>National taskforce to standardise management/advice – IF protocol awaiting final sign off</a:t>
            </a:r>
          </a:p>
          <a:p>
            <a:r>
              <a:rPr lang="en-GB" sz="2600" dirty="0">
                <a:solidFill>
                  <a:schemeClr val="accent5">
                    <a:lumMod val="50000"/>
                  </a:schemeClr>
                </a:solidFill>
              </a:rPr>
              <a:t>Under new guidance mild findings won’t be reported, ~60% CAC and ~80% Emphysema </a:t>
            </a:r>
          </a:p>
          <a:p>
            <a:r>
              <a:rPr lang="en-GB" sz="2600" dirty="0">
                <a:solidFill>
                  <a:schemeClr val="accent5">
                    <a:lumMod val="50000"/>
                  </a:schemeClr>
                </a:solidFill>
              </a:rPr>
              <a:t>Letters written to participants with advice based on severity, symptoms &amp; smoking status, including signposting to parallel resources e.g. over 40s health check</a:t>
            </a:r>
          </a:p>
        </p:txBody>
      </p:sp>
    </p:spTree>
    <p:extLst>
      <p:ext uri="{BB962C8B-B14F-4D97-AF65-F5344CB8AC3E}">
        <p14:creationId xmlns:p14="http://schemas.microsoft.com/office/powerpoint/2010/main" val="694995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22076" y="-1613711"/>
            <a:ext cx="5338051" cy="4270441"/>
          </a:xfrm>
          <a:custGeom>
            <a:avLst/>
            <a:gdLst/>
            <a:ahLst/>
            <a:cxnLst/>
            <a:rect l="l" t="t" r="r" b="b"/>
            <a:pathLst>
              <a:path w="5338051" h="4270441">
                <a:moveTo>
                  <a:pt x="0" y="0"/>
                </a:moveTo>
                <a:lnTo>
                  <a:pt x="5338051" y="0"/>
                </a:lnTo>
                <a:lnTo>
                  <a:pt x="5338051" y="4270441"/>
                </a:lnTo>
                <a:lnTo>
                  <a:pt x="0" y="42704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A4EF9A4C-3DA4-3E82-57AF-51D0DAF9D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9383379"/>
            <a:ext cx="10829925" cy="904875"/>
          </a:xfrm>
          <a:prstGeom prst="rect">
            <a:avLst/>
          </a:prstGeom>
        </p:spPr>
      </p:pic>
      <p:pic>
        <p:nvPicPr>
          <p:cNvPr id="3" name="Picture 2" descr="A blue and black sign&#10;&#10;Description automatically generated">
            <a:extLst>
              <a:ext uri="{FF2B5EF4-FFF2-40B4-BE49-F238E27FC236}">
                <a16:creationId xmlns:a16="http://schemas.microsoft.com/office/drawing/2014/main" id="{D74B5170-5DD5-3856-7105-34DC235E77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04" y="419100"/>
            <a:ext cx="3958168" cy="1295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4CA4C3-5C68-C3A8-9599-63FE20A596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0600" y="1523450"/>
            <a:ext cx="9150831" cy="7859929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5006F40C-4A9F-F1AE-8FD1-98EE051F462B}"/>
              </a:ext>
            </a:extLst>
          </p:cNvPr>
          <p:cNvSpPr txBox="1">
            <a:spLocks/>
          </p:cNvSpPr>
          <p:nvPr/>
        </p:nvSpPr>
        <p:spPr>
          <a:xfrm>
            <a:off x="4800600" y="1075349"/>
            <a:ext cx="8686800" cy="833230"/>
          </a:xfr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1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1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2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Research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26F12E6-9824-D76D-1600-34F34F056849}"/>
              </a:ext>
            </a:extLst>
          </p:cNvPr>
          <p:cNvSpPr txBox="1">
            <a:spLocks/>
          </p:cNvSpPr>
          <p:nvPr/>
        </p:nvSpPr>
        <p:spPr>
          <a:xfrm>
            <a:off x="1756015" y="2162032"/>
            <a:ext cx="15240000" cy="7010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Swap to stop nudge theory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600" dirty="0">
                <a:solidFill>
                  <a:srgbClr val="4BACC6">
                    <a:lumMod val="50000"/>
                  </a:srgbClr>
                </a:solidFill>
                <a:latin typeface="Calibri"/>
              </a:rPr>
              <a:t>Readiness to quit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IMPALA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600" dirty="0">
                <a:solidFill>
                  <a:srgbClr val="4BACC6">
                    <a:lumMod val="50000"/>
                  </a:srgbClr>
                </a:solidFill>
                <a:latin typeface="Calibri"/>
              </a:rPr>
              <a:t>IARC biomarkers collaboration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59C1DF-DEAE-AD90-6331-F1A1D0BA52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8" t="7457" r="1018" b="9571"/>
          <a:stretch/>
        </p:blipFill>
        <p:spPr bwMode="auto">
          <a:xfrm>
            <a:off x="9144000" y="2199506"/>
            <a:ext cx="7837035" cy="487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247F516B-6C2D-2EC6-E47C-958AA5D7C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588" y="4368040"/>
            <a:ext cx="6546488" cy="490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309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22076" y="-1613711"/>
            <a:ext cx="5338051" cy="4270441"/>
          </a:xfrm>
          <a:custGeom>
            <a:avLst/>
            <a:gdLst/>
            <a:ahLst/>
            <a:cxnLst/>
            <a:rect l="l" t="t" r="r" b="b"/>
            <a:pathLst>
              <a:path w="5338051" h="4270441">
                <a:moveTo>
                  <a:pt x="0" y="0"/>
                </a:moveTo>
                <a:lnTo>
                  <a:pt x="5338051" y="0"/>
                </a:lnTo>
                <a:lnTo>
                  <a:pt x="5338051" y="4270441"/>
                </a:lnTo>
                <a:lnTo>
                  <a:pt x="0" y="42704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A4EF9A4C-3DA4-3E82-57AF-51D0DAF9D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9383379"/>
            <a:ext cx="10829925" cy="904875"/>
          </a:xfrm>
          <a:prstGeom prst="rect">
            <a:avLst/>
          </a:prstGeom>
        </p:spPr>
      </p:pic>
      <p:pic>
        <p:nvPicPr>
          <p:cNvPr id="3" name="Picture 2" descr="A blue and black sign&#10;&#10;Description automatically generated">
            <a:extLst>
              <a:ext uri="{FF2B5EF4-FFF2-40B4-BE49-F238E27FC236}">
                <a16:creationId xmlns:a16="http://schemas.microsoft.com/office/drawing/2014/main" id="{D74B5170-5DD5-3856-7105-34DC235E77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04" y="419100"/>
            <a:ext cx="3958168" cy="1295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4CA4C3-5C68-C3A8-9599-63FE20A596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0600" y="1523450"/>
            <a:ext cx="9150831" cy="7859929"/>
          </a:xfrm>
          <a:prstGeom prst="rect">
            <a:avLst/>
          </a:prstGeom>
        </p:spPr>
      </p:pic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4EFB31EE-33F2-4DDF-2C50-58B73AFE0A9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4000"/>
          </a:blip>
          <a:stretch>
            <a:fillRect/>
          </a:stretch>
        </p:blipFill>
        <p:spPr>
          <a:xfrm>
            <a:off x="7642862" y="3639693"/>
            <a:ext cx="9128022" cy="4320727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5006F40C-4A9F-F1AE-8FD1-98EE051F462B}"/>
              </a:ext>
            </a:extLst>
          </p:cNvPr>
          <p:cNvSpPr txBox="1">
            <a:spLocks/>
          </p:cNvSpPr>
          <p:nvPr/>
        </p:nvSpPr>
        <p:spPr>
          <a:xfrm>
            <a:off x="-1261551" y="2295432"/>
            <a:ext cx="8363485" cy="1146801"/>
          </a:xfr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1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1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2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685800">
              <a:defRPr/>
            </a:pPr>
            <a:r>
              <a:rPr lang="en-GB" sz="5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Thank you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D78957-DAAA-3268-76D1-32558DD6FD26}"/>
              </a:ext>
            </a:extLst>
          </p:cNvPr>
          <p:cNvSpPr txBox="1"/>
          <p:nvPr/>
        </p:nvSpPr>
        <p:spPr>
          <a:xfrm>
            <a:off x="1517116" y="3101525"/>
            <a:ext cx="1355795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Clinical Leads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Anthony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</a:rPr>
              <a:t>Edey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V Masani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Local Clinicians &amp; Radiologists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Andy 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Sarah Foster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Danial Fox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Lynne Armstrong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Stephen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</a:rPr>
              <a:t>Lyen</a:t>
            </a:r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Henry Steer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Claire Parker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Phil Raines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Catherine Thompson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SWAG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Hassan &amp; Ruth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474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ECS">
    <a:dk1>
      <a:sysClr val="windowText" lastClr="000000"/>
    </a:dk1>
    <a:lt1>
      <a:sysClr val="window" lastClr="FFFFFF"/>
    </a:lt1>
    <a:dk2>
      <a:srgbClr val="005EB8"/>
    </a:dk2>
    <a:lt2>
      <a:srgbClr val="FFFFFF"/>
    </a:lt2>
    <a:accent1>
      <a:srgbClr val="330072"/>
    </a:accent1>
    <a:accent2>
      <a:srgbClr val="960051"/>
    </a:accent2>
    <a:accent3>
      <a:srgbClr val="78BE21"/>
    </a:accent3>
    <a:accent4>
      <a:srgbClr val="003087"/>
    </a:accent4>
    <a:accent5>
      <a:srgbClr val="FFCD00"/>
    </a:accent5>
    <a:accent6>
      <a:srgbClr val="ED8B00"/>
    </a:accent6>
    <a:hlink>
      <a:srgbClr val="005A9B"/>
    </a:hlink>
    <a:folHlink>
      <a:srgbClr val="79004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6664684AECC046B7242D31F41758BF" ma:contentTypeVersion="12" ma:contentTypeDescription="Create a new document." ma:contentTypeScope="" ma:versionID="571a7c6a63c35c7e4069f8ff53385e66">
  <xsd:schema xmlns:xsd="http://www.w3.org/2001/XMLSchema" xmlns:xs="http://www.w3.org/2001/XMLSchema" xmlns:p="http://schemas.microsoft.com/office/2006/metadata/properties" xmlns:ns2="83bf93d6-90ef-4c40-b432-3688ee462b88" xmlns:ns3="e2187767-90b3-4883-b7e5-3532ba822f20" targetNamespace="http://schemas.microsoft.com/office/2006/metadata/properties" ma:root="true" ma:fieldsID="6147be738a4d927bee0926594356254b" ns2:_="" ns3:_="">
    <xsd:import namespace="83bf93d6-90ef-4c40-b432-3688ee462b88"/>
    <xsd:import namespace="e2187767-90b3-4883-b7e5-3532ba822f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f93d6-90ef-4c40-b432-3688ee462b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c45826a-f96a-479d-b99d-67de9b08c4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187767-90b3-4883-b7e5-3532ba822f2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c679a50-2e02-47fd-ab01-3176f0c50c43}" ma:internalName="TaxCatchAll" ma:showField="CatchAllData" ma:web="e2187767-90b3-4883-b7e5-3532ba822f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187767-90b3-4883-b7e5-3532ba822f20" xsi:nil="true"/>
    <lcf76f155ced4ddcb4097134ff3c332f xmlns="83bf93d6-90ef-4c40-b432-3688ee462b8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B69C69-AAC2-445C-B0DA-FC35DAF3F2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bf93d6-90ef-4c40-b432-3688ee462b88"/>
    <ds:schemaRef ds:uri="e2187767-90b3-4883-b7e5-3532ba822f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3CB494-9F14-4A42-B2CA-7B168B16D42A}">
  <ds:schemaRefs>
    <ds:schemaRef ds:uri="http://schemas.microsoft.com/office/2006/metadata/properties"/>
    <ds:schemaRef ds:uri="http://schemas.microsoft.com/office/infopath/2007/PartnerControls"/>
    <ds:schemaRef ds:uri="e2187767-90b3-4883-b7e5-3532ba822f20"/>
    <ds:schemaRef ds:uri="83bf93d6-90ef-4c40-b432-3688ee462b88"/>
  </ds:schemaRefs>
</ds:datastoreItem>
</file>

<file path=customXml/itemProps3.xml><?xml version="1.0" encoding="utf-8"?>
<ds:datastoreItem xmlns:ds="http://schemas.openxmlformats.org/officeDocument/2006/customXml" ds:itemID="{BA9A0181-5974-4D5E-895F-D62BB50815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593</Words>
  <Application>Microsoft Office PowerPoint</Application>
  <PresentationFormat>Custom</PresentationFormat>
  <Paragraphs>113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 Bold</vt:lpstr>
      <vt:lpstr>Calibri Light</vt:lpstr>
      <vt:lpstr>Arial</vt:lpstr>
      <vt:lpstr>Courier New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Powerpoint_Template_Blue.pptx</dc:title>
  <dc:creator>Hassan Amjad</dc:creator>
  <cp:lastModifiedBy>Helen Dunderdale</cp:lastModifiedBy>
  <cp:revision>21</cp:revision>
  <dcterms:created xsi:type="dcterms:W3CDTF">2006-08-16T00:00:00Z</dcterms:created>
  <dcterms:modified xsi:type="dcterms:W3CDTF">2024-12-03T11:41:20Z</dcterms:modified>
  <dc:identifier>DAGSONl3Mhw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0x010100156664684AECC046B7242D31F41758BF</vt:lpwstr>
  </property>
  <property fmtid="{D5CDD505-2E9C-101B-9397-08002B2CF9AE}" pid="3" name="MediaServiceImageTags">
    <vt:lpwstr/>
  </property>
</Properties>
</file>