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8" r:id="rId2"/>
    <p:sldId id="279" r:id="rId3"/>
    <p:sldId id="280" r:id="rId4"/>
    <p:sldId id="281" r:id="rId5"/>
    <p:sldId id="282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6" r:id="rId15"/>
    <p:sldId id="297" r:id="rId16"/>
    <p:sldId id="300" r:id="rId17"/>
    <p:sldId id="301" r:id="rId18"/>
    <p:sldId id="302" r:id="rId19"/>
    <p:sldId id="298" r:id="rId20"/>
    <p:sldId id="299" r:id="rId21"/>
    <p:sldId id="303" r:id="rId22"/>
    <p:sldId id="294" r:id="rId23"/>
    <p:sldId id="308" r:id="rId24"/>
    <p:sldId id="309" r:id="rId25"/>
    <p:sldId id="312" r:id="rId26"/>
    <p:sldId id="313" r:id="rId27"/>
    <p:sldId id="317" r:id="rId28"/>
    <p:sldId id="320" r:id="rId29"/>
    <p:sldId id="321" r:id="rId30"/>
    <p:sldId id="295" r:id="rId31"/>
    <p:sldId id="27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61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Referred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Colorectal Cancer</c:v>
                </c:pt>
                <c:pt idx="1">
                  <c:v>HCC</c:v>
                </c:pt>
                <c:pt idx="2">
                  <c:v>Intrahepatic Cholan</c:v>
                </c:pt>
                <c:pt idx="3">
                  <c:v>Cholangiocarcinoma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5</c:v>
                </c:pt>
                <c:pt idx="2">
                  <c:v>3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3-47EC-BF01-580BF14577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Operated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Colorectal Cancer</c:v>
                </c:pt>
                <c:pt idx="1">
                  <c:v>HCC</c:v>
                </c:pt>
                <c:pt idx="2">
                  <c:v>Intrahepatic Cholan</c:v>
                </c:pt>
                <c:pt idx="3">
                  <c:v>Cholangiocarcinoma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3-47EC-BF01-580BF14577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4899568"/>
        <c:axId val="25129024"/>
      </c:barChart>
      <c:catAx>
        <c:axId val="2489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29024"/>
        <c:crosses val="autoZero"/>
        <c:auto val="1"/>
        <c:lblAlgn val="ctr"/>
        <c:lblOffset val="100"/>
        <c:noMultiLvlLbl val="0"/>
      </c:catAx>
      <c:valAx>
        <c:axId val="251290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89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187C5D-904F-1149-BCF4-8C97309EB1B5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771AF8-179A-2343-8CA6-8F3CD1FDD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CE5581-01E3-5B42-9FAB-4AA83CDD8E4E}" type="datetimeFigureOut">
              <a:rPr lang="en-US" altLang="en-US"/>
              <a:pPr>
                <a:defRPr/>
              </a:pPr>
              <a:t>11/25/2024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F19828-A162-E347-A135-24FACAAE09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1176A-5195-6C47-A0BB-EAD8A79D1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5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495FF-CAA0-CD49-A321-B0DCF454BC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472D2-A563-C64A-953F-82BFAAFEB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37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0E7F-4C33-0740-8694-826635BE6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82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7F7FF-5A8B-4940-A66F-E3CB5A72C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33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4DE1-BC81-7443-BAD6-6E2D0D101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AA7B0-054D-A647-B3A9-BD4E380EF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12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A46E-891E-314F-BEF5-52C5ACB1C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97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71186-7962-C545-BD77-39FCD202B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43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F3BD7-F360-C345-AA92-91F9DBFEB4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8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54B49-D728-3D49-AA86-F1E0B934F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0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EA04319-11C3-374E-958B-793CB58B7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133600"/>
          </a:xfrm>
        </p:spPr>
        <p:txBody>
          <a:bodyPr/>
          <a:lstStyle/>
          <a:p>
            <a:r>
              <a:rPr lang="en-GB" altLang="x-none" dirty="0">
                <a:ea typeface="ＭＳ Ｐゴシック" charset="-128"/>
              </a:rPr>
              <a:t>Portal Venous Embolisation </a:t>
            </a:r>
            <a:br>
              <a:rPr lang="en-GB" altLang="x-none" dirty="0">
                <a:ea typeface="ＭＳ Ｐゴシック" charset="-128"/>
              </a:rPr>
            </a:br>
            <a:br>
              <a:rPr lang="en-GB" altLang="x-none" sz="3600" dirty="0">
                <a:ea typeface="ＭＳ Ｐゴシック" charset="-128"/>
              </a:rPr>
            </a:br>
            <a:endParaRPr lang="en-US" altLang="x-none" dirty="0">
              <a:ea typeface="ＭＳ Ｐゴシック" charset="-128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762000"/>
          </a:xfrm>
        </p:spPr>
        <p:txBody>
          <a:bodyPr/>
          <a:lstStyle/>
          <a:p>
            <a:endParaRPr lang="en-US" altLang="x-none" sz="2400" dirty="0">
              <a:ea typeface="ＭＳ Ｐゴシック" charset="-128"/>
            </a:endParaRPr>
          </a:p>
          <a:p>
            <a:r>
              <a:rPr lang="en-US" altLang="x-none" sz="2400" dirty="0">
                <a:ea typeface="ＭＳ Ｐゴシック" charset="-128"/>
              </a:rPr>
              <a:t>Mark Callaway</a:t>
            </a:r>
          </a:p>
          <a:p>
            <a:r>
              <a:rPr lang="en-US" altLang="x-none" sz="2400" dirty="0">
                <a:solidFill>
                  <a:srgbClr val="FFFF00"/>
                </a:solidFill>
                <a:ea typeface="ＭＳ Ｐゴシック" charset="-128"/>
              </a:rPr>
              <a:t>November 14th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80" y="1589200"/>
            <a:ext cx="4652640" cy="372110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Vein Embolisation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9835" r="6558" b="9837"/>
          <a:stretch/>
        </p:blipFill>
        <p:spPr>
          <a:xfrm>
            <a:off x="4572000" y="1828800"/>
            <a:ext cx="4038600" cy="37338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11766" r="12890" b="19608"/>
          <a:stretch/>
        </p:blipFill>
        <p:spPr>
          <a:xfrm>
            <a:off x="381000" y="2362200"/>
            <a:ext cx="3810000" cy="2667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4000" y="5943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Contra lateral Approach</a:t>
            </a:r>
          </a:p>
        </p:txBody>
      </p:sp>
    </p:spTree>
    <p:extLst>
      <p:ext uri="{BB962C8B-B14F-4D97-AF65-F5344CB8AC3E}">
        <p14:creationId xmlns:p14="http://schemas.microsoft.com/office/powerpoint/2010/main" val="175493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Vein Embolisation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t="25275" r="12088" b="12088"/>
          <a:stretch/>
        </p:blipFill>
        <p:spPr>
          <a:xfrm>
            <a:off x="440933" y="1371600"/>
            <a:ext cx="5486400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25555" r="13026" b="8889"/>
          <a:stretch/>
        </p:blipFill>
        <p:spPr>
          <a:xfrm>
            <a:off x="3581400" y="2057400"/>
            <a:ext cx="533400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938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Vein Embolisation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22223" r="11111" b="17776"/>
          <a:stretch/>
        </p:blipFill>
        <p:spPr>
          <a:xfrm>
            <a:off x="228600" y="2133600"/>
            <a:ext cx="4159956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25555" r="13026" b="8889"/>
          <a:stretch/>
        </p:blipFill>
        <p:spPr>
          <a:xfrm>
            <a:off x="4648200" y="2133600"/>
            <a:ext cx="4038600" cy="3403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45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Vein Embolisation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17168" r="9301" b="18419"/>
          <a:stretch/>
        </p:blipFill>
        <p:spPr>
          <a:xfrm>
            <a:off x="1765868" y="1676400"/>
            <a:ext cx="5612264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374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Vein Embolisation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Bristol Experience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First started in 2011</a:t>
            </a:r>
          </a:p>
          <a:p>
            <a:r>
              <a:rPr lang="en-US" dirty="0"/>
              <a:t>40 patients</a:t>
            </a:r>
          </a:p>
          <a:p>
            <a:r>
              <a:rPr lang="en-US" dirty="0"/>
              <a:t>27 males </a:t>
            </a:r>
          </a:p>
          <a:p>
            <a:r>
              <a:rPr lang="en-US" dirty="0"/>
              <a:t>Mean age 67 (41-82)</a:t>
            </a:r>
          </a:p>
          <a:p>
            <a:r>
              <a:rPr lang="en-US" dirty="0"/>
              <a:t>61.5% Operated on Post PVE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3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Vein Embolisation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Technically possible in 39/40 cases</a:t>
            </a:r>
          </a:p>
          <a:p>
            <a:r>
              <a:rPr lang="en-US" dirty="0"/>
              <a:t>1</a:t>
            </a:r>
            <a:r>
              <a:rPr lang="en-US" dirty="0">
                <a:sym typeface="Wingdings"/>
              </a:rPr>
              <a:t>:9 </a:t>
            </a:r>
            <a:r>
              <a:rPr lang="en-US" dirty="0" err="1">
                <a:sym typeface="Wingdings"/>
              </a:rPr>
              <a:t>Cyanoacryl</a:t>
            </a:r>
            <a:r>
              <a:rPr lang="en-US" dirty="0">
                <a:sym typeface="Wingdings"/>
              </a:rPr>
              <a:t> glue: </a:t>
            </a:r>
            <a:r>
              <a:rPr lang="en-US" dirty="0" err="1">
                <a:sym typeface="Wingdings"/>
              </a:rPr>
              <a:t>Lipiodol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Portal vein thrombosis - 2 cases</a:t>
            </a:r>
          </a:p>
          <a:p>
            <a:r>
              <a:rPr lang="en-US" dirty="0">
                <a:sym typeface="Wingdings"/>
              </a:rPr>
              <a:t>Insufficient hypertrophy - 1 case</a:t>
            </a:r>
            <a:endParaRPr lang="en-US" dirty="0"/>
          </a:p>
          <a:p>
            <a:r>
              <a:rPr lang="en-US" dirty="0"/>
              <a:t>Mean 9.25 weeks to Surgery</a:t>
            </a:r>
          </a:p>
          <a:p>
            <a:r>
              <a:rPr lang="en-US" dirty="0"/>
              <a:t>Mean Vol. 25% to 39% </a:t>
            </a:r>
          </a:p>
        </p:txBody>
      </p:sp>
    </p:spTree>
    <p:extLst>
      <p:ext uri="{BB962C8B-B14F-4D97-AF65-F5344CB8AC3E}">
        <p14:creationId xmlns:p14="http://schemas.microsoft.com/office/powerpoint/2010/main" val="68439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Colorectal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19 cases</a:t>
            </a:r>
          </a:p>
          <a:p>
            <a:r>
              <a:rPr lang="en-US" dirty="0"/>
              <a:t>1 patient new metastasis</a:t>
            </a:r>
          </a:p>
          <a:p>
            <a:r>
              <a:rPr lang="en-US" dirty="0"/>
              <a:t>18 operable (95%)</a:t>
            </a:r>
          </a:p>
        </p:txBody>
      </p:sp>
    </p:spTree>
    <p:extLst>
      <p:ext uri="{BB962C8B-B14F-4D97-AF65-F5344CB8AC3E}">
        <p14:creationId xmlns:p14="http://schemas.microsoft.com/office/powerpoint/2010/main" val="70857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HCC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5 cases</a:t>
            </a:r>
          </a:p>
          <a:p>
            <a:r>
              <a:rPr lang="en-US" dirty="0"/>
              <a:t>5 resected </a:t>
            </a:r>
          </a:p>
          <a:p>
            <a:r>
              <a:rPr lang="en-US" dirty="0"/>
              <a:t>3 patients died within a year</a:t>
            </a:r>
          </a:p>
          <a:p>
            <a:r>
              <a:rPr lang="en-US" dirty="0"/>
              <a:t>One patient still alive over 10 years, one over 5 years</a:t>
            </a:r>
          </a:p>
        </p:txBody>
      </p:sp>
    </p:spTree>
    <p:extLst>
      <p:ext uri="{BB962C8B-B14F-4D97-AF65-F5344CB8AC3E}">
        <p14:creationId xmlns:p14="http://schemas.microsoft.com/office/powerpoint/2010/main" val="1729737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Intrahepatic Cholangiocarcinoma</a:t>
            </a:r>
          </a:p>
          <a:p>
            <a:endParaRPr lang="en-US" dirty="0"/>
          </a:p>
          <a:p>
            <a:r>
              <a:rPr lang="en-US" dirty="0"/>
              <a:t>3 cases</a:t>
            </a:r>
          </a:p>
          <a:p>
            <a:r>
              <a:rPr lang="en-US" dirty="0"/>
              <a:t>3 operable</a:t>
            </a:r>
          </a:p>
          <a:p>
            <a:r>
              <a:rPr lang="en-US" dirty="0"/>
              <a:t>One survived past 5 years</a:t>
            </a:r>
          </a:p>
        </p:txBody>
      </p:sp>
    </p:spTree>
    <p:extLst>
      <p:ext uri="{BB962C8B-B14F-4D97-AF65-F5344CB8AC3E}">
        <p14:creationId xmlns:p14="http://schemas.microsoft.com/office/powerpoint/2010/main" val="97493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Cholangiocarcinoma</a:t>
            </a:r>
          </a:p>
          <a:p>
            <a:endParaRPr lang="en-US" dirty="0"/>
          </a:p>
          <a:p>
            <a:r>
              <a:rPr lang="en-US" dirty="0"/>
              <a:t>12 cases</a:t>
            </a:r>
          </a:p>
          <a:p>
            <a:r>
              <a:rPr lang="en-US" dirty="0"/>
              <a:t>1 still going through</a:t>
            </a:r>
          </a:p>
          <a:p>
            <a:r>
              <a:rPr lang="en-US" dirty="0"/>
              <a:t>1 benign disease</a:t>
            </a:r>
          </a:p>
          <a:p>
            <a:r>
              <a:rPr lang="en-US" dirty="0"/>
              <a:t>3 operable (25%)</a:t>
            </a:r>
          </a:p>
        </p:txBody>
      </p:sp>
    </p:spTree>
    <p:extLst>
      <p:ext uri="{BB962C8B-B14F-4D97-AF65-F5344CB8AC3E}">
        <p14:creationId xmlns:p14="http://schemas.microsoft.com/office/powerpoint/2010/main" val="133045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To discuss Portal Venous embolisation</a:t>
            </a:r>
          </a:p>
          <a:p>
            <a:r>
              <a:rPr lang="en-US" dirty="0"/>
              <a:t>To review the service in UHBW</a:t>
            </a:r>
          </a:p>
          <a:p>
            <a:r>
              <a:rPr lang="en-US" dirty="0"/>
              <a:t>To compare against published Standards and Guidelines</a:t>
            </a:r>
          </a:p>
        </p:txBody>
      </p:sp>
    </p:spTree>
    <p:extLst>
      <p:ext uri="{BB962C8B-B14F-4D97-AF65-F5344CB8AC3E}">
        <p14:creationId xmlns:p14="http://schemas.microsoft.com/office/powerpoint/2010/main" val="1520739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Cholangiocarcinoma</a:t>
            </a:r>
          </a:p>
          <a:p>
            <a:endParaRPr lang="en-US" dirty="0"/>
          </a:p>
          <a:p>
            <a:r>
              <a:rPr lang="en-US" dirty="0"/>
              <a:t>2 PVT</a:t>
            </a:r>
          </a:p>
          <a:p>
            <a:r>
              <a:rPr lang="en-US" dirty="0"/>
              <a:t>2 </a:t>
            </a:r>
            <a:r>
              <a:rPr lang="en-US" dirty="0" err="1"/>
              <a:t>Insufficent</a:t>
            </a:r>
            <a:r>
              <a:rPr lang="en-US" dirty="0"/>
              <a:t> hypertrophy</a:t>
            </a:r>
          </a:p>
          <a:p>
            <a:r>
              <a:rPr lang="en-US" dirty="0"/>
              <a:t>1 CVA peri operative</a:t>
            </a:r>
          </a:p>
          <a:p>
            <a:r>
              <a:rPr lang="en-US" dirty="0"/>
              <a:t>4 unresectable</a:t>
            </a:r>
          </a:p>
          <a:p>
            <a:endParaRPr lang="en-US" dirty="0"/>
          </a:p>
          <a:p>
            <a:r>
              <a:rPr lang="en-US" dirty="0"/>
              <a:t>Mean survival 8 months</a:t>
            </a:r>
          </a:p>
        </p:txBody>
      </p:sp>
    </p:spTree>
    <p:extLst>
      <p:ext uri="{BB962C8B-B14F-4D97-AF65-F5344CB8AC3E}">
        <p14:creationId xmlns:p14="http://schemas.microsoft.com/office/powerpoint/2010/main" val="1230592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5504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8847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Vein Embolisation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4829381" cy="223224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96952"/>
            <a:ext cx="5102942" cy="309634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01600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PVE</a:t>
            </a:r>
          </a:p>
        </p:txBody>
      </p:sp>
      <p:pic>
        <p:nvPicPr>
          <p:cNvPr id="4" name="Picture 2" descr="C:\Users\callawaym\OneDrive - University Hospitals Bristol and Weston NHS Foundation Trust\Desktop\Quiz cases\case 3\P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628800"/>
            <a:ext cx="6696744" cy="5022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52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PVE</a:t>
            </a:r>
          </a:p>
        </p:txBody>
      </p:sp>
      <p:pic>
        <p:nvPicPr>
          <p:cNvPr id="4" name="Picture 2" descr="C:\Users\callawaym\OneDrive - University Hospitals Bristol and Weston NHS Foundation Trust\Desktop\Quiz cases\case 3\PV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88592" cy="47525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63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PVE</a:t>
            </a:r>
          </a:p>
        </p:txBody>
      </p:sp>
      <p:pic>
        <p:nvPicPr>
          <p:cNvPr id="4" name="Picture 2" descr="C:\Users\callawaym\OneDrive - University Hospitals Bristol and Weston NHS Foundation Trust\Desktop\Quiz cases\case 3\PVE 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04916"/>
            <a:ext cx="6480719" cy="4860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620986" y="2481943"/>
            <a:ext cx="40822" cy="489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972050" y="2596241"/>
            <a:ext cx="40822" cy="489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421086" y="2596241"/>
            <a:ext cx="40822" cy="4898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012872" y="3518808"/>
            <a:ext cx="547007" cy="83275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PVE</a:t>
            </a:r>
          </a:p>
        </p:txBody>
      </p:sp>
      <p:pic>
        <p:nvPicPr>
          <p:cNvPr id="4" name="Picture 2" descr="C:\Users\callawaym\OneDrive - University Hospitals Bristol and Weston NHS Foundation Trust\Desktop\Quiz cases\case 3\PVE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396768" cy="479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17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PVE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dirty="0"/>
              <a:t>CTPA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7" y="2337371"/>
            <a:ext cx="2849336" cy="2849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58" y="2331025"/>
            <a:ext cx="2843153" cy="28431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86" y="2331025"/>
            <a:ext cx="2706583" cy="284315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7884368" y="3573016"/>
            <a:ext cx="576064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5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PVE</a:t>
            </a:r>
          </a:p>
        </p:txBody>
      </p:sp>
      <p:pic>
        <p:nvPicPr>
          <p:cNvPr id="4" name="Picture 2" descr="C:\Users\callawaym\OneDrive - University Hospitals Bristol and Weston NHS Foundation Trust\Desktop\Quiz cases\case 3\PVE 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73836"/>
            <a:ext cx="3801743" cy="28513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allawaym\OneDrive - University Hospitals Bristol and Weston NHS Foundation Trust\Desktop\Quiz cases\case 3\post CT PVE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5" y="1854567"/>
            <a:ext cx="3976688" cy="3532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7380312" y="2780928"/>
            <a:ext cx="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34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PVE</a:t>
            </a:r>
          </a:p>
        </p:txBody>
      </p:sp>
      <p:pic>
        <p:nvPicPr>
          <p:cNvPr id="4" name="Picture 2" descr="C:\Users\callawaym\OneDrive - University Hospitals Bristol and Weston NHS Foundation Trust\Desktop\Quiz cases\case 3\pos 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179952" cy="3742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5171460"/>
            <a:ext cx="5256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400" dirty="0">
                <a:solidFill>
                  <a:srgbClr val="FFFF00"/>
                </a:solidFill>
              </a:rPr>
              <a:t>PVE  via the Left Gastric vein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2379163"/>
            <a:ext cx="672193" cy="2092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83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Too make the Inoperable Operable</a:t>
            </a:r>
          </a:p>
        </p:txBody>
      </p:sp>
    </p:spTree>
    <p:extLst>
      <p:ext uri="{BB962C8B-B14F-4D97-AF65-F5344CB8AC3E}">
        <p14:creationId xmlns:p14="http://schemas.microsoft.com/office/powerpoint/2010/main" val="1579883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Vein Embolisation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Conclusion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good results in solid tumours – probably not doing enough</a:t>
            </a:r>
          </a:p>
          <a:p>
            <a:endParaRPr lang="en-US" dirty="0"/>
          </a:p>
          <a:p>
            <a:r>
              <a:rPr lang="en-US" dirty="0"/>
              <a:t>Very poor results in biliary tumours – probably doing too many</a:t>
            </a:r>
          </a:p>
        </p:txBody>
      </p:sp>
    </p:spTree>
    <p:extLst>
      <p:ext uri="{BB962C8B-B14F-4D97-AF65-F5344CB8AC3E}">
        <p14:creationId xmlns:p14="http://schemas.microsoft.com/office/powerpoint/2010/main" val="951098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6482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x-none" sz="2600" dirty="0">
              <a:ea typeface="ＭＳ Ｐゴシック" charset="-128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x-none" sz="2600" dirty="0">
              <a:ea typeface="ＭＳ Ｐゴシック" charset="-128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x-none" sz="2600" dirty="0">
              <a:ea typeface="ＭＳ Ｐゴシック" charset="-128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x-none" sz="2600" dirty="0">
              <a:ea typeface="ＭＳ Ｐゴシック" charset="-128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x-none" sz="2600" dirty="0">
              <a:ea typeface="ＭＳ Ｐゴシック" charset="-128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x-none" sz="2600" dirty="0">
              <a:ea typeface="ＭＳ Ｐゴシック" charset="-128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x-none" sz="2600" dirty="0">
              <a:ea typeface="ＭＳ Ｐゴシック" charset="-128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x-none" sz="2600" dirty="0">
              <a:ea typeface="ＭＳ Ｐゴシック" charset="-128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x-none" sz="2400" dirty="0">
              <a:ea typeface="ＭＳ Ｐゴシック" charset="-128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x-none" sz="2400" dirty="0">
              <a:ea typeface="ＭＳ Ｐゴシック" charset="-128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x-none" sz="2400" dirty="0" err="1">
                <a:ea typeface="ＭＳ Ｐゴシック" charset="-128"/>
              </a:rPr>
              <a:t>Mark.Callaway@UHBW.nhs.uk</a:t>
            </a:r>
            <a:endParaRPr lang="en-US" altLang="x-none" sz="2400" dirty="0"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571773" cy="492883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Vein Embolisation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Converts non surgical candidates to resection</a:t>
            </a:r>
          </a:p>
          <a:p>
            <a:r>
              <a:rPr lang="en-US" dirty="0"/>
              <a:t>Embolise the portal vein to promote hypertrophy</a:t>
            </a:r>
          </a:p>
          <a:p>
            <a:r>
              <a:rPr lang="en-US" dirty="0"/>
              <a:t>FLV 30%</a:t>
            </a:r>
          </a:p>
        </p:txBody>
      </p:sp>
    </p:spTree>
    <p:extLst>
      <p:ext uri="{BB962C8B-B14F-4D97-AF65-F5344CB8AC3E}">
        <p14:creationId xmlns:p14="http://schemas.microsoft.com/office/powerpoint/2010/main" val="21189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Vein Embolisation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Calculate Liver volume</a:t>
            </a:r>
          </a:p>
          <a:p>
            <a:r>
              <a:rPr lang="en-US" dirty="0"/>
              <a:t>GA</a:t>
            </a:r>
          </a:p>
          <a:p>
            <a:r>
              <a:rPr lang="en-US" dirty="0"/>
              <a:t>Contra or ipsilateral approach</a:t>
            </a:r>
          </a:p>
          <a:p>
            <a:r>
              <a:rPr lang="en-US" dirty="0"/>
              <a:t>Glue the portal vein</a:t>
            </a:r>
          </a:p>
          <a:p>
            <a:r>
              <a:rPr lang="en-US" dirty="0" err="1"/>
              <a:t>Cyanoacryl</a:t>
            </a:r>
            <a:r>
              <a:rPr lang="en-US" dirty="0"/>
              <a:t> glue :</a:t>
            </a:r>
            <a:r>
              <a:rPr lang="en-US" dirty="0" err="1"/>
              <a:t>lipiodol</a:t>
            </a:r>
            <a:r>
              <a:rPr lang="en-US" dirty="0"/>
              <a:t> 1</a:t>
            </a:r>
            <a:r>
              <a:rPr lang="en-US" dirty="0">
                <a:sym typeface="Wingdings"/>
              </a:rPr>
              <a:t>:9</a:t>
            </a:r>
          </a:p>
          <a:p>
            <a:r>
              <a:rPr lang="en-US" dirty="0">
                <a:sym typeface="Wingdings"/>
              </a:rPr>
              <a:t>Wait 6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1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Vein Embolisation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22223" r="11111" b="17776"/>
          <a:stretch/>
        </p:blipFill>
        <p:spPr>
          <a:xfrm>
            <a:off x="1905000" y="1600200"/>
            <a:ext cx="510540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022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Vein Embolisation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23125" r="11111" b="16875"/>
          <a:stretch/>
        </p:blipFill>
        <p:spPr>
          <a:xfrm>
            <a:off x="457200" y="1437330"/>
            <a:ext cx="518160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22223" r="11111" b="15555"/>
          <a:stretch/>
        </p:blipFill>
        <p:spPr>
          <a:xfrm>
            <a:off x="3733800" y="2438400"/>
            <a:ext cx="5181600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2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Vein Embolisation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0" y="1600200"/>
            <a:ext cx="4143910" cy="414391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4143910" cy="414391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154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Vein Embolisation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267200" cy="42672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4267200" cy="4267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476230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ventional CT" id="{F9446F7E-45E6-DF45-B54E-C792DD21E954}" vid="{43387804-55E8-0D40-B235-436134CB75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Interventional CT</Template>
  <TotalTime>555</TotalTime>
  <Words>299</Words>
  <Application>Microsoft Office PowerPoint</Application>
  <PresentationFormat>On-screen Show (4:3)</PresentationFormat>
  <Paragraphs>111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ＭＳ Ｐゴシック</vt:lpstr>
      <vt:lpstr>Arial</vt:lpstr>
      <vt:lpstr>Calibri</vt:lpstr>
      <vt:lpstr>Wingdings</vt:lpstr>
      <vt:lpstr>Default Design</vt:lpstr>
      <vt:lpstr>Portal Venous Embolisation   </vt:lpstr>
      <vt:lpstr>Aims</vt:lpstr>
      <vt:lpstr>PowerPoint Presentation</vt:lpstr>
      <vt:lpstr>Portal Vein Embolisation</vt:lpstr>
      <vt:lpstr>Portal Vein Embolisation</vt:lpstr>
      <vt:lpstr>Portal Vein Embolisation</vt:lpstr>
      <vt:lpstr>Portal Vein Embolisation</vt:lpstr>
      <vt:lpstr>Portal Vein Embolisation</vt:lpstr>
      <vt:lpstr>Portal Vein Embolisation</vt:lpstr>
      <vt:lpstr>Portal Vein Embolisation</vt:lpstr>
      <vt:lpstr>Portal Vein Embolisation</vt:lpstr>
      <vt:lpstr>Portal Vein Embolisation</vt:lpstr>
      <vt:lpstr>Portal Vein Embolisation</vt:lpstr>
      <vt:lpstr>Portal Vein Embolisation</vt:lpstr>
      <vt:lpstr>Portal Vein Embolisation</vt:lpstr>
      <vt:lpstr>Outcome</vt:lpstr>
      <vt:lpstr>Outcome</vt:lpstr>
      <vt:lpstr>Outcome</vt:lpstr>
      <vt:lpstr>Outcome</vt:lpstr>
      <vt:lpstr>Outcome</vt:lpstr>
      <vt:lpstr>Outcome</vt:lpstr>
      <vt:lpstr>Portal Vein Embolisation</vt:lpstr>
      <vt:lpstr>PVE</vt:lpstr>
      <vt:lpstr>PVE</vt:lpstr>
      <vt:lpstr>PVE</vt:lpstr>
      <vt:lpstr>PVE</vt:lpstr>
      <vt:lpstr>PVE</vt:lpstr>
      <vt:lpstr>PVE</vt:lpstr>
      <vt:lpstr>PVE</vt:lpstr>
      <vt:lpstr>Portal Vein Embolisation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- Oncology   </dc:title>
  <dc:creator>mcallawaymedicalimagingltd@gmail.com</dc:creator>
  <cp:lastModifiedBy>Helen Dunderdale</cp:lastModifiedBy>
  <cp:revision>26</cp:revision>
  <dcterms:created xsi:type="dcterms:W3CDTF">2024-11-12T08:32:57Z</dcterms:created>
  <dcterms:modified xsi:type="dcterms:W3CDTF">2024-11-25T10:46:01Z</dcterms:modified>
</cp:coreProperties>
</file>