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Lato" panose="020F0502020204030203"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71F004-2B3F-421D-A8C1-7542CC6D2653}">
  <a:tblStyle styleId="{0A71F004-2B3F-421D-A8C1-7542CC6D2653}"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5440CF-83FF-4001-99A8-7F1E30AF3EA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C6540C-E6A6-4DC5-899B-42EBB00D01C2}"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20787656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g3120787656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3cc8f041d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313cc8f041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25fd8372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solidFill>
                  <a:schemeClr val="dk1"/>
                </a:solidFill>
              </a:rPr>
              <a:t>Responses showed that the majority of people taking part in research had a positive experience, with their interaction with research delivery colleagues being an essential part of this experience.</a:t>
            </a:r>
            <a:endParaRPr/>
          </a:p>
        </p:txBody>
      </p:sp>
      <p:sp>
        <p:nvSpPr>
          <p:cNvPr id="218" name="Google Shape;218;g3125fd8372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25fd8372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Responses were received across 24 of 31 specialty areas. The chart above shows the specialties with over 20 responses. The large number of responses from public health studies is due to the high number of responses from ALSPAC.</a:t>
            </a:r>
            <a:endParaRPr/>
          </a:p>
        </p:txBody>
      </p:sp>
      <p:sp>
        <p:nvSpPr>
          <p:cNvPr id="225" name="Google Shape;225;g3125fd8372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125fd8372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76% of respondents left a comment explaining what made their research experience positive. From these comments we identified the following themes: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3 top themes remain the same as last year: </a:t>
            </a:r>
            <a:r>
              <a:rPr lang="en-US">
                <a:solidFill>
                  <a:schemeClr val="dk1"/>
                </a:solidFill>
                <a:highlight>
                  <a:srgbClr val="FFF2CC"/>
                </a:highlight>
              </a:rPr>
              <a:t>research delivery staff, good communication and contributing to improving healthcare</a:t>
            </a:r>
            <a:r>
              <a:rPr lang="en-US">
                <a:solidFill>
                  <a:schemeClr val="dk1"/>
                </a:solidFill>
              </a:rPr>
              <a:t>. This year there has been an </a:t>
            </a:r>
            <a:r>
              <a:rPr lang="en-US">
                <a:solidFill>
                  <a:schemeClr val="dk1"/>
                </a:solidFill>
                <a:highlight>
                  <a:srgbClr val="FFF2CC"/>
                </a:highlight>
              </a:rPr>
              <a:t>increase in the proportion of comments related to good communication</a:t>
            </a:r>
            <a:r>
              <a:rPr lang="en-US">
                <a:solidFill>
                  <a:schemeClr val="dk1"/>
                </a:solidFill>
              </a:rPr>
              <a:t>, moving from the third highest theme to the second highest. It is positive to see an increase in comments around communication as this is a theme that is often highlighted as the area that needs the most improvement.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highlight>
                  <a:srgbClr val="FFF2CC"/>
                </a:highlight>
              </a:rPr>
              <a:t>Consent is a new theme that we identified this year</a:t>
            </a:r>
            <a:r>
              <a:rPr lang="en-US">
                <a:solidFill>
                  <a:schemeClr val="dk1"/>
                </a:solidFill>
              </a:rPr>
              <a:t>. This relates to people feeling that there wasn’t any pressure to take part, that they were given the time to make their decision and that it was made clear that they could withdraw their consent at a later date if they wanted to. This is something that is </a:t>
            </a:r>
            <a:r>
              <a:rPr lang="en-US">
                <a:solidFill>
                  <a:schemeClr val="dk1"/>
                </a:solidFill>
                <a:highlight>
                  <a:srgbClr val="FFF2CC"/>
                </a:highlight>
              </a:rPr>
              <a:t>often discussed as part of Informed Consent training</a:t>
            </a:r>
            <a:r>
              <a:rPr lang="en-US">
                <a:solidFill>
                  <a:schemeClr val="dk1"/>
                </a:solidFill>
              </a:rPr>
              <a:t>, so it is positive to see these comments coming through.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32" name="Google Shape;232;g3125fd8372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125fd8372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21% left a comment about what could have made their research experience better. This table shows the themes that we identified from these comments.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Although </a:t>
            </a:r>
            <a:r>
              <a:rPr lang="en-US">
                <a:solidFill>
                  <a:schemeClr val="dk1"/>
                </a:solidFill>
                <a:highlight>
                  <a:srgbClr val="FFF2CC"/>
                </a:highlight>
              </a:rPr>
              <a:t>fewer participants left comments</a:t>
            </a:r>
            <a:r>
              <a:rPr lang="en-US">
                <a:solidFill>
                  <a:schemeClr val="dk1"/>
                </a:solidFill>
              </a:rPr>
              <a:t> about what would have made their experience better, </a:t>
            </a:r>
            <a:r>
              <a:rPr lang="en-US">
                <a:solidFill>
                  <a:schemeClr val="dk1"/>
                </a:solidFill>
                <a:highlight>
                  <a:srgbClr val="FFF2CC"/>
                </a:highlight>
              </a:rPr>
              <a:t>the themes identified are broadly the same as last year</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Through the PRES survey, communication has consistently been identified as the biggest area for improvement. This is the </a:t>
            </a:r>
            <a:r>
              <a:rPr lang="en-US">
                <a:solidFill>
                  <a:schemeClr val="dk1"/>
                </a:solidFill>
                <a:highlight>
                  <a:srgbClr val="FFF2CC"/>
                </a:highlight>
              </a:rPr>
              <a:t>4th year in a row that it has been highlighted as the most common issue</a:t>
            </a:r>
            <a:r>
              <a:rPr lang="en-US">
                <a:solidFill>
                  <a:schemeClr val="dk1"/>
                </a:solidFill>
              </a:rPr>
              <a:t>. It’s important that more work is done to ensure participants are kept updated and informed about the research studies that they are taking part in. At the RDN we will continue to champion the importance of communication with participants and encourage our sites to put processes in place to ensure this happens. </a:t>
            </a:r>
            <a:r>
              <a:rPr lang="en-US">
                <a:solidFill>
                  <a:schemeClr val="dk1"/>
                </a:solidFill>
                <a:highlight>
                  <a:srgbClr val="FFF2CC"/>
                </a:highlight>
              </a:rPr>
              <a:t>A number of our sites have already started to implement initiatives to address this</a:t>
            </a:r>
            <a:r>
              <a:rPr lang="en-US">
                <a:solidFill>
                  <a:schemeClr val="dk1"/>
                </a:solidFill>
              </a:rPr>
              <a:t>, such as participant newsletters, but this needs to be more consistent across the region.</a:t>
            </a:r>
            <a:endParaRPr>
              <a:solidFill>
                <a:schemeClr val="dk1"/>
              </a:solidFill>
            </a:endParaRPr>
          </a:p>
          <a:p>
            <a:pPr marL="0" lvl="0" indent="0" algn="l" rtl="0">
              <a:lnSpc>
                <a:spcPct val="100000"/>
              </a:lnSpc>
              <a:spcBef>
                <a:spcPts val="0"/>
              </a:spcBef>
              <a:spcAft>
                <a:spcPts val="0"/>
              </a:spcAft>
              <a:buSzPts val="1100"/>
              <a:buNone/>
            </a:pPr>
            <a:endParaRPr/>
          </a:p>
        </p:txBody>
      </p:sp>
      <p:sp>
        <p:nvSpPr>
          <p:cNvPr id="239" name="Google Shape;239;g3125fd8372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125fd83720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3125fd8372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25fd83720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1000"/>
              </a:spcBef>
              <a:spcAft>
                <a:spcPts val="0"/>
              </a:spcAft>
              <a:buClr>
                <a:schemeClr val="dk1"/>
              </a:buClr>
              <a:buSzPts val="1100"/>
              <a:buChar char="●"/>
            </a:pPr>
            <a:r>
              <a:rPr lang="en-US">
                <a:solidFill>
                  <a:schemeClr val="dk1"/>
                </a:solidFill>
              </a:rPr>
              <a:t>Identify ways communication with participants can be improved, especially in relation to sharing the results of the study and providing regular updates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Ensure new participants are given general information in a clear and concise way about the study, such as its aims and timescales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Explore ways of ensuring participants understand how to get in contact with the study team</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Where possible, provide participants with results to their personal tests or explain why these cannot be provided</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Ensure all procedures are fully explained to participants and that they know how to use any equipment that is required as part of their participation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Where possible, ensure all equipment required for research appointments is available and working correctly</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Explore ways to record whether each participant has been offered a PRES survey to ensure that everyone taking part in research is offered the opportunity to share their feedback</a:t>
            </a:r>
            <a:endParaRPr/>
          </a:p>
        </p:txBody>
      </p:sp>
      <p:sp>
        <p:nvSpPr>
          <p:cNvPr id="275" name="Google Shape;275;g3125fd8372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13cc8f04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313cc8f04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2060358c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312060358c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312060358c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3cc8f041d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313cc8f041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3cc8f041d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313cc8f041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12060358c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12060358c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113" name="Google Shape;113;g312060358c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2060358c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312060358cd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312060358cd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2060358c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2060358c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20787656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20787656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20787656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3120787656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 name="Google Shape;15;p2"/>
          <p:cNvPicPr preferRelativeResize="0"/>
          <p:nvPr/>
        </p:nvPicPr>
        <p:blipFill rotWithShape="1">
          <a:blip r:embed="rId3">
            <a:alphaModFix/>
          </a:blip>
          <a:srcRect/>
          <a:stretch/>
        </p:blipFill>
        <p:spPr>
          <a:xfrm>
            <a:off x="436034" y="360198"/>
            <a:ext cx="3264609" cy="388644"/>
          </a:xfrm>
          <a:prstGeom prst="rect">
            <a:avLst/>
          </a:prstGeom>
          <a:noFill/>
          <a:ln>
            <a:noFill/>
          </a:ln>
        </p:spPr>
      </p:pic>
      <p:pic>
        <p:nvPicPr>
          <p:cNvPr id="16" name="Google Shape;16;p2" descr="A red and blue circle with a black background&#10;&#10;Description automatically generated"/>
          <p:cNvPicPr preferRelativeResize="0"/>
          <p:nvPr/>
        </p:nvPicPr>
        <p:blipFill rotWithShape="1">
          <a:blip r:embed="rId4">
            <a:alphaModFix/>
          </a:blip>
          <a:srcRect l="50000" b="49820"/>
          <a:stretch/>
        </p:blipFill>
        <p:spPr>
          <a:xfrm>
            <a:off x="0" y="4502426"/>
            <a:ext cx="2347132" cy="2355574"/>
          </a:xfrm>
          <a:prstGeom prst="rect">
            <a:avLst/>
          </a:prstGeom>
          <a:noFill/>
          <a:ln>
            <a:noFill/>
          </a:ln>
        </p:spPr>
      </p:pic>
      <p:pic>
        <p:nvPicPr>
          <p:cNvPr id="17" name="Google Shape;17;p2" descr="A white rectangles on a black background&#10;&#10;Description automatically generated"/>
          <p:cNvPicPr preferRelativeResize="0"/>
          <p:nvPr/>
        </p:nvPicPr>
        <p:blipFill rotWithShape="1">
          <a:blip r:embed="rId5">
            <a:alphaModFix/>
          </a:blip>
          <a:srcRect/>
          <a:stretch/>
        </p:blipFill>
        <p:spPr>
          <a:xfrm rot="-3696788">
            <a:off x="9781541" y="1171119"/>
            <a:ext cx="1662512" cy="23615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66" name="Google Shape;66;p11"/>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1"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69" name="Google Shape;69;p11"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70" name="Google Shape;70;p11"/>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73" name="Google Shape;73;p12"/>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 name="Google Shape;75;p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2"/>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77" name="Google Shape;77;p12"/>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 name="Google Shape;81;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13"/>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83" name="Google Shape;83;p13"/>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84" name="Google Shape;84;p13"/>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14"/>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8" name="Google Shape;88;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4"/>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90" name="Google Shape;90;p14"/>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p1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5"/>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96" name="Google Shape;96;p15"/>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p:nvPr/>
        </p:nvSpPr>
        <p:spPr>
          <a:xfrm>
            <a:off x="-7200" y="6102626"/>
            <a:ext cx="12199200" cy="755374"/>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4"/>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7200" y="0"/>
            <a:ext cx="12192000" cy="6858000"/>
          </a:xfrm>
          <a:prstGeom prst="rect">
            <a:avLst/>
          </a:prstGeom>
          <a:noFill/>
          <a:ln>
            <a:noFill/>
          </a:ln>
        </p:spPr>
      </p:pic>
      <p:sp>
        <p:nvSpPr>
          <p:cNvPr id="29" name="Google Shape;29;p5"/>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5"/>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2_Title and Content 2">
    <p:spTree>
      <p:nvGrpSpPr>
        <p:cNvPr id="1" name="Shape 32"/>
        <p:cNvGrpSpPr/>
        <p:nvPr/>
      </p:nvGrpSpPr>
      <p:grpSpPr>
        <a:xfrm>
          <a:off x="0" y="0"/>
          <a:ext cx="0" cy="0"/>
          <a:chOff x="0" y="0"/>
          <a:chExt cx="0" cy="0"/>
        </a:xfrm>
      </p:grpSpPr>
      <p:sp>
        <p:nvSpPr>
          <p:cNvPr id="33" name="Google Shape;33;p6"/>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 name="Google Shape;34;p6"/>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6"/>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 name="Google Shape;39;p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7" descr="A blue and black logo&#10;&#10;Description automatically generated"/>
          <p:cNvPicPr preferRelativeResize="0"/>
          <p:nvPr/>
        </p:nvPicPr>
        <p:blipFill rotWithShape="1">
          <a:blip r:embed="rId3">
            <a:alphaModFix/>
          </a:blip>
          <a:srcRect l="17812" b="16669"/>
          <a:stretch/>
        </p:blipFill>
        <p:spPr>
          <a:xfrm>
            <a:off x="0" y="4751920"/>
            <a:ext cx="2483708" cy="2117561"/>
          </a:xfrm>
          <a:prstGeom prst="rect">
            <a:avLst/>
          </a:prstGeom>
          <a:noFill/>
          <a:ln>
            <a:noFill/>
          </a:ln>
        </p:spPr>
      </p:pic>
      <p:pic>
        <p:nvPicPr>
          <p:cNvPr id="42" name="Google Shape;42;p7"/>
          <p:cNvPicPr preferRelativeResize="0"/>
          <p:nvPr/>
        </p:nvPicPr>
        <p:blipFill rotWithShape="1">
          <a:blip r:embed="rId4">
            <a:alphaModFix/>
          </a:blip>
          <a:srcRect/>
          <a:stretch/>
        </p:blipFill>
        <p:spPr>
          <a:xfrm>
            <a:off x="480218" y="343231"/>
            <a:ext cx="3267003" cy="388929"/>
          </a:xfrm>
          <a:prstGeom prst="rect">
            <a:avLst/>
          </a:prstGeom>
          <a:noFill/>
          <a:ln>
            <a:noFill/>
          </a:ln>
        </p:spPr>
      </p:pic>
      <p:pic>
        <p:nvPicPr>
          <p:cNvPr id="43" name="Google Shape;43;p7" descr="A blue rectangle on a black background&#10;&#10;Description automatically generated"/>
          <p:cNvPicPr preferRelativeResize="0"/>
          <p:nvPr/>
        </p:nvPicPr>
        <p:blipFill rotWithShape="1">
          <a:blip r:embed="rId5">
            <a:alphaModFix/>
          </a:blip>
          <a:srcRect/>
          <a:stretch/>
        </p:blipFill>
        <p:spPr>
          <a:xfrm rot="-6645589">
            <a:off x="9062720" y="1415905"/>
            <a:ext cx="2909544" cy="12491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4"/>
        <p:cNvGrpSpPr/>
        <p:nvPr/>
      </p:nvGrpSpPr>
      <p:grpSpPr>
        <a:xfrm>
          <a:off x="0" y="0"/>
          <a:ext cx="0" cy="0"/>
          <a:chOff x="0" y="0"/>
          <a:chExt cx="0" cy="0"/>
        </a:xfrm>
      </p:grpSpPr>
      <p:sp>
        <p:nvSpPr>
          <p:cNvPr id="45" name="Google Shape;45;p8"/>
          <p:cNvSpPr/>
          <p:nvPr/>
        </p:nvSpPr>
        <p:spPr>
          <a:xfrm>
            <a:off x="-7200" y="0"/>
            <a:ext cx="12199200" cy="6858000"/>
          </a:xfrm>
          <a:prstGeom prst="rect">
            <a:avLst/>
          </a:prstGeom>
          <a:solidFill>
            <a:srgbClr val="ABDD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 name="Google Shape;46;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8"/>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48" name="Google Shape;48;p8" descr="A red and blue circle with a black background&#10;&#10;Description automatically generated"/>
          <p:cNvPicPr preferRelativeResize="0"/>
          <p:nvPr/>
        </p:nvPicPr>
        <p:blipFill rotWithShape="1">
          <a:blip r:embed="rId3">
            <a:alphaModFix/>
          </a:blip>
          <a:srcRect l="50000" b="49820"/>
          <a:stretch/>
        </p:blipFill>
        <p:spPr>
          <a:xfrm>
            <a:off x="0" y="4502426"/>
            <a:ext cx="2347132" cy="2355574"/>
          </a:xfrm>
          <a:prstGeom prst="rect">
            <a:avLst/>
          </a:prstGeom>
          <a:noFill/>
          <a:ln>
            <a:noFill/>
          </a:ln>
        </p:spPr>
      </p:pic>
      <p:pic>
        <p:nvPicPr>
          <p:cNvPr id="49" name="Google Shape;49;p8" descr="A white cross on a black background&#10;&#10;Description automatically generated"/>
          <p:cNvPicPr preferRelativeResize="0"/>
          <p:nvPr/>
        </p:nvPicPr>
        <p:blipFill rotWithShape="1">
          <a:blip r:embed="rId4">
            <a:alphaModFix/>
          </a:blip>
          <a:srcRect/>
          <a:stretch/>
        </p:blipFill>
        <p:spPr>
          <a:xfrm>
            <a:off x="10200676" y="935169"/>
            <a:ext cx="1153124" cy="1153124"/>
          </a:xfrm>
          <a:prstGeom prst="rect">
            <a:avLst/>
          </a:prstGeom>
          <a:noFill/>
          <a:ln>
            <a:noFill/>
          </a:ln>
        </p:spPr>
      </p:pic>
      <p:pic>
        <p:nvPicPr>
          <p:cNvPr id="50" name="Google Shape;50;p8" descr="A white cross on a black background&#10;&#10;Description automatically generated"/>
          <p:cNvPicPr preferRelativeResize="0"/>
          <p:nvPr/>
        </p:nvPicPr>
        <p:blipFill rotWithShape="1">
          <a:blip r:embed="rId4">
            <a:alphaModFix/>
          </a:blip>
          <a:srcRect/>
          <a:stretch/>
        </p:blipFill>
        <p:spPr>
          <a:xfrm>
            <a:off x="9772738" y="2088293"/>
            <a:ext cx="631651" cy="6316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9"/>
          <p:cNvSpPr/>
          <p:nvPr/>
        </p:nvSpPr>
        <p:spPr>
          <a:xfrm>
            <a:off x="-7200" y="0"/>
            <a:ext cx="12199200" cy="6858000"/>
          </a:xfrm>
          <a:prstGeom prst="rect">
            <a:avLst/>
          </a:prstGeom>
          <a:solidFill>
            <a:srgbClr val="DAEE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9"/>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9"/>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56" name="Google Shape;56;p9" descr="A blue and white hexagons&#10;&#10;Description automatically generated"/>
          <p:cNvPicPr preferRelativeResize="0"/>
          <p:nvPr/>
        </p:nvPicPr>
        <p:blipFill rotWithShape="1">
          <a:blip r:embed="rId3">
            <a:alphaModFix/>
          </a:blip>
          <a:srcRect/>
          <a:stretch/>
        </p:blipFill>
        <p:spPr>
          <a:xfrm rot="-5400000">
            <a:off x="9937750" y="1206011"/>
            <a:ext cx="2070100" cy="1562100"/>
          </a:xfrm>
          <a:prstGeom prst="rect">
            <a:avLst/>
          </a:prstGeom>
          <a:noFill/>
          <a:ln>
            <a:noFill/>
          </a:ln>
        </p:spPr>
      </p:pic>
      <p:pic>
        <p:nvPicPr>
          <p:cNvPr id="57" name="Google Shape;57;p9" descr="A green circle with black background&#10;&#10;Description automatically generated"/>
          <p:cNvPicPr preferRelativeResize="0"/>
          <p:nvPr/>
        </p:nvPicPr>
        <p:blipFill rotWithShape="1">
          <a:blip r:embed="rId4">
            <a:alphaModFix/>
          </a:blip>
          <a:srcRect l="50000" t="-5942" r="-4109" b="50000"/>
          <a:stretch/>
        </p:blipFill>
        <p:spPr>
          <a:xfrm>
            <a:off x="-7200" y="4751754"/>
            <a:ext cx="2037246" cy="21062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3_Section Header">
    <p:spTree>
      <p:nvGrpSpPr>
        <p:cNvPr id="1" name="Shape 58"/>
        <p:cNvGrpSpPr/>
        <p:nvPr/>
      </p:nvGrpSpPr>
      <p:grpSpPr>
        <a:xfrm>
          <a:off x="0" y="0"/>
          <a:ext cx="0" cy="0"/>
          <a:chOff x="0" y="0"/>
          <a:chExt cx="0" cy="0"/>
        </a:xfrm>
      </p:grpSpPr>
      <p:sp>
        <p:nvSpPr>
          <p:cNvPr id="59" name="Google Shape;59;p10"/>
          <p:cNvSpPr/>
          <p:nvPr/>
        </p:nvSpPr>
        <p:spPr>
          <a:xfrm>
            <a:off x="-7200" y="0"/>
            <a:ext cx="12199200" cy="6858000"/>
          </a:xfrm>
          <a:prstGeom prst="rect">
            <a:avLst/>
          </a:prstGeom>
          <a:solidFill>
            <a:srgbClr val="FBDF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Google Shape;60;p10"/>
          <p:cNvPicPr preferRelativeResize="0"/>
          <p:nvPr/>
        </p:nvPicPr>
        <p:blipFill rotWithShape="1">
          <a:blip r:embed="rId2">
            <a:alphaModFix/>
          </a:blip>
          <a:srcRect l="8151" b="33143"/>
          <a:stretch/>
        </p:blipFill>
        <p:spPr>
          <a:xfrm>
            <a:off x="1" y="4480660"/>
            <a:ext cx="3091180" cy="2377341"/>
          </a:xfrm>
          <a:prstGeom prst="rect">
            <a:avLst/>
          </a:prstGeom>
          <a:noFill/>
          <a:ln>
            <a:noFill/>
          </a:ln>
        </p:spPr>
      </p:pic>
      <p:pic>
        <p:nvPicPr>
          <p:cNvPr id="61" name="Google Shape;61;p10"/>
          <p:cNvPicPr preferRelativeResize="0"/>
          <p:nvPr/>
        </p:nvPicPr>
        <p:blipFill rotWithShape="1">
          <a:blip r:embed="rId3">
            <a:alphaModFix/>
          </a:blip>
          <a:srcRect/>
          <a:stretch/>
        </p:blipFill>
        <p:spPr>
          <a:xfrm>
            <a:off x="10445751" y="1519647"/>
            <a:ext cx="1155700" cy="927100"/>
          </a:xfrm>
          <a:prstGeom prst="rect">
            <a:avLst/>
          </a:prstGeom>
          <a:noFill/>
          <a:ln>
            <a:noFill/>
          </a:ln>
        </p:spPr>
      </p:pic>
      <p:sp>
        <p:nvSpPr>
          <p:cNvPr id="62" name="Google Shape;62;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10"/>
          <p:cNvPicPr preferRelativeResize="0"/>
          <p:nvPr/>
        </p:nvPicPr>
        <p:blipFill rotWithShape="1">
          <a:blip r:embed="rId4">
            <a:alphaModFix/>
          </a:blip>
          <a:srcRect/>
          <a:stretch/>
        </p:blipFill>
        <p:spPr>
          <a:xfrm>
            <a:off x="480218" y="343231"/>
            <a:ext cx="3267003" cy="3889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claire.matthews@nih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ctrTitle" idx="4294967295"/>
          </p:nvPr>
        </p:nvSpPr>
        <p:spPr>
          <a:xfrm>
            <a:off x="1086900" y="1823275"/>
            <a:ext cx="10018200" cy="1449900"/>
          </a:xfrm>
          <a:prstGeom prst="rect">
            <a:avLst/>
          </a:prstGeom>
          <a:noFill/>
          <a:ln>
            <a:noFill/>
          </a:ln>
        </p:spPr>
        <p:txBody>
          <a:bodyPr spcFirstLastPara="1" wrap="square" lIns="91425" tIns="45700" rIns="91425" bIns="45700" anchor="b" anchorCtr="0">
            <a:noAutofit/>
          </a:bodyPr>
          <a:lstStyle/>
          <a:p>
            <a:pPr marL="0" lvl="0" indent="0" algn="ctr" rtl="0">
              <a:spcBef>
                <a:spcPts val="1200"/>
              </a:spcBef>
              <a:spcAft>
                <a:spcPts val="0"/>
              </a:spcAft>
              <a:buClr>
                <a:schemeClr val="lt1"/>
              </a:buClr>
              <a:buSzPts val="6000"/>
              <a:buFont typeface="Arial"/>
              <a:buNone/>
            </a:pPr>
            <a:r>
              <a:rPr lang="en-US" sz="4500">
                <a:solidFill>
                  <a:schemeClr val="lt1"/>
                </a:solidFill>
                <a:latin typeface="Lato"/>
                <a:ea typeface="Lato"/>
                <a:cs typeface="Lato"/>
                <a:sym typeface="Lato"/>
              </a:rPr>
              <a:t>SWAG Network Skin Cancer</a:t>
            </a:r>
            <a:endParaRPr sz="4500">
              <a:solidFill>
                <a:schemeClr val="lt1"/>
              </a:solidFill>
              <a:latin typeface="Lato"/>
              <a:ea typeface="Lato"/>
              <a:cs typeface="Lato"/>
              <a:sym typeface="Lato"/>
            </a:endParaRPr>
          </a:p>
          <a:p>
            <a:pPr marL="0" lvl="0" indent="0" algn="ctr" rtl="0">
              <a:spcBef>
                <a:spcPts val="1200"/>
              </a:spcBef>
              <a:spcAft>
                <a:spcPts val="0"/>
              </a:spcAft>
              <a:buClr>
                <a:schemeClr val="lt1"/>
              </a:buClr>
              <a:buSzPts val="6000"/>
              <a:buFont typeface="Arial"/>
              <a:buNone/>
            </a:pPr>
            <a:r>
              <a:rPr lang="en-US" sz="4500" dirty="0">
                <a:solidFill>
                  <a:schemeClr val="lt1"/>
                </a:solidFill>
                <a:latin typeface="Lato"/>
                <a:ea typeface="Lato"/>
                <a:cs typeface="Lato"/>
                <a:sym typeface="Lato"/>
              </a:rPr>
              <a:t>Clinical Advisory Group</a:t>
            </a:r>
            <a:endParaRPr sz="4800" dirty="0">
              <a:solidFill>
                <a:schemeClr val="lt1"/>
              </a:solidFill>
              <a:latin typeface="Lato"/>
              <a:ea typeface="Lato"/>
              <a:cs typeface="Lato"/>
              <a:sym typeface="Lato"/>
            </a:endParaRPr>
          </a:p>
        </p:txBody>
      </p:sp>
      <p:sp>
        <p:nvSpPr>
          <p:cNvPr id="102" name="Google Shape;102;p16"/>
          <p:cNvSpPr txBox="1">
            <a:spLocks noGrp="1"/>
          </p:cNvSpPr>
          <p:nvPr>
            <p:ph type="subTitle" idx="4294967295"/>
          </p:nvPr>
        </p:nvSpPr>
        <p:spPr>
          <a:xfrm>
            <a:off x="1524000" y="3522250"/>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sz="3000">
                <a:solidFill>
                  <a:schemeClr val="lt1"/>
                </a:solidFill>
              </a:rPr>
              <a:t>Claire Matthews</a:t>
            </a:r>
            <a:endParaRPr sz="3000">
              <a:solidFill>
                <a:schemeClr val="lt1"/>
              </a:solidFill>
            </a:endParaRPr>
          </a:p>
        </p:txBody>
      </p:sp>
      <p:sp>
        <p:nvSpPr>
          <p:cNvPr id="103" name="Google Shape;103;p16"/>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FFFFFF"/>
                </a:solidFill>
                <a:latin typeface="Lato"/>
                <a:ea typeface="Lato"/>
                <a:cs typeface="Lato"/>
                <a:sym typeface="Lato"/>
              </a:rPr>
              <a:t>13/11/2024</a:t>
            </a:r>
            <a:endParaRPr sz="2100" b="0" i="0" u="none" strike="noStrike" cap="none">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203" name="Google Shape;203;p25"/>
          <p:cNvGraphicFramePr/>
          <p:nvPr/>
        </p:nvGraphicFramePr>
        <p:xfrm>
          <a:off x="152400" y="152400"/>
          <a:ext cx="3000000" cy="3000000"/>
        </p:xfrm>
        <a:graphic>
          <a:graphicData uri="http://schemas.openxmlformats.org/drawingml/2006/table">
            <a:tbl>
              <a:tblPr>
                <a:noFill/>
                <a:tableStyleId>{3C5440CF-83FF-4001-99A8-7F1E30AF3EA0}</a:tableStyleId>
              </a:tblPr>
              <a:tblGrid>
                <a:gridCol w="724700">
                  <a:extLst>
                    <a:ext uri="{9D8B030D-6E8A-4147-A177-3AD203B41FA5}">
                      <a16:colId xmlns:a16="http://schemas.microsoft.com/office/drawing/2014/main" val="20000"/>
                    </a:ext>
                  </a:extLst>
                </a:gridCol>
                <a:gridCol w="5865000">
                  <a:extLst>
                    <a:ext uri="{9D8B030D-6E8A-4147-A177-3AD203B41FA5}">
                      <a16:colId xmlns:a16="http://schemas.microsoft.com/office/drawing/2014/main" val="20001"/>
                    </a:ext>
                  </a:extLst>
                </a:gridCol>
                <a:gridCol w="1682175">
                  <a:extLst>
                    <a:ext uri="{9D8B030D-6E8A-4147-A177-3AD203B41FA5}">
                      <a16:colId xmlns:a16="http://schemas.microsoft.com/office/drawing/2014/main" val="20002"/>
                    </a:ext>
                  </a:extLst>
                </a:gridCol>
                <a:gridCol w="936450">
                  <a:extLst>
                    <a:ext uri="{9D8B030D-6E8A-4147-A177-3AD203B41FA5}">
                      <a16:colId xmlns:a16="http://schemas.microsoft.com/office/drawing/2014/main" val="20003"/>
                    </a:ext>
                  </a:extLst>
                </a:gridCol>
                <a:gridCol w="1013925">
                  <a:extLst>
                    <a:ext uri="{9D8B030D-6E8A-4147-A177-3AD203B41FA5}">
                      <a16:colId xmlns:a16="http://schemas.microsoft.com/office/drawing/2014/main" val="20004"/>
                    </a:ext>
                  </a:extLst>
                </a:gridCol>
                <a:gridCol w="783150">
                  <a:extLst>
                    <a:ext uri="{9D8B030D-6E8A-4147-A177-3AD203B41FA5}">
                      <a16:colId xmlns:a16="http://schemas.microsoft.com/office/drawing/2014/main" val="20005"/>
                    </a:ext>
                  </a:extLst>
                </a:gridCol>
                <a:gridCol w="797725">
                  <a:extLst>
                    <a:ext uri="{9D8B030D-6E8A-4147-A177-3AD203B41FA5}">
                      <a16:colId xmlns:a16="http://schemas.microsoft.com/office/drawing/2014/main" val="20006"/>
                    </a:ext>
                  </a:extLst>
                </a:gridCol>
              </a:tblGrid>
              <a:tr h="476600">
                <a:tc>
                  <a:txBody>
                    <a:bodyPr/>
                    <a:lstStyle/>
                    <a:p>
                      <a:pPr marL="0" lvl="0" indent="0" algn="l" rtl="0">
                        <a:spcBef>
                          <a:spcPts val="0"/>
                        </a:spcBef>
                        <a:spcAft>
                          <a:spcPts val="0"/>
                        </a:spcAft>
                        <a:buNone/>
                      </a:pPr>
                      <a:r>
                        <a:rPr lang="en-US" sz="1100" b="1">
                          <a:solidFill>
                            <a:schemeClr val="lt1"/>
                          </a:solidFill>
                        </a:rPr>
                        <a:t>CPMS ID</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100" b="1">
                          <a:solidFill>
                            <a:schemeClr val="lt1"/>
                          </a:solidFill>
                        </a:rPr>
                        <a:t>Short Name</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100" b="1">
                          <a:solidFill>
                            <a:schemeClr val="lt1"/>
                          </a:solidFill>
                        </a:rPr>
                        <a:t>Sites</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100" b="1">
                          <a:solidFill>
                            <a:schemeClr val="lt1"/>
                          </a:solidFill>
                        </a:rPr>
                        <a:t>Open</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100" b="1">
                          <a:solidFill>
                            <a:schemeClr val="lt1"/>
                          </a:solidFill>
                        </a:rPr>
                        <a:t>Closure</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100" b="1">
                          <a:solidFill>
                            <a:schemeClr val="lt1"/>
                          </a:solidFill>
                        </a:rPr>
                        <a:t>Sample Size Eng</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100" b="1">
                          <a:solidFill>
                            <a:schemeClr val="lt1"/>
                          </a:solidFill>
                        </a:rPr>
                        <a:t>Eng Recruits</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342900">
                <a:tc>
                  <a:txBody>
                    <a:bodyPr/>
                    <a:lstStyle/>
                    <a:p>
                      <a:pPr marL="0" lvl="0" indent="0" algn="l" rtl="0">
                        <a:spcBef>
                          <a:spcPts val="0"/>
                        </a:spcBef>
                        <a:spcAft>
                          <a:spcPts val="0"/>
                        </a:spcAft>
                        <a:buNone/>
                      </a:pPr>
                      <a:r>
                        <a:rPr lang="en-US" sz="1100"/>
                        <a:t>56560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The RESCUE Study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08/09/2023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01/08/2025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57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2850">
                <a:tc>
                  <a:txBody>
                    <a:bodyPr/>
                    <a:lstStyle/>
                    <a:p>
                      <a:pPr marL="0" lvl="0" indent="0" algn="l" rtl="0">
                        <a:spcBef>
                          <a:spcPts val="0"/>
                        </a:spcBef>
                        <a:spcAft>
                          <a:spcPts val="0"/>
                        </a:spcAft>
                        <a:buNone/>
                      </a:pPr>
                      <a:r>
                        <a:rPr lang="en-US" sz="1100"/>
                        <a:t>56428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V940-007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 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30/08/2024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01/10/2025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23200">
                <a:tc>
                  <a:txBody>
                    <a:bodyPr/>
                    <a:lstStyle/>
                    <a:p>
                      <a:pPr marL="0" lvl="0" indent="0" algn="l" rtl="0">
                        <a:spcBef>
                          <a:spcPts val="0"/>
                        </a:spcBef>
                        <a:spcAft>
                          <a:spcPts val="0"/>
                        </a:spcAft>
                        <a:buNone/>
                      </a:pPr>
                      <a:r>
                        <a:rPr lang="en-US" sz="1100"/>
                        <a:t>55753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BDFDC"/>
                    </a:solidFill>
                  </a:tcPr>
                </a:tc>
                <a:tc>
                  <a:txBody>
                    <a:bodyPr/>
                    <a:lstStyle/>
                    <a:p>
                      <a:pPr marL="0" lvl="0" indent="0" algn="l" rtl="0">
                        <a:spcBef>
                          <a:spcPts val="0"/>
                        </a:spcBef>
                        <a:spcAft>
                          <a:spcPts val="0"/>
                        </a:spcAft>
                        <a:buNone/>
                      </a:pPr>
                      <a:r>
                        <a:rPr lang="en-US" sz="1100"/>
                        <a:t>Mobilize Trial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 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24/08/2023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28/10/2025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2900">
                <a:tc>
                  <a:txBody>
                    <a:bodyPr/>
                    <a:lstStyle/>
                    <a:p>
                      <a:pPr marL="0" lvl="0" indent="0" algn="l" rtl="0">
                        <a:spcBef>
                          <a:spcPts val="0"/>
                        </a:spcBef>
                        <a:spcAft>
                          <a:spcPts val="0"/>
                        </a:spcAft>
                        <a:buNone/>
                      </a:pPr>
                      <a:r>
                        <a:rPr lang="en-US" sz="1100"/>
                        <a:t>55631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UKKCC Skin Cancer Atlas v1.0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NBT, Glos</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01/09/2023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01/03/2026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27400">
                <a:tc>
                  <a:txBody>
                    <a:bodyPr/>
                    <a:lstStyle/>
                    <a:p>
                      <a:pPr marL="0" lvl="0" indent="0" algn="l" rtl="0">
                        <a:spcBef>
                          <a:spcPts val="0"/>
                        </a:spcBef>
                        <a:spcAft>
                          <a:spcPts val="0"/>
                        </a:spcAft>
                        <a:buNone/>
                      </a:pPr>
                      <a:r>
                        <a:rPr lang="en-US" sz="1100"/>
                        <a:t>55144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Phase 3 Fianlimab + Cemiplimab Vs Pemb Adj Patients Resected High-Risk Melanoma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BHOC, 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15/11/2023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03/03/2025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100"/>
                        <a:t>54905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V940-001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BHOC (closed)</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25/10/2023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20/11/2024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47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1100"/>
                        <a:t>54772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IMPACT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BHOC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28/09/2023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30/04/2027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87475">
                <a:tc>
                  <a:txBody>
                    <a:bodyPr/>
                    <a:lstStyle/>
                    <a:p>
                      <a:pPr marL="0" lvl="0" indent="0" algn="l" rtl="0">
                        <a:spcBef>
                          <a:spcPts val="0"/>
                        </a:spcBef>
                        <a:spcAft>
                          <a:spcPts val="0"/>
                        </a:spcAft>
                        <a:buNone/>
                      </a:pPr>
                      <a:r>
                        <a:rPr lang="en-US" sz="1100"/>
                        <a:t>52188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Phase 3: Fianlimab + Cemiplimab Vs Pembrolizumab In Patients With Melanoma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BHOC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14/02/2023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13/04/2030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51750">
                <a:tc>
                  <a:txBody>
                    <a:bodyPr/>
                    <a:lstStyle/>
                    <a:p>
                      <a:pPr marL="0" lvl="0" indent="0" algn="l" rtl="0">
                        <a:spcBef>
                          <a:spcPts val="0"/>
                        </a:spcBef>
                        <a:spcAft>
                          <a:spcPts val="0"/>
                        </a:spcAft>
                        <a:buNone/>
                      </a:pPr>
                      <a:r>
                        <a:rPr lang="en-US" sz="1100"/>
                        <a:t>50634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MyMelanoma: An Accessible Resource Melanoma Cohort Study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01/09/2022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31/08/2027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17150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1469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76075">
                <a:tc>
                  <a:txBody>
                    <a:bodyPr/>
                    <a:lstStyle/>
                    <a:p>
                      <a:pPr marL="0" lvl="0" indent="0" algn="l" rtl="0">
                        <a:spcBef>
                          <a:spcPts val="0"/>
                        </a:spcBef>
                        <a:spcAft>
                          <a:spcPts val="0"/>
                        </a:spcAft>
                        <a:buNone/>
                      </a:pPr>
                      <a:r>
                        <a:rPr lang="en-US" sz="1100"/>
                        <a:t>50169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REFINE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 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25/05/2022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31/12/2025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882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US" sz="1100"/>
                        <a:t>46063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PROPHETIC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Cheltenham</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04/06/2021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01/10/2024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167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164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96800">
                <a:tc>
                  <a:txBody>
                    <a:bodyPr/>
                    <a:lstStyle/>
                    <a:p>
                      <a:pPr marL="0" lvl="0" indent="0" algn="l" rtl="0">
                        <a:spcBef>
                          <a:spcPts val="0"/>
                        </a:spcBef>
                        <a:spcAft>
                          <a:spcPts val="0"/>
                        </a:spcAft>
                        <a:buNone/>
                      </a:pPr>
                      <a:r>
                        <a:rPr lang="en-US" sz="1100"/>
                        <a:t>44146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Melanoma Wide Excision Trial - MelMarT-II</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NBT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18/08/2020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31/12/2025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750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477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92125">
                <a:tc>
                  <a:txBody>
                    <a:bodyPr/>
                    <a:lstStyle/>
                    <a:p>
                      <a:pPr marL="0" lvl="0" indent="0" algn="l" rtl="0">
                        <a:spcBef>
                          <a:spcPts val="0"/>
                        </a:spcBef>
                        <a:spcAft>
                          <a:spcPts val="0"/>
                        </a:spcAft>
                        <a:buNone/>
                      </a:pPr>
                      <a:r>
                        <a:rPr lang="en-US" sz="1100"/>
                        <a:t>43756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MITRE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Som Part, RUH, BHOC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08/07/2020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28/02/2026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1296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71425">
                <a:tc>
                  <a:txBody>
                    <a:bodyPr/>
                    <a:lstStyle/>
                    <a:p>
                      <a:pPr marL="0" lvl="0" indent="0" algn="l" rtl="0">
                        <a:spcBef>
                          <a:spcPts val="0"/>
                        </a:spcBef>
                        <a:spcAft>
                          <a:spcPts val="0"/>
                        </a:spcAft>
                        <a:buNone/>
                      </a:pPr>
                      <a:r>
                        <a:rPr lang="en-US" sz="1100"/>
                        <a:t>40068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The SCOPE Study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 BHOC </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19/08/2019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31/10/2024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64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323225">
                <a:tc>
                  <a:txBody>
                    <a:bodyPr/>
                    <a:lstStyle/>
                    <a:p>
                      <a:pPr marL="0" lvl="0" indent="0" algn="l" rtl="0">
                        <a:spcBef>
                          <a:spcPts val="0"/>
                        </a:spcBef>
                        <a:spcAft>
                          <a:spcPts val="0"/>
                        </a:spcAft>
                        <a:buNone/>
                      </a:pPr>
                      <a:r>
                        <a:rPr lang="en-US" sz="1100"/>
                        <a:t>38748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Observational Study of Melanoma Patients Treated with IMLYGIC®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Glos, 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22/01/2019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31/08/2032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46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333575">
                <a:tc>
                  <a:txBody>
                    <a:bodyPr/>
                    <a:lstStyle/>
                    <a:p>
                      <a:pPr marL="0" lvl="0" indent="0" algn="l" rtl="0">
                        <a:spcBef>
                          <a:spcPts val="0"/>
                        </a:spcBef>
                        <a:spcAft>
                          <a:spcPts val="0"/>
                        </a:spcAft>
                        <a:buNone/>
                      </a:pPr>
                      <a:r>
                        <a:rPr lang="en-US" sz="1100"/>
                        <a:t>36774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Long and Short-Term effects of Standard-of-Care treatments for  Cancer</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NBT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13/05/2020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31/10/2026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98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302500">
                <a:tc>
                  <a:txBody>
                    <a:bodyPr/>
                    <a:lstStyle/>
                    <a:p>
                      <a:pPr marL="0" lvl="0" indent="0" algn="l" rtl="0">
                        <a:spcBef>
                          <a:spcPts val="0"/>
                        </a:spcBef>
                        <a:spcAft>
                          <a:spcPts val="0"/>
                        </a:spcAft>
                        <a:buNone/>
                      </a:pPr>
                      <a:r>
                        <a:rPr lang="en-US" sz="1100"/>
                        <a:t>15941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NIHR BioResource - Rare Diseases</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UHBW, RUH, NBT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13/09/2012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30/11/2024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25000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22276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11/11/2024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09" name="Google Shape;209;p26"/>
          <p:cNvSpPr txBox="1"/>
          <p:nvPr/>
        </p:nvSpPr>
        <p:spPr>
          <a:xfrm>
            <a:off x="45300" y="27260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rgbClr val="0B5394"/>
                </a:solidFill>
                <a:latin typeface="Lato"/>
                <a:ea typeface="Lato"/>
                <a:cs typeface="Lato"/>
                <a:sym typeface="Lato"/>
              </a:rPr>
              <a:t>SWAG region In Setup Skin Cancer Studies </a:t>
            </a:r>
            <a:endParaRPr sz="2300">
              <a:solidFill>
                <a:srgbClr val="0B5394"/>
              </a:solidFill>
              <a:latin typeface="Lato"/>
              <a:ea typeface="Lato"/>
              <a:cs typeface="Lato"/>
              <a:sym typeface="Lato"/>
            </a:endParaRPr>
          </a:p>
        </p:txBody>
      </p:sp>
      <p:graphicFrame>
        <p:nvGraphicFramePr>
          <p:cNvPr id="210" name="Google Shape;210;p26"/>
          <p:cNvGraphicFramePr/>
          <p:nvPr/>
        </p:nvGraphicFramePr>
        <p:xfrm>
          <a:off x="107700" y="1001875"/>
          <a:ext cx="3000000" cy="3000000"/>
        </p:xfrm>
        <a:graphic>
          <a:graphicData uri="http://schemas.openxmlformats.org/drawingml/2006/table">
            <a:tbl>
              <a:tblPr>
                <a:noFill/>
                <a:tableStyleId>{3C5440CF-83FF-4001-99A8-7F1E30AF3EA0}</a:tableStyleId>
              </a:tblPr>
              <a:tblGrid>
                <a:gridCol w="652050">
                  <a:extLst>
                    <a:ext uri="{9D8B030D-6E8A-4147-A177-3AD203B41FA5}">
                      <a16:colId xmlns:a16="http://schemas.microsoft.com/office/drawing/2014/main" val="20000"/>
                    </a:ext>
                  </a:extLst>
                </a:gridCol>
                <a:gridCol w="1015400">
                  <a:extLst>
                    <a:ext uri="{9D8B030D-6E8A-4147-A177-3AD203B41FA5}">
                      <a16:colId xmlns:a16="http://schemas.microsoft.com/office/drawing/2014/main" val="20001"/>
                    </a:ext>
                  </a:extLst>
                </a:gridCol>
                <a:gridCol w="1166500">
                  <a:extLst>
                    <a:ext uri="{9D8B030D-6E8A-4147-A177-3AD203B41FA5}">
                      <a16:colId xmlns:a16="http://schemas.microsoft.com/office/drawing/2014/main" val="20002"/>
                    </a:ext>
                  </a:extLst>
                </a:gridCol>
                <a:gridCol w="5523725">
                  <a:extLst>
                    <a:ext uri="{9D8B030D-6E8A-4147-A177-3AD203B41FA5}">
                      <a16:colId xmlns:a16="http://schemas.microsoft.com/office/drawing/2014/main" val="20003"/>
                    </a:ext>
                  </a:extLst>
                </a:gridCol>
                <a:gridCol w="894175">
                  <a:extLst>
                    <a:ext uri="{9D8B030D-6E8A-4147-A177-3AD203B41FA5}">
                      <a16:colId xmlns:a16="http://schemas.microsoft.com/office/drawing/2014/main" val="20004"/>
                    </a:ext>
                  </a:extLst>
                </a:gridCol>
                <a:gridCol w="1039200">
                  <a:extLst>
                    <a:ext uri="{9D8B030D-6E8A-4147-A177-3AD203B41FA5}">
                      <a16:colId xmlns:a16="http://schemas.microsoft.com/office/drawing/2014/main" val="20005"/>
                    </a:ext>
                  </a:extLst>
                </a:gridCol>
                <a:gridCol w="1008025">
                  <a:extLst>
                    <a:ext uri="{9D8B030D-6E8A-4147-A177-3AD203B41FA5}">
                      <a16:colId xmlns:a16="http://schemas.microsoft.com/office/drawing/2014/main" val="20006"/>
                    </a:ext>
                  </a:extLst>
                </a:gridCol>
                <a:gridCol w="677525">
                  <a:extLst>
                    <a:ext uri="{9D8B030D-6E8A-4147-A177-3AD203B41FA5}">
                      <a16:colId xmlns:a16="http://schemas.microsoft.com/office/drawing/2014/main" val="20007"/>
                    </a:ext>
                  </a:extLst>
                </a:gridCol>
              </a:tblGrid>
              <a:tr h="590550">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CPMS ID</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Commercial</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Short Name</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Title</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Sites</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Planned Opening</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Planned Closure</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US" sz="1200">
                          <a:solidFill>
                            <a:schemeClr val="lt1"/>
                          </a:solidFill>
                          <a:latin typeface="Lato"/>
                          <a:ea typeface="Lato"/>
                          <a:cs typeface="Lato"/>
                          <a:sym typeface="Lato"/>
                        </a:rPr>
                        <a:t>Sample Size UK</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507075">
                <a:tc>
                  <a:txBody>
                    <a:bodyPr/>
                    <a:lstStyle/>
                    <a:p>
                      <a:pPr marL="0" lvl="0" indent="0" algn="l" rtl="0">
                        <a:spcBef>
                          <a:spcPts val="0"/>
                        </a:spcBef>
                        <a:spcAft>
                          <a:spcPts val="0"/>
                        </a:spcAft>
                        <a:buNone/>
                      </a:pPr>
                      <a:r>
                        <a:rPr lang="en-US" sz="1200">
                          <a:latin typeface="Lato"/>
                          <a:ea typeface="Lato"/>
                          <a:cs typeface="Lato"/>
                          <a:sym typeface="Lato"/>
                        </a:rPr>
                        <a:t>63391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Commercial</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DERM-011 Precision study</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A PRECISION STUDY TO DEMONSTRATE THE REPEATABILITY AND REPRODUCIBILITY OF DERM OUTPUTS</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UHBW, RUH, SFT, GWH</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11/11/2024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31/01/2025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115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14275">
                <a:tc>
                  <a:txBody>
                    <a:bodyPr/>
                    <a:lstStyle/>
                    <a:p>
                      <a:pPr marL="0" lvl="0" indent="0" algn="l" rtl="0">
                        <a:spcBef>
                          <a:spcPts val="0"/>
                        </a:spcBef>
                        <a:spcAft>
                          <a:spcPts val="0"/>
                        </a:spcAft>
                        <a:buNone/>
                      </a:pPr>
                      <a:r>
                        <a:rPr lang="en-US" sz="1200">
                          <a:latin typeface="Lato"/>
                          <a:ea typeface="Lato"/>
                          <a:cs typeface="Lato"/>
                          <a:sym typeface="Lato"/>
                        </a:rPr>
                        <a:t>62841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Non-Comm</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SCC-AFTER</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Adjuvant Radiotherapy in Patients with High-risk Primary Cutaneous Squamous Cell Carcinoma AFTER surgery (SCC-AFTER): An Open Label, Multicentre, Two-arm Phase III Randomised trial.</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SFT</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17/07/2024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18/07/2028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840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93575">
                <a:tc>
                  <a:txBody>
                    <a:bodyPr/>
                    <a:lstStyle/>
                    <a:p>
                      <a:pPr marL="0" lvl="0" indent="0" algn="l" rtl="0">
                        <a:spcBef>
                          <a:spcPts val="0"/>
                        </a:spcBef>
                        <a:spcAft>
                          <a:spcPts val="0"/>
                        </a:spcAft>
                        <a:buNone/>
                      </a:pPr>
                      <a:r>
                        <a:rPr lang="en-US" sz="1200">
                          <a:latin typeface="Lato"/>
                          <a:ea typeface="Lato"/>
                          <a:cs typeface="Lato"/>
                          <a:sym typeface="Lato"/>
                        </a:rPr>
                        <a:t>58643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Lato"/>
                          <a:ea typeface="Lato"/>
                          <a:cs typeface="Lato"/>
                          <a:sym typeface="Lato"/>
                        </a:rPr>
                        <a:t>Non-Comm</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DETECTION-2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DETECTION-2  feasibility: A feasibility trial to assess recruitment rates and ctDNA reporting times for patients with resected stage IIB/IIC/IIIA melanoma</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RUH</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01/11/2024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31/12/2025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50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61375">
                <a:tc>
                  <a:txBody>
                    <a:bodyPr/>
                    <a:lstStyle/>
                    <a:p>
                      <a:pPr marL="0" lvl="0" indent="0" algn="l" rtl="0">
                        <a:spcBef>
                          <a:spcPts val="0"/>
                        </a:spcBef>
                        <a:spcAft>
                          <a:spcPts val="0"/>
                        </a:spcAft>
                        <a:buNone/>
                      </a:pPr>
                      <a:r>
                        <a:rPr lang="en-US" sz="1200">
                          <a:latin typeface="Lato"/>
                          <a:ea typeface="Lato"/>
                          <a:cs typeface="Lato"/>
                          <a:sym typeface="Lato"/>
                        </a:rPr>
                        <a:t>57970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Commercial</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CFT4601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A Phase 1/2 Open-Label Multicenter Trial to Characterize the Safety, Tolerability, and Preliminary Efficacy of CFT1946 as Monotherapy and in Combination with Trametinib in Subjects with BRAF-V600 Mutant Solid Tumors</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UHBW</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28/10/2024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01/03/2025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25875">
                <a:tc>
                  <a:txBody>
                    <a:bodyPr/>
                    <a:lstStyle/>
                    <a:p>
                      <a:pPr marL="0" lvl="0" indent="0" algn="l" rtl="0">
                        <a:spcBef>
                          <a:spcPts val="0"/>
                        </a:spcBef>
                        <a:spcAft>
                          <a:spcPts val="0"/>
                        </a:spcAft>
                        <a:buNone/>
                      </a:pPr>
                      <a:r>
                        <a:rPr lang="en-US" sz="1200">
                          <a:latin typeface="Lato"/>
                          <a:ea typeface="Lato"/>
                          <a:cs typeface="Lato"/>
                          <a:sym typeface="Lato"/>
                        </a:rPr>
                        <a:t>54958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Commercial</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PYX-106-101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A First-in-Human, Open-label, Multicenter, Phase 1  Clinical Study to Evaluate the Safety, Tolerability,  Pharmacokinetics, and Pharmacodynamics of  PYX‑ 106 in Subjects with Advanced Solid Tumors</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UHBW</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01/10/2024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19/08/2025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19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p:nvPr/>
        </p:nvSpPr>
        <p:spPr>
          <a:xfrm>
            <a:off x="1108475" y="1761125"/>
            <a:ext cx="9779400" cy="1514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800">
                <a:solidFill>
                  <a:schemeClr val="dk1"/>
                </a:solidFill>
              </a:rPr>
              <a:t>PRES 2023/24</a:t>
            </a:r>
            <a:endParaRPr sz="4800">
              <a:solidFill>
                <a:schemeClr val="dk1"/>
              </a:solidFill>
            </a:endParaRPr>
          </a:p>
          <a:p>
            <a:pPr marL="0" lvl="0" indent="0" algn="ctr" rtl="0">
              <a:lnSpc>
                <a:spcPct val="90000"/>
              </a:lnSpc>
              <a:spcBef>
                <a:spcPts val="0"/>
              </a:spcBef>
              <a:spcAft>
                <a:spcPts val="0"/>
              </a:spcAft>
              <a:buNone/>
            </a:pPr>
            <a:r>
              <a:rPr lang="en-US" sz="4800">
                <a:solidFill>
                  <a:schemeClr val="dk1"/>
                </a:solidFill>
              </a:rPr>
              <a:t>report summary</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21" name="Google Shape;221;p28"/>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Summary</a:t>
            </a:r>
            <a:endParaRPr sz="3200">
              <a:solidFill>
                <a:srgbClr val="193E72"/>
              </a:solidFill>
            </a:endParaRPr>
          </a:p>
        </p:txBody>
      </p:sp>
      <p:sp>
        <p:nvSpPr>
          <p:cNvPr id="222" name="Google Shape;222;p28"/>
          <p:cNvSpPr txBox="1"/>
          <p:nvPr/>
        </p:nvSpPr>
        <p:spPr>
          <a:xfrm>
            <a:off x="838200" y="1535075"/>
            <a:ext cx="9521400" cy="42564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Clr>
                <a:srgbClr val="193E72"/>
              </a:buClr>
              <a:buSzPts val="2400"/>
              <a:buChar char="•"/>
            </a:pPr>
            <a:r>
              <a:rPr lang="en-US" sz="2400">
                <a:solidFill>
                  <a:srgbClr val="193E72"/>
                </a:solidFill>
              </a:rPr>
              <a:t>59,237 participants across the West of England volunteered to take part in health and care research</a:t>
            </a:r>
            <a:endParaRPr sz="2400">
              <a:solidFill>
                <a:srgbClr val="193E72"/>
              </a:solidFill>
            </a:endParaRPr>
          </a:p>
          <a:p>
            <a:pPr marL="457200" lvl="0" indent="0" algn="l" rtl="0">
              <a:lnSpc>
                <a:spcPct val="115000"/>
              </a:lnSpc>
              <a:spcBef>
                <a:spcPts val="1000"/>
              </a:spcBef>
              <a:spcAft>
                <a:spcPts val="0"/>
              </a:spcAft>
              <a:buNone/>
            </a:pPr>
            <a:endParaRPr sz="2400">
              <a:solidFill>
                <a:srgbClr val="193E72"/>
              </a:solidFill>
            </a:endParaRPr>
          </a:p>
          <a:p>
            <a:pPr marL="457200" lvl="0" indent="-381000" algn="l" rtl="0">
              <a:lnSpc>
                <a:spcPct val="115000"/>
              </a:lnSpc>
              <a:spcBef>
                <a:spcPts val="0"/>
              </a:spcBef>
              <a:spcAft>
                <a:spcPts val="0"/>
              </a:spcAft>
              <a:buClr>
                <a:srgbClr val="193E72"/>
              </a:buClr>
              <a:buSzPts val="2400"/>
              <a:buChar char="•"/>
            </a:pPr>
            <a:r>
              <a:rPr lang="en-US" sz="2400">
                <a:solidFill>
                  <a:srgbClr val="193E72"/>
                </a:solidFill>
              </a:rPr>
              <a:t>Participants in the region were recruited into a total of 637 studies</a:t>
            </a:r>
            <a:endParaRPr sz="2400">
              <a:solidFill>
                <a:srgbClr val="193E72"/>
              </a:solidFill>
            </a:endParaRPr>
          </a:p>
          <a:p>
            <a:pPr marL="457200" lvl="0" indent="0" algn="l" rtl="0">
              <a:lnSpc>
                <a:spcPct val="115000"/>
              </a:lnSpc>
              <a:spcBef>
                <a:spcPts val="0"/>
              </a:spcBef>
              <a:spcAft>
                <a:spcPts val="0"/>
              </a:spcAft>
              <a:buNone/>
            </a:pPr>
            <a:endParaRPr sz="2400">
              <a:solidFill>
                <a:srgbClr val="193E72"/>
              </a:solidFill>
            </a:endParaRPr>
          </a:p>
          <a:p>
            <a:pPr marL="457200" lvl="0" indent="-381000" algn="l" rtl="0">
              <a:lnSpc>
                <a:spcPct val="115000"/>
              </a:lnSpc>
              <a:spcBef>
                <a:spcPts val="1000"/>
              </a:spcBef>
              <a:spcAft>
                <a:spcPts val="0"/>
              </a:spcAft>
              <a:buClr>
                <a:srgbClr val="193E72"/>
              </a:buClr>
              <a:buSzPts val="2400"/>
              <a:buChar char="•"/>
            </a:pPr>
            <a:r>
              <a:rPr lang="en-US" sz="2400">
                <a:solidFill>
                  <a:srgbClr val="193E72"/>
                </a:solidFill>
              </a:rPr>
              <a:t>6,209 people completed a survey; 6,103 responses to the adult survey and 106 responses to the children and young people survey (CYP)</a:t>
            </a:r>
            <a:endParaRPr sz="2400">
              <a:solidFill>
                <a:srgbClr val="193E7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28" name="Google Shape;228;p29"/>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Responses by specialty</a:t>
            </a:r>
            <a:endParaRPr sz="3200">
              <a:solidFill>
                <a:srgbClr val="193E72"/>
              </a:solidFill>
            </a:endParaRPr>
          </a:p>
        </p:txBody>
      </p:sp>
      <p:graphicFrame>
        <p:nvGraphicFramePr>
          <p:cNvPr id="229" name="Google Shape;229;p29"/>
          <p:cNvGraphicFramePr/>
          <p:nvPr/>
        </p:nvGraphicFramePr>
        <p:xfrm>
          <a:off x="3345688" y="1230625"/>
          <a:ext cx="3000000" cy="3000000"/>
        </p:xfrm>
        <a:graphic>
          <a:graphicData uri="http://schemas.openxmlformats.org/drawingml/2006/table">
            <a:tbl>
              <a:tblPr>
                <a:noFill/>
                <a:tableStyleId>{DAC6540C-E6A6-4DC5-899B-42EBB00D01C2}</a:tableStyleId>
              </a:tblPr>
              <a:tblGrid>
                <a:gridCol w="4493475">
                  <a:extLst>
                    <a:ext uri="{9D8B030D-6E8A-4147-A177-3AD203B41FA5}">
                      <a16:colId xmlns:a16="http://schemas.microsoft.com/office/drawing/2014/main" val="20000"/>
                    </a:ext>
                  </a:extLst>
                </a:gridCol>
                <a:gridCol w="1007150">
                  <a:extLst>
                    <a:ext uri="{9D8B030D-6E8A-4147-A177-3AD203B41FA5}">
                      <a16:colId xmlns:a16="http://schemas.microsoft.com/office/drawing/2014/main" val="20001"/>
                    </a:ext>
                  </a:extLst>
                </a:gridCol>
              </a:tblGrid>
              <a:tr h="327275">
                <a:tc>
                  <a:txBody>
                    <a:bodyPr/>
                    <a:lstStyle/>
                    <a:p>
                      <a:pPr marL="0" lvl="0" indent="0" algn="l" rtl="0">
                        <a:spcBef>
                          <a:spcPts val="0"/>
                        </a:spcBef>
                        <a:spcAft>
                          <a:spcPts val="0"/>
                        </a:spcAft>
                        <a:buNone/>
                      </a:pPr>
                      <a:r>
                        <a:rPr lang="en-US" sz="1100" b="1">
                          <a:solidFill>
                            <a:srgbClr val="FFFFFF"/>
                          </a:solidFill>
                        </a:rPr>
                        <a:t>Specialty</a:t>
                      </a:r>
                      <a:endParaRPr sz="1100" b="1">
                        <a:solidFill>
                          <a:srgbClr val="FFFFFF"/>
                        </a:solidFill>
                      </a:endParaRPr>
                    </a:p>
                  </a:txBody>
                  <a:tcPr marL="63500" marR="63500" marT="63500" marB="63500">
                    <a:lnL w="12700" cap="flat" cmpd="sng">
                      <a:solidFill>
                        <a:srgbClr val="193E72"/>
                      </a:solidFill>
                      <a:prstDash val="solid"/>
                      <a:round/>
                      <a:headEnd type="none" w="sm" len="sm"/>
                      <a:tailEnd type="none" w="sm" len="sm"/>
                    </a:lnL>
                    <a:lnR w="12700" cap="flat" cmpd="sng">
                      <a:solidFill>
                        <a:srgbClr val="193E72"/>
                      </a:solidFill>
                      <a:prstDash val="solid"/>
                      <a:round/>
                      <a:headEnd type="none" w="sm" len="sm"/>
                      <a:tailEnd type="none" w="sm" len="sm"/>
                    </a:lnR>
                    <a:lnT w="12700" cap="flat" cmpd="sng">
                      <a:solidFill>
                        <a:srgbClr val="193E72"/>
                      </a:solidFill>
                      <a:prstDash val="solid"/>
                      <a:round/>
                      <a:headEnd type="none" w="sm" len="sm"/>
                      <a:tailEnd type="none" w="sm" len="sm"/>
                    </a:lnT>
                    <a:lnB w="21175" cap="flat" cmpd="sng">
                      <a:solidFill>
                        <a:srgbClr val="193E7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rgbClr val="FFFFFF"/>
                          </a:solidFill>
                        </a:rPr>
                        <a:t>Responses</a:t>
                      </a:r>
                      <a:endParaRPr sz="1100" b="1">
                        <a:solidFill>
                          <a:srgbClr val="FFFFFF"/>
                        </a:solidFill>
                      </a:endParaRPr>
                    </a:p>
                  </a:txBody>
                  <a:tcPr marL="63500" marR="63500" marT="63500" marB="63500">
                    <a:lnL w="12700" cap="flat" cmpd="sng">
                      <a:solidFill>
                        <a:srgbClr val="193E72"/>
                      </a:solidFill>
                      <a:prstDash val="solid"/>
                      <a:round/>
                      <a:headEnd type="none" w="sm" len="sm"/>
                      <a:tailEnd type="none" w="sm" len="sm"/>
                    </a:lnL>
                    <a:lnR w="12700" cap="flat" cmpd="sng">
                      <a:solidFill>
                        <a:srgbClr val="193E72"/>
                      </a:solidFill>
                      <a:prstDash val="solid"/>
                      <a:round/>
                      <a:headEnd type="none" w="sm" len="sm"/>
                      <a:tailEnd type="none" w="sm" len="sm"/>
                    </a:lnR>
                    <a:lnT w="12700" cap="flat" cmpd="sng">
                      <a:solidFill>
                        <a:srgbClr val="193E72"/>
                      </a:solidFill>
                      <a:prstDash val="solid"/>
                      <a:round/>
                      <a:headEnd type="none" w="sm" len="sm"/>
                      <a:tailEnd type="none" w="sm" len="sm"/>
                    </a:lnT>
                    <a:lnB w="21175" cap="flat" cmpd="sng">
                      <a:solidFill>
                        <a:srgbClr val="193E72"/>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264600">
                <a:tc>
                  <a:txBody>
                    <a:bodyPr/>
                    <a:lstStyle/>
                    <a:p>
                      <a:pPr marL="0" lvl="0" indent="0" algn="l" rtl="0">
                        <a:lnSpc>
                          <a:spcPct val="115000"/>
                        </a:lnSpc>
                        <a:spcBef>
                          <a:spcPts val="0"/>
                        </a:spcBef>
                        <a:spcAft>
                          <a:spcPts val="0"/>
                        </a:spcAft>
                        <a:buNone/>
                      </a:pPr>
                      <a:r>
                        <a:rPr lang="en-US" sz="1100"/>
                        <a:t>Public Health</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211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4,390</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211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1"/>
                  </a:ext>
                </a:extLst>
              </a:tr>
              <a:tr h="264600">
                <a:tc>
                  <a:txBody>
                    <a:bodyPr/>
                    <a:lstStyle/>
                    <a:p>
                      <a:pPr marL="0" lvl="0" indent="0" algn="l" rtl="0">
                        <a:lnSpc>
                          <a:spcPct val="115000"/>
                        </a:lnSpc>
                        <a:spcBef>
                          <a:spcPts val="0"/>
                        </a:spcBef>
                        <a:spcAft>
                          <a:spcPts val="0"/>
                        </a:spcAft>
                        <a:buNone/>
                      </a:pPr>
                      <a:r>
                        <a:rPr lang="en-US" sz="1100"/>
                        <a:t>Cardiovascular Disease</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251</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2"/>
                  </a:ext>
                </a:extLst>
              </a:tr>
              <a:tr h="264600">
                <a:tc>
                  <a:txBody>
                    <a:bodyPr/>
                    <a:lstStyle/>
                    <a:p>
                      <a:pPr marL="0" lvl="0" indent="0" algn="l" rtl="0">
                        <a:lnSpc>
                          <a:spcPct val="115000"/>
                        </a:lnSpc>
                        <a:spcBef>
                          <a:spcPts val="0"/>
                        </a:spcBef>
                        <a:spcAft>
                          <a:spcPts val="0"/>
                        </a:spcAft>
                        <a:buNone/>
                      </a:pPr>
                      <a:r>
                        <a:rPr lang="en-US" sz="1100"/>
                        <a:t>Cancer</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solidFill>
                      <a:srgbClr val="FFDC97"/>
                    </a:solidFill>
                  </a:tcPr>
                </a:tc>
                <a:tc>
                  <a:txBody>
                    <a:bodyPr/>
                    <a:lstStyle/>
                    <a:p>
                      <a:pPr marL="0" lvl="0" indent="0" algn="ctr" rtl="0">
                        <a:lnSpc>
                          <a:spcPct val="115000"/>
                        </a:lnSpc>
                        <a:spcBef>
                          <a:spcPts val="0"/>
                        </a:spcBef>
                        <a:spcAft>
                          <a:spcPts val="0"/>
                        </a:spcAft>
                        <a:buNone/>
                      </a:pPr>
                      <a:r>
                        <a:rPr lang="en-US" sz="1100"/>
                        <a:t>213</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solidFill>
                      <a:srgbClr val="FFDC97"/>
                    </a:solidFill>
                  </a:tcPr>
                </a:tc>
                <a:extLst>
                  <a:ext uri="{0D108BD9-81ED-4DB2-BD59-A6C34878D82A}">
                    <a16:rowId xmlns:a16="http://schemas.microsoft.com/office/drawing/2014/main" val="10003"/>
                  </a:ext>
                </a:extLst>
              </a:tr>
              <a:tr h="264600">
                <a:tc>
                  <a:txBody>
                    <a:bodyPr/>
                    <a:lstStyle/>
                    <a:p>
                      <a:pPr marL="0" lvl="0" indent="0" algn="l" rtl="0">
                        <a:lnSpc>
                          <a:spcPct val="115000"/>
                        </a:lnSpc>
                        <a:spcBef>
                          <a:spcPts val="0"/>
                        </a:spcBef>
                        <a:spcAft>
                          <a:spcPts val="0"/>
                        </a:spcAft>
                        <a:buNone/>
                      </a:pPr>
                      <a:r>
                        <a:rPr lang="en-US" sz="1100"/>
                        <a:t>Infection</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185</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4"/>
                  </a:ext>
                </a:extLst>
              </a:tr>
              <a:tr h="264600">
                <a:tc>
                  <a:txBody>
                    <a:bodyPr/>
                    <a:lstStyle/>
                    <a:p>
                      <a:pPr marL="0" lvl="0" indent="0" algn="l" rtl="0">
                        <a:lnSpc>
                          <a:spcPct val="115000"/>
                        </a:lnSpc>
                        <a:spcBef>
                          <a:spcPts val="0"/>
                        </a:spcBef>
                        <a:spcAft>
                          <a:spcPts val="0"/>
                        </a:spcAft>
                        <a:buNone/>
                      </a:pPr>
                      <a:r>
                        <a:rPr lang="en-US" sz="1100"/>
                        <a:t>Primary Care</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176</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5"/>
                  </a:ext>
                </a:extLst>
              </a:tr>
              <a:tr h="264600">
                <a:tc>
                  <a:txBody>
                    <a:bodyPr/>
                    <a:lstStyle/>
                    <a:p>
                      <a:pPr marL="0" lvl="0" indent="0" algn="l" rtl="0">
                        <a:lnSpc>
                          <a:spcPct val="115000"/>
                        </a:lnSpc>
                        <a:spcBef>
                          <a:spcPts val="0"/>
                        </a:spcBef>
                        <a:spcAft>
                          <a:spcPts val="0"/>
                        </a:spcAft>
                        <a:buNone/>
                      </a:pPr>
                      <a:r>
                        <a:rPr lang="en-US" sz="1100"/>
                        <a:t>Respiratory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127</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6"/>
                  </a:ext>
                </a:extLst>
              </a:tr>
              <a:tr h="264600">
                <a:tc>
                  <a:txBody>
                    <a:bodyPr/>
                    <a:lstStyle/>
                    <a:p>
                      <a:pPr marL="0" lvl="0" indent="0" algn="l" rtl="0">
                        <a:lnSpc>
                          <a:spcPct val="115000"/>
                        </a:lnSpc>
                        <a:spcBef>
                          <a:spcPts val="0"/>
                        </a:spcBef>
                        <a:spcAft>
                          <a:spcPts val="0"/>
                        </a:spcAft>
                        <a:buNone/>
                      </a:pPr>
                      <a:r>
                        <a:rPr lang="en-US" sz="1100"/>
                        <a:t>Reproductive Health and Childbirth</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86</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7"/>
                  </a:ext>
                </a:extLst>
              </a:tr>
              <a:tr h="264600">
                <a:tc>
                  <a:txBody>
                    <a:bodyPr/>
                    <a:lstStyle/>
                    <a:p>
                      <a:pPr marL="0" lvl="0" indent="0" algn="l" rtl="0">
                        <a:lnSpc>
                          <a:spcPct val="115000"/>
                        </a:lnSpc>
                        <a:spcBef>
                          <a:spcPts val="0"/>
                        </a:spcBef>
                        <a:spcAft>
                          <a:spcPts val="0"/>
                        </a:spcAft>
                        <a:buNone/>
                      </a:pPr>
                      <a:r>
                        <a:rPr lang="en-US" sz="1100"/>
                        <a:t>Anaesthesia, Perioperative Medicine and Pain Management</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78</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8"/>
                  </a:ext>
                </a:extLst>
              </a:tr>
              <a:tr h="264600">
                <a:tc>
                  <a:txBody>
                    <a:bodyPr/>
                    <a:lstStyle/>
                    <a:p>
                      <a:pPr marL="0" lvl="0" indent="0" algn="l" rtl="0">
                        <a:lnSpc>
                          <a:spcPct val="115000"/>
                        </a:lnSpc>
                        <a:spcBef>
                          <a:spcPts val="0"/>
                        </a:spcBef>
                        <a:spcAft>
                          <a:spcPts val="0"/>
                        </a:spcAft>
                        <a:buNone/>
                      </a:pPr>
                      <a:r>
                        <a:rPr lang="en-US" sz="1100"/>
                        <a:t>Mental Health</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42</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9"/>
                  </a:ext>
                </a:extLst>
              </a:tr>
              <a:tr h="264600">
                <a:tc>
                  <a:txBody>
                    <a:bodyPr/>
                    <a:lstStyle/>
                    <a:p>
                      <a:pPr marL="0" lvl="0" indent="0" algn="l" rtl="0">
                        <a:lnSpc>
                          <a:spcPct val="115000"/>
                        </a:lnSpc>
                        <a:spcBef>
                          <a:spcPts val="0"/>
                        </a:spcBef>
                        <a:spcAft>
                          <a:spcPts val="0"/>
                        </a:spcAft>
                        <a:buNone/>
                      </a:pPr>
                      <a:r>
                        <a:rPr lang="en-US" sz="1100"/>
                        <a:t>Children</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30</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0"/>
                  </a:ext>
                </a:extLst>
              </a:tr>
              <a:tr h="264600">
                <a:tc>
                  <a:txBody>
                    <a:bodyPr/>
                    <a:lstStyle/>
                    <a:p>
                      <a:pPr marL="0" lvl="0" indent="0" algn="l" rtl="0">
                        <a:lnSpc>
                          <a:spcPct val="115000"/>
                        </a:lnSpc>
                        <a:spcBef>
                          <a:spcPts val="0"/>
                        </a:spcBef>
                        <a:spcAft>
                          <a:spcPts val="0"/>
                        </a:spcAft>
                        <a:buNone/>
                      </a:pPr>
                      <a:r>
                        <a:rPr lang="en-US" sz="1100"/>
                        <a:t>Diabetes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28</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1"/>
                  </a:ext>
                </a:extLst>
              </a:tr>
              <a:tr h="264600">
                <a:tc>
                  <a:txBody>
                    <a:bodyPr/>
                    <a:lstStyle/>
                    <a:p>
                      <a:pPr marL="0" lvl="0" indent="0" algn="l" rtl="0">
                        <a:lnSpc>
                          <a:spcPct val="115000"/>
                        </a:lnSpc>
                        <a:spcBef>
                          <a:spcPts val="0"/>
                        </a:spcBef>
                        <a:spcAft>
                          <a:spcPts val="0"/>
                        </a:spcAft>
                        <a:buNone/>
                      </a:pPr>
                      <a:r>
                        <a:rPr lang="en-US" sz="1100"/>
                        <a:t>Stroke</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27</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2"/>
                  </a:ext>
                </a:extLst>
              </a:tr>
              <a:tr h="264600">
                <a:tc>
                  <a:txBody>
                    <a:bodyPr/>
                    <a:lstStyle/>
                    <a:p>
                      <a:pPr marL="0" lvl="0" indent="0" algn="l" rtl="0">
                        <a:lnSpc>
                          <a:spcPct val="115000"/>
                        </a:lnSpc>
                        <a:spcBef>
                          <a:spcPts val="0"/>
                        </a:spcBef>
                        <a:spcAft>
                          <a:spcPts val="0"/>
                        </a:spcAft>
                        <a:buNone/>
                      </a:pPr>
                      <a:r>
                        <a:rPr lang="en-US" sz="1100"/>
                        <a:t>Metabolic and Endocrine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27</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3"/>
                  </a:ext>
                </a:extLst>
              </a:tr>
              <a:tr h="264600">
                <a:tc>
                  <a:txBody>
                    <a:bodyPr/>
                    <a:lstStyle/>
                    <a:p>
                      <a:pPr marL="0" lvl="0" indent="0" algn="l" rtl="0">
                        <a:lnSpc>
                          <a:spcPct val="115000"/>
                        </a:lnSpc>
                        <a:spcBef>
                          <a:spcPts val="0"/>
                        </a:spcBef>
                        <a:spcAft>
                          <a:spcPts val="0"/>
                        </a:spcAft>
                        <a:buNone/>
                      </a:pPr>
                      <a:r>
                        <a:rPr lang="en-US" sz="1100"/>
                        <a:t>Musculoskeletal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25</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4"/>
                  </a:ext>
                </a:extLst>
              </a:tr>
              <a:tr h="264600">
                <a:tc>
                  <a:txBody>
                    <a:bodyPr/>
                    <a:lstStyle/>
                    <a:p>
                      <a:pPr marL="0" lvl="0" indent="0" algn="l" rtl="0">
                        <a:lnSpc>
                          <a:spcPct val="115000"/>
                        </a:lnSpc>
                        <a:spcBef>
                          <a:spcPts val="0"/>
                        </a:spcBef>
                        <a:spcAft>
                          <a:spcPts val="0"/>
                        </a:spcAft>
                        <a:buNone/>
                      </a:pPr>
                      <a:r>
                        <a:rPr lang="en-US" sz="1100"/>
                        <a:t>Dementias and Neurodegeneration</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24</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5"/>
                  </a:ext>
                </a:extLst>
              </a:tr>
              <a:tr h="264600">
                <a:tc>
                  <a:txBody>
                    <a:bodyPr/>
                    <a:lstStyle/>
                    <a:p>
                      <a:pPr marL="0" lvl="0" indent="0" algn="l" rtl="0">
                        <a:lnSpc>
                          <a:spcPct val="115000"/>
                        </a:lnSpc>
                        <a:spcBef>
                          <a:spcPts val="0"/>
                        </a:spcBef>
                        <a:spcAft>
                          <a:spcPts val="0"/>
                        </a:spcAft>
                        <a:buNone/>
                      </a:pPr>
                      <a:r>
                        <a:rPr lang="en-US" sz="1100"/>
                        <a:t>Renal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2700"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22</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2700" cap="flat" cmpd="sng">
                      <a:solidFill>
                        <a:srgbClr val="193E72"/>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35" name="Google Shape;235;p30"/>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What was positive about your research experience?</a:t>
            </a:r>
            <a:endParaRPr sz="3200">
              <a:solidFill>
                <a:srgbClr val="193E72"/>
              </a:solidFill>
            </a:endParaRPr>
          </a:p>
        </p:txBody>
      </p:sp>
      <p:pic>
        <p:nvPicPr>
          <p:cNvPr id="236" name="Google Shape;236;p30"/>
          <p:cNvPicPr preferRelativeResize="0"/>
          <p:nvPr/>
        </p:nvPicPr>
        <p:blipFill>
          <a:blip r:embed="rId3">
            <a:alphaModFix/>
          </a:blip>
          <a:stretch>
            <a:fillRect/>
          </a:stretch>
        </p:blipFill>
        <p:spPr>
          <a:xfrm>
            <a:off x="2279596" y="1194287"/>
            <a:ext cx="7632809" cy="4774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42" name="Google Shape;242;p31"/>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What would have made your research experience better?</a:t>
            </a:r>
            <a:endParaRPr sz="3200">
              <a:solidFill>
                <a:srgbClr val="193E72"/>
              </a:solidFill>
            </a:endParaRPr>
          </a:p>
        </p:txBody>
      </p:sp>
      <p:pic>
        <p:nvPicPr>
          <p:cNvPr id="243" name="Google Shape;243;p31"/>
          <p:cNvPicPr preferRelativeResize="0"/>
          <p:nvPr/>
        </p:nvPicPr>
        <p:blipFill>
          <a:blip r:embed="rId3">
            <a:alphaModFix/>
          </a:blip>
          <a:stretch>
            <a:fillRect/>
          </a:stretch>
        </p:blipFill>
        <p:spPr>
          <a:xfrm>
            <a:off x="2956500" y="1015675"/>
            <a:ext cx="6278999" cy="4979050"/>
          </a:xfrm>
          <a:prstGeom prst="rect">
            <a:avLst/>
          </a:prstGeom>
          <a:noFill/>
          <a:ln>
            <a:noFill/>
          </a:ln>
        </p:spPr>
      </p:pic>
      <p:sp>
        <p:nvSpPr>
          <p:cNvPr id="244" name="Google Shape;244;p31"/>
          <p:cNvSpPr/>
          <p:nvPr/>
        </p:nvSpPr>
        <p:spPr>
          <a:xfrm>
            <a:off x="399238" y="3427425"/>
            <a:ext cx="192000" cy="192000"/>
          </a:xfrm>
          <a:prstGeom prst="rect">
            <a:avLst/>
          </a:prstGeom>
          <a:solidFill>
            <a:srgbClr val="C1DD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31"/>
          <p:cNvSpPr txBox="1"/>
          <p:nvPr/>
        </p:nvSpPr>
        <p:spPr>
          <a:xfrm>
            <a:off x="588338" y="3338775"/>
            <a:ext cx="1310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Communication</a:t>
            </a:r>
            <a:endParaRPr sz="1200">
              <a:solidFill>
                <a:srgbClr val="193E72"/>
              </a:solidFill>
            </a:endParaRPr>
          </a:p>
        </p:txBody>
      </p:sp>
      <p:sp>
        <p:nvSpPr>
          <p:cNvPr id="246" name="Google Shape;246;p31"/>
          <p:cNvSpPr/>
          <p:nvPr/>
        </p:nvSpPr>
        <p:spPr>
          <a:xfrm>
            <a:off x="399238" y="3681497"/>
            <a:ext cx="192000" cy="192000"/>
          </a:xfrm>
          <a:prstGeom prst="rect">
            <a:avLst/>
          </a:prstGeom>
          <a:solidFill>
            <a:srgbClr val="EC7C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7" name="Google Shape;247;p31"/>
          <p:cNvSpPr txBox="1"/>
          <p:nvPr/>
        </p:nvSpPr>
        <p:spPr>
          <a:xfrm>
            <a:off x="588338" y="3592847"/>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Procedures and materials</a:t>
            </a:r>
            <a:endParaRPr sz="1200">
              <a:solidFill>
                <a:srgbClr val="193E72"/>
              </a:solidFill>
            </a:endParaRPr>
          </a:p>
        </p:txBody>
      </p:sp>
      <p:sp>
        <p:nvSpPr>
          <p:cNvPr id="248" name="Google Shape;248;p31"/>
          <p:cNvSpPr/>
          <p:nvPr/>
        </p:nvSpPr>
        <p:spPr>
          <a:xfrm>
            <a:off x="399238" y="3935568"/>
            <a:ext cx="192000" cy="192000"/>
          </a:xfrm>
          <a:prstGeom prst="rect">
            <a:avLst/>
          </a:prstGeom>
          <a:solidFill>
            <a:srgbClr val="6FBA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31"/>
          <p:cNvSpPr txBox="1"/>
          <p:nvPr/>
        </p:nvSpPr>
        <p:spPr>
          <a:xfrm>
            <a:off x="588338" y="3846918"/>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Appointments</a:t>
            </a:r>
            <a:endParaRPr sz="1200">
              <a:solidFill>
                <a:srgbClr val="193E72"/>
              </a:solidFill>
            </a:endParaRPr>
          </a:p>
        </p:txBody>
      </p:sp>
      <p:sp>
        <p:nvSpPr>
          <p:cNvPr id="250" name="Google Shape;250;p31"/>
          <p:cNvSpPr/>
          <p:nvPr/>
        </p:nvSpPr>
        <p:spPr>
          <a:xfrm>
            <a:off x="399238" y="4189640"/>
            <a:ext cx="192000" cy="192000"/>
          </a:xfrm>
          <a:prstGeom prst="rect">
            <a:avLst/>
          </a:prstGeom>
          <a:solidFill>
            <a:srgbClr val="A2A4C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31"/>
          <p:cNvSpPr txBox="1"/>
          <p:nvPr/>
        </p:nvSpPr>
        <p:spPr>
          <a:xfrm>
            <a:off x="588338" y="4100990"/>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Travel</a:t>
            </a:r>
            <a:endParaRPr sz="1200">
              <a:solidFill>
                <a:srgbClr val="193E72"/>
              </a:solidFill>
            </a:endParaRPr>
          </a:p>
        </p:txBody>
      </p:sp>
      <p:sp>
        <p:nvSpPr>
          <p:cNvPr id="252" name="Google Shape;252;p31"/>
          <p:cNvSpPr/>
          <p:nvPr/>
        </p:nvSpPr>
        <p:spPr>
          <a:xfrm>
            <a:off x="399238" y="4443711"/>
            <a:ext cx="192000" cy="192000"/>
          </a:xfrm>
          <a:prstGeom prst="rect">
            <a:avLst/>
          </a:prstGeom>
          <a:solidFill>
            <a:srgbClr val="C1BF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31"/>
          <p:cNvSpPr txBox="1"/>
          <p:nvPr/>
        </p:nvSpPr>
        <p:spPr>
          <a:xfrm>
            <a:off x="588338" y="4355061"/>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Study related</a:t>
            </a:r>
            <a:endParaRPr sz="1200">
              <a:solidFill>
                <a:srgbClr val="193E72"/>
              </a:solidFill>
            </a:endParaRPr>
          </a:p>
        </p:txBody>
      </p:sp>
      <p:sp>
        <p:nvSpPr>
          <p:cNvPr id="254" name="Google Shape;254;p31"/>
          <p:cNvSpPr/>
          <p:nvPr/>
        </p:nvSpPr>
        <p:spPr>
          <a:xfrm>
            <a:off x="399238" y="4951854"/>
            <a:ext cx="192000" cy="192000"/>
          </a:xfrm>
          <a:prstGeom prst="rect">
            <a:avLst/>
          </a:prstGeom>
          <a:solidFill>
            <a:srgbClr val="193E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31"/>
          <p:cNvSpPr txBox="1"/>
          <p:nvPr/>
        </p:nvSpPr>
        <p:spPr>
          <a:xfrm>
            <a:off x="588338" y="4863204"/>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Refreshments</a:t>
            </a:r>
            <a:endParaRPr sz="1200">
              <a:solidFill>
                <a:srgbClr val="193E72"/>
              </a:solidFill>
            </a:endParaRPr>
          </a:p>
        </p:txBody>
      </p:sp>
      <p:sp>
        <p:nvSpPr>
          <p:cNvPr id="256" name="Google Shape;256;p31"/>
          <p:cNvSpPr/>
          <p:nvPr/>
        </p:nvSpPr>
        <p:spPr>
          <a:xfrm>
            <a:off x="399238" y="4697783"/>
            <a:ext cx="192000" cy="192000"/>
          </a:xfrm>
          <a:prstGeom prst="rect">
            <a:avLst/>
          </a:prstGeom>
          <a:solidFill>
            <a:srgbClr val="FFD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31"/>
          <p:cNvSpPr txBox="1"/>
          <p:nvPr/>
        </p:nvSpPr>
        <p:spPr>
          <a:xfrm>
            <a:off x="588338" y="4609133"/>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Consent</a:t>
            </a:r>
            <a:endParaRPr sz="1200">
              <a:solidFill>
                <a:srgbClr val="193E72"/>
              </a:solidFill>
            </a:endParaRPr>
          </a:p>
        </p:txBody>
      </p:sp>
      <p:sp>
        <p:nvSpPr>
          <p:cNvPr id="258" name="Google Shape;258;p31"/>
          <p:cNvSpPr/>
          <p:nvPr/>
        </p:nvSpPr>
        <p:spPr>
          <a:xfrm>
            <a:off x="399238" y="5459997"/>
            <a:ext cx="192000" cy="192000"/>
          </a:xfrm>
          <a:prstGeom prst="rect">
            <a:avLst/>
          </a:prstGeom>
          <a:solidFill>
            <a:srgbClr val="F4BD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31"/>
          <p:cNvSpPr txBox="1"/>
          <p:nvPr/>
        </p:nvSpPr>
        <p:spPr>
          <a:xfrm>
            <a:off x="588338" y="5371347"/>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Meeting others</a:t>
            </a:r>
            <a:endParaRPr sz="1200">
              <a:solidFill>
                <a:srgbClr val="193E72"/>
              </a:solidFill>
            </a:endParaRPr>
          </a:p>
        </p:txBody>
      </p:sp>
      <p:sp>
        <p:nvSpPr>
          <p:cNvPr id="260" name="Google Shape;260;p31"/>
          <p:cNvSpPr/>
          <p:nvPr/>
        </p:nvSpPr>
        <p:spPr>
          <a:xfrm>
            <a:off x="399238" y="5205926"/>
            <a:ext cx="192000" cy="192000"/>
          </a:xfrm>
          <a:prstGeom prst="rect">
            <a:avLst/>
          </a:prstGeom>
          <a:solidFill>
            <a:srgbClr val="747C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31"/>
          <p:cNvSpPr txBox="1"/>
          <p:nvPr/>
        </p:nvSpPr>
        <p:spPr>
          <a:xfrm>
            <a:off x="588338" y="5117276"/>
            <a:ext cx="2268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Knowledge and experience</a:t>
            </a:r>
            <a:endParaRPr sz="1200">
              <a:solidFill>
                <a:srgbClr val="193E72"/>
              </a:solidFill>
            </a:endParaRPr>
          </a:p>
        </p:txBody>
      </p:sp>
      <p:sp>
        <p:nvSpPr>
          <p:cNvPr id="262" name="Google Shape;262;p31"/>
          <p:cNvSpPr/>
          <p:nvPr/>
        </p:nvSpPr>
        <p:spPr>
          <a:xfrm>
            <a:off x="399238" y="5714069"/>
            <a:ext cx="192000" cy="192000"/>
          </a:xfrm>
          <a:prstGeom prst="rect">
            <a:avLst/>
          </a:prstGeom>
          <a:solidFill>
            <a:srgbClr val="8482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31"/>
          <p:cNvSpPr txBox="1"/>
          <p:nvPr/>
        </p:nvSpPr>
        <p:spPr>
          <a:xfrm>
            <a:off x="588338" y="5625419"/>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Payments and recognition</a:t>
            </a:r>
            <a:endParaRPr sz="1200">
              <a:solidFill>
                <a:srgbClr val="193E7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69" name="Google Shape;269;p32"/>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PRES working group</a:t>
            </a:r>
            <a:endParaRPr sz="3200">
              <a:solidFill>
                <a:srgbClr val="193E72"/>
              </a:solidFill>
            </a:endParaRPr>
          </a:p>
        </p:txBody>
      </p:sp>
      <p:pic>
        <p:nvPicPr>
          <p:cNvPr id="270" name="Google Shape;270;p32"/>
          <p:cNvPicPr preferRelativeResize="0"/>
          <p:nvPr/>
        </p:nvPicPr>
        <p:blipFill rotWithShape="1">
          <a:blip r:embed="rId3">
            <a:alphaModFix/>
          </a:blip>
          <a:srcRect b="48373"/>
          <a:stretch/>
        </p:blipFill>
        <p:spPr>
          <a:xfrm>
            <a:off x="530793" y="1421025"/>
            <a:ext cx="2742023" cy="2007975"/>
          </a:xfrm>
          <a:prstGeom prst="rect">
            <a:avLst/>
          </a:prstGeom>
          <a:noFill/>
          <a:ln>
            <a:noFill/>
          </a:ln>
        </p:spPr>
      </p:pic>
      <p:sp>
        <p:nvSpPr>
          <p:cNvPr id="271" name="Google Shape;271;p32"/>
          <p:cNvSpPr txBox="1"/>
          <p:nvPr/>
        </p:nvSpPr>
        <p:spPr>
          <a:xfrm>
            <a:off x="3449375" y="1200900"/>
            <a:ext cx="8506500" cy="2224200"/>
          </a:xfrm>
          <a:prstGeom prst="rect">
            <a:avLst/>
          </a:prstGeom>
          <a:noFill/>
          <a:ln>
            <a:noFill/>
          </a:ln>
        </p:spPr>
        <p:txBody>
          <a:bodyPr spcFirstLastPara="1" wrap="square" lIns="91425" tIns="91425" rIns="91425" bIns="91425" anchor="t" anchorCtr="0">
            <a:spAutoFit/>
          </a:bodyPr>
          <a:lstStyle/>
          <a:p>
            <a:pPr marL="457200" lvl="0" indent="-381000" algn="l" rtl="0">
              <a:lnSpc>
                <a:spcPct val="100000"/>
              </a:lnSpc>
              <a:spcBef>
                <a:spcPts val="1000"/>
              </a:spcBef>
              <a:spcAft>
                <a:spcPts val="0"/>
              </a:spcAft>
              <a:buClr>
                <a:schemeClr val="dk1"/>
              </a:buClr>
              <a:buSzPts val="2400"/>
              <a:buFont typeface="Lato"/>
              <a:buChar char="●"/>
            </a:pPr>
            <a:r>
              <a:rPr lang="en-US" sz="2400">
                <a:solidFill>
                  <a:schemeClr val="dk1"/>
                </a:solidFill>
                <a:latin typeface="Lato"/>
                <a:ea typeface="Lato"/>
                <a:cs typeface="Lato"/>
                <a:sym typeface="Lato"/>
              </a:rPr>
              <a:t>Formed a PRES working group made up of representatives from our Partner Organisations, as well as members of the public. </a:t>
            </a:r>
            <a:endParaRPr sz="2400">
              <a:solidFill>
                <a:schemeClr val="dk1"/>
              </a:solidFill>
              <a:latin typeface="Lato"/>
              <a:ea typeface="Lato"/>
              <a:cs typeface="Lato"/>
              <a:sym typeface="Lato"/>
            </a:endParaRPr>
          </a:p>
          <a:p>
            <a:pPr marL="457200" lvl="0" indent="-381000" algn="l" rtl="0">
              <a:lnSpc>
                <a:spcPct val="100000"/>
              </a:lnSpc>
              <a:spcBef>
                <a:spcPts val="1500"/>
              </a:spcBef>
              <a:spcAft>
                <a:spcPts val="1500"/>
              </a:spcAft>
              <a:buClr>
                <a:schemeClr val="dk1"/>
              </a:buClr>
              <a:buSzPts val="2400"/>
              <a:buFont typeface="Lato"/>
              <a:buChar char="●"/>
            </a:pPr>
            <a:r>
              <a:rPr lang="en-US" sz="2400">
                <a:solidFill>
                  <a:schemeClr val="dk1"/>
                </a:solidFill>
                <a:latin typeface="Lato"/>
                <a:ea typeface="Lato"/>
                <a:cs typeface="Lato"/>
                <a:sym typeface="Lato"/>
              </a:rPr>
              <a:t>Meets monthly to discuss and implement improvement projects based on feedback from the survey. </a:t>
            </a:r>
            <a:endParaRPr sz="2400">
              <a:solidFill>
                <a:schemeClr val="dk1"/>
              </a:solidFill>
              <a:latin typeface="Lato"/>
              <a:ea typeface="Lato"/>
              <a:cs typeface="Lato"/>
              <a:sym typeface="Lato"/>
            </a:endParaRPr>
          </a:p>
        </p:txBody>
      </p:sp>
      <p:sp>
        <p:nvSpPr>
          <p:cNvPr id="272" name="Google Shape;272;p32"/>
          <p:cNvSpPr txBox="1"/>
          <p:nvPr/>
        </p:nvSpPr>
        <p:spPr>
          <a:xfrm>
            <a:off x="475300" y="3538875"/>
            <a:ext cx="11407500" cy="2593500"/>
          </a:xfrm>
          <a:prstGeom prst="rect">
            <a:avLst/>
          </a:prstGeom>
          <a:noFill/>
          <a:ln>
            <a:noFill/>
          </a:ln>
        </p:spPr>
        <p:txBody>
          <a:bodyPr spcFirstLastPara="1" wrap="square" lIns="91425" tIns="91425" rIns="91425" bIns="91425" anchor="t" anchorCtr="0">
            <a:spAutoFit/>
          </a:bodyPr>
          <a:lstStyle/>
          <a:p>
            <a:pPr marL="457200" lvl="0" indent="-381000" algn="l" rtl="0">
              <a:spcBef>
                <a:spcPts val="1000"/>
              </a:spcBef>
              <a:spcAft>
                <a:spcPts val="0"/>
              </a:spcAft>
              <a:buClr>
                <a:schemeClr val="dk1"/>
              </a:buClr>
              <a:buSzPts val="2400"/>
              <a:buFont typeface="Lato"/>
              <a:buChar char="●"/>
            </a:pPr>
            <a:r>
              <a:rPr lang="en-US" sz="2400">
                <a:solidFill>
                  <a:schemeClr val="dk1"/>
                </a:solidFill>
                <a:latin typeface="Lato"/>
                <a:ea typeface="Lato"/>
                <a:cs typeface="Lato"/>
                <a:sym typeface="Lato"/>
              </a:rPr>
              <a:t>Led to changes in research delivery, such as offering appointments outside of working hours, buying a coffee machine and creating cards with contact details.</a:t>
            </a:r>
            <a:endParaRPr sz="2400">
              <a:solidFill>
                <a:schemeClr val="dk1"/>
              </a:solidFill>
              <a:latin typeface="Lato"/>
              <a:ea typeface="Lato"/>
              <a:cs typeface="Lato"/>
              <a:sym typeface="Lato"/>
            </a:endParaRPr>
          </a:p>
          <a:p>
            <a:pPr marL="457200" lvl="0" indent="-381000" algn="l" rtl="0">
              <a:spcBef>
                <a:spcPts val="1500"/>
              </a:spcBef>
              <a:spcAft>
                <a:spcPts val="1500"/>
              </a:spcAft>
              <a:buClr>
                <a:schemeClr val="dk1"/>
              </a:buClr>
              <a:buSzPts val="2400"/>
              <a:buFont typeface="Lato"/>
              <a:buChar char="●"/>
            </a:pPr>
            <a:r>
              <a:rPr lang="en-US" sz="2400">
                <a:solidFill>
                  <a:schemeClr val="dk1"/>
                </a:solidFill>
                <a:latin typeface="Lato"/>
                <a:ea typeface="Lato"/>
                <a:cs typeface="Lato"/>
                <a:sym typeface="Lato"/>
              </a:rPr>
              <a:t>One of the priority projects is a participant leaflet to answer common questions that are frequently raised through PRES, such as explaining why it can take a long time for study results to be shared and the importance of participants on the control arm.</a:t>
            </a:r>
            <a:endParaRPr sz="2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78" name="Google Shape;278;p33"/>
          <p:cNvSpPr txBox="1"/>
          <p:nvPr/>
        </p:nvSpPr>
        <p:spPr>
          <a:xfrm>
            <a:off x="1150550" y="247938"/>
            <a:ext cx="9403200" cy="1133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sz="4800">
                <a:solidFill>
                  <a:srgbClr val="193E72"/>
                </a:solidFill>
              </a:rPr>
              <a:t>Recommendations and next steps</a:t>
            </a:r>
            <a:endParaRPr sz="4800">
              <a:solidFill>
                <a:srgbClr val="193E72"/>
              </a:solidFill>
            </a:endParaRPr>
          </a:p>
        </p:txBody>
      </p:sp>
      <p:pic>
        <p:nvPicPr>
          <p:cNvPr id="279" name="Google Shape;279;p33"/>
          <p:cNvPicPr preferRelativeResize="0"/>
          <p:nvPr/>
        </p:nvPicPr>
        <p:blipFill rotWithShape="1">
          <a:blip r:embed="rId3">
            <a:alphaModFix/>
          </a:blip>
          <a:srcRect l="29909" r="30558"/>
          <a:stretch/>
        </p:blipFill>
        <p:spPr>
          <a:xfrm>
            <a:off x="543574" y="1645050"/>
            <a:ext cx="1941600" cy="2762651"/>
          </a:xfrm>
          <a:prstGeom prst="rect">
            <a:avLst/>
          </a:prstGeom>
          <a:noFill/>
          <a:ln>
            <a:noFill/>
          </a:ln>
        </p:spPr>
      </p:pic>
      <p:sp>
        <p:nvSpPr>
          <p:cNvPr id="280" name="Google Shape;280;p33"/>
          <p:cNvSpPr txBox="1"/>
          <p:nvPr/>
        </p:nvSpPr>
        <p:spPr>
          <a:xfrm>
            <a:off x="362900" y="4537400"/>
            <a:ext cx="2013600" cy="61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193E72"/>
                </a:solidFill>
              </a:rPr>
              <a:t>Communication</a:t>
            </a:r>
            <a:endParaRPr sz="2000">
              <a:solidFill>
                <a:srgbClr val="193E72"/>
              </a:solidFill>
            </a:endParaRPr>
          </a:p>
        </p:txBody>
      </p:sp>
      <p:pic>
        <p:nvPicPr>
          <p:cNvPr id="281" name="Google Shape;281;p33"/>
          <p:cNvPicPr preferRelativeResize="0"/>
          <p:nvPr/>
        </p:nvPicPr>
        <p:blipFill rotWithShape="1">
          <a:blip r:embed="rId4">
            <a:alphaModFix/>
          </a:blip>
          <a:srcRect l="25404" t="16185" r="29001" b="13535"/>
          <a:stretch/>
        </p:blipFill>
        <p:spPr>
          <a:xfrm>
            <a:off x="3589721" y="1560700"/>
            <a:ext cx="3283498" cy="2846999"/>
          </a:xfrm>
          <a:prstGeom prst="rect">
            <a:avLst/>
          </a:prstGeom>
          <a:noFill/>
          <a:ln>
            <a:noFill/>
          </a:ln>
        </p:spPr>
      </p:pic>
      <p:sp>
        <p:nvSpPr>
          <p:cNvPr id="282" name="Google Shape;282;p33"/>
          <p:cNvSpPr txBox="1"/>
          <p:nvPr/>
        </p:nvSpPr>
        <p:spPr>
          <a:xfrm>
            <a:off x="3589725" y="4587050"/>
            <a:ext cx="3090300" cy="51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193E72"/>
                </a:solidFill>
              </a:rPr>
              <a:t>Procedures and materials</a:t>
            </a:r>
            <a:endParaRPr sz="2000">
              <a:solidFill>
                <a:srgbClr val="193E72"/>
              </a:solidFill>
            </a:endParaRPr>
          </a:p>
        </p:txBody>
      </p:sp>
      <p:pic>
        <p:nvPicPr>
          <p:cNvPr id="283" name="Google Shape;283;p33"/>
          <p:cNvPicPr preferRelativeResize="0"/>
          <p:nvPr/>
        </p:nvPicPr>
        <p:blipFill>
          <a:blip r:embed="rId5">
            <a:alphaModFix/>
          </a:blip>
          <a:stretch>
            <a:fillRect/>
          </a:stretch>
        </p:blipFill>
        <p:spPr>
          <a:xfrm>
            <a:off x="8077850" y="1807825"/>
            <a:ext cx="2596199" cy="2599876"/>
          </a:xfrm>
          <a:prstGeom prst="rect">
            <a:avLst/>
          </a:prstGeom>
          <a:noFill/>
          <a:ln>
            <a:noFill/>
          </a:ln>
          <a:effectLst>
            <a:outerShdw blurRad="57150" dist="19050" dir="5400000" algn="bl" rotWithShape="0">
              <a:srgbClr val="000000">
                <a:alpha val="50000"/>
              </a:srgbClr>
            </a:outerShdw>
          </a:effectLst>
        </p:spPr>
      </p:pic>
      <p:sp>
        <p:nvSpPr>
          <p:cNvPr id="284" name="Google Shape;284;p33"/>
          <p:cNvSpPr txBox="1"/>
          <p:nvPr/>
        </p:nvSpPr>
        <p:spPr>
          <a:xfrm>
            <a:off x="8405150" y="4457350"/>
            <a:ext cx="1941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193E72"/>
                </a:solidFill>
              </a:rPr>
              <a:t>PRES delivery</a:t>
            </a:r>
            <a:endParaRPr sz="2000">
              <a:solidFill>
                <a:srgbClr val="193E7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p:nvPr/>
        </p:nvSpPr>
        <p:spPr>
          <a:xfrm>
            <a:off x="764150" y="202177"/>
            <a:ext cx="105156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a:solidFill>
                  <a:srgbClr val="193E72"/>
                </a:solidFill>
                <a:latin typeface="Lato"/>
                <a:ea typeface="Lato"/>
                <a:cs typeface="Lato"/>
                <a:sym typeface="Lato"/>
              </a:rPr>
              <a:t>Associate PI Scheme</a:t>
            </a:r>
            <a:endParaRPr sz="3200">
              <a:solidFill>
                <a:srgbClr val="193E72"/>
              </a:solidFill>
              <a:latin typeface="Lato"/>
              <a:ea typeface="Lato"/>
              <a:cs typeface="Lato"/>
              <a:sym typeface="Lato"/>
            </a:endParaRPr>
          </a:p>
        </p:txBody>
      </p:sp>
      <p:sp>
        <p:nvSpPr>
          <p:cNvPr id="290" name="Google Shape;290;p34"/>
          <p:cNvSpPr txBox="1"/>
          <p:nvPr/>
        </p:nvSpPr>
        <p:spPr>
          <a:xfrm>
            <a:off x="219500" y="1341125"/>
            <a:ext cx="11604900" cy="45393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900" u="sng">
                <a:solidFill>
                  <a:srgbClr val="5F5F5F"/>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1900">
              <a:solidFill>
                <a:srgbClr val="193E72"/>
              </a:solidFill>
              <a:latin typeface="Lato"/>
              <a:ea typeface="Lato"/>
              <a:cs typeface="Lato"/>
              <a:sym typeface="Lato"/>
            </a:endParaRPr>
          </a:p>
          <a:p>
            <a:pPr marL="0" lvl="0" indent="0" algn="l" rtl="0">
              <a:lnSpc>
                <a:spcPct val="90000"/>
              </a:lnSpc>
              <a:spcBef>
                <a:spcPts val="1000"/>
              </a:spcBef>
              <a:spcAft>
                <a:spcPts val="0"/>
              </a:spcAft>
              <a:buNone/>
            </a:pPr>
            <a:endParaRPr sz="19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1900">
                <a:solidFill>
                  <a:srgbClr val="193E72"/>
                </a:solidFill>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1900">
                <a:solidFill>
                  <a:srgbClr val="193E72"/>
                </a:solidFill>
                <a:latin typeface="Lato"/>
                <a:ea typeface="Lato"/>
                <a:cs typeface="Lato"/>
                <a:sym typeface="Lato"/>
              </a:rPr>
              <a:t>CIs working with a CTU can register their study on the scheme </a:t>
            </a:r>
            <a:endParaRPr sz="19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1900" u="sng">
                <a:solidFill>
                  <a:srgbClr val="5F5F5F"/>
                </a:solidFill>
                <a:latin typeface="Lato"/>
                <a:ea typeface="Lato"/>
                <a:cs typeface="Lato"/>
                <a:sym typeface="Lato"/>
                <a:hlinkClick r:id="rId4">
                  <a:extLst>
                    <a:ext uri="{A12FA001-AC4F-418D-AE19-62706E023703}">
                      <ahyp:hlinkClr xmlns:ahyp="http://schemas.microsoft.com/office/drawing/2018/hyperlinkcolor" val="tx"/>
                    </a:ext>
                  </a:extLst>
                </a:hlinkClick>
              </a:rPr>
              <a:t>https://www.nihr.ac.uk/health-and-care-professionals/career-development/register-your-study-for-the-associate-principal-investigator-scheme.htm</a:t>
            </a:r>
            <a:endParaRPr sz="1900">
              <a:solidFill>
                <a:srgbClr val="193E72"/>
              </a:solidFill>
              <a:latin typeface="Lato"/>
              <a:ea typeface="Lato"/>
              <a:cs typeface="Lato"/>
              <a:sym typeface="Lato"/>
            </a:endParaRPr>
          </a:p>
          <a:p>
            <a:pPr marL="0" lvl="0" indent="0" algn="l" rtl="0">
              <a:lnSpc>
                <a:spcPct val="90000"/>
              </a:lnSpc>
              <a:spcBef>
                <a:spcPts val="1000"/>
              </a:spcBef>
              <a:spcAft>
                <a:spcPts val="0"/>
              </a:spcAft>
              <a:buNone/>
            </a:pPr>
            <a:endParaRPr sz="2100" b="1">
              <a:solidFill>
                <a:srgbClr val="888888"/>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b="1">
                <a:solidFill>
                  <a:srgbClr val="193E72"/>
                </a:solidFill>
                <a:latin typeface="Lato"/>
                <a:ea typeface="Lato"/>
                <a:cs typeface="Lato"/>
                <a:sym typeface="Lato"/>
              </a:rPr>
              <a:t>Research Delivery Network</a:t>
            </a:r>
            <a:br>
              <a:rPr lang="en-US" sz="4800" b="1">
                <a:solidFill>
                  <a:srgbClr val="193E72"/>
                </a:solidFill>
                <a:latin typeface="Lato"/>
                <a:ea typeface="Lato"/>
                <a:cs typeface="Lato"/>
                <a:sym typeface="Lato"/>
              </a:rPr>
            </a:br>
            <a:r>
              <a:rPr lang="en-US"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US"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Open data platform. Data on performance and restart across whole CRN,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4"/>
              </a:rPr>
              <a:t>NIHR Be Part of Research https://www.ukctg.nihr.ac.uk/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US"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5"/>
              </a:rPr>
              <a:t>National Cancer Research Institute Portfolio Maps  http://csg.ncri.org.uk/portfolio/portfolio-maps/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View current national portfolio of open, closed and ‘in set up’ cancer studies</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01" name="Google Shape;301;p36"/>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US"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US">
                <a:solidFill>
                  <a:schemeClr val="lt1"/>
                </a:solidFill>
                <a:latin typeface="Lato"/>
                <a:ea typeface="Lato"/>
                <a:cs typeface="Lato"/>
                <a:sym typeface="Lato"/>
              </a:rPr>
              <a:t>Study Support Service Manager: </a:t>
            </a:r>
            <a:r>
              <a:rPr lang="en-US"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US">
                <a:solidFill>
                  <a:schemeClr val="lt1"/>
                </a:solidFill>
                <a:latin typeface="Lato"/>
                <a:ea typeface="Lato"/>
                <a:cs typeface="Lato"/>
                <a:sym typeface="Lato"/>
              </a:rPr>
              <a:t>CAG Research Lead: christopher.herbert@uhbw.nhs.uk</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US"/>
              <a:t>Research Delivery Network</a:t>
            </a:r>
            <a:endParaRPr/>
          </a:p>
        </p:txBody>
      </p:sp>
      <p:sp>
        <p:nvSpPr>
          <p:cNvPr id="116" name="Google Shape;116;p18"/>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117" name="Google Shape;117;p18"/>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18" name="Google Shape;118;p18"/>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19" name="Google Shape;119;p18"/>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US"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US"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126" name="Google Shape;126;p19"/>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US" sz="2200"/>
              <a:t>Support the successful delivery of high quality research, as an active partner in the research system. </a:t>
            </a:r>
            <a:br>
              <a:rPr lang="en-US" sz="2200"/>
            </a:br>
            <a:endParaRPr sz="2200"/>
          </a:p>
          <a:p>
            <a:pPr marL="0" lvl="0" indent="0" algn="l" rtl="0">
              <a:lnSpc>
                <a:spcPct val="105000"/>
              </a:lnSpc>
              <a:spcBef>
                <a:spcPts val="0"/>
              </a:spcBef>
              <a:spcAft>
                <a:spcPts val="0"/>
              </a:spcAft>
              <a:buNone/>
            </a:pPr>
            <a:r>
              <a:rPr lang="en-US" sz="2200"/>
              <a:t>Increase capacity and capability of the research delivery infrastructure for the future.</a:t>
            </a:r>
            <a:endParaRPr sz="1600">
              <a:solidFill>
                <a:schemeClr val="dk2"/>
              </a:solidFill>
            </a:endParaRPr>
          </a:p>
        </p:txBody>
      </p:sp>
      <p:sp>
        <p:nvSpPr>
          <p:cNvPr id="127" name="Google Shape;127;p19"/>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128" name="Google Shape;128;p19"/>
          <p:cNvGrpSpPr/>
          <p:nvPr/>
        </p:nvGrpSpPr>
        <p:grpSpPr>
          <a:xfrm>
            <a:off x="10672352" y="5183101"/>
            <a:ext cx="925042" cy="807853"/>
            <a:chOff x="8938671" y="1286136"/>
            <a:chExt cx="434700" cy="374700"/>
          </a:xfrm>
        </p:grpSpPr>
        <p:sp>
          <p:nvSpPr>
            <p:cNvPr id="129" name="Google Shape;129;p19"/>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30" name="Google Shape;130;p19"/>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131" name="Google Shape;131;p19"/>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132" name="Google Shape;132;p19"/>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US"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US"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US"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US"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133" name="Google Shape;133;p19"/>
          <p:cNvGrpSpPr/>
          <p:nvPr/>
        </p:nvGrpSpPr>
        <p:grpSpPr>
          <a:xfrm>
            <a:off x="748344" y="1653646"/>
            <a:ext cx="359131" cy="331266"/>
            <a:chOff x="7034386" y="2897265"/>
            <a:chExt cx="887400" cy="887400"/>
          </a:xfrm>
        </p:grpSpPr>
        <p:sp>
          <p:nvSpPr>
            <p:cNvPr id="134" name="Google Shape;134;p19"/>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35" name="Google Shape;135;p19"/>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136" name="Google Shape;136;p19"/>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137" name="Google Shape;137;p19"/>
          <p:cNvGrpSpPr/>
          <p:nvPr/>
        </p:nvGrpSpPr>
        <p:grpSpPr>
          <a:xfrm>
            <a:off x="748344" y="2568046"/>
            <a:ext cx="359131" cy="331266"/>
            <a:chOff x="7034386" y="2897265"/>
            <a:chExt cx="887400" cy="887400"/>
          </a:xfrm>
        </p:grpSpPr>
        <p:sp>
          <p:nvSpPr>
            <p:cNvPr id="138" name="Google Shape;138;p19"/>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39" name="Google Shape;139;p19"/>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140" name="Google Shape;140;p19"/>
          <p:cNvGrpSpPr/>
          <p:nvPr/>
        </p:nvGrpSpPr>
        <p:grpSpPr>
          <a:xfrm>
            <a:off x="11472551" y="1118435"/>
            <a:ext cx="489950" cy="436600"/>
            <a:chOff x="8938671" y="1286136"/>
            <a:chExt cx="434700" cy="374700"/>
          </a:xfrm>
        </p:grpSpPr>
        <p:sp>
          <p:nvSpPr>
            <p:cNvPr id="141" name="Google Shape;141;p19"/>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42" name="Google Shape;142;p19"/>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148" name="Google Shape;148;p20"/>
          <p:cNvGrpSpPr/>
          <p:nvPr/>
        </p:nvGrpSpPr>
        <p:grpSpPr>
          <a:xfrm>
            <a:off x="6895104" y="234623"/>
            <a:ext cx="5113539" cy="6003883"/>
            <a:chOff x="4875650" y="321875"/>
            <a:chExt cx="3835250" cy="4503025"/>
          </a:xfrm>
        </p:grpSpPr>
        <p:pic>
          <p:nvPicPr>
            <p:cNvPr id="149" name="Google Shape;149;p20"/>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150" name="Google Shape;150;p20"/>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A</a:t>
              </a:r>
              <a:endParaRPr sz="1100" b="1">
                <a:solidFill>
                  <a:srgbClr val="FFFFFF"/>
                </a:solidFill>
              </a:endParaRPr>
            </a:p>
          </p:txBody>
        </p:sp>
        <p:sp>
          <p:nvSpPr>
            <p:cNvPr id="151" name="Google Shape;151;p20"/>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B</a:t>
              </a:r>
              <a:endParaRPr sz="1100" b="1">
                <a:solidFill>
                  <a:srgbClr val="FFFFFF"/>
                </a:solidFill>
              </a:endParaRPr>
            </a:p>
          </p:txBody>
        </p:sp>
        <p:sp>
          <p:nvSpPr>
            <p:cNvPr id="152" name="Google Shape;152;p20"/>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C</a:t>
              </a:r>
              <a:endParaRPr sz="1100" b="1">
                <a:solidFill>
                  <a:srgbClr val="FFFFFF"/>
                </a:solidFill>
              </a:endParaRPr>
            </a:p>
          </p:txBody>
        </p:sp>
        <p:sp>
          <p:nvSpPr>
            <p:cNvPr id="153" name="Google Shape;153;p20"/>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D</a:t>
              </a:r>
              <a:endParaRPr sz="1100" b="1">
                <a:solidFill>
                  <a:srgbClr val="FFFFFF"/>
                </a:solidFill>
              </a:endParaRPr>
            </a:p>
          </p:txBody>
        </p:sp>
        <p:sp>
          <p:nvSpPr>
            <p:cNvPr id="154" name="Google Shape;154;p20"/>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E</a:t>
              </a:r>
              <a:endParaRPr sz="1100" b="1">
                <a:solidFill>
                  <a:srgbClr val="FFFFFF"/>
                </a:solidFill>
              </a:endParaRPr>
            </a:p>
          </p:txBody>
        </p:sp>
        <p:sp>
          <p:nvSpPr>
            <p:cNvPr id="155" name="Google Shape;155;p20"/>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F</a:t>
              </a:r>
              <a:endParaRPr sz="1100" b="1">
                <a:solidFill>
                  <a:srgbClr val="FFFFFF"/>
                </a:solidFill>
              </a:endParaRPr>
            </a:p>
          </p:txBody>
        </p:sp>
        <p:sp>
          <p:nvSpPr>
            <p:cNvPr id="156" name="Google Shape;156;p20"/>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H</a:t>
              </a:r>
              <a:endParaRPr sz="1100" b="1">
                <a:solidFill>
                  <a:srgbClr val="FFFFFF"/>
                </a:solidFill>
              </a:endParaRPr>
            </a:p>
          </p:txBody>
        </p:sp>
        <p:sp>
          <p:nvSpPr>
            <p:cNvPr id="157" name="Google Shape;157;p20"/>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I</a:t>
              </a:r>
              <a:endParaRPr sz="1100" b="1">
                <a:solidFill>
                  <a:srgbClr val="FFFFFF"/>
                </a:solidFill>
              </a:endParaRPr>
            </a:p>
          </p:txBody>
        </p:sp>
        <p:sp>
          <p:nvSpPr>
            <p:cNvPr id="158" name="Google Shape;158;p20"/>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J</a:t>
              </a:r>
              <a:endParaRPr sz="1100" b="1">
                <a:solidFill>
                  <a:srgbClr val="FFFFFF"/>
                </a:solidFill>
              </a:endParaRPr>
            </a:p>
          </p:txBody>
        </p:sp>
        <p:sp>
          <p:nvSpPr>
            <p:cNvPr id="159" name="Google Shape;159;p20"/>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K</a:t>
              </a:r>
              <a:endParaRPr sz="1100" b="1">
                <a:solidFill>
                  <a:srgbClr val="FFFFFF"/>
                </a:solidFill>
              </a:endParaRPr>
            </a:p>
          </p:txBody>
        </p:sp>
        <p:sp>
          <p:nvSpPr>
            <p:cNvPr id="160" name="Google Shape;160;p20"/>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L</a:t>
              </a:r>
              <a:endParaRPr sz="1100" b="1">
                <a:solidFill>
                  <a:srgbClr val="FFFFFF"/>
                </a:solidFill>
              </a:endParaRPr>
            </a:p>
          </p:txBody>
        </p:sp>
        <p:sp>
          <p:nvSpPr>
            <p:cNvPr id="161" name="Google Shape;161;p20"/>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G</a:t>
              </a:r>
              <a:endParaRPr sz="1100" b="1">
                <a:solidFill>
                  <a:srgbClr val="FFFFFF"/>
                </a:solidFill>
              </a:endParaRPr>
            </a:p>
          </p:txBody>
        </p:sp>
      </p:grpSp>
      <p:graphicFrame>
        <p:nvGraphicFramePr>
          <p:cNvPr id="162" name="Google Shape;162;p20"/>
          <p:cNvGraphicFramePr/>
          <p:nvPr/>
        </p:nvGraphicFramePr>
        <p:xfrm>
          <a:off x="525150" y="992850"/>
          <a:ext cx="3000000" cy="3000000"/>
        </p:xfrm>
        <a:graphic>
          <a:graphicData uri="http://schemas.openxmlformats.org/drawingml/2006/table">
            <a:tbl>
              <a:tblPr bandRow="1">
                <a:noFill/>
                <a:tableStyleId>{0A71F004-2B3F-421D-A8C1-7542CC6D2653}</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US"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US"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US"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US"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US"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US"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US"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US"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US"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p:nvPr/>
        </p:nvSpPr>
        <p:spPr>
          <a:xfrm>
            <a:off x="323533" y="933367"/>
            <a:ext cx="8648400" cy="5541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000" b="1">
                <a:solidFill>
                  <a:srgbClr val="666666"/>
                </a:solidFill>
                <a:latin typeface="Lato"/>
                <a:ea typeface="Lato"/>
                <a:cs typeface="Lato"/>
                <a:sym typeface="Lato"/>
              </a:rPr>
              <a:t>Networks K and L -  ‘South West Central’ and ‘South West Peninsula’</a:t>
            </a:r>
            <a:endParaRPr sz="2000" b="1">
              <a:solidFill>
                <a:srgbClr val="666666"/>
              </a:solidFill>
              <a:latin typeface="Lato"/>
              <a:ea typeface="Lato"/>
              <a:cs typeface="Lato"/>
              <a:sym typeface="Lato"/>
            </a:endParaRPr>
          </a:p>
        </p:txBody>
      </p:sp>
      <p:sp>
        <p:nvSpPr>
          <p:cNvPr id="168" name="Google Shape;168;p21"/>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169" name="Google Shape;169;p21"/>
          <p:cNvGrpSpPr/>
          <p:nvPr/>
        </p:nvGrpSpPr>
        <p:grpSpPr>
          <a:xfrm>
            <a:off x="-16700" y="2137547"/>
            <a:ext cx="4018467" cy="3286453"/>
            <a:chOff x="-12525" y="1603200"/>
            <a:chExt cx="3013926" cy="2464901"/>
          </a:xfrm>
        </p:grpSpPr>
        <p:pic>
          <p:nvPicPr>
            <p:cNvPr id="170" name="Google Shape;170;p21"/>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171" name="Google Shape;171;p21"/>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chemeClr val="lt1"/>
                  </a:solidFill>
                </a:rPr>
                <a:t>K</a:t>
              </a:r>
              <a:endParaRPr sz="1100" b="1">
                <a:solidFill>
                  <a:schemeClr val="lt1"/>
                </a:solidFill>
              </a:endParaRPr>
            </a:p>
          </p:txBody>
        </p:sp>
        <p:sp>
          <p:nvSpPr>
            <p:cNvPr id="172" name="Google Shape;172;p21"/>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chemeClr val="lt1"/>
                  </a:solidFill>
                </a:rPr>
                <a:t>L</a:t>
              </a:r>
              <a:endParaRPr sz="1100" b="1">
                <a:solidFill>
                  <a:schemeClr val="lt1"/>
                </a:solidFill>
              </a:endParaRPr>
            </a:p>
          </p:txBody>
        </p:sp>
      </p:grpSp>
      <p:graphicFrame>
        <p:nvGraphicFramePr>
          <p:cNvPr id="173" name="Google Shape;173;p21"/>
          <p:cNvGraphicFramePr/>
          <p:nvPr/>
        </p:nvGraphicFramePr>
        <p:xfrm>
          <a:off x="3915375" y="1431892"/>
          <a:ext cx="3000000" cy="3000000"/>
        </p:xfrm>
        <a:graphic>
          <a:graphicData uri="http://schemas.openxmlformats.org/drawingml/2006/table">
            <a:tbl>
              <a:tblPr bandRow="1">
                <a:noFill/>
                <a:tableStyleId>{0A71F004-2B3F-421D-A8C1-7542CC6D2653}</a:tableStyleId>
              </a:tblPr>
              <a:tblGrid>
                <a:gridCol w="781700">
                  <a:extLst>
                    <a:ext uri="{9D8B030D-6E8A-4147-A177-3AD203B41FA5}">
                      <a16:colId xmlns:a16="http://schemas.microsoft.com/office/drawing/2014/main" val="20000"/>
                    </a:ext>
                  </a:extLst>
                </a:gridCol>
                <a:gridCol w="397775">
                  <a:extLst>
                    <a:ext uri="{9D8B030D-6E8A-4147-A177-3AD203B41FA5}">
                      <a16:colId xmlns:a16="http://schemas.microsoft.com/office/drawing/2014/main" val="20001"/>
                    </a:ext>
                  </a:extLst>
                </a:gridCol>
                <a:gridCol w="1151500">
                  <a:extLst>
                    <a:ext uri="{9D8B030D-6E8A-4147-A177-3AD203B41FA5}">
                      <a16:colId xmlns:a16="http://schemas.microsoft.com/office/drawing/2014/main" val="20002"/>
                    </a:ext>
                  </a:extLst>
                </a:gridCol>
                <a:gridCol w="2137000">
                  <a:extLst>
                    <a:ext uri="{9D8B030D-6E8A-4147-A177-3AD203B41FA5}">
                      <a16:colId xmlns:a16="http://schemas.microsoft.com/office/drawing/2014/main" val="20003"/>
                    </a:ext>
                  </a:extLst>
                </a:gridCol>
                <a:gridCol w="1825475">
                  <a:extLst>
                    <a:ext uri="{9D8B030D-6E8A-4147-A177-3AD203B41FA5}">
                      <a16:colId xmlns:a16="http://schemas.microsoft.com/office/drawing/2014/main" val="20004"/>
                    </a:ext>
                  </a:extLst>
                </a:gridCol>
                <a:gridCol w="1822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US"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US"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US"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US"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US"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US"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US" sz="1200">
                          <a:latin typeface="Lato"/>
                          <a:ea typeface="Lato"/>
                          <a:cs typeface="Lato"/>
                          <a:sym typeface="Lato"/>
                        </a:rPr>
                        <a:t>Dorset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Dorset County H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Dorset Healthcare U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UHD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US"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US"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US"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US"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p:nvPr/>
        </p:nvSpPr>
        <p:spPr>
          <a:xfrm>
            <a:off x="2459175" y="1949800"/>
            <a:ext cx="76716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600" b="1">
                <a:solidFill>
                  <a:srgbClr val="193E72"/>
                </a:solidFill>
                <a:latin typeface="Lato"/>
                <a:ea typeface="Lato"/>
                <a:cs typeface="Lato"/>
                <a:sym typeface="Lato"/>
              </a:rPr>
              <a:t>Skin Cancer Portfolio Overview </a:t>
            </a:r>
            <a:endParaRPr sz="3600" b="1">
              <a:solidFill>
                <a:srgbClr val="193E7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p:nvPr/>
        </p:nvSpPr>
        <p:spPr>
          <a:xfrm>
            <a:off x="2046900" y="104125"/>
            <a:ext cx="80982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rgbClr val="193E72"/>
                </a:solidFill>
                <a:latin typeface="Lato"/>
                <a:ea typeface="Lato"/>
                <a:cs typeface="Lato"/>
                <a:sym typeface="Lato"/>
              </a:rPr>
              <a:t>National Recruitment to Skin Cancer Studies </a:t>
            </a:r>
            <a:endParaRPr sz="2300">
              <a:solidFill>
                <a:srgbClr val="193E72"/>
              </a:solidFill>
              <a:latin typeface="Lato"/>
              <a:ea typeface="Lato"/>
              <a:cs typeface="Lato"/>
              <a:sym typeface="Lato"/>
            </a:endParaRPr>
          </a:p>
        </p:txBody>
      </p:sp>
      <p:pic>
        <p:nvPicPr>
          <p:cNvPr id="184" name="Google Shape;184;p23"/>
          <p:cNvPicPr preferRelativeResize="0"/>
          <p:nvPr/>
        </p:nvPicPr>
        <p:blipFill>
          <a:blip r:embed="rId3">
            <a:alphaModFix/>
          </a:blip>
          <a:stretch>
            <a:fillRect/>
          </a:stretch>
        </p:blipFill>
        <p:spPr>
          <a:xfrm>
            <a:off x="1553950" y="680863"/>
            <a:ext cx="9523374" cy="2600650"/>
          </a:xfrm>
          <a:prstGeom prst="rect">
            <a:avLst/>
          </a:prstGeom>
          <a:noFill/>
          <a:ln>
            <a:noFill/>
          </a:ln>
        </p:spPr>
      </p:pic>
      <p:sp>
        <p:nvSpPr>
          <p:cNvPr id="185" name="Google Shape;185;p23"/>
          <p:cNvSpPr txBox="1"/>
          <p:nvPr/>
        </p:nvSpPr>
        <p:spPr>
          <a:xfrm>
            <a:off x="269350" y="1253500"/>
            <a:ext cx="128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ato"/>
                <a:ea typeface="Lato"/>
                <a:cs typeface="Lato"/>
                <a:sym typeface="Lato"/>
              </a:rPr>
              <a:t>Apr 2023 - Mar 2024</a:t>
            </a:r>
            <a:endParaRPr sz="1500">
              <a:solidFill>
                <a:schemeClr val="dk1"/>
              </a:solidFill>
              <a:latin typeface="Lato"/>
              <a:ea typeface="Lato"/>
              <a:cs typeface="Lato"/>
              <a:sym typeface="Lato"/>
            </a:endParaRPr>
          </a:p>
        </p:txBody>
      </p:sp>
      <p:pic>
        <p:nvPicPr>
          <p:cNvPr id="186" name="Google Shape;186;p23"/>
          <p:cNvPicPr preferRelativeResize="0"/>
          <p:nvPr/>
        </p:nvPicPr>
        <p:blipFill>
          <a:blip r:embed="rId4">
            <a:alphaModFix/>
          </a:blip>
          <a:stretch>
            <a:fillRect/>
          </a:stretch>
        </p:blipFill>
        <p:spPr>
          <a:xfrm>
            <a:off x="1716675" y="3319475"/>
            <a:ext cx="9360650" cy="2643004"/>
          </a:xfrm>
          <a:prstGeom prst="rect">
            <a:avLst/>
          </a:prstGeom>
          <a:noFill/>
          <a:ln>
            <a:noFill/>
          </a:ln>
        </p:spPr>
      </p:pic>
      <p:sp>
        <p:nvSpPr>
          <p:cNvPr id="187" name="Google Shape;187;p23"/>
          <p:cNvSpPr txBox="1"/>
          <p:nvPr/>
        </p:nvSpPr>
        <p:spPr>
          <a:xfrm>
            <a:off x="269350" y="3923275"/>
            <a:ext cx="128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ato"/>
                <a:ea typeface="Lato"/>
                <a:cs typeface="Lato"/>
                <a:sym typeface="Lato"/>
              </a:rPr>
              <a:t>Apr 2024 - Nov 2024</a:t>
            </a:r>
            <a:endParaRPr sz="1500">
              <a:solidFill>
                <a:schemeClr val="dk1"/>
              </a:solidFill>
              <a:latin typeface="Lato"/>
              <a:ea typeface="Lato"/>
              <a:cs typeface="Lato"/>
              <a:sym typeface="Lato"/>
            </a:endParaRPr>
          </a:p>
        </p:txBody>
      </p:sp>
      <p:sp>
        <p:nvSpPr>
          <p:cNvPr id="188" name="Google Shape;188;p2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194" name="Google Shape;194;p24"/>
          <p:cNvSpPr txBox="1"/>
          <p:nvPr/>
        </p:nvSpPr>
        <p:spPr>
          <a:xfrm>
            <a:off x="960300" y="14127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latin typeface="Lato"/>
                <a:ea typeface="Lato"/>
                <a:cs typeface="Lato"/>
                <a:sym typeface="Lato"/>
              </a:rPr>
              <a:t>Studies and Recruitment by site Apr 2022 - present</a:t>
            </a:r>
            <a:endParaRPr sz="3200">
              <a:solidFill>
                <a:srgbClr val="193E72"/>
              </a:solidFill>
              <a:latin typeface="Lato"/>
              <a:ea typeface="Lato"/>
              <a:cs typeface="Lato"/>
              <a:sym typeface="Lato"/>
            </a:endParaRPr>
          </a:p>
        </p:txBody>
      </p:sp>
      <p:pic>
        <p:nvPicPr>
          <p:cNvPr id="195" name="Google Shape;195;p24"/>
          <p:cNvPicPr preferRelativeResize="0"/>
          <p:nvPr/>
        </p:nvPicPr>
        <p:blipFill>
          <a:blip r:embed="rId3">
            <a:alphaModFix/>
          </a:blip>
          <a:stretch>
            <a:fillRect/>
          </a:stretch>
        </p:blipFill>
        <p:spPr>
          <a:xfrm>
            <a:off x="836125" y="1190252"/>
            <a:ext cx="4295775" cy="4286250"/>
          </a:xfrm>
          <a:prstGeom prst="rect">
            <a:avLst/>
          </a:prstGeom>
          <a:noFill/>
          <a:ln>
            <a:noFill/>
          </a:ln>
        </p:spPr>
      </p:pic>
      <p:pic>
        <p:nvPicPr>
          <p:cNvPr id="196" name="Google Shape;196;p24"/>
          <p:cNvPicPr preferRelativeResize="0"/>
          <p:nvPr/>
        </p:nvPicPr>
        <p:blipFill>
          <a:blip r:embed="rId4">
            <a:alphaModFix/>
          </a:blip>
          <a:stretch>
            <a:fillRect/>
          </a:stretch>
        </p:blipFill>
        <p:spPr>
          <a:xfrm>
            <a:off x="5936950" y="1161677"/>
            <a:ext cx="4391025" cy="4314825"/>
          </a:xfrm>
          <a:prstGeom prst="rect">
            <a:avLst/>
          </a:prstGeom>
          <a:noFill/>
          <a:ln>
            <a:noFill/>
          </a:ln>
        </p:spPr>
      </p:pic>
      <p:sp>
        <p:nvSpPr>
          <p:cNvPr id="197" name="Google Shape;197;p24"/>
          <p:cNvSpPr txBox="1"/>
          <p:nvPr/>
        </p:nvSpPr>
        <p:spPr>
          <a:xfrm>
            <a:off x="10327975" y="1512500"/>
            <a:ext cx="178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rPr>
              <a:t>NIHR BioResource - Rare Diseases</a:t>
            </a:r>
            <a:endParaRPr sz="1000">
              <a:solidFill>
                <a:schemeClr val="dk1"/>
              </a:solidFill>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Widescreen</PresentationFormat>
  <Paragraphs>458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Lato</vt:lpstr>
      <vt:lpstr>Arial</vt:lpstr>
      <vt:lpstr>Roboto</vt:lpstr>
      <vt:lpstr>Calibri</vt:lpstr>
      <vt:lpstr>Custom Design</vt:lpstr>
      <vt:lpstr>SWAG Network Skin Cancer Clinical Advisory Group</vt:lpstr>
      <vt:lpstr>PowerPoint Presentation</vt:lpstr>
      <vt:lpstr>Research Delivery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2</cp:revision>
  <dcterms:modified xsi:type="dcterms:W3CDTF">2024-11-13T08:58:54Z</dcterms:modified>
</cp:coreProperties>
</file>