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147374362" r:id="rId2"/>
    <p:sldId id="2147374327" r:id="rId3"/>
    <p:sldId id="2147473640" r:id="rId4"/>
    <p:sldId id="2147473642" r:id="rId5"/>
    <p:sldId id="2147473643" r:id="rId6"/>
    <p:sldId id="2147374390" r:id="rId7"/>
    <p:sldId id="256" r:id="rId8"/>
    <p:sldId id="21473743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aywood" initials="SH" lastIdx="1" clrIdx="0">
    <p:extLst>
      <p:ext uri="{19B8F6BF-5375-455C-9EA6-DF929625EA0E}">
        <p15:presenceInfo xmlns:p15="http://schemas.microsoft.com/office/powerpoint/2012/main" userId="Sarah Haywoo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83" autoAdjust="0"/>
  </p:normalViewPr>
  <p:slideViewPr>
    <p:cSldViewPr snapToGrid="0">
      <p:cViewPr varScale="1">
        <p:scale>
          <a:sx n="80" d="100"/>
          <a:sy n="80" d="100"/>
        </p:scale>
        <p:origin x="782"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hyperlink" Target="http://www.nbt.nhs.uk/south-west-genomic-laboratory-hub"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nbt.nhs.uk/south-west-genomic-laboratory-hub" TargetMode="Externa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DFC56-08D5-40BD-A28D-1A59D87E89E2}" type="doc">
      <dgm:prSet loTypeId="urn:microsoft.com/office/officeart/2011/layout/CircleProcess" loCatId="process" qsTypeId="urn:microsoft.com/office/officeart/2005/8/quickstyle/simple5" qsCatId="simple" csTypeId="urn:microsoft.com/office/officeart/2005/8/colors/accent1_4" csCatId="accent1" phldr="1"/>
      <dgm:spPr/>
      <dgm:t>
        <a:bodyPr/>
        <a:lstStyle/>
        <a:p>
          <a:endParaRPr lang="en-GB"/>
        </a:p>
      </dgm:t>
    </dgm:pt>
    <dgm:pt modelId="{C8C7E9A5-4FD8-470F-91D9-47D55EBC3B5A}">
      <dgm:prSet/>
      <dgm:spPr/>
      <dgm:t>
        <a:bodyPr/>
        <a:lstStyle/>
        <a:p>
          <a:r>
            <a:rPr lang="en-GB" dirty="0">
              <a:latin typeface="Arial" panose="020B0604020202020204" pitchFamily="34" charset="0"/>
              <a:cs typeface="Arial" panose="020B0604020202020204" pitchFamily="34" charset="0"/>
            </a:rPr>
            <a:t>Suitable fresh tissue sample</a:t>
          </a:r>
        </a:p>
        <a:p>
          <a:r>
            <a:rPr lang="en-GB" dirty="0">
              <a:latin typeface="Arial" panose="020B0604020202020204" pitchFamily="34" charset="0"/>
              <a:cs typeface="Arial" panose="020B0604020202020204" pitchFamily="34" charset="0"/>
            </a:rPr>
            <a:t>&gt;30% cellularity and &lt;20% necrosis</a:t>
          </a:r>
        </a:p>
      </dgm:t>
    </dgm:pt>
    <dgm:pt modelId="{8822D733-4565-466B-BE02-E0FC53CF44CE}" type="parTrans" cxnId="{0AA133EE-31F6-48B2-B76E-914838AFF23E}">
      <dgm:prSet/>
      <dgm:spPr/>
      <dgm:t>
        <a:bodyPr/>
        <a:lstStyle/>
        <a:p>
          <a:endParaRPr lang="en-GB"/>
        </a:p>
      </dgm:t>
    </dgm:pt>
    <dgm:pt modelId="{13B90EBC-D527-4A34-8C01-EFB83E587E14}" type="sibTrans" cxnId="{0AA133EE-31F6-48B2-B76E-914838AFF23E}">
      <dgm:prSet/>
      <dgm:spPr/>
      <dgm:t>
        <a:bodyPr/>
        <a:lstStyle/>
        <a:p>
          <a:endParaRPr lang="en-GB"/>
        </a:p>
      </dgm:t>
    </dgm:pt>
    <dgm:pt modelId="{9264BBD9-502E-47CD-B4C9-827E8F3024FF}">
      <dgm:prSet custT="1"/>
      <dgm:spPr/>
      <dgm:t>
        <a:bodyPr/>
        <a:lstStyle/>
        <a:p>
          <a:r>
            <a:rPr lang="en-GB" sz="1800" dirty="0">
              <a:latin typeface="Arial" panose="020B0604020202020204" pitchFamily="34" charset="0"/>
              <a:cs typeface="Arial" panose="020B0604020202020204" pitchFamily="34" charset="0"/>
            </a:rPr>
            <a:t>At MDT: confirmation of a </a:t>
          </a:r>
          <a:r>
            <a:rPr lang="en-GB" sz="1700" dirty="0">
              <a:latin typeface="Arial" panose="020B0604020202020204" pitchFamily="34" charset="0"/>
              <a:cs typeface="Arial" panose="020B0604020202020204" pitchFamily="34" charset="0"/>
            </a:rPr>
            <a:t>suitable</a:t>
          </a:r>
          <a:r>
            <a:rPr lang="en-GB" sz="1800" dirty="0">
              <a:latin typeface="Arial" panose="020B0604020202020204" pitchFamily="34" charset="0"/>
              <a:cs typeface="Arial" panose="020B0604020202020204" pitchFamily="34" charset="0"/>
            </a:rPr>
            <a:t> sample and decision to send for WGS</a:t>
          </a:r>
        </a:p>
      </dgm:t>
    </dgm:pt>
    <dgm:pt modelId="{93E3A760-5F08-4F4F-AB4B-CD6176D42FE6}" type="parTrans" cxnId="{474454FE-C7A8-4086-BE3F-49BEEC610863}">
      <dgm:prSet/>
      <dgm:spPr/>
      <dgm:t>
        <a:bodyPr/>
        <a:lstStyle/>
        <a:p>
          <a:endParaRPr lang="en-GB"/>
        </a:p>
      </dgm:t>
    </dgm:pt>
    <dgm:pt modelId="{3E856158-C4D5-48BB-8B57-F59AA758E2FD}" type="sibTrans" cxnId="{474454FE-C7A8-4086-BE3F-49BEEC610863}">
      <dgm:prSet/>
      <dgm:spPr/>
      <dgm:t>
        <a:bodyPr/>
        <a:lstStyle/>
        <a:p>
          <a:endParaRPr lang="en-GB"/>
        </a:p>
      </dgm:t>
    </dgm:pt>
    <dgm:pt modelId="{E08AA889-E8FB-41AD-82C7-55B414C6D220}">
      <dgm:prSet custT="1"/>
      <dgm:spPr/>
      <dgm:t>
        <a:bodyPr/>
        <a:lstStyle/>
        <a:p>
          <a:r>
            <a:rPr lang="en-GB" sz="1600" dirty="0">
              <a:latin typeface="Arial" panose="020B0604020202020204" pitchFamily="34" charset="0"/>
              <a:cs typeface="Arial" panose="020B0604020202020204" pitchFamily="34" charset="0"/>
            </a:rPr>
            <a:t>WGS is an a</a:t>
          </a:r>
          <a:r>
            <a:rPr lang="en-GB" sz="1700" dirty="0">
              <a:latin typeface="Arial" panose="020B0604020202020204" pitchFamily="34" charset="0"/>
              <a:cs typeface="Arial" panose="020B0604020202020204" pitchFamily="34" charset="0"/>
            </a:rPr>
            <a:t>djunct</a:t>
          </a:r>
          <a:r>
            <a:rPr lang="en-GB" sz="1600" dirty="0">
              <a:latin typeface="Arial" panose="020B0604020202020204" pitchFamily="34" charset="0"/>
              <a:cs typeface="Arial" panose="020B0604020202020204" pitchFamily="34" charset="0"/>
            </a:rPr>
            <a:t> to SOC testing</a:t>
          </a:r>
        </a:p>
      </dgm:t>
    </dgm:pt>
    <dgm:pt modelId="{20CA12F2-0D82-45F7-ADD4-148D544B17A1}" type="parTrans" cxnId="{7854ECAF-9FC3-4D95-AF57-9B458186668B}">
      <dgm:prSet/>
      <dgm:spPr/>
      <dgm:t>
        <a:bodyPr/>
        <a:lstStyle/>
        <a:p>
          <a:endParaRPr lang="en-GB"/>
        </a:p>
      </dgm:t>
    </dgm:pt>
    <dgm:pt modelId="{04359839-5D13-4377-8859-C92354934E5A}" type="sibTrans" cxnId="{7854ECAF-9FC3-4D95-AF57-9B458186668B}">
      <dgm:prSet/>
      <dgm:spPr/>
      <dgm:t>
        <a:bodyPr/>
        <a:lstStyle/>
        <a:p>
          <a:endParaRPr lang="en-GB"/>
        </a:p>
      </dgm:t>
    </dgm:pt>
    <dgm:pt modelId="{E4971C34-AA28-4837-9BAF-DA454F11FD42}">
      <dgm:prSet custT="1"/>
      <dgm:spPr/>
      <dgm:t>
        <a:bodyPr/>
        <a:lstStyle/>
        <a:p>
          <a:r>
            <a:rPr lang="en-GB" sz="1700" dirty="0">
              <a:latin typeface="Arial" panose="020B0604020202020204" pitchFamily="34" charset="0"/>
              <a:cs typeface="Arial" panose="020B0604020202020204" pitchFamily="34" charset="0"/>
            </a:rPr>
            <a:t>National Test Directory shows eligibility</a:t>
          </a:r>
        </a:p>
      </dgm:t>
    </dgm:pt>
    <dgm:pt modelId="{68306F0A-0DD2-4B03-A731-A103F57BCDA8}" type="parTrans" cxnId="{8E2F957B-8E7C-480D-9535-5EEB020E7F53}">
      <dgm:prSet/>
      <dgm:spPr/>
      <dgm:t>
        <a:bodyPr/>
        <a:lstStyle/>
        <a:p>
          <a:endParaRPr lang="en-GB"/>
        </a:p>
      </dgm:t>
    </dgm:pt>
    <dgm:pt modelId="{F35E1BBC-456A-4B8F-BCE9-74B3266091DC}" type="sibTrans" cxnId="{8E2F957B-8E7C-480D-9535-5EEB020E7F53}">
      <dgm:prSet/>
      <dgm:spPr/>
      <dgm:t>
        <a:bodyPr/>
        <a:lstStyle/>
        <a:p>
          <a:endParaRPr lang="en-GB"/>
        </a:p>
      </dgm:t>
    </dgm:pt>
    <dgm:pt modelId="{1B6E8B8C-74E3-4C58-949E-FFAA086E86C6}" type="pres">
      <dgm:prSet presAssocID="{360DFC56-08D5-40BD-A28D-1A59D87E89E2}" presName="Name0" presStyleCnt="0">
        <dgm:presLayoutVars>
          <dgm:chMax val="11"/>
          <dgm:chPref val="11"/>
          <dgm:dir/>
          <dgm:resizeHandles/>
        </dgm:presLayoutVars>
      </dgm:prSet>
      <dgm:spPr/>
    </dgm:pt>
    <dgm:pt modelId="{1F810029-5227-4055-9BD0-B176346A82F2}" type="pres">
      <dgm:prSet presAssocID="{9264BBD9-502E-47CD-B4C9-827E8F3024FF}" presName="Accent4" presStyleCnt="0"/>
      <dgm:spPr/>
    </dgm:pt>
    <dgm:pt modelId="{0A0E9696-75A8-4FD8-83C3-BFD8823F6DEE}" type="pres">
      <dgm:prSet presAssocID="{9264BBD9-502E-47CD-B4C9-827E8F3024FF}" presName="Accent" presStyleLbl="node1" presStyleIdx="0" presStyleCnt="4"/>
      <dgm:spPr/>
    </dgm:pt>
    <dgm:pt modelId="{E6D1F319-AD6F-4514-9DF2-E56F999FD1FE}" type="pres">
      <dgm:prSet presAssocID="{9264BBD9-502E-47CD-B4C9-827E8F3024FF}" presName="ParentBackground4" presStyleCnt="0"/>
      <dgm:spPr/>
    </dgm:pt>
    <dgm:pt modelId="{F869F8E6-7205-4E61-A632-FBC3A6B7BB29}" type="pres">
      <dgm:prSet presAssocID="{9264BBD9-502E-47CD-B4C9-827E8F3024FF}" presName="ParentBackground" presStyleLbl="fgAcc1" presStyleIdx="0" presStyleCnt="4"/>
      <dgm:spPr/>
    </dgm:pt>
    <dgm:pt modelId="{6099D3AC-6371-42B8-9DF1-76944E313498}" type="pres">
      <dgm:prSet presAssocID="{9264BBD9-502E-47CD-B4C9-827E8F3024FF}" presName="Parent4" presStyleLbl="revTx" presStyleIdx="0" presStyleCnt="0">
        <dgm:presLayoutVars>
          <dgm:chMax val="1"/>
          <dgm:chPref val="1"/>
          <dgm:bulletEnabled val="1"/>
        </dgm:presLayoutVars>
      </dgm:prSet>
      <dgm:spPr/>
    </dgm:pt>
    <dgm:pt modelId="{5202039C-C21A-4B75-B1FC-D9949935B0B9}" type="pres">
      <dgm:prSet presAssocID="{C8C7E9A5-4FD8-470F-91D9-47D55EBC3B5A}" presName="Accent3" presStyleCnt="0"/>
      <dgm:spPr/>
    </dgm:pt>
    <dgm:pt modelId="{EA8ED354-9D32-41F3-96BE-6DA5228F1F85}" type="pres">
      <dgm:prSet presAssocID="{C8C7E9A5-4FD8-470F-91D9-47D55EBC3B5A}" presName="Accent" presStyleLbl="node1" presStyleIdx="1" presStyleCnt="4"/>
      <dgm:spPr/>
    </dgm:pt>
    <dgm:pt modelId="{E165C6DB-39BD-4C1C-92A8-13124F099501}" type="pres">
      <dgm:prSet presAssocID="{C8C7E9A5-4FD8-470F-91D9-47D55EBC3B5A}" presName="ParentBackground3" presStyleCnt="0"/>
      <dgm:spPr/>
    </dgm:pt>
    <dgm:pt modelId="{DB1C089C-B4FE-48EA-9319-AE3EE268BFE9}" type="pres">
      <dgm:prSet presAssocID="{C8C7E9A5-4FD8-470F-91D9-47D55EBC3B5A}" presName="ParentBackground" presStyleLbl="fgAcc1" presStyleIdx="1" presStyleCnt="4" custAng="0"/>
      <dgm:spPr/>
    </dgm:pt>
    <dgm:pt modelId="{9FB52CF6-A492-45E5-BAEA-0B6C7EDBDF79}" type="pres">
      <dgm:prSet presAssocID="{C8C7E9A5-4FD8-470F-91D9-47D55EBC3B5A}" presName="Parent3" presStyleLbl="revTx" presStyleIdx="0" presStyleCnt="0">
        <dgm:presLayoutVars>
          <dgm:chMax val="1"/>
          <dgm:chPref val="1"/>
          <dgm:bulletEnabled val="1"/>
        </dgm:presLayoutVars>
      </dgm:prSet>
      <dgm:spPr/>
    </dgm:pt>
    <dgm:pt modelId="{C5D4E147-F900-4285-B193-892E590490F6}" type="pres">
      <dgm:prSet presAssocID="{E08AA889-E8FB-41AD-82C7-55B414C6D220}" presName="Accent2" presStyleCnt="0"/>
      <dgm:spPr/>
    </dgm:pt>
    <dgm:pt modelId="{CFF18583-4266-4DEF-84F6-FC6FBA175492}" type="pres">
      <dgm:prSet presAssocID="{E08AA889-E8FB-41AD-82C7-55B414C6D220}" presName="Accent" presStyleLbl="node1" presStyleIdx="2" presStyleCnt="4"/>
      <dgm:spPr/>
    </dgm:pt>
    <dgm:pt modelId="{02AE4E4F-00BA-4862-8A11-47291ADDF4A7}" type="pres">
      <dgm:prSet presAssocID="{E08AA889-E8FB-41AD-82C7-55B414C6D220}" presName="ParentBackground2" presStyleCnt="0"/>
      <dgm:spPr/>
    </dgm:pt>
    <dgm:pt modelId="{4E51A761-56F5-46B1-A294-50A468DC8887}" type="pres">
      <dgm:prSet presAssocID="{E08AA889-E8FB-41AD-82C7-55B414C6D220}" presName="ParentBackground" presStyleLbl="fgAcc1" presStyleIdx="2" presStyleCnt="4"/>
      <dgm:spPr/>
    </dgm:pt>
    <dgm:pt modelId="{4EEF1FC0-9197-4B0F-A9AC-621269A4107E}" type="pres">
      <dgm:prSet presAssocID="{E08AA889-E8FB-41AD-82C7-55B414C6D220}" presName="Parent2" presStyleLbl="revTx" presStyleIdx="0" presStyleCnt="0">
        <dgm:presLayoutVars>
          <dgm:chMax val="1"/>
          <dgm:chPref val="1"/>
          <dgm:bulletEnabled val="1"/>
        </dgm:presLayoutVars>
      </dgm:prSet>
      <dgm:spPr/>
    </dgm:pt>
    <dgm:pt modelId="{A68E6FB2-10EF-490A-9452-18EAFB96D60A}" type="pres">
      <dgm:prSet presAssocID="{E4971C34-AA28-4837-9BAF-DA454F11FD42}" presName="Accent1" presStyleCnt="0"/>
      <dgm:spPr/>
    </dgm:pt>
    <dgm:pt modelId="{C5AB5AEB-2FA9-4D32-9D83-169C62453809}" type="pres">
      <dgm:prSet presAssocID="{E4971C34-AA28-4837-9BAF-DA454F11FD42}" presName="Accent" presStyleLbl="node1" presStyleIdx="3" presStyleCnt="4"/>
      <dgm:spPr/>
    </dgm:pt>
    <dgm:pt modelId="{D0970FFA-1C61-4ADF-AD87-6A4A090C5654}" type="pres">
      <dgm:prSet presAssocID="{E4971C34-AA28-4837-9BAF-DA454F11FD42}" presName="ParentBackground1" presStyleCnt="0"/>
      <dgm:spPr/>
    </dgm:pt>
    <dgm:pt modelId="{A6741D54-6DF3-46C9-89B1-DD3E279F0C54}" type="pres">
      <dgm:prSet presAssocID="{E4971C34-AA28-4837-9BAF-DA454F11FD42}" presName="ParentBackground" presStyleLbl="fgAcc1" presStyleIdx="3" presStyleCnt="4"/>
      <dgm:spPr/>
    </dgm:pt>
    <dgm:pt modelId="{4F331F41-CC88-4DFA-B190-C35CD9A3392D}" type="pres">
      <dgm:prSet presAssocID="{E4971C34-AA28-4837-9BAF-DA454F11FD42}" presName="Parent1" presStyleLbl="revTx" presStyleIdx="0" presStyleCnt="0">
        <dgm:presLayoutVars>
          <dgm:chMax val="1"/>
          <dgm:chPref val="1"/>
          <dgm:bulletEnabled val="1"/>
        </dgm:presLayoutVars>
      </dgm:prSet>
      <dgm:spPr/>
    </dgm:pt>
  </dgm:ptLst>
  <dgm:cxnLst>
    <dgm:cxn modelId="{04D39902-59EA-4859-8C2C-2EC6D618A4B6}" type="presOf" srcId="{E08AA889-E8FB-41AD-82C7-55B414C6D220}" destId="{4EEF1FC0-9197-4B0F-A9AC-621269A4107E}" srcOrd="1" destOrd="0" presId="urn:microsoft.com/office/officeart/2011/layout/CircleProcess"/>
    <dgm:cxn modelId="{81A7BB0E-1B6F-44A9-9BCB-D9A05257ABE5}" type="presOf" srcId="{C8C7E9A5-4FD8-470F-91D9-47D55EBC3B5A}" destId="{9FB52CF6-A492-45E5-BAEA-0B6C7EDBDF79}" srcOrd="1" destOrd="0" presId="urn:microsoft.com/office/officeart/2011/layout/CircleProcess"/>
    <dgm:cxn modelId="{88E27415-14C7-40BA-BEFA-435BC5003BF9}" type="presOf" srcId="{360DFC56-08D5-40BD-A28D-1A59D87E89E2}" destId="{1B6E8B8C-74E3-4C58-949E-FFAA086E86C6}" srcOrd="0" destOrd="0" presId="urn:microsoft.com/office/officeart/2011/layout/CircleProcess"/>
    <dgm:cxn modelId="{291AC61F-4308-4FF2-A65A-01B794731B78}" type="presOf" srcId="{9264BBD9-502E-47CD-B4C9-827E8F3024FF}" destId="{F869F8E6-7205-4E61-A632-FBC3A6B7BB29}" srcOrd="0" destOrd="0" presId="urn:microsoft.com/office/officeart/2011/layout/CircleProcess"/>
    <dgm:cxn modelId="{822EB649-3899-4F38-BDA5-9F94F959D480}" type="presOf" srcId="{E08AA889-E8FB-41AD-82C7-55B414C6D220}" destId="{4E51A761-56F5-46B1-A294-50A468DC8887}" srcOrd="0" destOrd="0" presId="urn:microsoft.com/office/officeart/2011/layout/CircleProcess"/>
    <dgm:cxn modelId="{F066116F-3710-43DC-8BB2-3C11F8F7CC88}" type="presOf" srcId="{C8C7E9A5-4FD8-470F-91D9-47D55EBC3B5A}" destId="{DB1C089C-B4FE-48EA-9319-AE3EE268BFE9}" srcOrd="0" destOrd="0" presId="urn:microsoft.com/office/officeart/2011/layout/CircleProcess"/>
    <dgm:cxn modelId="{C938AE53-D156-47AA-9EC4-FBD5C0E67748}" type="presOf" srcId="{E4971C34-AA28-4837-9BAF-DA454F11FD42}" destId="{A6741D54-6DF3-46C9-89B1-DD3E279F0C54}" srcOrd="0" destOrd="0" presId="urn:microsoft.com/office/officeart/2011/layout/CircleProcess"/>
    <dgm:cxn modelId="{8E2F957B-8E7C-480D-9535-5EEB020E7F53}" srcId="{360DFC56-08D5-40BD-A28D-1A59D87E89E2}" destId="{E4971C34-AA28-4837-9BAF-DA454F11FD42}" srcOrd="0" destOrd="0" parTransId="{68306F0A-0DD2-4B03-A731-A103F57BCDA8}" sibTransId="{F35E1BBC-456A-4B8F-BCE9-74B3266091DC}"/>
    <dgm:cxn modelId="{7854ECAF-9FC3-4D95-AF57-9B458186668B}" srcId="{360DFC56-08D5-40BD-A28D-1A59D87E89E2}" destId="{E08AA889-E8FB-41AD-82C7-55B414C6D220}" srcOrd="1" destOrd="0" parTransId="{20CA12F2-0D82-45F7-ADD4-148D544B17A1}" sibTransId="{04359839-5D13-4377-8859-C92354934E5A}"/>
    <dgm:cxn modelId="{F4E9DFBB-30FF-4665-94DA-97CAE353ADD9}" type="presOf" srcId="{E4971C34-AA28-4837-9BAF-DA454F11FD42}" destId="{4F331F41-CC88-4DFA-B190-C35CD9A3392D}" srcOrd="1" destOrd="0" presId="urn:microsoft.com/office/officeart/2011/layout/CircleProcess"/>
    <dgm:cxn modelId="{FFC799DC-EE98-41BE-87EF-63E5056D1EAF}" type="presOf" srcId="{9264BBD9-502E-47CD-B4C9-827E8F3024FF}" destId="{6099D3AC-6371-42B8-9DF1-76944E313498}" srcOrd="1" destOrd="0" presId="urn:microsoft.com/office/officeart/2011/layout/CircleProcess"/>
    <dgm:cxn modelId="{0AA133EE-31F6-48B2-B76E-914838AFF23E}" srcId="{360DFC56-08D5-40BD-A28D-1A59D87E89E2}" destId="{C8C7E9A5-4FD8-470F-91D9-47D55EBC3B5A}" srcOrd="2" destOrd="0" parTransId="{8822D733-4565-466B-BE02-E0FC53CF44CE}" sibTransId="{13B90EBC-D527-4A34-8C01-EFB83E587E14}"/>
    <dgm:cxn modelId="{474454FE-C7A8-4086-BE3F-49BEEC610863}" srcId="{360DFC56-08D5-40BD-A28D-1A59D87E89E2}" destId="{9264BBD9-502E-47CD-B4C9-827E8F3024FF}" srcOrd="3" destOrd="0" parTransId="{93E3A760-5F08-4F4F-AB4B-CD6176D42FE6}" sibTransId="{3E856158-C4D5-48BB-8B57-F59AA758E2FD}"/>
    <dgm:cxn modelId="{22F96F0E-F18E-4DEE-B5C9-809E356A8029}" type="presParOf" srcId="{1B6E8B8C-74E3-4C58-949E-FFAA086E86C6}" destId="{1F810029-5227-4055-9BD0-B176346A82F2}" srcOrd="0" destOrd="0" presId="urn:microsoft.com/office/officeart/2011/layout/CircleProcess"/>
    <dgm:cxn modelId="{7BE4D66F-78A7-42E9-95AA-A42A360498F0}" type="presParOf" srcId="{1F810029-5227-4055-9BD0-B176346A82F2}" destId="{0A0E9696-75A8-4FD8-83C3-BFD8823F6DEE}" srcOrd="0" destOrd="0" presId="urn:microsoft.com/office/officeart/2011/layout/CircleProcess"/>
    <dgm:cxn modelId="{5241B302-2310-4E1B-995C-1EEE45ECE79B}" type="presParOf" srcId="{1B6E8B8C-74E3-4C58-949E-FFAA086E86C6}" destId="{E6D1F319-AD6F-4514-9DF2-E56F999FD1FE}" srcOrd="1" destOrd="0" presId="urn:microsoft.com/office/officeart/2011/layout/CircleProcess"/>
    <dgm:cxn modelId="{F5E19F88-54FB-45CE-8D66-5B5EACD3A2AD}" type="presParOf" srcId="{E6D1F319-AD6F-4514-9DF2-E56F999FD1FE}" destId="{F869F8E6-7205-4E61-A632-FBC3A6B7BB29}" srcOrd="0" destOrd="0" presId="urn:microsoft.com/office/officeart/2011/layout/CircleProcess"/>
    <dgm:cxn modelId="{1B95891E-774D-4624-BB26-E9FB77860A0E}" type="presParOf" srcId="{1B6E8B8C-74E3-4C58-949E-FFAA086E86C6}" destId="{6099D3AC-6371-42B8-9DF1-76944E313498}" srcOrd="2" destOrd="0" presId="urn:microsoft.com/office/officeart/2011/layout/CircleProcess"/>
    <dgm:cxn modelId="{1A71D7EC-C03E-4AE8-B418-AA0C80EE54DE}" type="presParOf" srcId="{1B6E8B8C-74E3-4C58-949E-FFAA086E86C6}" destId="{5202039C-C21A-4B75-B1FC-D9949935B0B9}" srcOrd="3" destOrd="0" presId="urn:microsoft.com/office/officeart/2011/layout/CircleProcess"/>
    <dgm:cxn modelId="{33EDC42A-0E00-434A-A1CC-CDC31EFD02F4}" type="presParOf" srcId="{5202039C-C21A-4B75-B1FC-D9949935B0B9}" destId="{EA8ED354-9D32-41F3-96BE-6DA5228F1F85}" srcOrd="0" destOrd="0" presId="urn:microsoft.com/office/officeart/2011/layout/CircleProcess"/>
    <dgm:cxn modelId="{CD471165-5E74-478A-AA75-5065ED88B809}" type="presParOf" srcId="{1B6E8B8C-74E3-4C58-949E-FFAA086E86C6}" destId="{E165C6DB-39BD-4C1C-92A8-13124F099501}" srcOrd="4" destOrd="0" presId="urn:microsoft.com/office/officeart/2011/layout/CircleProcess"/>
    <dgm:cxn modelId="{E067DD91-99DC-48B4-A848-DCFE18DE2FC1}" type="presParOf" srcId="{E165C6DB-39BD-4C1C-92A8-13124F099501}" destId="{DB1C089C-B4FE-48EA-9319-AE3EE268BFE9}" srcOrd="0" destOrd="0" presId="urn:microsoft.com/office/officeart/2011/layout/CircleProcess"/>
    <dgm:cxn modelId="{D73173E3-30DC-4B6B-8B09-25CBDEBA6A7C}" type="presParOf" srcId="{1B6E8B8C-74E3-4C58-949E-FFAA086E86C6}" destId="{9FB52CF6-A492-45E5-BAEA-0B6C7EDBDF79}" srcOrd="5" destOrd="0" presId="urn:microsoft.com/office/officeart/2011/layout/CircleProcess"/>
    <dgm:cxn modelId="{6FE40EAC-7E6F-434E-9A73-6DAD50032128}" type="presParOf" srcId="{1B6E8B8C-74E3-4C58-949E-FFAA086E86C6}" destId="{C5D4E147-F900-4285-B193-892E590490F6}" srcOrd="6" destOrd="0" presId="urn:microsoft.com/office/officeart/2011/layout/CircleProcess"/>
    <dgm:cxn modelId="{8F96CE26-5FB7-4D36-AE55-85C92B3B52A6}" type="presParOf" srcId="{C5D4E147-F900-4285-B193-892E590490F6}" destId="{CFF18583-4266-4DEF-84F6-FC6FBA175492}" srcOrd="0" destOrd="0" presId="urn:microsoft.com/office/officeart/2011/layout/CircleProcess"/>
    <dgm:cxn modelId="{2D736B27-2135-4908-98B4-309070DA1087}" type="presParOf" srcId="{1B6E8B8C-74E3-4C58-949E-FFAA086E86C6}" destId="{02AE4E4F-00BA-4862-8A11-47291ADDF4A7}" srcOrd="7" destOrd="0" presId="urn:microsoft.com/office/officeart/2011/layout/CircleProcess"/>
    <dgm:cxn modelId="{6A652AEB-DA4E-4E27-AE2B-B5F74271A15A}" type="presParOf" srcId="{02AE4E4F-00BA-4862-8A11-47291ADDF4A7}" destId="{4E51A761-56F5-46B1-A294-50A468DC8887}" srcOrd="0" destOrd="0" presId="urn:microsoft.com/office/officeart/2011/layout/CircleProcess"/>
    <dgm:cxn modelId="{BA8DA388-4B64-43E6-8E58-9E872ACD1DAF}" type="presParOf" srcId="{1B6E8B8C-74E3-4C58-949E-FFAA086E86C6}" destId="{4EEF1FC0-9197-4B0F-A9AC-621269A4107E}" srcOrd="8" destOrd="0" presId="urn:microsoft.com/office/officeart/2011/layout/CircleProcess"/>
    <dgm:cxn modelId="{12208E0D-D8DC-4AE5-8BDE-975CD68282E1}" type="presParOf" srcId="{1B6E8B8C-74E3-4C58-949E-FFAA086E86C6}" destId="{A68E6FB2-10EF-490A-9452-18EAFB96D60A}" srcOrd="9" destOrd="0" presId="urn:microsoft.com/office/officeart/2011/layout/CircleProcess"/>
    <dgm:cxn modelId="{A1B3027C-55A7-4802-961F-5E8A49A4D6E1}" type="presParOf" srcId="{A68E6FB2-10EF-490A-9452-18EAFB96D60A}" destId="{C5AB5AEB-2FA9-4D32-9D83-169C62453809}" srcOrd="0" destOrd="0" presId="urn:microsoft.com/office/officeart/2011/layout/CircleProcess"/>
    <dgm:cxn modelId="{7A790FD8-474A-44D9-A0F8-9B4B5DE4A141}" type="presParOf" srcId="{1B6E8B8C-74E3-4C58-949E-FFAA086E86C6}" destId="{D0970FFA-1C61-4ADF-AD87-6A4A090C5654}" srcOrd="10" destOrd="0" presId="urn:microsoft.com/office/officeart/2011/layout/CircleProcess"/>
    <dgm:cxn modelId="{A522CF9C-4F53-416C-9DBC-B04478E6D715}" type="presParOf" srcId="{D0970FFA-1C61-4ADF-AD87-6A4A090C5654}" destId="{A6741D54-6DF3-46C9-89B1-DD3E279F0C54}" srcOrd="0" destOrd="0" presId="urn:microsoft.com/office/officeart/2011/layout/CircleProcess"/>
    <dgm:cxn modelId="{77662F00-BEC7-4CE6-A4C4-C0BECA7E8628}" type="presParOf" srcId="{1B6E8B8C-74E3-4C58-949E-FFAA086E86C6}" destId="{4F331F41-CC88-4DFA-B190-C35CD9A3392D}"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DFC56-08D5-40BD-A28D-1A59D87E89E2}" type="doc">
      <dgm:prSet loTypeId="urn:microsoft.com/office/officeart/2011/layout/CircleProcess" loCatId="process" qsTypeId="urn:microsoft.com/office/officeart/2005/8/quickstyle/simple5" qsCatId="simple" csTypeId="urn:microsoft.com/office/officeart/2005/8/colors/accent1_4" csCatId="accent1" phldr="1"/>
      <dgm:spPr/>
      <dgm:t>
        <a:bodyPr/>
        <a:lstStyle/>
        <a:p>
          <a:endParaRPr lang="en-GB"/>
        </a:p>
      </dgm:t>
    </dgm:pt>
    <dgm:pt modelId="{11E4845D-2080-439B-91FF-F61223E73858}">
      <dgm:prSet phldrT="[Text]"/>
      <dgm:spPr/>
      <dgm:t>
        <a:bodyPr/>
        <a:lstStyle/>
        <a:p>
          <a:r>
            <a:rPr lang="en-GB" dirty="0">
              <a:latin typeface="Arial" panose="020B0604020202020204" pitchFamily="34" charset="0"/>
              <a:cs typeface="Arial" panose="020B0604020202020204" pitchFamily="34" charset="0"/>
            </a:rPr>
            <a:t>Equity of access to testing</a:t>
          </a:r>
        </a:p>
      </dgm:t>
    </dgm:pt>
    <dgm:pt modelId="{EBE507D1-3232-42B2-9FEC-87212FC62E6C}" type="parTrans" cxnId="{5476CCA0-FBCC-4DFE-BDBE-F79831D2775A}">
      <dgm:prSet/>
      <dgm:spPr/>
      <dgm:t>
        <a:bodyPr/>
        <a:lstStyle/>
        <a:p>
          <a:endParaRPr lang="en-GB">
            <a:latin typeface="Arial" panose="020B0604020202020204" pitchFamily="34" charset="0"/>
            <a:cs typeface="Arial" panose="020B0604020202020204" pitchFamily="34" charset="0"/>
          </a:endParaRPr>
        </a:p>
      </dgm:t>
    </dgm:pt>
    <dgm:pt modelId="{15167178-0EDA-4200-8985-FD90B6C3517C}" type="sibTrans" cxnId="{5476CCA0-FBCC-4DFE-BDBE-F79831D2775A}">
      <dgm:prSet/>
      <dgm:spPr/>
      <dgm:t>
        <a:bodyPr/>
        <a:lstStyle/>
        <a:p>
          <a:endParaRPr lang="en-GB">
            <a:latin typeface="Arial" panose="020B0604020202020204" pitchFamily="34" charset="0"/>
            <a:cs typeface="Arial" panose="020B0604020202020204" pitchFamily="34" charset="0"/>
          </a:endParaRPr>
        </a:p>
      </dgm:t>
    </dgm:pt>
    <dgm:pt modelId="{C8C7E9A5-4FD8-470F-91D9-47D55EBC3B5A}">
      <dgm:prSet/>
      <dgm:spPr/>
      <dgm:t>
        <a:bodyPr/>
        <a:lstStyle/>
        <a:p>
          <a:r>
            <a:rPr lang="en-GB" dirty="0">
              <a:latin typeface="Arial" panose="020B0604020202020204" pitchFamily="34" charset="0"/>
              <a:cs typeface="Arial" panose="020B0604020202020204" pitchFamily="34" charset="0"/>
            </a:rPr>
            <a:t>Genomic Tumour Advisory board</a:t>
          </a:r>
        </a:p>
      </dgm:t>
    </dgm:pt>
    <dgm:pt modelId="{8822D733-4565-466B-BE02-E0FC53CF44CE}" type="parTrans" cxnId="{0AA133EE-31F6-48B2-B76E-914838AFF23E}">
      <dgm:prSet/>
      <dgm:spPr/>
      <dgm:t>
        <a:bodyPr/>
        <a:lstStyle/>
        <a:p>
          <a:endParaRPr lang="en-GB"/>
        </a:p>
      </dgm:t>
    </dgm:pt>
    <dgm:pt modelId="{13B90EBC-D527-4A34-8C01-EFB83E587E14}" type="sibTrans" cxnId="{0AA133EE-31F6-48B2-B76E-914838AFF23E}">
      <dgm:prSet/>
      <dgm:spPr/>
      <dgm:t>
        <a:bodyPr/>
        <a:lstStyle/>
        <a:p>
          <a:endParaRPr lang="en-GB"/>
        </a:p>
      </dgm:t>
    </dgm:pt>
    <dgm:pt modelId="{9264BBD9-502E-47CD-B4C9-827E8F3024FF}">
      <dgm:prSet/>
      <dgm:spPr/>
      <dgm:t>
        <a:bodyPr/>
        <a:lstStyle/>
        <a:p>
          <a:r>
            <a:rPr lang="en-GB" dirty="0">
              <a:latin typeface="Arial" panose="020B0604020202020204" pitchFamily="34" charset="0"/>
              <a:cs typeface="Arial" panose="020B0604020202020204" pitchFamily="34" charset="0"/>
            </a:rPr>
            <a:t>Clinical Genetics support for patients with germline variants</a:t>
          </a:r>
        </a:p>
      </dgm:t>
    </dgm:pt>
    <dgm:pt modelId="{93E3A760-5F08-4F4F-AB4B-CD6176D42FE6}" type="parTrans" cxnId="{474454FE-C7A8-4086-BE3F-49BEEC610863}">
      <dgm:prSet/>
      <dgm:spPr/>
      <dgm:t>
        <a:bodyPr/>
        <a:lstStyle/>
        <a:p>
          <a:endParaRPr lang="en-GB"/>
        </a:p>
      </dgm:t>
    </dgm:pt>
    <dgm:pt modelId="{3E856158-C4D5-48BB-8B57-F59AA758E2FD}" type="sibTrans" cxnId="{474454FE-C7A8-4086-BE3F-49BEEC610863}">
      <dgm:prSet/>
      <dgm:spPr/>
      <dgm:t>
        <a:bodyPr/>
        <a:lstStyle/>
        <a:p>
          <a:endParaRPr lang="en-GB"/>
        </a:p>
      </dgm:t>
    </dgm:pt>
    <dgm:pt modelId="{A1CE9B17-2FFB-4483-9C46-FB8CC3D22A3F}">
      <dgm:prSet/>
      <dgm:spPr/>
      <dgm:t>
        <a:bodyPr/>
        <a:lstStyle/>
        <a:p>
          <a:r>
            <a:rPr lang="en-GB" dirty="0">
              <a:latin typeface="Arial" panose="020B0604020202020204" pitchFamily="34" charset="0"/>
              <a:cs typeface="Arial" panose="020B0604020202020204" pitchFamily="34" charset="0"/>
            </a:rPr>
            <a:t>Turnaround time</a:t>
          </a:r>
        </a:p>
      </dgm:t>
    </dgm:pt>
    <dgm:pt modelId="{A6E04A70-14B2-4E7C-8122-32D70E9229CC}" type="parTrans" cxnId="{2ADED9EF-3709-46FD-8586-C3C3D408DE96}">
      <dgm:prSet/>
      <dgm:spPr/>
      <dgm:t>
        <a:bodyPr/>
        <a:lstStyle/>
        <a:p>
          <a:endParaRPr lang="en-GB"/>
        </a:p>
      </dgm:t>
    </dgm:pt>
    <dgm:pt modelId="{3927ABFF-F9AB-4F4B-89EC-B557B1108336}" type="sibTrans" cxnId="{2ADED9EF-3709-46FD-8586-C3C3D408DE96}">
      <dgm:prSet/>
      <dgm:spPr/>
      <dgm:t>
        <a:bodyPr/>
        <a:lstStyle/>
        <a:p>
          <a:endParaRPr lang="en-GB"/>
        </a:p>
      </dgm:t>
    </dgm:pt>
    <dgm:pt modelId="{5266FE13-A769-4A4C-8594-6AD9C089F630}">
      <dgm:prSet phldrT="[Text]"/>
      <dgm:spPr/>
      <dgm:t>
        <a:bodyPr/>
        <a:lstStyle/>
        <a:p>
          <a:r>
            <a:rPr lang="en-GB" dirty="0">
              <a:latin typeface="Arial" panose="020B0604020202020204" pitchFamily="34" charset="0"/>
              <a:cs typeface="Arial" panose="020B0604020202020204" pitchFamily="34" charset="0"/>
            </a:rPr>
            <a:t>Targeted treatments and Trials</a:t>
          </a:r>
        </a:p>
      </dgm:t>
    </dgm:pt>
    <dgm:pt modelId="{989F5C44-01A4-402B-A9D2-EFD6669C68A6}" type="parTrans" cxnId="{AB3B15C4-FF8B-4E4B-B203-474B08ECD882}">
      <dgm:prSet/>
      <dgm:spPr/>
      <dgm:t>
        <a:bodyPr/>
        <a:lstStyle/>
        <a:p>
          <a:endParaRPr lang="en-GB"/>
        </a:p>
      </dgm:t>
    </dgm:pt>
    <dgm:pt modelId="{FE470A63-E49F-41D8-AC92-73F0CD34A118}" type="sibTrans" cxnId="{AB3B15C4-FF8B-4E4B-B203-474B08ECD882}">
      <dgm:prSet/>
      <dgm:spPr/>
      <dgm:t>
        <a:bodyPr/>
        <a:lstStyle/>
        <a:p>
          <a:endParaRPr lang="en-GB"/>
        </a:p>
      </dgm:t>
    </dgm:pt>
    <dgm:pt modelId="{1B6E8B8C-74E3-4C58-949E-FFAA086E86C6}" type="pres">
      <dgm:prSet presAssocID="{360DFC56-08D5-40BD-A28D-1A59D87E89E2}" presName="Name0" presStyleCnt="0">
        <dgm:presLayoutVars>
          <dgm:chMax val="11"/>
          <dgm:chPref val="11"/>
          <dgm:dir/>
          <dgm:resizeHandles/>
        </dgm:presLayoutVars>
      </dgm:prSet>
      <dgm:spPr/>
    </dgm:pt>
    <dgm:pt modelId="{5EC0E991-862A-4826-A760-53479ED4E19E}" type="pres">
      <dgm:prSet presAssocID="{9264BBD9-502E-47CD-B4C9-827E8F3024FF}" presName="Accent5" presStyleCnt="0"/>
      <dgm:spPr/>
    </dgm:pt>
    <dgm:pt modelId="{0A0E9696-75A8-4FD8-83C3-BFD8823F6DEE}" type="pres">
      <dgm:prSet presAssocID="{9264BBD9-502E-47CD-B4C9-827E8F3024FF}" presName="Accent" presStyleLbl="node1" presStyleIdx="0" presStyleCnt="5"/>
      <dgm:spPr/>
    </dgm:pt>
    <dgm:pt modelId="{DBC43065-00D0-4699-A5ED-80071E7C6DC3}" type="pres">
      <dgm:prSet presAssocID="{9264BBD9-502E-47CD-B4C9-827E8F3024FF}" presName="ParentBackground5" presStyleCnt="0"/>
      <dgm:spPr/>
    </dgm:pt>
    <dgm:pt modelId="{F869F8E6-7205-4E61-A632-FBC3A6B7BB29}" type="pres">
      <dgm:prSet presAssocID="{9264BBD9-502E-47CD-B4C9-827E8F3024FF}" presName="ParentBackground" presStyleLbl="fgAcc1" presStyleIdx="0" presStyleCnt="5"/>
      <dgm:spPr/>
    </dgm:pt>
    <dgm:pt modelId="{9F25C0D2-EEE5-4B48-8625-457EAD628531}" type="pres">
      <dgm:prSet presAssocID="{9264BBD9-502E-47CD-B4C9-827E8F3024FF}" presName="Parent5" presStyleLbl="revTx" presStyleIdx="0" presStyleCnt="0">
        <dgm:presLayoutVars>
          <dgm:chMax val="1"/>
          <dgm:chPref val="1"/>
          <dgm:bulletEnabled val="1"/>
        </dgm:presLayoutVars>
      </dgm:prSet>
      <dgm:spPr/>
    </dgm:pt>
    <dgm:pt modelId="{47328A57-F9E6-43D9-8D1B-22C04E6B0A47}" type="pres">
      <dgm:prSet presAssocID="{C8C7E9A5-4FD8-470F-91D9-47D55EBC3B5A}" presName="Accent4" presStyleCnt="0"/>
      <dgm:spPr/>
    </dgm:pt>
    <dgm:pt modelId="{EA8ED354-9D32-41F3-96BE-6DA5228F1F85}" type="pres">
      <dgm:prSet presAssocID="{C8C7E9A5-4FD8-470F-91D9-47D55EBC3B5A}" presName="Accent" presStyleLbl="node1" presStyleIdx="1" presStyleCnt="5"/>
      <dgm:spPr/>
    </dgm:pt>
    <dgm:pt modelId="{99593644-989E-4ABD-8765-F590D3B74B1E}" type="pres">
      <dgm:prSet presAssocID="{C8C7E9A5-4FD8-470F-91D9-47D55EBC3B5A}" presName="ParentBackground4" presStyleCnt="0"/>
      <dgm:spPr/>
    </dgm:pt>
    <dgm:pt modelId="{DB1C089C-B4FE-48EA-9319-AE3EE268BFE9}" type="pres">
      <dgm:prSet presAssocID="{C8C7E9A5-4FD8-470F-91D9-47D55EBC3B5A}" presName="ParentBackground" presStyleLbl="fgAcc1" presStyleIdx="1" presStyleCnt="5"/>
      <dgm:spPr/>
    </dgm:pt>
    <dgm:pt modelId="{5BEF4136-37B6-46F8-A660-A07EBC45D038}" type="pres">
      <dgm:prSet presAssocID="{C8C7E9A5-4FD8-470F-91D9-47D55EBC3B5A}" presName="Parent4" presStyleLbl="revTx" presStyleIdx="0" presStyleCnt="0">
        <dgm:presLayoutVars>
          <dgm:chMax val="1"/>
          <dgm:chPref val="1"/>
          <dgm:bulletEnabled val="1"/>
        </dgm:presLayoutVars>
      </dgm:prSet>
      <dgm:spPr/>
    </dgm:pt>
    <dgm:pt modelId="{0CDC6ED6-AE61-4662-9329-311A4779E1B8}" type="pres">
      <dgm:prSet presAssocID="{5266FE13-A769-4A4C-8594-6AD9C089F630}" presName="Accent3" presStyleCnt="0"/>
      <dgm:spPr/>
    </dgm:pt>
    <dgm:pt modelId="{0EB8657C-879E-4F01-A5C0-54F3608AB766}" type="pres">
      <dgm:prSet presAssocID="{5266FE13-A769-4A4C-8594-6AD9C089F630}" presName="Accent" presStyleLbl="node1" presStyleIdx="2" presStyleCnt="5"/>
      <dgm:spPr/>
    </dgm:pt>
    <dgm:pt modelId="{4265BE35-A364-40DD-8000-C918AA62023B}" type="pres">
      <dgm:prSet presAssocID="{5266FE13-A769-4A4C-8594-6AD9C089F630}" presName="ParentBackground3" presStyleCnt="0"/>
      <dgm:spPr/>
    </dgm:pt>
    <dgm:pt modelId="{A7B1F9D2-289F-4700-BCE8-5879F4AA297E}" type="pres">
      <dgm:prSet presAssocID="{5266FE13-A769-4A4C-8594-6AD9C089F630}" presName="ParentBackground" presStyleLbl="fgAcc1" presStyleIdx="2" presStyleCnt="5"/>
      <dgm:spPr/>
    </dgm:pt>
    <dgm:pt modelId="{A2C10951-2EF5-4327-938B-BC25FF76AE2D}" type="pres">
      <dgm:prSet presAssocID="{5266FE13-A769-4A4C-8594-6AD9C089F630}" presName="Parent3" presStyleLbl="revTx" presStyleIdx="0" presStyleCnt="0">
        <dgm:presLayoutVars>
          <dgm:chMax val="1"/>
          <dgm:chPref val="1"/>
          <dgm:bulletEnabled val="1"/>
        </dgm:presLayoutVars>
      </dgm:prSet>
      <dgm:spPr/>
    </dgm:pt>
    <dgm:pt modelId="{FDB713F1-3635-4DE8-8313-319324071AA9}" type="pres">
      <dgm:prSet presAssocID="{11E4845D-2080-439B-91FF-F61223E73858}" presName="Accent2" presStyleCnt="0"/>
      <dgm:spPr/>
    </dgm:pt>
    <dgm:pt modelId="{D9621FE7-A8C6-4F79-9639-B2A7F0C09544}" type="pres">
      <dgm:prSet presAssocID="{11E4845D-2080-439B-91FF-F61223E73858}" presName="Accent" presStyleLbl="node1" presStyleIdx="3" presStyleCnt="5"/>
      <dgm:spPr/>
    </dgm:pt>
    <dgm:pt modelId="{C7DD69D1-F885-4D4F-99EE-CEF4BC6BFB90}" type="pres">
      <dgm:prSet presAssocID="{11E4845D-2080-439B-91FF-F61223E73858}" presName="ParentBackground2" presStyleCnt="0"/>
      <dgm:spPr/>
    </dgm:pt>
    <dgm:pt modelId="{05D49EA4-7CE1-40B3-87DC-E59827472AE8}" type="pres">
      <dgm:prSet presAssocID="{11E4845D-2080-439B-91FF-F61223E73858}" presName="ParentBackground" presStyleLbl="fgAcc1" presStyleIdx="3" presStyleCnt="5"/>
      <dgm:spPr/>
    </dgm:pt>
    <dgm:pt modelId="{E657E947-75CE-4B84-98FD-9714C7CBD2E6}" type="pres">
      <dgm:prSet presAssocID="{11E4845D-2080-439B-91FF-F61223E73858}" presName="Parent2" presStyleLbl="revTx" presStyleIdx="0" presStyleCnt="0">
        <dgm:presLayoutVars>
          <dgm:chMax val="1"/>
          <dgm:chPref val="1"/>
          <dgm:bulletEnabled val="1"/>
        </dgm:presLayoutVars>
      </dgm:prSet>
      <dgm:spPr/>
    </dgm:pt>
    <dgm:pt modelId="{113B07B2-20A2-48F8-9F86-529D90B8D0C8}" type="pres">
      <dgm:prSet presAssocID="{A1CE9B17-2FFB-4483-9C46-FB8CC3D22A3F}" presName="Accent1" presStyleCnt="0"/>
      <dgm:spPr/>
    </dgm:pt>
    <dgm:pt modelId="{8EAEC73D-D90B-4601-8176-DC9C1F05A40A}" type="pres">
      <dgm:prSet presAssocID="{A1CE9B17-2FFB-4483-9C46-FB8CC3D22A3F}" presName="Accent" presStyleLbl="node1" presStyleIdx="4" presStyleCnt="5"/>
      <dgm:spPr/>
    </dgm:pt>
    <dgm:pt modelId="{7F30413F-BF4B-4413-9D45-A10AE9BEEB73}" type="pres">
      <dgm:prSet presAssocID="{A1CE9B17-2FFB-4483-9C46-FB8CC3D22A3F}" presName="ParentBackground1" presStyleCnt="0"/>
      <dgm:spPr/>
    </dgm:pt>
    <dgm:pt modelId="{F831A385-609A-4885-9FE8-6B1692A78F61}" type="pres">
      <dgm:prSet presAssocID="{A1CE9B17-2FFB-4483-9C46-FB8CC3D22A3F}" presName="ParentBackground" presStyleLbl="fgAcc1" presStyleIdx="4" presStyleCnt="5"/>
      <dgm:spPr/>
    </dgm:pt>
    <dgm:pt modelId="{1B5B5984-649B-4E4E-B46F-5E9BFFD8DE9A}" type="pres">
      <dgm:prSet presAssocID="{A1CE9B17-2FFB-4483-9C46-FB8CC3D22A3F}" presName="Parent1" presStyleLbl="revTx" presStyleIdx="0" presStyleCnt="0">
        <dgm:presLayoutVars>
          <dgm:chMax val="1"/>
          <dgm:chPref val="1"/>
          <dgm:bulletEnabled val="1"/>
        </dgm:presLayoutVars>
      </dgm:prSet>
      <dgm:spPr/>
    </dgm:pt>
  </dgm:ptLst>
  <dgm:cxnLst>
    <dgm:cxn modelId="{88E27415-14C7-40BA-BEFA-435BC5003BF9}" type="presOf" srcId="{360DFC56-08D5-40BD-A28D-1A59D87E89E2}" destId="{1B6E8B8C-74E3-4C58-949E-FFAA086E86C6}" srcOrd="0" destOrd="0" presId="urn:microsoft.com/office/officeart/2011/layout/CircleProcess"/>
    <dgm:cxn modelId="{1F404F61-F925-42F4-8DCD-C438735806C4}" type="presOf" srcId="{9264BBD9-502E-47CD-B4C9-827E8F3024FF}" destId="{9F25C0D2-EEE5-4B48-8625-457EAD628531}" srcOrd="1" destOrd="0" presId="urn:microsoft.com/office/officeart/2011/layout/CircleProcess"/>
    <dgm:cxn modelId="{E9AC0B4E-5966-44AA-AC59-C6E0D7413A5A}" type="presOf" srcId="{9264BBD9-502E-47CD-B4C9-827E8F3024FF}" destId="{F869F8E6-7205-4E61-A632-FBC3A6B7BB29}" srcOrd="0" destOrd="0" presId="urn:microsoft.com/office/officeart/2011/layout/CircleProcess"/>
    <dgm:cxn modelId="{427C9851-0BE8-4163-BAC4-EDA5A319A2C3}" type="presOf" srcId="{11E4845D-2080-439B-91FF-F61223E73858}" destId="{05D49EA4-7CE1-40B3-87DC-E59827472AE8}" srcOrd="0" destOrd="0" presId="urn:microsoft.com/office/officeart/2011/layout/CircleProcess"/>
    <dgm:cxn modelId="{90881B7E-F81E-4175-AC6D-3B718A06A95A}" type="presOf" srcId="{A1CE9B17-2FFB-4483-9C46-FB8CC3D22A3F}" destId="{F831A385-609A-4885-9FE8-6B1692A78F61}" srcOrd="0" destOrd="0" presId="urn:microsoft.com/office/officeart/2011/layout/CircleProcess"/>
    <dgm:cxn modelId="{BBE60696-FC50-4C1A-BBA6-4F9276F23716}" type="presOf" srcId="{A1CE9B17-2FFB-4483-9C46-FB8CC3D22A3F}" destId="{1B5B5984-649B-4E4E-B46F-5E9BFFD8DE9A}" srcOrd="1" destOrd="0" presId="urn:microsoft.com/office/officeart/2011/layout/CircleProcess"/>
    <dgm:cxn modelId="{5476CCA0-FBCC-4DFE-BDBE-F79831D2775A}" srcId="{360DFC56-08D5-40BD-A28D-1A59D87E89E2}" destId="{11E4845D-2080-439B-91FF-F61223E73858}" srcOrd="1" destOrd="0" parTransId="{EBE507D1-3232-42B2-9FEC-87212FC62E6C}" sibTransId="{15167178-0EDA-4200-8985-FD90B6C3517C}"/>
    <dgm:cxn modelId="{116A21A4-BC4C-4279-8693-522ED178217B}" type="presOf" srcId="{C8C7E9A5-4FD8-470F-91D9-47D55EBC3B5A}" destId="{DB1C089C-B4FE-48EA-9319-AE3EE268BFE9}" srcOrd="0" destOrd="0" presId="urn:microsoft.com/office/officeart/2011/layout/CircleProcess"/>
    <dgm:cxn modelId="{AB3B15C4-FF8B-4E4B-B203-474B08ECD882}" srcId="{360DFC56-08D5-40BD-A28D-1A59D87E89E2}" destId="{5266FE13-A769-4A4C-8594-6AD9C089F630}" srcOrd="2" destOrd="0" parTransId="{989F5C44-01A4-402B-A9D2-EFD6669C68A6}" sibTransId="{FE470A63-E49F-41D8-AC92-73F0CD34A118}"/>
    <dgm:cxn modelId="{EEF6B9C7-F9DB-422E-A673-FC7F3623BC35}" type="presOf" srcId="{5266FE13-A769-4A4C-8594-6AD9C089F630}" destId="{A7B1F9D2-289F-4700-BCE8-5879F4AA297E}" srcOrd="0" destOrd="0" presId="urn:microsoft.com/office/officeart/2011/layout/CircleProcess"/>
    <dgm:cxn modelId="{A638A4E5-2DB0-4814-AB6B-D496B87E96A7}" type="presOf" srcId="{11E4845D-2080-439B-91FF-F61223E73858}" destId="{E657E947-75CE-4B84-98FD-9714C7CBD2E6}" srcOrd="1" destOrd="0" presId="urn:microsoft.com/office/officeart/2011/layout/CircleProcess"/>
    <dgm:cxn modelId="{652CA1ED-6323-4B85-81DD-255FF8FFC2C8}" type="presOf" srcId="{5266FE13-A769-4A4C-8594-6AD9C089F630}" destId="{A2C10951-2EF5-4327-938B-BC25FF76AE2D}" srcOrd="1" destOrd="0" presId="urn:microsoft.com/office/officeart/2011/layout/CircleProcess"/>
    <dgm:cxn modelId="{0AA133EE-31F6-48B2-B76E-914838AFF23E}" srcId="{360DFC56-08D5-40BD-A28D-1A59D87E89E2}" destId="{C8C7E9A5-4FD8-470F-91D9-47D55EBC3B5A}" srcOrd="3" destOrd="0" parTransId="{8822D733-4565-466B-BE02-E0FC53CF44CE}" sibTransId="{13B90EBC-D527-4A34-8C01-EFB83E587E14}"/>
    <dgm:cxn modelId="{2ADED9EF-3709-46FD-8586-C3C3D408DE96}" srcId="{360DFC56-08D5-40BD-A28D-1A59D87E89E2}" destId="{A1CE9B17-2FFB-4483-9C46-FB8CC3D22A3F}" srcOrd="0" destOrd="0" parTransId="{A6E04A70-14B2-4E7C-8122-32D70E9229CC}" sibTransId="{3927ABFF-F9AB-4F4B-89EC-B557B1108336}"/>
    <dgm:cxn modelId="{70ACE9FA-CA0F-4398-9F44-71AC1C7614C0}" type="presOf" srcId="{C8C7E9A5-4FD8-470F-91D9-47D55EBC3B5A}" destId="{5BEF4136-37B6-46F8-A660-A07EBC45D038}" srcOrd="1" destOrd="0" presId="urn:microsoft.com/office/officeart/2011/layout/CircleProcess"/>
    <dgm:cxn modelId="{474454FE-C7A8-4086-BE3F-49BEEC610863}" srcId="{360DFC56-08D5-40BD-A28D-1A59D87E89E2}" destId="{9264BBD9-502E-47CD-B4C9-827E8F3024FF}" srcOrd="4" destOrd="0" parTransId="{93E3A760-5F08-4F4F-AB4B-CD6176D42FE6}" sibTransId="{3E856158-C4D5-48BB-8B57-F59AA758E2FD}"/>
    <dgm:cxn modelId="{F47F41E9-AA7F-4232-8262-7029C802B906}" type="presParOf" srcId="{1B6E8B8C-74E3-4C58-949E-FFAA086E86C6}" destId="{5EC0E991-862A-4826-A760-53479ED4E19E}" srcOrd="0" destOrd="0" presId="urn:microsoft.com/office/officeart/2011/layout/CircleProcess"/>
    <dgm:cxn modelId="{8472DE6D-0EAF-4B21-BEDA-4D6F8EFC1B8C}" type="presParOf" srcId="{5EC0E991-862A-4826-A760-53479ED4E19E}" destId="{0A0E9696-75A8-4FD8-83C3-BFD8823F6DEE}" srcOrd="0" destOrd="0" presId="urn:microsoft.com/office/officeart/2011/layout/CircleProcess"/>
    <dgm:cxn modelId="{52F49AD1-B5BA-4A9A-8A4E-35EAA23087FB}" type="presParOf" srcId="{1B6E8B8C-74E3-4C58-949E-FFAA086E86C6}" destId="{DBC43065-00D0-4699-A5ED-80071E7C6DC3}" srcOrd="1" destOrd="0" presId="urn:microsoft.com/office/officeart/2011/layout/CircleProcess"/>
    <dgm:cxn modelId="{4228C94B-ED14-4DF3-8641-FCFEC85FDDD5}" type="presParOf" srcId="{DBC43065-00D0-4699-A5ED-80071E7C6DC3}" destId="{F869F8E6-7205-4E61-A632-FBC3A6B7BB29}" srcOrd="0" destOrd="0" presId="urn:microsoft.com/office/officeart/2011/layout/CircleProcess"/>
    <dgm:cxn modelId="{29EAA3DB-7810-42DE-A25F-462B0D293622}" type="presParOf" srcId="{1B6E8B8C-74E3-4C58-949E-FFAA086E86C6}" destId="{9F25C0D2-EEE5-4B48-8625-457EAD628531}" srcOrd="2" destOrd="0" presId="urn:microsoft.com/office/officeart/2011/layout/CircleProcess"/>
    <dgm:cxn modelId="{096032D2-D2C9-4F69-B909-DF281E33D327}" type="presParOf" srcId="{1B6E8B8C-74E3-4C58-949E-FFAA086E86C6}" destId="{47328A57-F9E6-43D9-8D1B-22C04E6B0A47}" srcOrd="3" destOrd="0" presId="urn:microsoft.com/office/officeart/2011/layout/CircleProcess"/>
    <dgm:cxn modelId="{91C60784-79A7-420A-A431-9ECEC6AAA4CD}" type="presParOf" srcId="{47328A57-F9E6-43D9-8D1B-22C04E6B0A47}" destId="{EA8ED354-9D32-41F3-96BE-6DA5228F1F85}" srcOrd="0" destOrd="0" presId="urn:microsoft.com/office/officeart/2011/layout/CircleProcess"/>
    <dgm:cxn modelId="{91C25583-4DAB-465E-8C35-214CFEB3294D}" type="presParOf" srcId="{1B6E8B8C-74E3-4C58-949E-FFAA086E86C6}" destId="{99593644-989E-4ABD-8765-F590D3B74B1E}" srcOrd="4" destOrd="0" presId="urn:microsoft.com/office/officeart/2011/layout/CircleProcess"/>
    <dgm:cxn modelId="{28DA7184-D54F-4A9F-9A1B-39A13700C000}" type="presParOf" srcId="{99593644-989E-4ABD-8765-F590D3B74B1E}" destId="{DB1C089C-B4FE-48EA-9319-AE3EE268BFE9}" srcOrd="0" destOrd="0" presId="urn:microsoft.com/office/officeart/2011/layout/CircleProcess"/>
    <dgm:cxn modelId="{FF0C6BD1-83BF-4FCB-BFB0-225B986592AF}" type="presParOf" srcId="{1B6E8B8C-74E3-4C58-949E-FFAA086E86C6}" destId="{5BEF4136-37B6-46F8-A660-A07EBC45D038}" srcOrd="5" destOrd="0" presId="urn:microsoft.com/office/officeart/2011/layout/CircleProcess"/>
    <dgm:cxn modelId="{C3395018-4B25-44F9-AC42-4C1116BFBE36}" type="presParOf" srcId="{1B6E8B8C-74E3-4C58-949E-FFAA086E86C6}" destId="{0CDC6ED6-AE61-4662-9329-311A4779E1B8}" srcOrd="6" destOrd="0" presId="urn:microsoft.com/office/officeart/2011/layout/CircleProcess"/>
    <dgm:cxn modelId="{E2D6E92B-12DF-40D0-80E6-BB73EC1E66BA}" type="presParOf" srcId="{0CDC6ED6-AE61-4662-9329-311A4779E1B8}" destId="{0EB8657C-879E-4F01-A5C0-54F3608AB766}" srcOrd="0" destOrd="0" presId="urn:microsoft.com/office/officeart/2011/layout/CircleProcess"/>
    <dgm:cxn modelId="{63817044-D5FD-4276-9129-773BC20BA2F8}" type="presParOf" srcId="{1B6E8B8C-74E3-4C58-949E-FFAA086E86C6}" destId="{4265BE35-A364-40DD-8000-C918AA62023B}" srcOrd="7" destOrd="0" presId="urn:microsoft.com/office/officeart/2011/layout/CircleProcess"/>
    <dgm:cxn modelId="{F39044C4-F207-419E-9820-E2603075A225}" type="presParOf" srcId="{4265BE35-A364-40DD-8000-C918AA62023B}" destId="{A7B1F9D2-289F-4700-BCE8-5879F4AA297E}" srcOrd="0" destOrd="0" presId="urn:microsoft.com/office/officeart/2011/layout/CircleProcess"/>
    <dgm:cxn modelId="{E0C1CA3C-AFE2-4435-AB44-2E5CF6502289}" type="presParOf" srcId="{1B6E8B8C-74E3-4C58-949E-FFAA086E86C6}" destId="{A2C10951-2EF5-4327-938B-BC25FF76AE2D}" srcOrd="8" destOrd="0" presId="urn:microsoft.com/office/officeart/2011/layout/CircleProcess"/>
    <dgm:cxn modelId="{BCC1C68D-9E69-411F-AD95-3515F18B2F99}" type="presParOf" srcId="{1B6E8B8C-74E3-4C58-949E-FFAA086E86C6}" destId="{FDB713F1-3635-4DE8-8313-319324071AA9}" srcOrd="9" destOrd="0" presId="urn:microsoft.com/office/officeart/2011/layout/CircleProcess"/>
    <dgm:cxn modelId="{1D0AED10-D9C9-46C1-9786-DDE061FEC9AA}" type="presParOf" srcId="{FDB713F1-3635-4DE8-8313-319324071AA9}" destId="{D9621FE7-A8C6-4F79-9639-B2A7F0C09544}" srcOrd="0" destOrd="0" presId="urn:microsoft.com/office/officeart/2011/layout/CircleProcess"/>
    <dgm:cxn modelId="{4F94309D-22F8-4F97-AB51-5FA3099EB696}" type="presParOf" srcId="{1B6E8B8C-74E3-4C58-949E-FFAA086E86C6}" destId="{C7DD69D1-F885-4D4F-99EE-CEF4BC6BFB90}" srcOrd="10" destOrd="0" presId="urn:microsoft.com/office/officeart/2011/layout/CircleProcess"/>
    <dgm:cxn modelId="{0B653DA5-9EC8-4298-B869-C45277172F1C}" type="presParOf" srcId="{C7DD69D1-F885-4D4F-99EE-CEF4BC6BFB90}" destId="{05D49EA4-7CE1-40B3-87DC-E59827472AE8}" srcOrd="0" destOrd="0" presId="urn:microsoft.com/office/officeart/2011/layout/CircleProcess"/>
    <dgm:cxn modelId="{9B9464A2-0ADD-45AB-A971-53CE212FBFB9}" type="presParOf" srcId="{1B6E8B8C-74E3-4C58-949E-FFAA086E86C6}" destId="{E657E947-75CE-4B84-98FD-9714C7CBD2E6}" srcOrd="11" destOrd="0" presId="urn:microsoft.com/office/officeart/2011/layout/CircleProcess"/>
    <dgm:cxn modelId="{1A7DF9AE-EE24-48A2-96BB-2DD3F2AE6552}" type="presParOf" srcId="{1B6E8B8C-74E3-4C58-949E-FFAA086E86C6}" destId="{113B07B2-20A2-48F8-9F86-529D90B8D0C8}" srcOrd="12" destOrd="0" presId="urn:microsoft.com/office/officeart/2011/layout/CircleProcess"/>
    <dgm:cxn modelId="{2CFD9327-63CE-4433-A5A4-1F11B4AE6C70}" type="presParOf" srcId="{113B07B2-20A2-48F8-9F86-529D90B8D0C8}" destId="{8EAEC73D-D90B-4601-8176-DC9C1F05A40A}" srcOrd="0" destOrd="0" presId="urn:microsoft.com/office/officeart/2011/layout/CircleProcess"/>
    <dgm:cxn modelId="{ED5D7711-9127-46D6-AAD9-4FDCF00FB775}" type="presParOf" srcId="{1B6E8B8C-74E3-4C58-949E-FFAA086E86C6}" destId="{7F30413F-BF4B-4413-9D45-A10AE9BEEB73}" srcOrd="13" destOrd="0" presId="urn:microsoft.com/office/officeart/2011/layout/CircleProcess"/>
    <dgm:cxn modelId="{65CBB9C4-6FC9-4EEC-BC14-66F845A2C9CC}" type="presParOf" srcId="{7F30413F-BF4B-4413-9D45-A10AE9BEEB73}" destId="{F831A385-609A-4885-9FE8-6B1692A78F61}" srcOrd="0" destOrd="0" presId="urn:microsoft.com/office/officeart/2011/layout/CircleProcess"/>
    <dgm:cxn modelId="{4FC98F96-69A1-4EE3-ABB5-E971A9352302}" type="presParOf" srcId="{1B6E8B8C-74E3-4C58-949E-FFAA086E86C6}" destId="{1B5B5984-649B-4E4E-B46F-5E9BFFD8DE9A}"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DFC56-08D5-40BD-A28D-1A59D87E89E2}" type="doc">
      <dgm:prSet loTypeId="urn:microsoft.com/office/officeart/2011/layout/CircleProcess" loCatId="process" qsTypeId="urn:microsoft.com/office/officeart/2005/8/quickstyle/simple5" qsCatId="simple" csTypeId="urn:microsoft.com/office/officeart/2005/8/colors/accent1_4" csCatId="accent1" phldr="1"/>
      <dgm:spPr/>
      <dgm:t>
        <a:bodyPr/>
        <a:lstStyle/>
        <a:p>
          <a:endParaRPr lang="en-GB"/>
        </a:p>
      </dgm:t>
    </dgm:pt>
    <dgm:pt modelId="{11E4845D-2080-439B-91FF-F61223E73858}">
      <dgm:prSet phldrT="[Text]" custT="1"/>
      <dgm:spPr/>
      <dgm:t>
        <a:bodyPr/>
        <a:lstStyle/>
        <a:p>
          <a:r>
            <a:rPr lang="en-GB" sz="1700" dirty="0">
              <a:latin typeface="Arial" panose="020B0604020202020204" pitchFamily="34" charset="0"/>
              <a:cs typeface="Arial" panose="020B0604020202020204" pitchFamily="34" charset="0"/>
            </a:rPr>
            <a:t>SWGMS can support clinicians</a:t>
          </a:r>
        </a:p>
      </dgm:t>
    </dgm:pt>
    <dgm:pt modelId="{EBE507D1-3232-42B2-9FEC-87212FC62E6C}" type="parTrans" cxnId="{5476CCA0-FBCC-4DFE-BDBE-F79831D2775A}">
      <dgm:prSet/>
      <dgm:spPr/>
      <dgm:t>
        <a:bodyPr/>
        <a:lstStyle/>
        <a:p>
          <a:endParaRPr lang="en-GB">
            <a:latin typeface="Arial" panose="020B0604020202020204" pitchFamily="34" charset="0"/>
            <a:cs typeface="Arial" panose="020B0604020202020204" pitchFamily="34" charset="0"/>
          </a:endParaRPr>
        </a:p>
      </dgm:t>
    </dgm:pt>
    <dgm:pt modelId="{15167178-0EDA-4200-8985-FD90B6C3517C}" type="sibTrans" cxnId="{5476CCA0-FBCC-4DFE-BDBE-F79831D2775A}">
      <dgm:prSet/>
      <dgm:spPr/>
      <dgm:t>
        <a:bodyPr/>
        <a:lstStyle/>
        <a:p>
          <a:endParaRPr lang="en-GB">
            <a:latin typeface="Arial" panose="020B0604020202020204" pitchFamily="34" charset="0"/>
            <a:cs typeface="Arial" panose="020B0604020202020204" pitchFamily="34" charset="0"/>
          </a:endParaRPr>
        </a:p>
      </dgm:t>
    </dgm:pt>
    <dgm:pt modelId="{9264BBD9-502E-47CD-B4C9-827E8F3024FF}">
      <dgm:prSet custT="1"/>
      <dgm:spPr/>
      <dgm:t>
        <a:bodyPr/>
        <a:lstStyle/>
        <a:p>
          <a:r>
            <a:rPr lang="en-GB" sz="1700" dirty="0">
              <a:latin typeface="Arial" panose="020B0604020202020204" pitchFamily="34" charset="0"/>
              <a:cs typeface="Arial" panose="020B0604020202020204" pitchFamily="34" charset="0"/>
            </a:rPr>
            <a:t>Resources</a:t>
          </a:r>
        </a:p>
      </dgm:t>
    </dgm:pt>
    <dgm:pt modelId="{93E3A760-5F08-4F4F-AB4B-CD6176D42FE6}" type="parTrans" cxnId="{474454FE-C7A8-4086-BE3F-49BEEC610863}">
      <dgm:prSet/>
      <dgm:spPr/>
      <dgm:t>
        <a:bodyPr/>
        <a:lstStyle/>
        <a:p>
          <a:endParaRPr lang="en-GB"/>
        </a:p>
      </dgm:t>
    </dgm:pt>
    <dgm:pt modelId="{3E856158-C4D5-48BB-8B57-F59AA758E2FD}" type="sibTrans" cxnId="{474454FE-C7A8-4086-BE3F-49BEEC610863}">
      <dgm:prSet/>
      <dgm:spPr/>
      <dgm:t>
        <a:bodyPr/>
        <a:lstStyle/>
        <a:p>
          <a:endParaRPr lang="en-GB"/>
        </a:p>
      </dgm:t>
    </dgm:pt>
    <dgm:pt modelId="{A1CE9B17-2FFB-4483-9C46-FB8CC3D22A3F}">
      <dgm:prSet custT="1"/>
      <dgm:spPr/>
      <dgm:t>
        <a:bodyPr/>
        <a:lstStyle/>
        <a:p>
          <a:r>
            <a:rPr lang="en-GB" sz="1700" dirty="0">
              <a:latin typeface="Arial" panose="020B0604020202020204" pitchFamily="34" charset="0"/>
              <a:cs typeface="Arial" panose="020B0604020202020204" pitchFamily="34" charset="0"/>
            </a:rPr>
            <a:t>Bristol Labs need </a:t>
          </a:r>
          <a:r>
            <a:rPr lang="en-GB" sz="1700" b="1" dirty="0">
              <a:latin typeface="Arial" panose="020B0604020202020204" pitchFamily="34" charset="0"/>
              <a:cs typeface="Arial" panose="020B0604020202020204" pitchFamily="34" charset="0"/>
            </a:rPr>
            <a:t>TOF</a:t>
          </a:r>
        </a:p>
        <a:p>
          <a:r>
            <a:rPr lang="en-GB" sz="1700" b="1" dirty="0">
              <a:latin typeface="Arial" panose="020B0604020202020204" pitchFamily="34" charset="0"/>
              <a:cs typeface="Arial" panose="020B0604020202020204" pitchFamily="34" charset="0"/>
            </a:rPr>
            <a:t>ROD</a:t>
          </a:r>
          <a:r>
            <a:rPr lang="en-GB" sz="1700" dirty="0">
              <a:latin typeface="Arial" panose="020B0604020202020204" pitchFamily="34" charset="0"/>
              <a:cs typeface="Arial" panose="020B0604020202020204" pitchFamily="34" charset="0"/>
            </a:rPr>
            <a:t> and </a:t>
          </a:r>
          <a:r>
            <a:rPr lang="en-GB" sz="1700" b="1" dirty="0">
              <a:latin typeface="Arial" panose="020B0604020202020204" pitchFamily="34" charset="0"/>
              <a:cs typeface="Arial" panose="020B0604020202020204" pitchFamily="34" charset="0"/>
            </a:rPr>
            <a:t>Germline </a:t>
          </a:r>
          <a:r>
            <a:rPr lang="en-GB" sz="1700" dirty="0">
              <a:latin typeface="Arial" panose="020B0604020202020204" pitchFamily="34" charset="0"/>
              <a:cs typeface="Arial" panose="020B0604020202020204" pitchFamily="34" charset="0"/>
            </a:rPr>
            <a:t>sample to proceed with WGS</a:t>
          </a:r>
        </a:p>
      </dgm:t>
    </dgm:pt>
    <dgm:pt modelId="{A6E04A70-14B2-4E7C-8122-32D70E9229CC}" type="parTrans" cxnId="{2ADED9EF-3709-46FD-8586-C3C3D408DE96}">
      <dgm:prSet/>
      <dgm:spPr/>
      <dgm:t>
        <a:bodyPr/>
        <a:lstStyle/>
        <a:p>
          <a:endParaRPr lang="en-GB"/>
        </a:p>
      </dgm:t>
    </dgm:pt>
    <dgm:pt modelId="{3927ABFF-F9AB-4F4B-89EC-B557B1108336}" type="sibTrans" cxnId="{2ADED9EF-3709-46FD-8586-C3C3D408DE96}">
      <dgm:prSet/>
      <dgm:spPr/>
      <dgm:t>
        <a:bodyPr/>
        <a:lstStyle/>
        <a:p>
          <a:endParaRPr lang="en-GB"/>
        </a:p>
      </dgm:t>
    </dgm:pt>
    <dgm:pt modelId="{7A29C4E6-5B0D-45C8-8075-08EF3D115DAE}">
      <dgm:prSet custT="1"/>
      <dgm:spPr/>
      <dgm:t>
        <a:bodyPr/>
        <a:lstStyle/>
        <a:p>
          <a:r>
            <a:rPr lang="en-GB" sz="1800" i="1" dirty="0">
              <a:hlinkClick xmlns:r="http://schemas.openxmlformats.org/officeDocument/2006/relationships" r:id="rId1"/>
            </a:rPr>
            <a:t>www.nbt.nhs.uk/south-west-genomic-laboratory-hub</a:t>
          </a:r>
          <a:endParaRPr lang="en-GB" sz="1800" dirty="0"/>
        </a:p>
      </dgm:t>
    </dgm:pt>
    <dgm:pt modelId="{6A051476-38A8-4C37-8C50-43B81780CE94}" type="parTrans" cxnId="{7AA3442D-D83F-4E50-8034-4FB56CFEFBF0}">
      <dgm:prSet/>
      <dgm:spPr/>
      <dgm:t>
        <a:bodyPr/>
        <a:lstStyle/>
        <a:p>
          <a:endParaRPr lang="en-GB"/>
        </a:p>
      </dgm:t>
    </dgm:pt>
    <dgm:pt modelId="{FDB04AF4-C637-4D1F-83FF-8DCA150E55E3}" type="sibTrans" cxnId="{7AA3442D-D83F-4E50-8034-4FB56CFEFBF0}">
      <dgm:prSet/>
      <dgm:spPr/>
      <dgm:t>
        <a:bodyPr/>
        <a:lstStyle/>
        <a:p>
          <a:endParaRPr lang="en-GB"/>
        </a:p>
      </dgm:t>
    </dgm:pt>
    <dgm:pt modelId="{1B6E8B8C-74E3-4C58-949E-FFAA086E86C6}" type="pres">
      <dgm:prSet presAssocID="{360DFC56-08D5-40BD-A28D-1A59D87E89E2}" presName="Name0" presStyleCnt="0">
        <dgm:presLayoutVars>
          <dgm:chMax val="11"/>
          <dgm:chPref val="11"/>
          <dgm:dir/>
          <dgm:resizeHandles/>
        </dgm:presLayoutVars>
      </dgm:prSet>
      <dgm:spPr/>
    </dgm:pt>
    <dgm:pt modelId="{3E8DE9C8-BEDB-4620-AF45-814D78D4DD49}" type="pres">
      <dgm:prSet presAssocID="{9264BBD9-502E-47CD-B4C9-827E8F3024FF}" presName="Accent4" presStyleCnt="0"/>
      <dgm:spPr/>
    </dgm:pt>
    <dgm:pt modelId="{0A0E9696-75A8-4FD8-83C3-BFD8823F6DEE}" type="pres">
      <dgm:prSet presAssocID="{9264BBD9-502E-47CD-B4C9-827E8F3024FF}" presName="Accent" presStyleLbl="node1" presStyleIdx="0" presStyleCnt="4"/>
      <dgm:spPr/>
    </dgm:pt>
    <dgm:pt modelId="{1BD6C8DB-E80B-4728-BD88-8B61C4D1E7C1}" type="pres">
      <dgm:prSet presAssocID="{9264BBD9-502E-47CD-B4C9-827E8F3024FF}" presName="ParentBackground4" presStyleCnt="0"/>
      <dgm:spPr/>
    </dgm:pt>
    <dgm:pt modelId="{F869F8E6-7205-4E61-A632-FBC3A6B7BB29}" type="pres">
      <dgm:prSet presAssocID="{9264BBD9-502E-47CD-B4C9-827E8F3024FF}" presName="ParentBackground" presStyleLbl="fgAcc1" presStyleIdx="0" presStyleCnt="4"/>
      <dgm:spPr/>
    </dgm:pt>
    <dgm:pt modelId="{4472E22D-FC53-488F-AB77-BB38E6EAFF97}" type="pres">
      <dgm:prSet presAssocID="{9264BBD9-502E-47CD-B4C9-827E8F3024FF}" presName="Parent4" presStyleLbl="revTx" presStyleIdx="0" presStyleCnt="0">
        <dgm:presLayoutVars>
          <dgm:chMax val="1"/>
          <dgm:chPref val="1"/>
          <dgm:bulletEnabled val="1"/>
        </dgm:presLayoutVars>
      </dgm:prSet>
      <dgm:spPr/>
    </dgm:pt>
    <dgm:pt modelId="{65552FBD-6258-4E7D-B5F5-FE8E4A90D295}" type="pres">
      <dgm:prSet presAssocID="{7A29C4E6-5B0D-45C8-8075-08EF3D115DAE}" presName="Accent3" presStyleCnt="0"/>
      <dgm:spPr/>
    </dgm:pt>
    <dgm:pt modelId="{0BBCAAF4-1811-49B4-97A7-C2CB3803737F}" type="pres">
      <dgm:prSet presAssocID="{7A29C4E6-5B0D-45C8-8075-08EF3D115DAE}" presName="Accent" presStyleLbl="node1" presStyleIdx="1" presStyleCnt="4"/>
      <dgm:spPr/>
    </dgm:pt>
    <dgm:pt modelId="{48199BC4-4C04-4886-9E0E-21A141F62965}" type="pres">
      <dgm:prSet presAssocID="{7A29C4E6-5B0D-45C8-8075-08EF3D115DAE}" presName="ParentBackground3" presStyleCnt="0"/>
      <dgm:spPr/>
    </dgm:pt>
    <dgm:pt modelId="{84000A8E-0347-47F8-AB01-8F6B52C9F07C}" type="pres">
      <dgm:prSet presAssocID="{7A29C4E6-5B0D-45C8-8075-08EF3D115DAE}" presName="ParentBackground" presStyleLbl="fgAcc1" presStyleIdx="1" presStyleCnt="4"/>
      <dgm:spPr/>
    </dgm:pt>
    <dgm:pt modelId="{5B394BD8-A227-4D8F-812A-2D011D77445B}" type="pres">
      <dgm:prSet presAssocID="{7A29C4E6-5B0D-45C8-8075-08EF3D115DAE}" presName="Parent3" presStyleLbl="revTx" presStyleIdx="0" presStyleCnt="0">
        <dgm:presLayoutVars>
          <dgm:chMax val="1"/>
          <dgm:chPref val="1"/>
          <dgm:bulletEnabled val="1"/>
        </dgm:presLayoutVars>
      </dgm:prSet>
      <dgm:spPr/>
    </dgm:pt>
    <dgm:pt modelId="{FBAB1938-48D8-4FE9-8344-892DEE05B515}" type="pres">
      <dgm:prSet presAssocID="{11E4845D-2080-439B-91FF-F61223E73858}" presName="Accent2" presStyleCnt="0"/>
      <dgm:spPr/>
    </dgm:pt>
    <dgm:pt modelId="{D9621FE7-A8C6-4F79-9639-B2A7F0C09544}" type="pres">
      <dgm:prSet presAssocID="{11E4845D-2080-439B-91FF-F61223E73858}" presName="Accent" presStyleLbl="node1" presStyleIdx="2" presStyleCnt="4"/>
      <dgm:spPr/>
    </dgm:pt>
    <dgm:pt modelId="{9253F48A-730B-4E28-961C-A7AC2744937A}" type="pres">
      <dgm:prSet presAssocID="{11E4845D-2080-439B-91FF-F61223E73858}" presName="ParentBackground2" presStyleCnt="0"/>
      <dgm:spPr/>
    </dgm:pt>
    <dgm:pt modelId="{05D49EA4-7CE1-40B3-87DC-E59827472AE8}" type="pres">
      <dgm:prSet presAssocID="{11E4845D-2080-439B-91FF-F61223E73858}" presName="ParentBackground" presStyleLbl="fgAcc1" presStyleIdx="2" presStyleCnt="4"/>
      <dgm:spPr/>
    </dgm:pt>
    <dgm:pt modelId="{89892991-9F45-4C90-9C49-E9BEA6AC7931}" type="pres">
      <dgm:prSet presAssocID="{11E4845D-2080-439B-91FF-F61223E73858}" presName="Parent2" presStyleLbl="revTx" presStyleIdx="0" presStyleCnt="0">
        <dgm:presLayoutVars>
          <dgm:chMax val="1"/>
          <dgm:chPref val="1"/>
          <dgm:bulletEnabled val="1"/>
        </dgm:presLayoutVars>
      </dgm:prSet>
      <dgm:spPr/>
    </dgm:pt>
    <dgm:pt modelId="{8F1DB7B0-5517-48C3-BAC7-6A2491E1A3B4}" type="pres">
      <dgm:prSet presAssocID="{A1CE9B17-2FFB-4483-9C46-FB8CC3D22A3F}" presName="Accent1" presStyleCnt="0"/>
      <dgm:spPr/>
    </dgm:pt>
    <dgm:pt modelId="{8EAEC73D-D90B-4601-8176-DC9C1F05A40A}" type="pres">
      <dgm:prSet presAssocID="{A1CE9B17-2FFB-4483-9C46-FB8CC3D22A3F}" presName="Accent" presStyleLbl="node1" presStyleIdx="3" presStyleCnt="4"/>
      <dgm:spPr/>
    </dgm:pt>
    <dgm:pt modelId="{5B9F5829-6E0D-4C1B-8BEC-249EFF582FF0}" type="pres">
      <dgm:prSet presAssocID="{A1CE9B17-2FFB-4483-9C46-FB8CC3D22A3F}" presName="ParentBackground1" presStyleCnt="0"/>
      <dgm:spPr/>
    </dgm:pt>
    <dgm:pt modelId="{F831A385-609A-4885-9FE8-6B1692A78F61}" type="pres">
      <dgm:prSet presAssocID="{A1CE9B17-2FFB-4483-9C46-FB8CC3D22A3F}" presName="ParentBackground" presStyleLbl="fgAcc1" presStyleIdx="3" presStyleCnt="4"/>
      <dgm:spPr/>
    </dgm:pt>
    <dgm:pt modelId="{32B6205D-7116-4B32-934D-1AFD4F315E13}" type="pres">
      <dgm:prSet presAssocID="{A1CE9B17-2FFB-4483-9C46-FB8CC3D22A3F}" presName="Parent1" presStyleLbl="revTx" presStyleIdx="0" presStyleCnt="0">
        <dgm:presLayoutVars>
          <dgm:chMax val="1"/>
          <dgm:chPref val="1"/>
          <dgm:bulletEnabled val="1"/>
        </dgm:presLayoutVars>
      </dgm:prSet>
      <dgm:spPr/>
    </dgm:pt>
  </dgm:ptLst>
  <dgm:cxnLst>
    <dgm:cxn modelId="{88E27415-14C7-40BA-BEFA-435BC5003BF9}" type="presOf" srcId="{360DFC56-08D5-40BD-A28D-1A59D87E89E2}" destId="{1B6E8B8C-74E3-4C58-949E-FFAA086E86C6}" srcOrd="0" destOrd="0" presId="urn:microsoft.com/office/officeart/2011/layout/CircleProcess"/>
    <dgm:cxn modelId="{9E59EB1F-1DE7-4301-83A4-20AFC3C8A3FE}" type="presOf" srcId="{A1CE9B17-2FFB-4483-9C46-FB8CC3D22A3F}" destId="{32B6205D-7116-4B32-934D-1AFD4F315E13}" srcOrd="1" destOrd="0" presId="urn:microsoft.com/office/officeart/2011/layout/CircleProcess"/>
    <dgm:cxn modelId="{7AA3442D-D83F-4E50-8034-4FB56CFEFBF0}" srcId="{360DFC56-08D5-40BD-A28D-1A59D87E89E2}" destId="{7A29C4E6-5B0D-45C8-8075-08EF3D115DAE}" srcOrd="2" destOrd="0" parTransId="{6A051476-38A8-4C37-8C50-43B81780CE94}" sibTransId="{FDB04AF4-C637-4D1F-83FF-8DCA150E55E3}"/>
    <dgm:cxn modelId="{CA675161-E96E-4F39-B3C5-08AFEB357A72}" type="presOf" srcId="{9264BBD9-502E-47CD-B4C9-827E8F3024FF}" destId="{4472E22D-FC53-488F-AB77-BB38E6EAFF97}" srcOrd="1" destOrd="0" presId="urn:microsoft.com/office/officeart/2011/layout/CircleProcess"/>
    <dgm:cxn modelId="{EB555A6D-BBEE-4EA4-83E4-036004F7D9AA}" type="presOf" srcId="{7A29C4E6-5B0D-45C8-8075-08EF3D115DAE}" destId="{5B394BD8-A227-4D8F-812A-2D011D77445B}" srcOrd="1" destOrd="0" presId="urn:microsoft.com/office/officeart/2011/layout/CircleProcess"/>
    <dgm:cxn modelId="{5354F76D-19D0-4422-A2F1-B192EE098F2E}" type="presOf" srcId="{A1CE9B17-2FFB-4483-9C46-FB8CC3D22A3F}" destId="{F831A385-609A-4885-9FE8-6B1692A78F61}" srcOrd="0" destOrd="0" presId="urn:microsoft.com/office/officeart/2011/layout/CircleProcess"/>
    <dgm:cxn modelId="{50D80074-E0DE-4A13-BD7B-31E5919F3F54}" type="presOf" srcId="{11E4845D-2080-439B-91FF-F61223E73858}" destId="{89892991-9F45-4C90-9C49-E9BEA6AC7931}" srcOrd="1" destOrd="0" presId="urn:microsoft.com/office/officeart/2011/layout/CircleProcess"/>
    <dgm:cxn modelId="{12E43E8E-006B-45AE-857B-088F511C0D77}" type="presOf" srcId="{7A29C4E6-5B0D-45C8-8075-08EF3D115DAE}" destId="{84000A8E-0347-47F8-AB01-8F6B52C9F07C}" srcOrd="0" destOrd="0" presId="urn:microsoft.com/office/officeart/2011/layout/CircleProcess"/>
    <dgm:cxn modelId="{5476CCA0-FBCC-4DFE-BDBE-F79831D2775A}" srcId="{360DFC56-08D5-40BD-A28D-1A59D87E89E2}" destId="{11E4845D-2080-439B-91FF-F61223E73858}" srcOrd="1" destOrd="0" parTransId="{EBE507D1-3232-42B2-9FEC-87212FC62E6C}" sibTransId="{15167178-0EDA-4200-8985-FD90B6C3517C}"/>
    <dgm:cxn modelId="{A7CB81C1-D7B1-4D63-8AD5-B6FCD791FB3A}" type="presOf" srcId="{11E4845D-2080-439B-91FF-F61223E73858}" destId="{05D49EA4-7CE1-40B3-87DC-E59827472AE8}" srcOrd="0" destOrd="0" presId="urn:microsoft.com/office/officeart/2011/layout/CircleProcess"/>
    <dgm:cxn modelId="{514C95D9-C26B-4312-9859-17A50B12B5AC}" type="presOf" srcId="{9264BBD9-502E-47CD-B4C9-827E8F3024FF}" destId="{F869F8E6-7205-4E61-A632-FBC3A6B7BB29}" srcOrd="0" destOrd="0" presId="urn:microsoft.com/office/officeart/2011/layout/CircleProcess"/>
    <dgm:cxn modelId="{2ADED9EF-3709-46FD-8586-C3C3D408DE96}" srcId="{360DFC56-08D5-40BD-A28D-1A59D87E89E2}" destId="{A1CE9B17-2FFB-4483-9C46-FB8CC3D22A3F}" srcOrd="0" destOrd="0" parTransId="{A6E04A70-14B2-4E7C-8122-32D70E9229CC}" sibTransId="{3927ABFF-F9AB-4F4B-89EC-B557B1108336}"/>
    <dgm:cxn modelId="{474454FE-C7A8-4086-BE3F-49BEEC610863}" srcId="{360DFC56-08D5-40BD-A28D-1A59D87E89E2}" destId="{9264BBD9-502E-47CD-B4C9-827E8F3024FF}" srcOrd="3" destOrd="0" parTransId="{93E3A760-5F08-4F4F-AB4B-CD6176D42FE6}" sibTransId="{3E856158-C4D5-48BB-8B57-F59AA758E2FD}"/>
    <dgm:cxn modelId="{26555B79-C9B8-4341-B528-76AA511A10C8}" type="presParOf" srcId="{1B6E8B8C-74E3-4C58-949E-FFAA086E86C6}" destId="{3E8DE9C8-BEDB-4620-AF45-814D78D4DD49}" srcOrd="0" destOrd="0" presId="urn:microsoft.com/office/officeart/2011/layout/CircleProcess"/>
    <dgm:cxn modelId="{46613EA7-64CD-416D-BC4C-2F35E99D83E5}" type="presParOf" srcId="{3E8DE9C8-BEDB-4620-AF45-814D78D4DD49}" destId="{0A0E9696-75A8-4FD8-83C3-BFD8823F6DEE}" srcOrd="0" destOrd="0" presId="urn:microsoft.com/office/officeart/2011/layout/CircleProcess"/>
    <dgm:cxn modelId="{E9F1F2F1-308B-4BF9-91EE-2B1E507675DE}" type="presParOf" srcId="{1B6E8B8C-74E3-4C58-949E-FFAA086E86C6}" destId="{1BD6C8DB-E80B-4728-BD88-8B61C4D1E7C1}" srcOrd="1" destOrd="0" presId="urn:microsoft.com/office/officeart/2011/layout/CircleProcess"/>
    <dgm:cxn modelId="{895EB3BB-0221-4041-8936-8F84CDE6FA67}" type="presParOf" srcId="{1BD6C8DB-E80B-4728-BD88-8B61C4D1E7C1}" destId="{F869F8E6-7205-4E61-A632-FBC3A6B7BB29}" srcOrd="0" destOrd="0" presId="urn:microsoft.com/office/officeart/2011/layout/CircleProcess"/>
    <dgm:cxn modelId="{B6943ECB-6C68-49AB-91CC-A3C3CCA56CB1}" type="presParOf" srcId="{1B6E8B8C-74E3-4C58-949E-FFAA086E86C6}" destId="{4472E22D-FC53-488F-AB77-BB38E6EAFF97}" srcOrd="2" destOrd="0" presId="urn:microsoft.com/office/officeart/2011/layout/CircleProcess"/>
    <dgm:cxn modelId="{CDDC2545-6C82-4B2D-B46E-DE35FD9565AC}" type="presParOf" srcId="{1B6E8B8C-74E3-4C58-949E-FFAA086E86C6}" destId="{65552FBD-6258-4E7D-B5F5-FE8E4A90D295}" srcOrd="3" destOrd="0" presId="urn:microsoft.com/office/officeart/2011/layout/CircleProcess"/>
    <dgm:cxn modelId="{0457F8DA-514D-4C6D-B44E-34684490282B}" type="presParOf" srcId="{65552FBD-6258-4E7D-B5F5-FE8E4A90D295}" destId="{0BBCAAF4-1811-49B4-97A7-C2CB3803737F}" srcOrd="0" destOrd="0" presId="urn:microsoft.com/office/officeart/2011/layout/CircleProcess"/>
    <dgm:cxn modelId="{407F075A-2EC0-4800-97C2-5E4CFDB76436}" type="presParOf" srcId="{1B6E8B8C-74E3-4C58-949E-FFAA086E86C6}" destId="{48199BC4-4C04-4886-9E0E-21A141F62965}" srcOrd="4" destOrd="0" presId="urn:microsoft.com/office/officeart/2011/layout/CircleProcess"/>
    <dgm:cxn modelId="{16E22BAF-F3BF-4812-A8C3-1E367956DBB5}" type="presParOf" srcId="{48199BC4-4C04-4886-9E0E-21A141F62965}" destId="{84000A8E-0347-47F8-AB01-8F6B52C9F07C}" srcOrd="0" destOrd="0" presId="urn:microsoft.com/office/officeart/2011/layout/CircleProcess"/>
    <dgm:cxn modelId="{269277D7-7DA4-4F39-B947-DBBAB7A49A70}" type="presParOf" srcId="{1B6E8B8C-74E3-4C58-949E-FFAA086E86C6}" destId="{5B394BD8-A227-4D8F-812A-2D011D77445B}" srcOrd="5" destOrd="0" presId="urn:microsoft.com/office/officeart/2011/layout/CircleProcess"/>
    <dgm:cxn modelId="{ECFFDED0-3750-43AE-8F2E-266E929DE320}" type="presParOf" srcId="{1B6E8B8C-74E3-4C58-949E-FFAA086E86C6}" destId="{FBAB1938-48D8-4FE9-8344-892DEE05B515}" srcOrd="6" destOrd="0" presId="urn:microsoft.com/office/officeart/2011/layout/CircleProcess"/>
    <dgm:cxn modelId="{4E66ACDC-0B95-4A3C-A6F5-C24D070AC6C8}" type="presParOf" srcId="{FBAB1938-48D8-4FE9-8344-892DEE05B515}" destId="{D9621FE7-A8C6-4F79-9639-B2A7F0C09544}" srcOrd="0" destOrd="0" presId="urn:microsoft.com/office/officeart/2011/layout/CircleProcess"/>
    <dgm:cxn modelId="{03B36732-A48C-449D-817E-AE1BBD9135F3}" type="presParOf" srcId="{1B6E8B8C-74E3-4C58-949E-FFAA086E86C6}" destId="{9253F48A-730B-4E28-961C-A7AC2744937A}" srcOrd="7" destOrd="0" presId="urn:microsoft.com/office/officeart/2011/layout/CircleProcess"/>
    <dgm:cxn modelId="{86F1E21D-7CFF-4807-887D-62344E427E3C}" type="presParOf" srcId="{9253F48A-730B-4E28-961C-A7AC2744937A}" destId="{05D49EA4-7CE1-40B3-87DC-E59827472AE8}" srcOrd="0" destOrd="0" presId="urn:microsoft.com/office/officeart/2011/layout/CircleProcess"/>
    <dgm:cxn modelId="{E650C287-8A86-48CB-9722-D6E289E1E985}" type="presParOf" srcId="{1B6E8B8C-74E3-4C58-949E-FFAA086E86C6}" destId="{89892991-9F45-4C90-9C49-E9BEA6AC7931}" srcOrd="8" destOrd="0" presId="urn:microsoft.com/office/officeart/2011/layout/CircleProcess"/>
    <dgm:cxn modelId="{A35A25C7-6F95-4F5C-A856-5B1355F5F864}" type="presParOf" srcId="{1B6E8B8C-74E3-4C58-949E-FFAA086E86C6}" destId="{8F1DB7B0-5517-48C3-BAC7-6A2491E1A3B4}" srcOrd="9" destOrd="0" presId="urn:microsoft.com/office/officeart/2011/layout/CircleProcess"/>
    <dgm:cxn modelId="{C28FA2A4-0686-4189-8665-513AC601BE49}" type="presParOf" srcId="{8F1DB7B0-5517-48C3-BAC7-6A2491E1A3B4}" destId="{8EAEC73D-D90B-4601-8176-DC9C1F05A40A}" srcOrd="0" destOrd="0" presId="urn:microsoft.com/office/officeart/2011/layout/CircleProcess"/>
    <dgm:cxn modelId="{E5C88C47-A474-4FED-964F-9A96E839CA04}" type="presParOf" srcId="{1B6E8B8C-74E3-4C58-949E-FFAA086E86C6}" destId="{5B9F5829-6E0D-4C1B-8BEC-249EFF582FF0}" srcOrd="10" destOrd="0" presId="urn:microsoft.com/office/officeart/2011/layout/CircleProcess"/>
    <dgm:cxn modelId="{C31C8A57-195E-4DF2-9C25-578FB41FE74A}" type="presParOf" srcId="{5B9F5829-6E0D-4C1B-8BEC-249EFF582FF0}" destId="{F831A385-609A-4885-9FE8-6B1692A78F61}" srcOrd="0" destOrd="0" presId="urn:microsoft.com/office/officeart/2011/layout/CircleProcess"/>
    <dgm:cxn modelId="{C92329B3-6CB0-45C5-ACA9-5ECB792C3A50}" type="presParOf" srcId="{1B6E8B8C-74E3-4C58-949E-FFAA086E86C6}" destId="{32B6205D-7116-4B32-934D-1AFD4F315E13}"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E9696-75A8-4FD8-83C3-BFD8823F6DEE}">
      <dsp:nvSpPr>
        <dsp:cNvPr id="0" name=""/>
        <dsp:cNvSpPr/>
      </dsp:nvSpPr>
      <dsp:spPr>
        <a:xfrm>
          <a:off x="8542756" y="924630"/>
          <a:ext cx="2449650" cy="2449776"/>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69F8E6-7205-4E61-A632-FBC3A6B7BB29}">
      <dsp:nvSpPr>
        <dsp:cNvPr id="0" name=""/>
        <dsp:cNvSpPr/>
      </dsp:nvSpPr>
      <dsp:spPr>
        <a:xfrm>
          <a:off x="8624691" y="1006303"/>
          <a:ext cx="2286830" cy="2286429"/>
        </a:xfrm>
        <a:prstGeom prst="ellipse">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At MDT: confirmation of a </a:t>
          </a:r>
          <a:r>
            <a:rPr lang="en-GB" sz="1700" kern="1200" dirty="0">
              <a:latin typeface="Arial" panose="020B0604020202020204" pitchFamily="34" charset="0"/>
              <a:cs typeface="Arial" panose="020B0604020202020204" pitchFamily="34" charset="0"/>
            </a:rPr>
            <a:t>suitable</a:t>
          </a:r>
          <a:r>
            <a:rPr lang="en-GB" sz="1800" kern="1200" dirty="0">
              <a:latin typeface="Arial" panose="020B0604020202020204" pitchFamily="34" charset="0"/>
              <a:cs typeface="Arial" panose="020B0604020202020204" pitchFamily="34" charset="0"/>
            </a:rPr>
            <a:t> sample and decision to send for WGS</a:t>
          </a:r>
        </a:p>
      </dsp:txBody>
      <dsp:txXfrm>
        <a:off x="8951381" y="1332998"/>
        <a:ext cx="1633450" cy="1633040"/>
      </dsp:txXfrm>
    </dsp:sp>
    <dsp:sp modelId="{EA8ED354-9D32-41F3-96BE-6DA5228F1F85}">
      <dsp:nvSpPr>
        <dsp:cNvPr id="0" name=""/>
        <dsp:cNvSpPr/>
      </dsp:nvSpPr>
      <dsp:spPr>
        <a:xfrm rot="2700000">
          <a:off x="6000645" y="924458"/>
          <a:ext cx="2449690" cy="2449690"/>
        </a:xfrm>
        <a:prstGeom prst="teardrop">
          <a:avLst>
            <a:gd name="adj" fmla="val 10000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1C089C-B4FE-48EA-9319-AE3EE268BFE9}">
      <dsp:nvSpPr>
        <dsp:cNvPr id="0" name=""/>
        <dsp:cNvSpPr/>
      </dsp:nvSpPr>
      <dsp:spPr>
        <a:xfrm>
          <a:off x="6093105" y="1006303"/>
          <a:ext cx="2286830" cy="2286429"/>
        </a:xfrm>
        <a:prstGeom prst="ellipse">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Suitable fresh tissue sample</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&gt;30% cellularity and &lt;20% necrosis</a:t>
          </a:r>
        </a:p>
      </dsp:txBody>
      <dsp:txXfrm>
        <a:off x="6419795" y="1332998"/>
        <a:ext cx="1633450" cy="1633040"/>
      </dsp:txXfrm>
    </dsp:sp>
    <dsp:sp modelId="{CFF18583-4266-4DEF-84F6-FC6FBA175492}">
      <dsp:nvSpPr>
        <dsp:cNvPr id="0" name=""/>
        <dsp:cNvSpPr/>
      </dsp:nvSpPr>
      <dsp:spPr>
        <a:xfrm rot="2700000">
          <a:off x="3479564" y="924458"/>
          <a:ext cx="2449690" cy="2449690"/>
        </a:xfrm>
        <a:prstGeom prst="teardrop">
          <a:avLst>
            <a:gd name="adj" fmla="val 10000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E51A761-56F5-46B1-A294-50A468DC8887}">
      <dsp:nvSpPr>
        <dsp:cNvPr id="0" name=""/>
        <dsp:cNvSpPr/>
      </dsp:nvSpPr>
      <dsp:spPr>
        <a:xfrm>
          <a:off x="3561519" y="1006303"/>
          <a:ext cx="2286830" cy="2286429"/>
        </a:xfrm>
        <a:prstGeom prst="ellipse">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WGS is an a</a:t>
          </a:r>
          <a:r>
            <a:rPr lang="en-GB" sz="1700" kern="1200" dirty="0">
              <a:latin typeface="Arial" panose="020B0604020202020204" pitchFamily="34" charset="0"/>
              <a:cs typeface="Arial" panose="020B0604020202020204" pitchFamily="34" charset="0"/>
            </a:rPr>
            <a:t>djunct</a:t>
          </a:r>
          <a:r>
            <a:rPr lang="en-GB" sz="1600" kern="1200" dirty="0">
              <a:latin typeface="Arial" panose="020B0604020202020204" pitchFamily="34" charset="0"/>
              <a:cs typeface="Arial" panose="020B0604020202020204" pitchFamily="34" charset="0"/>
            </a:rPr>
            <a:t> to SOC testing</a:t>
          </a:r>
        </a:p>
      </dsp:txBody>
      <dsp:txXfrm>
        <a:off x="3888209" y="1332998"/>
        <a:ext cx="1633450" cy="1633040"/>
      </dsp:txXfrm>
    </dsp:sp>
    <dsp:sp modelId="{C5AB5AEB-2FA9-4D32-9D83-169C62453809}">
      <dsp:nvSpPr>
        <dsp:cNvPr id="0" name=""/>
        <dsp:cNvSpPr/>
      </dsp:nvSpPr>
      <dsp:spPr>
        <a:xfrm rot="2700000">
          <a:off x="947978" y="924458"/>
          <a:ext cx="2449690" cy="2449690"/>
        </a:xfrm>
        <a:prstGeom prst="teardrop">
          <a:avLst>
            <a:gd name="adj" fmla="val 10000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741D54-6DF3-46C9-89B1-DD3E279F0C54}">
      <dsp:nvSpPr>
        <dsp:cNvPr id="0" name=""/>
        <dsp:cNvSpPr/>
      </dsp:nvSpPr>
      <dsp:spPr>
        <a:xfrm>
          <a:off x="1029933" y="1006303"/>
          <a:ext cx="2286830" cy="2286429"/>
        </a:xfrm>
        <a:prstGeom prst="ellipse">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National Test Directory shows eligibility</a:t>
          </a:r>
        </a:p>
      </dsp:txBody>
      <dsp:txXfrm>
        <a:off x="1356623" y="1332998"/>
        <a:ext cx="1633450" cy="163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E9696-75A8-4FD8-83C3-BFD8823F6DEE}">
      <dsp:nvSpPr>
        <dsp:cNvPr id="0" name=""/>
        <dsp:cNvSpPr/>
      </dsp:nvSpPr>
      <dsp:spPr>
        <a:xfrm>
          <a:off x="8900206" y="1134619"/>
          <a:ext cx="2029391" cy="2029723"/>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69F8E6-7205-4E61-A632-FBC3A6B7BB29}">
      <dsp:nvSpPr>
        <dsp:cNvPr id="0" name=""/>
        <dsp:cNvSpPr/>
      </dsp:nvSpPr>
      <dsp:spPr>
        <a:xfrm>
          <a:off x="8967169" y="1202289"/>
          <a:ext cx="1894386" cy="1894385"/>
        </a:xfrm>
        <a:prstGeom prst="ellipse">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Clinical Genetics support for patients with germline variants</a:t>
          </a:r>
        </a:p>
      </dsp:txBody>
      <dsp:txXfrm>
        <a:off x="9238258" y="1472966"/>
        <a:ext cx="1353287" cy="1353030"/>
      </dsp:txXfrm>
    </dsp:sp>
    <dsp:sp modelId="{EA8ED354-9D32-41F3-96BE-6DA5228F1F85}">
      <dsp:nvSpPr>
        <dsp:cNvPr id="0" name=""/>
        <dsp:cNvSpPr/>
      </dsp:nvSpPr>
      <dsp:spPr>
        <a:xfrm rot="2700000">
          <a:off x="6801809" y="1134725"/>
          <a:ext cx="2029156" cy="2029156"/>
        </a:xfrm>
        <a:prstGeom prst="teardrop">
          <a:avLst>
            <a:gd name="adj" fmla="val 100000"/>
          </a:avLst>
        </a:prstGeom>
        <a:gradFill rotWithShape="0">
          <a:gsLst>
            <a:gs pos="0">
              <a:schemeClr val="accent1">
                <a:shade val="50000"/>
                <a:hueOff val="160997"/>
                <a:satOff val="-3921"/>
                <a:lumOff val="17158"/>
                <a:alphaOff val="0"/>
                <a:satMod val="103000"/>
                <a:lumMod val="102000"/>
                <a:tint val="94000"/>
              </a:schemeClr>
            </a:gs>
            <a:gs pos="50000">
              <a:schemeClr val="accent1">
                <a:shade val="50000"/>
                <a:hueOff val="160997"/>
                <a:satOff val="-3921"/>
                <a:lumOff val="17158"/>
                <a:alphaOff val="0"/>
                <a:satMod val="110000"/>
                <a:lumMod val="100000"/>
                <a:shade val="100000"/>
              </a:schemeClr>
            </a:gs>
            <a:gs pos="100000">
              <a:schemeClr val="accent1">
                <a:shade val="50000"/>
                <a:hueOff val="160997"/>
                <a:satOff val="-3921"/>
                <a:lumOff val="171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1C089C-B4FE-48EA-9319-AE3EE268BFE9}">
      <dsp:nvSpPr>
        <dsp:cNvPr id="0" name=""/>
        <dsp:cNvSpPr/>
      </dsp:nvSpPr>
      <dsp:spPr>
        <a:xfrm>
          <a:off x="6870815" y="1202289"/>
          <a:ext cx="1894386" cy="1894385"/>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Genomic Tumour Advisory board</a:t>
          </a:r>
        </a:p>
      </dsp:txBody>
      <dsp:txXfrm>
        <a:off x="7140824" y="1472966"/>
        <a:ext cx="1353287" cy="1353030"/>
      </dsp:txXfrm>
    </dsp:sp>
    <dsp:sp modelId="{0EB8657C-879E-4F01-A5C0-54F3608AB766}">
      <dsp:nvSpPr>
        <dsp:cNvPr id="0" name=""/>
        <dsp:cNvSpPr/>
      </dsp:nvSpPr>
      <dsp:spPr>
        <a:xfrm rot="2700000">
          <a:off x="4705455" y="1134725"/>
          <a:ext cx="2029156" cy="2029156"/>
        </a:xfrm>
        <a:prstGeom prst="teardrop">
          <a:avLst>
            <a:gd name="adj" fmla="val 100000"/>
          </a:avLst>
        </a:prstGeom>
        <a:gradFill rotWithShape="0">
          <a:gsLst>
            <a:gs pos="0">
              <a:schemeClr val="accent1">
                <a:shade val="50000"/>
                <a:hueOff val="321995"/>
                <a:satOff val="-7842"/>
                <a:lumOff val="34317"/>
                <a:alphaOff val="0"/>
                <a:satMod val="103000"/>
                <a:lumMod val="102000"/>
                <a:tint val="94000"/>
              </a:schemeClr>
            </a:gs>
            <a:gs pos="50000">
              <a:schemeClr val="accent1">
                <a:shade val="50000"/>
                <a:hueOff val="321995"/>
                <a:satOff val="-7842"/>
                <a:lumOff val="34317"/>
                <a:alphaOff val="0"/>
                <a:satMod val="110000"/>
                <a:lumMod val="100000"/>
                <a:shade val="100000"/>
              </a:schemeClr>
            </a:gs>
            <a:gs pos="100000">
              <a:schemeClr val="accent1">
                <a:shade val="50000"/>
                <a:hueOff val="321995"/>
                <a:satOff val="-7842"/>
                <a:lumOff val="343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B1F9D2-289F-4700-BCE8-5879F4AA297E}">
      <dsp:nvSpPr>
        <dsp:cNvPr id="0" name=""/>
        <dsp:cNvSpPr/>
      </dsp:nvSpPr>
      <dsp:spPr>
        <a:xfrm>
          <a:off x="4773380" y="1202289"/>
          <a:ext cx="1894386" cy="1894385"/>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Targeted treatments and Trials</a:t>
          </a:r>
        </a:p>
      </dsp:txBody>
      <dsp:txXfrm>
        <a:off x="5043390" y="1472966"/>
        <a:ext cx="1353287" cy="1353030"/>
      </dsp:txXfrm>
    </dsp:sp>
    <dsp:sp modelId="{D9621FE7-A8C6-4F79-9639-B2A7F0C09544}">
      <dsp:nvSpPr>
        <dsp:cNvPr id="0" name=""/>
        <dsp:cNvSpPr/>
      </dsp:nvSpPr>
      <dsp:spPr>
        <a:xfrm rot="2700000">
          <a:off x="2608021" y="1134725"/>
          <a:ext cx="2029156" cy="2029156"/>
        </a:xfrm>
        <a:prstGeom prst="teardrop">
          <a:avLst>
            <a:gd name="adj" fmla="val 100000"/>
          </a:avLst>
        </a:prstGeom>
        <a:gradFill rotWithShape="0">
          <a:gsLst>
            <a:gs pos="0">
              <a:schemeClr val="accent1">
                <a:shade val="50000"/>
                <a:hueOff val="321995"/>
                <a:satOff val="-7842"/>
                <a:lumOff val="34317"/>
                <a:alphaOff val="0"/>
                <a:satMod val="103000"/>
                <a:lumMod val="102000"/>
                <a:tint val="94000"/>
              </a:schemeClr>
            </a:gs>
            <a:gs pos="50000">
              <a:schemeClr val="accent1">
                <a:shade val="50000"/>
                <a:hueOff val="321995"/>
                <a:satOff val="-7842"/>
                <a:lumOff val="34317"/>
                <a:alphaOff val="0"/>
                <a:satMod val="110000"/>
                <a:lumMod val="100000"/>
                <a:shade val="100000"/>
              </a:schemeClr>
            </a:gs>
            <a:gs pos="100000">
              <a:schemeClr val="accent1">
                <a:shade val="50000"/>
                <a:hueOff val="321995"/>
                <a:satOff val="-7842"/>
                <a:lumOff val="343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D49EA4-7CE1-40B3-87DC-E59827472AE8}">
      <dsp:nvSpPr>
        <dsp:cNvPr id="0" name=""/>
        <dsp:cNvSpPr/>
      </dsp:nvSpPr>
      <dsp:spPr>
        <a:xfrm>
          <a:off x="2675946" y="1202289"/>
          <a:ext cx="1894386" cy="1894385"/>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Equity of access to testing</a:t>
          </a:r>
        </a:p>
      </dsp:txBody>
      <dsp:txXfrm>
        <a:off x="2947036" y="1472966"/>
        <a:ext cx="1353287" cy="1353030"/>
      </dsp:txXfrm>
    </dsp:sp>
    <dsp:sp modelId="{8EAEC73D-D90B-4601-8176-DC9C1F05A40A}">
      <dsp:nvSpPr>
        <dsp:cNvPr id="0" name=""/>
        <dsp:cNvSpPr/>
      </dsp:nvSpPr>
      <dsp:spPr>
        <a:xfrm rot="2700000">
          <a:off x="510587" y="1134725"/>
          <a:ext cx="2029156" cy="2029156"/>
        </a:xfrm>
        <a:prstGeom prst="teardrop">
          <a:avLst>
            <a:gd name="adj" fmla="val 100000"/>
          </a:avLst>
        </a:prstGeom>
        <a:gradFill rotWithShape="0">
          <a:gsLst>
            <a:gs pos="0">
              <a:schemeClr val="accent1">
                <a:shade val="50000"/>
                <a:hueOff val="160997"/>
                <a:satOff val="-3921"/>
                <a:lumOff val="17158"/>
                <a:alphaOff val="0"/>
                <a:satMod val="103000"/>
                <a:lumMod val="102000"/>
                <a:tint val="94000"/>
              </a:schemeClr>
            </a:gs>
            <a:gs pos="50000">
              <a:schemeClr val="accent1">
                <a:shade val="50000"/>
                <a:hueOff val="160997"/>
                <a:satOff val="-3921"/>
                <a:lumOff val="17158"/>
                <a:alphaOff val="0"/>
                <a:satMod val="110000"/>
                <a:lumMod val="100000"/>
                <a:shade val="100000"/>
              </a:schemeClr>
            </a:gs>
            <a:gs pos="100000">
              <a:schemeClr val="accent1">
                <a:shade val="50000"/>
                <a:hueOff val="160997"/>
                <a:satOff val="-3921"/>
                <a:lumOff val="171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31A385-609A-4885-9FE8-6B1692A78F61}">
      <dsp:nvSpPr>
        <dsp:cNvPr id="0" name=""/>
        <dsp:cNvSpPr/>
      </dsp:nvSpPr>
      <dsp:spPr>
        <a:xfrm>
          <a:off x="578512" y="1202289"/>
          <a:ext cx="1894386" cy="1894385"/>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Turnaround time</a:t>
          </a:r>
        </a:p>
      </dsp:txBody>
      <dsp:txXfrm>
        <a:off x="849602" y="1472966"/>
        <a:ext cx="1353287" cy="1353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E9696-75A8-4FD8-83C3-BFD8823F6DEE}">
      <dsp:nvSpPr>
        <dsp:cNvPr id="0" name=""/>
        <dsp:cNvSpPr/>
      </dsp:nvSpPr>
      <dsp:spPr>
        <a:xfrm>
          <a:off x="8323543" y="930116"/>
          <a:ext cx="2438676" cy="2438801"/>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69F8E6-7205-4E61-A632-FBC3A6B7BB29}">
      <dsp:nvSpPr>
        <dsp:cNvPr id="0" name=""/>
        <dsp:cNvSpPr/>
      </dsp:nvSpPr>
      <dsp:spPr>
        <a:xfrm>
          <a:off x="8405111" y="1011424"/>
          <a:ext cx="2276586" cy="2276186"/>
        </a:xfrm>
        <a:prstGeom prst="ellipse">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Resources</a:t>
          </a:r>
        </a:p>
      </dsp:txBody>
      <dsp:txXfrm>
        <a:off x="8730337" y="1336654"/>
        <a:ext cx="1626133" cy="1625725"/>
      </dsp:txXfrm>
    </dsp:sp>
    <dsp:sp modelId="{0BBCAAF4-1811-49B4-97A7-C2CB3803737F}">
      <dsp:nvSpPr>
        <dsp:cNvPr id="0" name=""/>
        <dsp:cNvSpPr/>
      </dsp:nvSpPr>
      <dsp:spPr>
        <a:xfrm rot="2700000">
          <a:off x="5792820" y="929945"/>
          <a:ext cx="2438716" cy="2438716"/>
        </a:xfrm>
        <a:prstGeom prst="teardrop">
          <a:avLst>
            <a:gd name="adj" fmla="val 10000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4000A8E-0347-47F8-AB01-8F6B52C9F07C}">
      <dsp:nvSpPr>
        <dsp:cNvPr id="0" name=""/>
        <dsp:cNvSpPr/>
      </dsp:nvSpPr>
      <dsp:spPr>
        <a:xfrm>
          <a:off x="5884866" y="1011424"/>
          <a:ext cx="2276586" cy="2276186"/>
        </a:xfrm>
        <a:prstGeom prst="ellipse">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i="1" kern="1200" dirty="0">
              <a:hlinkClick xmlns:r="http://schemas.openxmlformats.org/officeDocument/2006/relationships" r:id="rId1"/>
            </a:rPr>
            <a:t>www.nbt.nhs.uk/south-west-genomic-laboratory-hub</a:t>
          </a:r>
          <a:endParaRPr lang="en-GB" sz="1800" kern="1200" dirty="0"/>
        </a:p>
      </dsp:txBody>
      <dsp:txXfrm>
        <a:off x="6210093" y="1336654"/>
        <a:ext cx="1626133" cy="1625725"/>
      </dsp:txXfrm>
    </dsp:sp>
    <dsp:sp modelId="{D9621FE7-A8C6-4F79-9639-B2A7F0C09544}">
      <dsp:nvSpPr>
        <dsp:cNvPr id="0" name=""/>
        <dsp:cNvSpPr/>
      </dsp:nvSpPr>
      <dsp:spPr>
        <a:xfrm rot="2700000">
          <a:off x="3283033" y="929945"/>
          <a:ext cx="2438716" cy="2438716"/>
        </a:xfrm>
        <a:prstGeom prst="teardrop">
          <a:avLst>
            <a:gd name="adj" fmla="val 10000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D49EA4-7CE1-40B3-87DC-E59827472AE8}">
      <dsp:nvSpPr>
        <dsp:cNvPr id="0" name=""/>
        <dsp:cNvSpPr/>
      </dsp:nvSpPr>
      <dsp:spPr>
        <a:xfrm>
          <a:off x="3364621" y="1011424"/>
          <a:ext cx="2276586" cy="2276186"/>
        </a:xfrm>
        <a:prstGeom prst="ellipse">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SWGMS can support clinicians</a:t>
          </a:r>
        </a:p>
      </dsp:txBody>
      <dsp:txXfrm>
        <a:off x="3689848" y="1336654"/>
        <a:ext cx="1626133" cy="1625725"/>
      </dsp:txXfrm>
    </dsp:sp>
    <dsp:sp modelId="{8EAEC73D-D90B-4601-8176-DC9C1F05A40A}">
      <dsp:nvSpPr>
        <dsp:cNvPr id="0" name=""/>
        <dsp:cNvSpPr/>
      </dsp:nvSpPr>
      <dsp:spPr>
        <a:xfrm rot="2700000">
          <a:off x="762788" y="929945"/>
          <a:ext cx="2438716" cy="2438716"/>
        </a:xfrm>
        <a:prstGeom prst="teardrop">
          <a:avLst>
            <a:gd name="adj" fmla="val 10000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31A385-609A-4885-9FE8-6B1692A78F61}">
      <dsp:nvSpPr>
        <dsp:cNvPr id="0" name=""/>
        <dsp:cNvSpPr/>
      </dsp:nvSpPr>
      <dsp:spPr>
        <a:xfrm>
          <a:off x="844376" y="1011424"/>
          <a:ext cx="2276586" cy="2276186"/>
        </a:xfrm>
        <a:prstGeom prst="ellipse">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Bristol Labs need </a:t>
          </a:r>
          <a:r>
            <a:rPr lang="en-GB" sz="1700" b="1" kern="1200" dirty="0">
              <a:latin typeface="Arial" panose="020B0604020202020204" pitchFamily="34" charset="0"/>
              <a:cs typeface="Arial" panose="020B0604020202020204" pitchFamily="34" charset="0"/>
            </a:rPr>
            <a:t>TOF</a:t>
          </a:r>
        </a:p>
        <a:p>
          <a:pPr marL="0" lvl="0" indent="0" algn="ctr"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ROD</a:t>
          </a:r>
          <a:r>
            <a:rPr lang="en-GB" sz="1700" kern="1200" dirty="0">
              <a:latin typeface="Arial" panose="020B0604020202020204" pitchFamily="34" charset="0"/>
              <a:cs typeface="Arial" panose="020B0604020202020204" pitchFamily="34" charset="0"/>
            </a:rPr>
            <a:t> and </a:t>
          </a:r>
          <a:r>
            <a:rPr lang="en-GB" sz="1700" b="1" kern="1200" dirty="0">
              <a:latin typeface="Arial" panose="020B0604020202020204" pitchFamily="34" charset="0"/>
              <a:cs typeface="Arial" panose="020B0604020202020204" pitchFamily="34" charset="0"/>
            </a:rPr>
            <a:t>Germline </a:t>
          </a:r>
          <a:r>
            <a:rPr lang="en-GB" sz="1700" kern="1200" dirty="0">
              <a:latin typeface="Arial" panose="020B0604020202020204" pitchFamily="34" charset="0"/>
              <a:cs typeface="Arial" panose="020B0604020202020204" pitchFamily="34" charset="0"/>
            </a:rPr>
            <a:t>sample to proceed with WGS</a:t>
          </a:r>
        </a:p>
      </dsp:txBody>
      <dsp:txXfrm>
        <a:off x="1169603" y="1336654"/>
        <a:ext cx="1626133" cy="162572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7FF02-EE83-454A-A9DA-6D6F99AA9B7A}"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B3497-2679-43F4-BFC3-3CAE368EAE37}" type="slidenum">
              <a:rPr lang="en-GB" smtClean="0"/>
              <a:t>‹#›</a:t>
            </a:fld>
            <a:endParaRPr lang="en-GB"/>
          </a:p>
        </p:txBody>
      </p:sp>
    </p:spTree>
    <p:extLst>
      <p:ext uri="{BB962C8B-B14F-4D97-AF65-F5344CB8AC3E}">
        <p14:creationId xmlns:p14="http://schemas.microsoft.com/office/powerpoint/2010/main" val="150350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1CB66-0BB2-4B62-A9BC-DBA15B8DA2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9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a brief overview of the South West Genomic Medicine Service (SW GMS) which serves a population of </a:t>
            </a:r>
            <a:r>
              <a:rPr lang="en-GB" dirty="0" err="1"/>
              <a:t>aprox</a:t>
            </a:r>
            <a:r>
              <a:rPr lang="en-GB" dirty="0"/>
              <a:t> 4.4 million and the National Genomic Medicine Service</a:t>
            </a:r>
          </a:p>
          <a:p>
            <a:r>
              <a:rPr lang="en-GB" dirty="0"/>
              <a:t>The SW GMS is comprised of the South West Genomic Laboratory Hub (SW GLH), the Bristol and Peninsula Clinical Genetics Services, based at UHBW and RDUH respectively, all of which are supported by the South West Genomic Medicine Service Alliance (SW GMSA).  </a:t>
            </a:r>
          </a:p>
          <a:p>
            <a:r>
              <a:rPr lang="en-GB" dirty="0"/>
              <a:t>The South West Genomic Laboratory Hub (GLH) The South West Genomic Laboratory Hub (GLH) is made up of two partner laboratories, the Bristol Genetics laboratory at NBT and the Exeter Genomics laboratory at the RDUH. </a:t>
            </a:r>
          </a:p>
          <a:p>
            <a:r>
              <a:rPr lang="en-GB" dirty="0"/>
              <a:t>The Bristol lab provides core testing for example cytogenetics and cancer genomic testing as well as specialist renal and cardiac testing. The Exeter lab provides specialist endocrine testing and is the national provider of rapid whole genome sequencing for acutely unwell babies and children, which I will come to on my next slide.</a:t>
            </a:r>
          </a:p>
          <a:p>
            <a:r>
              <a:rPr lang="en-GB" dirty="0"/>
              <a:t>We are delighted that the SW GLH is delivering all of the commissioned testing within the required turn around times (TATs) and has some of the fastest TATs for cancer genetic testing in England.</a:t>
            </a:r>
          </a:p>
          <a:p>
            <a:r>
              <a:rPr lang="en-GB" dirty="0"/>
              <a:t>The clinical genetics services cover one of the largest combined geographical regions in the country, with Bristol covering those regions in blue circles and the Peninsula service those in orange.</a:t>
            </a:r>
          </a:p>
          <a:p>
            <a:r>
              <a:rPr lang="en-GB" dirty="0"/>
              <a:t>We work alongside 2 pathology networks and 6 ICBs.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3AF16-5212-4483-9690-C5797E4E20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83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about</a:t>
            </a:r>
            <a:r>
              <a:rPr lang="en-GB" baseline="0" dirty="0"/>
              <a:t> three months? C </a:t>
            </a:r>
            <a:r>
              <a:rPr lang="en-GB" baseline="0" dirty="0" err="1"/>
              <a:t>wragg</a:t>
            </a:r>
            <a:r>
              <a:rPr lang="en-GB" baseline="0" dirty="0"/>
              <a:t> </a:t>
            </a:r>
          </a:p>
          <a:p>
            <a:r>
              <a:rPr lang="en-GB" baseline="0" dirty="0"/>
              <a:t>WGS – not able to do all that is included in SOC </a:t>
            </a:r>
            <a:r>
              <a:rPr lang="en-GB" baseline="0" dirty="0" err="1"/>
              <a:t>eg.</a:t>
            </a:r>
            <a:r>
              <a:rPr lang="en-GB" baseline="0" dirty="0"/>
              <a:t> methylation. </a:t>
            </a:r>
            <a:endParaRPr lang="en-GB" dirty="0"/>
          </a:p>
        </p:txBody>
      </p:sp>
      <p:sp>
        <p:nvSpPr>
          <p:cNvPr id="4" name="Slide Number Placeholder 3"/>
          <p:cNvSpPr>
            <a:spLocks noGrp="1"/>
          </p:cNvSpPr>
          <p:nvPr>
            <p:ph type="sldNum" sz="quarter" idx="5"/>
          </p:nvPr>
        </p:nvSpPr>
        <p:spPr/>
        <p:txBody>
          <a:bodyPr/>
          <a:lstStyle/>
          <a:p>
            <a:fld id="{C9EB3497-2679-43F4-BFC3-3CAE368EAE37}" type="slidenum">
              <a:rPr lang="en-GB" smtClean="0"/>
              <a:t>3</a:t>
            </a:fld>
            <a:endParaRPr lang="en-GB"/>
          </a:p>
        </p:txBody>
      </p:sp>
    </p:spTree>
    <p:extLst>
      <p:ext uri="{BB962C8B-B14F-4D97-AF65-F5344CB8AC3E}">
        <p14:creationId xmlns:p14="http://schemas.microsoft.com/office/powerpoint/2010/main" val="337831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Utility - a bit unknown, more about clinical trials etc than clinical decisions in the early weeks post diagnosis</a:t>
            </a:r>
          </a:p>
          <a:p>
            <a:r>
              <a:rPr lang="en-GB" dirty="0"/>
              <a:t>TAT about</a:t>
            </a:r>
            <a:r>
              <a:rPr lang="en-GB" baseline="0" dirty="0"/>
              <a:t> three months? </a:t>
            </a:r>
            <a:r>
              <a:rPr lang="en-GB" baseline="0" dirty="0" err="1"/>
              <a:t>Cwragg</a:t>
            </a:r>
            <a:r>
              <a:rPr lang="en-GB" baseline="0" dirty="0"/>
              <a:t> </a:t>
            </a:r>
            <a:endParaRPr lang="en-GB" dirty="0"/>
          </a:p>
        </p:txBody>
      </p:sp>
      <p:sp>
        <p:nvSpPr>
          <p:cNvPr id="4" name="Slide Number Placeholder 3"/>
          <p:cNvSpPr>
            <a:spLocks noGrp="1"/>
          </p:cNvSpPr>
          <p:nvPr>
            <p:ph type="sldNum" sz="quarter" idx="5"/>
          </p:nvPr>
        </p:nvSpPr>
        <p:spPr/>
        <p:txBody>
          <a:bodyPr/>
          <a:lstStyle/>
          <a:p>
            <a:fld id="{C9EB3497-2679-43F4-BFC3-3CAE368EAE37}" type="slidenum">
              <a:rPr lang="en-GB" smtClean="0"/>
              <a:t>4</a:t>
            </a:fld>
            <a:endParaRPr lang="en-GB"/>
          </a:p>
        </p:txBody>
      </p:sp>
    </p:spTree>
    <p:extLst>
      <p:ext uri="{BB962C8B-B14F-4D97-AF65-F5344CB8AC3E}">
        <p14:creationId xmlns:p14="http://schemas.microsoft.com/office/powerpoint/2010/main" val="399233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EB3497-2679-43F4-BFC3-3CAE368EAE37}" type="slidenum">
              <a:rPr lang="en-GB" smtClean="0"/>
              <a:t>5</a:t>
            </a:fld>
            <a:endParaRPr lang="en-GB"/>
          </a:p>
        </p:txBody>
      </p:sp>
    </p:spTree>
    <p:extLst>
      <p:ext uri="{BB962C8B-B14F-4D97-AF65-F5344CB8AC3E}">
        <p14:creationId xmlns:p14="http://schemas.microsoft.com/office/powerpoint/2010/main" val="187016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8A38-05F8-4A12-B311-8FDFD1E96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AECFF9-0393-4ED8-9940-5222FA669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9B0BEC-40FD-48EA-B4DB-111B66EBEEA3}"/>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5" name="Footer Placeholder 4">
            <a:extLst>
              <a:ext uri="{FF2B5EF4-FFF2-40B4-BE49-F238E27FC236}">
                <a16:creationId xmlns:a16="http://schemas.microsoft.com/office/drawing/2014/main" id="{834B28E1-DE41-44D5-B314-B102145F6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9AAAE-2A7E-43DA-84F4-5B26E5E977FB}"/>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101307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A8A4-1F33-4916-A11C-86D9F7031A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324A7E-3D67-4E07-9122-FECA606E53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457D67-4760-4E9A-B52D-0748D545F772}"/>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5" name="Footer Placeholder 4">
            <a:extLst>
              <a:ext uri="{FF2B5EF4-FFF2-40B4-BE49-F238E27FC236}">
                <a16:creationId xmlns:a16="http://schemas.microsoft.com/office/drawing/2014/main" id="{D95915A8-AEB8-4537-A71E-33F370C7C4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A229FE-5594-4F29-B834-51DBAC036CA8}"/>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32394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4A957-3CF5-4FC7-81CB-88E18A1856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2F789-DAB2-4B52-87CA-00532883A0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A8C36-9B36-4075-8CAD-48AA86F851AE}"/>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5" name="Footer Placeholder 4">
            <a:extLst>
              <a:ext uri="{FF2B5EF4-FFF2-40B4-BE49-F238E27FC236}">
                <a16:creationId xmlns:a16="http://schemas.microsoft.com/office/drawing/2014/main" id="{0B6898C3-8680-4EEA-9CB6-B49756905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A86DC-9A5C-4C69-B3C5-2C9894AEFC43}"/>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191027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A794-564F-464B-9AE7-8D2FC6F122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E7314E-70BB-46C8-908C-7FA4263C0D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6FFF20-3787-4C4E-B038-84B8561C6080}"/>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5" name="Footer Placeholder 4">
            <a:extLst>
              <a:ext uri="{FF2B5EF4-FFF2-40B4-BE49-F238E27FC236}">
                <a16:creationId xmlns:a16="http://schemas.microsoft.com/office/drawing/2014/main" id="{B5C56AB8-0F8D-4D0A-AAB4-A5E140E176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1E3ED5-351F-4152-85F1-48A1C4228818}"/>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267828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E0B4-A86E-4CCE-BB68-0149D505C8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3ABE9A-4DB8-416E-954C-8DC332E30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521F36-9807-45C4-8AA9-4A002B48B8DD}"/>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5" name="Footer Placeholder 4">
            <a:extLst>
              <a:ext uri="{FF2B5EF4-FFF2-40B4-BE49-F238E27FC236}">
                <a16:creationId xmlns:a16="http://schemas.microsoft.com/office/drawing/2014/main" id="{B2D45880-C66D-4D4B-AA58-27DB2FAB0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D2159A-2079-4749-B626-E79AEF59741E}"/>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426817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DF64-B18B-4420-A699-F6E46C1CD8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4C42C9-D765-48D1-A141-9E8739FFE7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C6A3EC-F9D5-4E66-8EE6-A2A2499CD3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F747AC-A93A-48D5-AABC-8EA604A939BB}"/>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6" name="Footer Placeholder 5">
            <a:extLst>
              <a:ext uri="{FF2B5EF4-FFF2-40B4-BE49-F238E27FC236}">
                <a16:creationId xmlns:a16="http://schemas.microsoft.com/office/drawing/2014/main" id="{70FDD87F-E26A-4695-8328-5F49A410CA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4D275C-FE99-4411-BE1F-041C8184A010}"/>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210402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ACCB-2166-4D5C-BDDD-4551ABD09A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61F1B6-58EE-45F4-9518-92636DC4D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124B4C-9B1D-4EE8-A0AA-EAC6013941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7C84A6-A537-4170-B6A3-0266805E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28641A-D658-4F73-89DD-5744D533D6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31050C-B1C6-4851-99D1-5AADD7CAA82B}"/>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8" name="Footer Placeholder 7">
            <a:extLst>
              <a:ext uri="{FF2B5EF4-FFF2-40B4-BE49-F238E27FC236}">
                <a16:creationId xmlns:a16="http://schemas.microsoft.com/office/drawing/2014/main" id="{A3FA6A3C-DB6E-4508-BBBB-92F9735E13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A048F7-C9E9-4D42-A8B7-922749DCF85B}"/>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410573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1717-A62B-415C-A237-7396829C70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22FA25-C2A5-468B-8F57-238675D99E48}"/>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4" name="Footer Placeholder 3">
            <a:extLst>
              <a:ext uri="{FF2B5EF4-FFF2-40B4-BE49-F238E27FC236}">
                <a16:creationId xmlns:a16="http://schemas.microsoft.com/office/drawing/2014/main" id="{45BE3525-686D-42AF-BF47-2319234EC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0CBE84-FADE-4DE2-ABA2-B22A4D31D83B}"/>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412050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FEAA8-C486-466C-955D-75611EFA951B}"/>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3" name="Footer Placeholder 2">
            <a:extLst>
              <a:ext uri="{FF2B5EF4-FFF2-40B4-BE49-F238E27FC236}">
                <a16:creationId xmlns:a16="http://schemas.microsoft.com/office/drawing/2014/main" id="{5CF83ACF-94B1-4800-A424-DE1AE58F0F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A11F72-6C42-4636-9C32-5B87578F2024}"/>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315930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DF9E-9163-4D8E-9DA9-2FB3A00FF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9E006E-0002-4724-ACCD-2D515B5D4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23500C-A80D-443C-897D-0582C825C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61FB5-67BA-4DD7-BE2B-2B7076D572B9}"/>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6" name="Footer Placeholder 5">
            <a:extLst>
              <a:ext uri="{FF2B5EF4-FFF2-40B4-BE49-F238E27FC236}">
                <a16:creationId xmlns:a16="http://schemas.microsoft.com/office/drawing/2014/main" id="{E0649E1A-3B7C-4465-8839-E6B3000E3A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84740-8D5D-404A-8269-F90C343269B5}"/>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30812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82DA-AF99-42E8-8446-54248EAD3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15F914-D144-4888-AC91-AAACA6C14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7C5129-95D0-47C9-84BC-3222E6728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C6FB10-E7F6-47B2-A065-5F5C811E5775}"/>
              </a:ext>
            </a:extLst>
          </p:cNvPr>
          <p:cNvSpPr>
            <a:spLocks noGrp="1"/>
          </p:cNvSpPr>
          <p:nvPr>
            <p:ph type="dt" sz="half" idx="10"/>
          </p:nvPr>
        </p:nvSpPr>
        <p:spPr/>
        <p:txBody>
          <a:bodyPr/>
          <a:lstStyle/>
          <a:p>
            <a:fld id="{D841360C-2A88-4A92-A663-87FE108EC87D}" type="datetimeFigureOut">
              <a:rPr lang="en-GB" smtClean="0"/>
              <a:t>18/07/2024</a:t>
            </a:fld>
            <a:endParaRPr lang="en-GB"/>
          </a:p>
        </p:txBody>
      </p:sp>
      <p:sp>
        <p:nvSpPr>
          <p:cNvPr id="6" name="Footer Placeholder 5">
            <a:extLst>
              <a:ext uri="{FF2B5EF4-FFF2-40B4-BE49-F238E27FC236}">
                <a16:creationId xmlns:a16="http://schemas.microsoft.com/office/drawing/2014/main" id="{A7EBFAA0-DAA5-4501-B8C0-7C927E2096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F2A972-6887-4F4D-8CA8-6C8EE405C672}"/>
              </a:ext>
            </a:extLst>
          </p:cNvPr>
          <p:cNvSpPr>
            <a:spLocks noGrp="1"/>
          </p:cNvSpPr>
          <p:nvPr>
            <p:ph type="sldNum" sz="quarter" idx="12"/>
          </p:nvPr>
        </p:nvSpPr>
        <p:spPr/>
        <p:txBody>
          <a:bodyPr/>
          <a:lstStyle/>
          <a:p>
            <a:fld id="{505ADB93-A852-43B0-B048-484A5DA64F5A}" type="slidenum">
              <a:rPr lang="en-GB" smtClean="0"/>
              <a:t>‹#›</a:t>
            </a:fld>
            <a:endParaRPr lang="en-GB"/>
          </a:p>
        </p:txBody>
      </p:sp>
    </p:spTree>
    <p:extLst>
      <p:ext uri="{BB962C8B-B14F-4D97-AF65-F5344CB8AC3E}">
        <p14:creationId xmlns:p14="http://schemas.microsoft.com/office/powerpoint/2010/main" val="283896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B1F24-7589-44AA-B750-555B6110A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8D48D-CDB1-47DB-8D25-58D5BB46C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8A0B9B-788F-4F47-8577-C03A113EF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1360C-2A88-4A92-A663-87FE108EC87D}" type="datetimeFigureOut">
              <a:rPr lang="en-GB" smtClean="0"/>
              <a:t>18/07/2024</a:t>
            </a:fld>
            <a:endParaRPr lang="en-GB"/>
          </a:p>
        </p:txBody>
      </p:sp>
      <p:sp>
        <p:nvSpPr>
          <p:cNvPr id="5" name="Footer Placeholder 4">
            <a:extLst>
              <a:ext uri="{FF2B5EF4-FFF2-40B4-BE49-F238E27FC236}">
                <a16:creationId xmlns:a16="http://schemas.microsoft.com/office/drawing/2014/main" id="{C037EFCE-EE61-4ACE-9F70-CD9693EEC9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EDD3BF-A4ED-44A5-AEF1-7F07B5D10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ADB93-A852-43B0-B048-484A5DA64F5A}" type="slidenum">
              <a:rPr lang="en-GB" smtClean="0"/>
              <a:t>‹#›</a:t>
            </a:fld>
            <a:endParaRPr lang="en-GB"/>
          </a:p>
        </p:txBody>
      </p:sp>
    </p:spTree>
    <p:extLst>
      <p:ext uri="{BB962C8B-B14F-4D97-AF65-F5344CB8AC3E}">
        <p14:creationId xmlns:p14="http://schemas.microsoft.com/office/powerpoint/2010/main" val="3191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pngall.com/exclamation-mark-png/download/36269" TargetMode="External"/><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mailto:SWGLHexports@nbt.nhs.uk" TargetMode="External"/><Relationship Id="rId4" Type="http://schemas.openxmlformats.org/officeDocument/2006/relationships/hyperlink" Target="https://www.nbt.nhs.uk/south-west-genomic-laboratory-hub/swglh-sample-test-inform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owl.excelsior.edu/writing-process/prewriting-strategies/prewriting-strategies-asking-defining-ques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7E5A6C-F50B-4C44-8458-80719C528F72}"/>
              </a:ext>
            </a:extLst>
          </p:cNvPr>
          <p:cNvPicPr>
            <a:picLocks noChangeAspect="1"/>
          </p:cNvPicPr>
          <p:nvPr/>
        </p:nvPicPr>
        <p:blipFill>
          <a:blip r:embed="rId3"/>
          <a:stretch>
            <a:fillRect/>
          </a:stretch>
        </p:blipFill>
        <p:spPr>
          <a:xfrm>
            <a:off x="4653473" y="0"/>
            <a:ext cx="7538527" cy="6860093"/>
          </a:xfrm>
          <a:prstGeom prst="rect">
            <a:avLst/>
          </a:prstGeom>
        </p:spPr>
      </p:pic>
      <p:sp>
        <p:nvSpPr>
          <p:cNvPr id="6" name="Title 1">
            <a:extLst>
              <a:ext uri="{FF2B5EF4-FFF2-40B4-BE49-F238E27FC236}">
                <a16:creationId xmlns:a16="http://schemas.microsoft.com/office/drawing/2014/main" id="{1D819B87-B8A7-B076-8B66-981F825F915E}"/>
              </a:ext>
            </a:extLst>
          </p:cNvPr>
          <p:cNvSpPr txBox="1">
            <a:spLocks/>
          </p:cNvSpPr>
          <p:nvPr/>
        </p:nvSpPr>
        <p:spPr>
          <a:xfrm>
            <a:off x="433754" y="2979275"/>
            <a:ext cx="7950882" cy="131684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8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1" name="Picture 10">
            <a:extLst>
              <a:ext uri="{FF2B5EF4-FFF2-40B4-BE49-F238E27FC236}">
                <a16:creationId xmlns:a16="http://schemas.microsoft.com/office/drawing/2014/main" id="{27AE9CEA-EFBC-4CA3-8E41-73A043F23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083" y="149994"/>
            <a:ext cx="3005329" cy="879110"/>
          </a:xfrm>
          <a:prstGeom prst="rect">
            <a:avLst/>
          </a:prstGeom>
        </p:spPr>
      </p:pic>
      <p:pic>
        <p:nvPicPr>
          <p:cNvPr id="13" name="Picture 4" descr="1,274 Twitter Logo Stock Video Footage - 4K and HD Video Clips |  Shutterstock">
            <a:extLst>
              <a:ext uri="{FF2B5EF4-FFF2-40B4-BE49-F238E27FC236}">
                <a16:creationId xmlns:a16="http://schemas.microsoft.com/office/drawing/2014/main" id="{D1C34DB8-60B0-4B18-B786-E4AADC40D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66" y="5991588"/>
            <a:ext cx="1145233" cy="769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8496FB-97B5-42E4-ACA0-FBF1FEAF8C4F}"/>
              </a:ext>
            </a:extLst>
          </p:cNvPr>
          <p:cNvSpPr txBox="1"/>
          <p:nvPr/>
        </p:nvSpPr>
        <p:spPr>
          <a:xfrm>
            <a:off x="884208" y="6205493"/>
            <a:ext cx="4560864" cy="341632"/>
          </a:xfrm>
          <a:prstGeom prst="rect">
            <a:avLst/>
          </a:prstGeom>
          <a:noFill/>
        </p:spPr>
        <p:txBody>
          <a:bodyPr wrap="non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SWGenomics</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@SWGLH /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NHSgms</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FA735B2-DEA6-44EA-8EE6-CD9C85AC6CB5}"/>
              </a:ext>
            </a:extLst>
          </p:cNvPr>
          <p:cNvSpPr txBox="1"/>
          <p:nvPr/>
        </p:nvSpPr>
        <p:spPr>
          <a:xfrm>
            <a:off x="271166" y="908083"/>
            <a:ext cx="7538527" cy="1200329"/>
          </a:xfrm>
          <a:prstGeom prst="rect">
            <a:avLst/>
          </a:prstGeom>
          <a:noFill/>
        </p:spPr>
        <p:txBody>
          <a:bodyPr wrap="square" rtlCol="0">
            <a:spAutoFit/>
          </a:bodyPr>
          <a:lstStyle/>
          <a:p>
            <a:pPr>
              <a:defRPr/>
            </a:pPr>
            <a:r>
              <a:rPr lang="en-GB" altLang="en-US" sz="3600" b="1" dirty="0">
                <a:solidFill>
                  <a:srgbClr val="0070C0"/>
                </a:solidFill>
                <a:latin typeface="Arial" panose="020B0604020202020204" pitchFamily="34" charset="0"/>
                <a:cs typeface="Arial" panose="020B0604020202020204" pitchFamily="34" charset="0"/>
              </a:rPr>
              <a:t>Whole Genome Sequencing</a:t>
            </a:r>
          </a:p>
          <a:p>
            <a:pPr>
              <a:defRPr/>
            </a:pPr>
            <a:r>
              <a:rPr lang="en-GB" altLang="en-US" sz="3600" b="1" dirty="0">
                <a:solidFill>
                  <a:srgbClr val="0070C0"/>
                </a:solidFill>
                <a:latin typeface="Arial" panose="020B0604020202020204" pitchFamily="34" charset="0"/>
                <a:cs typeface="Arial" panose="020B0604020202020204" pitchFamily="34" charset="0"/>
              </a:rPr>
              <a:t>of Brain Tissue (WGS)</a:t>
            </a:r>
          </a:p>
        </p:txBody>
      </p:sp>
      <p:sp>
        <p:nvSpPr>
          <p:cNvPr id="2" name="Rectangle 1">
            <a:extLst>
              <a:ext uri="{FF2B5EF4-FFF2-40B4-BE49-F238E27FC236}">
                <a16:creationId xmlns:a16="http://schemas.microsoft.com/office/drawing/2014/main" id="{1F95FFA4-05AB-47E4-BC57-B4EBD49AF75E}"/>
              </a:ext>
            </a:extLst>
          </p:cNvPr>
          <p:cNvSpPr/>
          <p:nvPr/>
        </p:nvSpPr>
        <p:spPr>
          <a:xfrm>
            <a:off x="271165" y="3941402"/>
            <a:ext cx="7538527" cy="1200329"/>
          </a:xfrm>
          <a:prstGeom prst="rect">
            <a:avLst/>
          </a:prstGeom>
        </p:spPr>
        <p:txBody>
          <a:bodyPr wrap="square">
            <a:spAutoFit/>
          </a:bodyPr>
          <a:lstStyle/>
          <a:p>
            <a:pPr>
              <a:defRPr/>
            </a:pPr>
            <a:endParaRPr lang="en-GB" altLang="en-US" sz="2400" dirty="0">
              <a:latin typeface="Arial" panose="020B0604020202020204" pitchFamily="34" charset="0"/>
              <a:cs typeface="Arial" panose="020B0604020202020204" pitchFamily="34" charset="0"/>
            </a:endParaRPr>
          </a:p>
          <a:p>
            <a:pPr>
              <a:defRPr/>
            </a:pPr>
            <a:endParaRPr lang="en-GB" altLang="en-US" sz="2400" dirty="0">
              <a:latin typeface="Arial" panose="020B0604020202020204" pitchFamily="34" charset="0"/>
              <a:cs typeface="Arial" panose="020B0604020202020204" pitchFamily="34" charset="0"/>
            </a:endParaRPr>
          </a:p>
          <a:p>
            <a:pPr>
              <a:defRPr/>
            </a:pPr>
            <a:endParaRPr lang="en-GB" alt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143843-AA77-4D30-8905-95EC01942D79}"/>
              </a:ext>
            </a:extLst>
          </p:cNvPr>
          <p:cNvSpPr txBox="1"/>
          <p:nvPr/>
        </p:nvSpPr>
        <p:spPr>
          <a:xfrm>
            <a:off x="367644" y="2441542"/>
            <a:ext cx="9792355" cy="3970318"/>
          </a:xfrm>
          <a:prstGeom prst="rect">
            <a:avLst/>
          </a:prstGeom>
          <a:noFill/>
        </p:spPr>
        <p:txBody>
          <a:bodyPr wrap="square" rtlCol="0">
            <a:spAutoFit/>
          </a:bodyPr>
          <a:lstStyle/>
          <a:p>
            <a:pPr lvl="0"/>
            <a:endParaRPr lang="en-GB" sz="2800" dirty="0"/>
          </a:p>
          <a:p>
            <a:pPr lvl="0"/>
            <a:endParaRPr lang="en-GB" sz="2800" dirty="0"/>
          </a:p>
          <a:p>
            <a:pPr lvl="0"/>
            <a:r>
              <a:rPr lang="en-GB" sz="2800" dirty="0"/>
              <a:t>Ruth Cleaver </a:t>
            </a:r>
          </a:p>
          <a:p>
            <a:pPr lvl="0"/>
            <a:r>
              <a:rPr lang="en-GB" sz="2800" dirty="0"/>
              <a:t>SWGMS Cancer Lead/SWGLH Rare Disease Lead </a:t>
            </a:r>
          </a:p>
          <a:p>
            <a:pPr lvl="0"/>
            <a:r>
              <a:rPr lang="en-GB" sz="2800" dirty="0"/>
              <a:t>Consultant in Clinical Genetics (Peninsula)</a:t>
            </a:r>
          </a:p>
          <a:p>
            <a:pPr lvl="0"/>
            <a:endParaRPr lang="en-GB" sz="2800" dirty="0"/>
          </a:p>
          <a:p>
            <a:pPr lvl="0"/>
            <a:r>
              <a:rPr lang="en-GB" sz="2800" dirty="0"/>
              <a:t>Sarah Haywood</a:t>
            </a:r>
          </a:p>
          <a:p>
            <a:pPr lvl="0"/>
            <a:r>
              <a:rPr lang="en-GB" sz="2800" dirty="0"/>
              <a:t>SWGMS Genomic Healthcare Professional</a:t>
            </a:r>
          </a:p>
          <a:p>
            <a:pPr lvl="0"/>
            <a:endParaRPr lang="en-GB" sz="2800" dirty="0"/>
          </a:p>
        </p:txBody>
      </p:sp>
    </p:spTree>
    <p:extLst>
      <p:ext uri="{BB962C8B-B14F-4D97-AF65-F5344CB8AC3E}">
        <p14:creationId xmlns:p14="http://schemas.microsoft.com/office/powerpoint/2010/main" val="129118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66E706-90BD-4B68-A787-8939D52A2944}"/>
              </a:ext>
            </a:extLst>
          </p:cNvPr>
          <p:cNvSpPr txBox="1"/>
          <p:nvPr/>
        </p:nvSpPr>
        <p:spPr>
          <a:xfrm>
            <a:off x="180158" y="112141"/>
            <a:ext cx="6287549" cy="502766"/>
          </a:xfrm>
          <a:prstGeom prst="rect">
            <a:avLst/>
          </a:prstGeom>
          <a:noFill/>
        </p:spPr>
        <p:txBody>
          <a:bodyPr wrap="square"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SW Genomic Medicine Service</a:t>
            </a:r>
          </a:p>
        </p:txBody>
      </p:sp>
      <p:grpSp>
        <p:nvGrpSpPr>
          <p:cNvPr id="7" name="Group 6">
            <a:extLst>
              <a:ext uri="{FF2B5EF4-FFF2-40B4-BE49-F238E27FC236}">
                <a16:creationId xmlns:a16="http://schemas.microsoft.com/office/drawing/2014/main" id="{57B48C0E-2AD4-4320-A07E-BDD0E0A62BCC}"/>
              </a:ext>
            </a:extLst>
          </p:cNvPr>
          <p:cNvGrpSpPr/>
          <p:nvPr/>
        </p:nvGrpSpPr>
        <p:grpSpPr>
          <a:xfrm>
            <a:off x="3674834" y="1947837"/>
            <a:ext cx="3918109" cy="4569347"/>
            <a:chOff x="4669060" y="1762034"/>
            <a:chExt cx="3918109" cy="4569347"/>
          </a:xfrm>
        </p:grpSpPr>
        <p:pic>
          <p:nvPicPr>
            <p:cNvPr id="50" name="Picture 49">
              <a:extLst>
                <a:ext uri="{FF2B5EF4-FFF2-40B4-BE49-F238E27FC236}">
                  <a16:creationId xmlns:a16="http://schemas.microsoft.com/office/drawing/2014/main" id="{D18F54DB-A11B-4EE0-A350-E4528210917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4669060" y="1762034"/>
              <a:ext cx="3918109" cy="4569347"/>
            </a:xfrm>
            <a:custGeom>
              <a:avLst/>
              <a:gdLst>
                <a:gd name="connsiteX0" fmla="*/ 0 w 3651866"/>
                <a:gd name="connsiteY0" fmla="*/ 0 h 4258852"/>
                <a:gd name="connsiteX1" fmla="*/ 3651866 w 3651866"/>
                <a:gd name="connsiteY1" fmla="*/ 0 h 4258852"/>
                <a:gd name="connsiteX2" fmla="*/ 3651866 w 3651866"/>
                <a:gd name="connsiteY2" fmla="*/ 4258852 h 4258852"/>
                <a:gd name="connsiteX3" fmla="*/ 0 w 3651866"/>
                <a:gd name="connsiteY3" fmla="*/ 4258852 h 4258852"/>
                <a:gd name="connsiteX4" fmla="*/ 0 w 3651866"/>
                <a:gd name="connsiteY4" fmla="*/ 0 h 4258852"/>
                <a:gd name="connsiteX5" fmla="*/ 1234415 w 3651866"/>
                <a:gd name="connsiteY5" fmla="*/ 2315204 h 4258852"/>
                <a:gd name="connsiteX6" fmla="*/ 223541 w 3651866"/>
                <a:gd name="connsiteY6" fmla="*/ 3280914 h 4258852"/>
                <a:gd name="connsiteX7" fmla="*/ 1234415 w 3651866"/>
                <a:gd name="connsiteY7" fmla="*/ 4246624 h 4258852"/>
                <a:gd name="connsiteX8" fmla="*/ 2245289 w 3651866"/>
                <a:gd name="connsiteY8" fmla="*/ 3280914 h 4258852"/>
                <a:gd name="connsiteX9" fmla="*/ 1234415 w 3651866"/>
                <a:gd name="connsiteY9" fmla="*/ 2315204 h 425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866" h="4258852">
                  <a:moveTo>
                    <a:pt x="0" y="0"/>
                  </a:moveTo>
                  <a:lnTo>
                    <a:pt x="3651866" y="0"/>
                  </a:lnTo>
                  <a:lnTo>
                    <a:pt x="3651866" y="4258852"/>
                  </a:lnTo>
                  <a:lnTo>
                    <a:pt x="0" y="4258852"/>
                  </a:lnTo>
                  <a:lnTo>
                    <a:pt x="0" y="0"/>
                  </a:lnTo>
                  <a:close/>
                  <a:moveTo>
                    <a:pt x="1234415" y="2315204"/>
                  </a:moveTo>
                  <a:cubicBezTo>
                    <a:pt x="676125" y="2315204"/>
                    <a:pt x="223541" y="2747567"/>
                    <a:pt x="223541" y="3280914"/>
                  </a:cubicBezTo>
                  <a:cubicBezTo>
                    <a:pt x="223541" y="3814261"/>
                    <a:pt x="676125" y="4246624"/>
                    <a:pt x="1234415" y="4246624"/>
                  </a:cubicBezTo>
                  <a:cubicBezTo>
                    <a:pt x="1792705" y="4246624"/>
                    <a:pt x="2245289" y="3814261"/>
                    <a:pt x="2245289" y="3280914"/>
                  </a:cubicBezTo>
                  <a:cubicBezTo>
                    <a:pt x="2245289" y="2747567"/>
                    <a:pt x="1792705" y="2315204"/>
                    <a:pt x="1234415" y="2315204"/>
                  </a:cubicBezTo>
                  <a:close/>
                </a:path>
              </a:pathLst>
            </a:custGeom>
            <a:effectLst>
              <a:innerShdw blurRad="63500" dist="50800" dir="5400000">
                <a:prstClr val="black">
                  <a:alpha val="50000"/>
                </a:prstClr>
              </a:innerShdw>
              <a:softEdge rad="127000"/>
            </a:effectLst>
          </p:spPr>
        </p:pic>
        <p:pic>
          <p:nvPicPr>
            <p:cNvPr id="51" name="Picture 50">
              <a:extLst>
                <a:ext uri="{FF2B5EF4-FFF2-40B4-BE49-F238E27FC236}">
                  <a16:creationId xmlns:a16="http://schemas.microsoft.com/office/drawing/2014/main" id="{6B1E5642-40EB-4D09-AD19-2581300E6314}"/>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l="6121" t="54362" r="38517" b="287"/>
            <a:stretch>
              <a:fillRect/>
            </a:stretch>
          </p:blipFill>
          <p:spPr>
            <a:xfrm>
              <a:off x="5010857" y="4088249"/>
              <a:ext cx="2021223" cy="1930919"/>
            </a:xfrm>
            <a:custGeom>
              <a:avLst/>
              <a:gdLst>
                <a:gd name="connsiteX0" fmla="*/ 1010874 w 2021748"/>
                <a:gd name="connsiteY0" fmla="*/ 0 h 1931420"/>
                <a:gd name="connsiteX1" fmla="*/ 2021748 w 2021748"/>
                <a:gd name="connsiteY1" fmla="*/ 965710 h 1931420"/>
                <a:gd name="connsiteX2" fmla="*/ 1010874 w 2021748"/>
                <a:gd name="connsiteY2" fmla="*/ 1931420 h 1931420"/>
                <a:gd name="connsiteX3" fmla="*/ 0 w 2021748"/>
                <a:gd name="connsiteY3" fmla="*/ 965710 h 1931420"/>
                <a:gd name="connsiteX4" fmla="*/ 1010874 w 2021748"/>
                <a:gd name="connsiteY4" fmla="*/ 0 h 193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748" h="1931420">
                  <a:moveTo>
                    <a:pt x="1010874" y="0"/>
                  </a:moveTo>
                  <a:cubicBezTo>
                    <a:pt x="1569164" y="0"/>
                    <a:pt x="2021748" y="432363"/>
                    <a:pt x="2021748" y="965710"/>
                  </a:cubicBezTo>
                  <a:cubicBezTo>
                    <a:pt x="2021748" y="1499057"/>
                    <a:pt x="1569164" y="1931420"/>
                    <a:pt x="1010874" y="1931420"/>
                  </a:cubicBezTo>
                  <a:cubicBezTo>
                    <a:pt x="452584" y="1931420"/>
                    <a:pt x="0" y="1499057"/>
                    <a:pt x="0" y="965710"/>
                  </a:cubicBezTo>
                  <a:cubicBezTo>
                    <a:pt x="0" y="432363"/>
                    <a:pt x="452584" y="0"/>
                    <a:pt x="1010874" y="0"/>
                  </a:cubicBezTo>
                  <a:close/>
                </a:path>
              </a:pathLst>
            </a:custGeom>
            <a:effectLst>
              <a:innerShdw blurRad="63500" dist="50800" dir="5400000">
                <a:prstClr val="black">
                  <a:alpha val="50000"/>
                </a:prstClr>
              </a:innerShdw>
            </a:effectLst>
          </p:spPr>
        </p:pic>
      </p:grpSp>
      <p:sp>
        <p:nvSpPr>
          <p:cNvPr id="6" name="TextBox 5">
            <a:extLst>
              <a:ext uri="{FF2B5EF4-FFF2-40B4-BE49-F238E27FC236}">
                <a16:creationId xmlns:a16="http://schemas.microsoft.com/office/drawing/2014/main" id="{D41F440F-D91E-4A73-8D48-DA2FD153CDBB}"/>
              </a:ext>
            </a:extLst>
          </p:cNvPr>
          <p:cNvSpPr txBox="1"/>
          <p:nvPr/>
        </p:nvSpPr>
        <p:spPr>
          <a:xfrm>
            <a:off x="3473524" y="1030786"/>
            <a:ext cx="4294901" cy="907941"/>
          </a:xfrm>
          <a:prstGeom prst="rect">
            <a:avLst/>
          </a:prstGeom>
          <a:noFill/>
        </p:spPr>
        <p:txBody>
          <a:bodyPr wrap="square" rtlCol="0">
            <a:spAutoFit/>
          </a:bodyPr>
          <a:lstStyle/>
          <a:p>
            <a:pPr marL="0" marR="0" lvl="0" indent="0" algn="ctr" defTabSz="914196" rtl="0" eaLnBrk="1" fontAlgn="auto" latinLnBrk="0" hangingPunct="1">
              <a:lnSpc>
                <a:spcPct val="100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 Genomic Laboratory Hub (SWGLH)</a:t>
            </a:r>
          </a:p>
          <a:p>
            <a:pPr marL="0" marR="0" lvl="0" indent="0" algn="ctr" defTabSz="914196" rtl="0" eaLnBrk="1" fontAlgn="auto" latinLnBrk="0" hangingPunct="1">
              <a:lnSpc>
                <a:spcPct val="100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 Genomic Medicine Service Alliance (SWGMSA)</a:t>
            </a:r>
          </a:p>
        </p:txBody>
      </p:sp>
      <p:sp>
        <p:nvSpPr>
          <p:cNvPr id="16" name="TextBox 15">
            <a:extLst>
              <a:ext uri="{FF2B5EF4-FFF2-40B4-BE49-F238E27FC236}">
                <a16:creationId xmlns:a16="http://schemas.microsoft.com/office/drawing/2014/main" id="{81BABDFC-8A3D-4799-B17B-BE675130E56E}"/>
              </a:ext>
            </a:extLst>
          </p:cNvPr>
          <p:cNvSpPr txBox="1"/>
          <p:nvPr/>
        </p:nvSpPr>
        <p:spPr>
          <a:xfrm>
            <a:off x="4549516" y="6412639"/>
            <a:ext cx="28372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Population: 4.4 million</a:t>
            </a:r>
          </a:p>
        </p:txBody>
      </p:sp>
      <p:grpSp>
        <p:nvGrpSpPr>
          <p:cNvPr id="9" name="Group 8">
            <a:extLst>
              <a:ext uri="{FF2B5EF4-FFF2-40B4-BE49-F238E27FC236}">
                <a16:creationId xmlns:a16="http://schemas.microsoft.com/office/drawing/2014/main" id="{F77D9B8C-404C-4774-8130-136E60A91F9C}"/>
              </a:ext>
            </a:extLst>
          </p:cNvPr>
          <p:cNvGrpSpPr/>
          <p:nvPr/>
        </p:nvGrpSpPr>
        <p:grpSpPr>
          <a:xfrm>
            <a:off x="7768425" y="1235496"/>
            <a:ext cx="3926356" cy="5386090"/>
            <a:chOff x="205644" y="941609"/>
            <a:chExt cx="4478555" cy="5804255"/>
          </a:xfrm>
        </p:grpSpPr>
        <p:sp>
          <p:nvSpPr>
            <p:cNvPr id="12" name="Rectangle: Rounded Corners 11">
              <a:extLst>
                <a:ext uri="{FF2B5EF4-FFF2-40B4-BE49-F238E27FC236}">
                  <a16:creationId xmlns:a16="http://schemas.microsoft.com/office/drawing/2014/main" id="{8878C6C5-F4F3-45E7-B8C8-F43734E2281A}"/>
                </a:ext>
              </a:extLst>
            </p:cNvPr>
            <p:cNvSpPr/>
            <p:nvPr/>
          </p:nvSpPr>
          <p:spPr>
            <a:xfrm>
              <a:off x="205644" y="941609"/>
              <a:ext cx="4478555" cy="5804255"/>
            </a:xfrm>
            <a:prstGeom prst="roundRect">
              <a:avLst/>
            </a:prstGeom>
            <a:noFill/>
            <a:ln w="38100">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2">
              <a:extLst>
                <a:ext uri="{FF2B5EF4-FFF2-40B4-BE49-F238E27FC236}">
                  <a16:creationId xmlns:a16="http://schemas.microsoft.com/office/drawing/2014/main" id="{F5A194C6-7A5C-4D05-B616-A26262899F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72" y="5296168"/>
              <a:ext cx="1274960" cy="982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A70F2B1D-5703-4E6D-B516-0B48AAE2C363}"/>
                </a:ext>
              </a:extLst>
            </p:cNvPr>
            <p:cNvSpPr txBox="1"/>
            <p:nvPr/>
          </p:nvSpPr>
          <p:spPr>
            <a:xfrm>
              <a:off x="1451824" y="5323541"/>
              <a:ext cx="1999014" cy="1310103"/>
            </a:xfrm>
            <a:prstGeom prst="rect">
              <a:avLst/>
            </a:prstGeom>
            <a:noFill/>
          </p:spPr>
          <p:txBody>
            <a:bodyPr wrap="square" rtlCol="0">
              <a:spAutoFit/>
            </a:bodyPr>
            <a:lstStyle>
              <a:defPPr>
                <a:defRPr lang="en-US"/>
              </a:defPPr>
              <a:lvl1pPr algn="ctr">
                <a:defRPr sz="1200" i="1"/>
              </a:lvl1pP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Bristol </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Laboratory</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Exeter </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Laboratory</a:t>
              </a:r>
            </a:p>
          </p:txBody>
        </p:sp>
        <p:pic>
          <p:nvPicPr>
            <p:cNvPr id="18" name="Picture 2">
              <a:extLst>
                <a:ext uri="{FF2B5EF4-FFF2-40B4-BE49-F238E27FC236}">
                  <a16:creationId xmlns:a16="http://schemas.microsoft.com/office/drawing/2014/main" id="{6EBDA7F8-F855-4C35-81CF-A030055A24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2190" y="5356514"/>
              <a:ext cx="1231936" cy="903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6219879B-99EB-47DC-8F2E-30419F7F16FC}"/>
                </a:ext>
              </a:extLst>
            </p:cNvPr>
            <p:cNvPicPr>
              <a:picLocks noChangeAspect="1"/>
            </p:cNvPicPr>
            <p:nvPr/>
          </p:nvPicPr>
          <p:blipFill>
            <a:blip r:embed="rId7"/>
            <a:stretch>
              <a:fillRect/>
            </a:stretch>
          </p:blipFill>
          <p:spPr>
            <a:xfrm>
              <a:off x="708772" y="2306655"/>
              <a:ext cx="3428487" cy="2939565"/>
            </a:xfrm>
            <a:prstGeom prst="rect">
              <a:avLst/>
            </a:prstGeom>
          </p:spPr>
        </p:pic>
        <p:sp>
          <p:nvSpPr>
            <p:cNvPr id="3" name="TextBox 2">
              <a:extLst>
                <a:ext uri="{FF2B5EF4-FFF2-40B4-BE49-F238E27FC236}">
                  <a16:creationId xmlns:a16="http://schemas.microsoft.com/office/drawing/2014/main" id="{5B0590B3-DAC9-2AEF-602C-AB9B5A167E8E}"/>
                </a:ext>
              </a:extLst>
            </p:cNvPr>
            <p:cNvSpPr txBox="1"/>
            <p:nvPr/>
          </p:nvSpPr>
          <p:spPr>
            <a:xfrm>
              <a:off x="471912" y="1018930"/>
              <a:ext cx="3811986" cy="1260352"/>
            </a:xfrm>
            <a:prstGeom prst="rect">
              <a:avLst/>
            </a:prstGeom>
            <a:noFill/>
          </p:spPr>
          <p:txBody>
            <a:bodyPr wrap="square" rtlCol="0">
              <a:spAutoFit/>
            </a:bodyPr>
            <a:lstStyle>
              <a:defPPr>
                <a:defRPr lang="en-US"/>
              </a:defPPr>
              <a:lvl1pPr algn="ctr">
                <a:defRPr sz="1200" i="1"/>
              </a:lvl1pP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Bristol Clinical Genetics </a:t>
              </a:r>
            </a:p>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Peninsula Clinical Genetics</a:t>
              </a:r>
            </a:p>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Acute Trusts </a:t>
              </a:r>
            </a:p>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Integrated Care Boards</a:t>
              </a:r>
            </a:p>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Pathology Networks</a:t>
              </a:r>
            </a:p>
          </p:txBody>
        </p:sp>
      </p:grpSp>
      <p:sp>
        <p:nvSpPr>
          <p:cNvPr id="5" name="TextBox 4">
            <a:extLst>
              <a:ext uri="{FF2B5EF4-FFF2-40B4-BE49-F238E27FC236}">
                <a16:creationId xmlns:a16="http://schemas.microsoft.com/office/drawing/2014/main" id="{7C8B8A4C-A861-0DCB-1003-A7F1C3D2810C}"/>
              </a:ext>
            </a:extLst>
          </p:cNvPr>
          <p:cNvSpPr txBox="1"/>
          <p:nvPr/>
        </p:nvSpPr>
        <p:spPr>
          <a:xfrm>
            <a:off x="405005" y="1029104"/>
            <a:ext cx="3301971"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NHS Genomic Medicine Service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equitable genomic technology-driven care for the country’s 55 million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co-ordination and oversight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NHSE Genomics Unit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national standards, protocols and contracts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single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National Genomic Test Directory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Genomic testing for patients affected by</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rare genetic conditions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cancer patients</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GMSA partnerships</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support delivery and education</a:t>
            </a:r>
          </a:p>
        </p:txBody>
      </p:sp>
      <p:pic>
        <p:nvPicPr>
          <p:cNvPr id="20" name="Picture 19">
            <a:extLst>
              <a:ext uri="{FF2B5EF4-FFF2-40B4-BE49-F238E27FC236}">
                <a16:creationId xmlns:a16="http://schemas.microsoft.com/office/drawing/2014/main" id="{538E2302-B829-4D99-8B19-66B762DE32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9091" y="149995"/>
            <a:ext cx="2100321" cy="614380"/>
          </a:xfrm>
          <a:prstGeom prst="rect">
            <a:avLst/>
          </a:prstGeom>
        </p:spPr>
      </p:pic>
    </p:spTree>
    <p:extLst>
      <p:ext uri="{BB962C8B-B14F-4D97-AF65-F5344CB8AC3E}">
        <p14:creationId xmlns:p14="http://schemas.microsoft.com/office/powerpoint/2010/main" val="147541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F83E-C512-27F4-CA31-24A12DED4FE5}"/>
              </a:ext>
            </a:extLst>
          </p:cNvPr>
          <p:cNvSpPr>
            <a:spLocks noGrp="1"/>
          </p:cNvSpPr>
          <p:nvPr>
            <p:ph type="title"/>
          </p:nvPr>
        </p:nvSpPr>
        <p:spPr>
          <a:xfrm>
            <a:off x="603309" y="196314"/>
            <a:ext cx="7371184" cy="1962440"/>
          </a:xfrm>
        </p:spPr>
        <p:txBody>
          <a:bodyPr>
            <a:normAutofit/>
          </a:bodyPr>
          <a:lstStyle/>
          <a:p>
            <a:r>
              <a:rPr lang="en-GB" sz="4400" dirty="0">
                <a:latin typeface="Arial" panose="020B0604020202020204" pitchFamily="34" charset="0"/>
                <a:cs typeface="Arial" panose="020B0604020202020204" pitchFamily="34" charset="0"/>
              </a:rPr>
              <a:t>Whole Genome Sequencing pathway for brain tissue </a:t>
            </a:r>
          </a:p>
        </p:txBody>
      </p:sp>
      <p:graphicFrame>
        <p:nvGraphicFramePr>
          <p:cNvPr id="5" name="Content Placeholder 4">
            <a:extLst>
              <a:ext uri="{FF2B5EF4-FFF2-40B4-BE49-F238E27FC236}">
                <a16:creationId xmlns:a16="http://schemas.microsoft.com/office/drawing/2014/main" id="{16B756E6-AB88-CD39-CC8B-C46C1285057D}"/>
              </a:ext>
            </a:extLst>
          </p:cNvPr>
          <p:cNvGraphicFramePr>
            <a:graphicFrameLocks noGrp="1"/>
          </p:cNvGraphicFramePr>
          <p:nvPr>
            <p:ph idx="1"/>
            <p:extLst>
              <p:ext uri="{D42A27DB-BD31-4B8C-83A1-F6EECF244321}">
                <p14:modId xmlns:p14="http://schemas.microsoft.com/office/powerpoint/2010/main" val="233949661"/>
              </p:ext>
            </p:extLst>
          </p:nvPr>
        </p:nvGraphicFramePr>
        <p:xfrm>
          <a:off x="155653" y="1952565"/>
          <a:ext cx="11433038" cy="4298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81BA791-4A08-4596-A10C-0874B4C006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8167" y="139232"/>
            <a:ext cx="2417781" cy="707241"/>
          </a:xfrm>
          <a:prstGeom prst="rect">
            <a:avLst/>
          </a:prstGeom>
        </p:spPr>
      </p:pic>
    </p:spTree>
    <p:extLst>
      <p:ext uri="{BB962C8B-B14F-4D97-AF65-F5344CB8AC3E}">
        <p14:creationId xmlns:p14="http://schemas.microsoft.com/office/powerpoint/2010/main" val="290160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F83E-C512-27F4-CA31-24A12DED4FE5}"/>
              </a:ext>
            </a:extLst>
          </p:cNvPr>
          <p:cNvSpPr>
            <a:spLocks noGrp="1"/>
          </p:cNvSpPr>
          <p:nvPr>
            <p:ph type="title"/>
          </p:nvPr>
        </p:nvSpPr>
        <p:spPr>
          <a:xfrm>
            <a:off x="603309" y="196314"/>
            <a:ext cx="7371184" cy="1962440"/>
          </a:xfrm>
        </p:spPr>
        <p:txBody>
          <a:bodyPr>
            <a:normAutofit/>
          </a:bodyPr>
          <a:lstStyle/>
          <a:p>
            <a:r>
              <a:rPr lang="en-GB" sz="4400" dirty="0">
                <a:latin typeface="Arial" panose="020B0604020202020204" pitchFamily="34" charset="0"/>
                <a:cs typeface="Arial" panose="020B0604020202020204" pitchFamily="34" charset="0"/>
              </a:rPr>
              <a:t>Whole Genome Sequencing pathway for brain tissue </a:t>
            </a:r>
            <a:br>
              <a:rPr lang="en-GB" sz="4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Utility, equity and management of results</a:t>
            </a:r>
            <a:endParaRPr lang="en-GB" sz="4400"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16B756E6-AB88-CD39-CC8B-C46C1285057D}"/>
              </a:ext>
            </a:extLst>
          </p:cNvPr>
          <p:cNvGraphicFramePr>
            <a:graphicFrameLocks noGrp="1"/>
          </p:cNvGraphicFramePr>
          <p:nvPr>
            <p:ph idx="1"/>
            <p:extLst>
              <p:ext uri="{D42A27DB-BD31-4B8C-83A1-F6EECF244321}">
                <p14:modId xmlns:p14="http://schemas.microsoft.com/office/powerpoint/2010/main" val="3741092903"/>
              </p:ext>
            </p:extLst>
          </p:nvPr>
        </p:nvGraphicFramePr>
        <p:xfrm>
          <a:off x="240384" y="2158754"/>
          <a:ext cx="11019934" cy="4298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81BA791-4A08-4596-A10C-0874B4C006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8167" y="139232"/>
            <a:ext cx="2417781" cy="707241"/>
          </a:xfrm>
          <a:prstGeom prst="rect">
            <a:avLst/>
          </a:prstGeom>
        </p:spPr>
      </p:pic>
    </p:spTree>
    <p:extLst>
      <p:ext uri="{BB962C8B-B14F-4D97-AF65-F5344CB8AC3E}">
        <p14:creationId xmlns:p14="http://schemas.microsoft.com/office/powerpoint/2010/main" val="88171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F83E-C512-27F4-CA31-24A12DED4FE5}"/>
              </a:ext>
            </a:extLst>
          </p:cNvPr>
          <p:cNvSpPr>
            <a:spLocks noGrp="1"/>
          </p:cNvSpPr>
          <p:nvPr>
            <p:ph type="title"/>
          </p:nvPr>
        </p:nvSpPr>
        <p:spPr>
          <a:xfrm>
            <a:off x="603309" y="196314"/>
            <a:ext cx="7371184" cy="1962440"/>
          </a:xfrm>
        </p:spPr>
        <p:txBody>
          <a:bodyPr>
            <a:normAutofit/>
          </a:bodyPr>
          <a:lstStyle/>
          <a:p>
            <a:r>
              <a:rPr lang="en-GB" sz="4400" dirty="0">
                <a:latin typeface="Arial" panose="020B0604020202020204" pitchFamily="34" charset="0"/>
                <a:cs typeface="Arial" panose="020B0604020202020204" pitchFamily="34" charset="0"/>
              </a:rPr>
              <a:t>Whole Genome Sequencing pathway for brain tissue </a:t>
            </a:r>
            <a:br>
              <a:rPr lang="en-GB" sz="4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Support and Resources</a:t>
            </a:r>
            <a:endParaRPr lang="en-GB" sz="4400"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16B756E6-AB88-CD39-CC8B-C46C1285057D}"/>
              </a:ext>
            </a:extLst>
          </p:cNvPr>
          <p:cNvGraphicFramePr>
            <a:graphicFrameLocks noGrp="1"/>
          </p:cNvGraphicFramePr>
          <p:nvPr>
            <p:ph idx="1"/>
            <p:extLst>
              <p:ext uri="{D42A27DB-BD31-4B8C-83A1-F6EECF244321}">
                <p14:modId xmlns:p14="http://schemas.microsoft.com/office/powerpoint/2010/main" val="3273243428"/>
              </p:ext>
            </p:extLst>
          </p:nvPr>
        </p:nvGraphicFramePr>
        <p:xfrm>
          <a:off x="697584" y="2158754"/>
          <a:ext cx="11019934" cy="4298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81BA791-4A08-4596-A10C-0874B4C006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8167" y="139232"/>
            <a:ext cx="2417781" cy="707241"/>
          </a:xfrm>
          <a:prstGeom prst="rect">
            <a:avLst/>
          </a:prstGeom>
        </p:spPr>
      </p:pic>
    </p:spTree>
    <p:extLst>
      <p:ext uri="{BB962C8B-B14F-4D97-AF65-F5344CB8AC3E}">
        <p14:creationId xmlns:p14="http://schemas.microsoft.com/office/powerpoint/2010/main" val="49183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D0EEC10-6F72-4138-AD06-6B5A51E00039}"/>
              </a:ext>
            </a:extLst>
          </p:cNvPr>
          <p:cNvPicPr>
            <a:picLocks noChangeAspect="1"/>
          </p:cNvPicPr>
          <p:nvPr/>
        </p:nvPicPr>
        <p:blipFill>
          <a:blip r:embed="rId2"/>
          <a:stretch>
            <a:fillRect/>
          </a:stretch>
        </p:blipFill>
        <p:spPr>
          <a:xfrm>
            <a:off x="3896805" y="0"/>
            <a:ext cx="4014946" cy="6858000"/>
          </a:xfrm>
          <a:prstGeom prst="rect">
            <a:avLst/>
          </a:prstGeom>
        </p:spPr>
      </p:pic>
      <p:pic>
        <p:nvPicPr>
          <p:cNvPr id="2" name="Picture 1">
            <a:extLst>
              <a:ext uri="{FF2B5EF4-FFF2-40B4-BE49-F238E27FC236}">
                <a16:creationId xmlns:a16="http://schemas.microsoft.com/office/drawing/2014/main" id="{272B3161-E318-4ED5-AF4E-F2C52984792E}"/>
              </a:ext>
            </a:extLst>
          </p:cNvPr>
          <p:cNvPicPr>
            <a:picLocks noChangeAspect="1"/>
          </p:cNvPicPr>
          <p:nvPr/>
        </p:nvPicPr>
        <p:blipFill rotWithShape="1">
          <a:blip r:embed="rId3"/>
          <a:srcRect l="8022"/>
          <a:stretch/>
        </p:blipFill>
        <p:spPr>
          <a:xfrm>
            <a:off x="10377182" y="0"/>
            <a:ext cx="1814818" cy="867564"/>
          </a:xfrm>
          <a:prstGeom prst="rect">
            <a:avLst/>
          </a:prstGeom>
        </p:spPr>
      </p:pic>
      <p:sp>
        <p:nvSpPr>
          <p:cNvPr id="3" name="TextBox 2">
            <a:extLst>
              <a:ext uri="{FF2B5EF4-FFF2-40B4-BE49-F238E27FC236}">
                <a16:creationId xmlns:a16="http://schemas.microsoft.com/office/drawing/2014/main" id="{C0F7769E-2B9F-41FC-BE87-14A7F9027804}"/>
              </a:ext>
            </a:extLst>
          </p:cNvPr>
          <p:cNvSpPr txBox="1"/>
          <p:nvPr/>
        </p:nvSpPr>
        <p:spPr>
          <a:xfrm>
            <a:off x="287759" y="212067"/>
            <a:ext cx="343876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WGS Pathway: Brain Tissue</a:t>
            </a:r>
          </a:p>
        </p:txBody>
      </p:sp>
      <p:sp>
        <p:nvSpPr>
          <p:cNvPr id="77" name="Rounded Rectangular Callout 14">
            <a:extLst>
              <a:ext uri="{FF2B5EF4-FFF2-40B4-BE49-F238E27FC236}">
                <a16:creationId xmlns:a16="http://schemas.microsoft.com/office/drawing/2014/main" id="{86219ABE-3CDE-4B16-8C7C-03A5D4C90557}"/>
              </a:ext>
            </a:extLst>
          </p:cNvPr>
          <p:cNvSpPr/>
          <p:nvPr/>
        </p:nvSpPr>
        <p:spPr>
          <a:xfrm>
            <a:off x="7217404" y="439682"/>
            <a:ext cx="2975984" cy="743564"/>
          </a:xfrm>
          <a:prstGeom prst="wedgeRoundRectCallout">
            <a:avLst>
              <a:gd name="adj1" fmla="val -63111"/>
              <a:gd name="adj2" fmla="val -2716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 Tissue for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histopath</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(standard tests)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 fresh tissue sample for WGS (min. 15 x 2 mm in plain universal container with saline-soaked gauze)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 Or freeze in theatre in a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Coakham</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pot</a:t>
            </a:r>
          </a:p>
        </p:txBody>
      </p:sp>
      <p:sp>
        <p:nvSpPr>
          <p:cNvPr id="78" name="Rounded Rectangular Callout 22">
            <a:extLst>
              <a:ext uri="{FF2B5EF4-FFF2-40B4-BE49-F238E27FC236}">
                <a16:creationId xmlns:a16="http://schemas.microsoft.com/office/drawing/2014/main" id="{CC4620AB-8800-4BEC-BAAB-B0535716A5E2}"/>
              </a:ext>
            </a:extLst>
          </p:cNvPr>
          <p:cNvSpPr/>
          <p:nvPr/>
        </p:nvSpPr>
        <p:spPr>
          <a:xfrm>
            <a:off x="2421083" y="753754"/>
            <a:ext cx="2011328" cy="537972"/>
          </a:xfrm>
          <a:prstGeom prst="wedgeRoundRectCallout">
            <a:avLst>
              <a:gd name="adj1" fmla="val 67527"/>
              <a:gd name="adj2" fmla="val 3487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Transport to cell path lab within 2h or can store in fridge up to 24h</a:t>
            </a:r>
          </a:p>
        </p:txBody>
      </p:sp>
      <p:sp>
        <p:nvSpPr>
          <p:cNvPr id="79" name="Rounded Rectangular Callout 9">
            <a:extLst>
              <a:ext uri="{FF2B5EF4-FFF2-40B4-BE49-F238E27FC236}">
                <a16:creationId xmlns:a16="http://schemas.microsoft.com/office/drawing/2014/main" id="{43724DE5-10B7-4B5C-A107-067D60B1363C}"/>
              </a:ext>
            </a:extLst>
          </p:cNvPr>
          <p:cNvSpPr/>
          <p:nvPr/>
        </p:nvSpPr>
        <p:spPr>
          <a:xfrm>
            <a:off x="804563" y="1915249"/>
            <a:ext cx="3676713" cy="821641"/>
          </a:xfrm>
          <a:prstGeom prst="wedgeRoundRectCallout">
            <a:avLst>
              <a:gd name="adj1" fmla="val 57753"/>
              <a:gd name="adj2" fmla="val -2167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rPr>
              <a:t>Patient Information in various languages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F0000"/>
                </a:solidFill>
                <a:effectLst/>
                <a:uLnTx/>
                <a:uFillTx/>
                <a:latin typeface="Calibri" panose="020F0502020204030204"/>
                <a:ea typeface="+mn-ea"/>
                <a:cs typeface="+mn-cs"/>
              </a:rPr>
              <a:t>These can be provided at the initial diagnostic  appointment</a:t>
            </a:r>
            <a:endPar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NHSE Patient Information for Cancer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NHSE Patient Information for Cancer - Easy Read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NGRL Patient Information Research</a:t>
            </a:r>
          </a:p>
        </p:txBody>
      </p:sp>
      <p:sp>
        <p:nvSpPr>
          <p:cNvPr id="80" name="Rounded Rectangular Callout 8">
            <a:extLst>
              <a:ext uri="{FF2B5EF4-FFF2-40B4-BE49-F238E27FC236}">
                <a16:creationId xmlns:a16="http://schemas.microsoft.com/office/drawing/2014/main" id="{EBBB6AAD-E0E9-47D5-8EB5-210710BB6CD0}"/>
              </a:ext>
            </a:extLst>
          </p:cNvPr>
          <p:cNvSpPr/>
          <p:nvPr/>
        </p:nvSpPr>
        <p:spPr>
          <a:xfrm>
            <a:off x="1303063" y="3043208"/>
            <a:ext cx="2123684" cy="385792"/>
          </a:xfrm>
          <a:prstGeom prst="wedgeRoundRectCallout">
            <a:avLst>
              <a:gd name="adj1" fmla="val 71477"/>
              <a:gd name="adj2" fmla="val -609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rPr>
              <a:t>WGS GMS Test Order Form - Cancer</a:t>
            </a:r>
          </a:p>
        </p:txBody>
      </p:sp>
      <p:sp>
        <p:nvSpPr>
          <p:cNvPr id="81" name="Rounded Rectangular Callout 3">
            <a:extLst>
              <a:ext uri="{FF2B5EF4-FFF2-40B4-BE49-F238E27FC236}">
                <a16:creationId xmlns:a16="http://schemas.microsoft.com/office/drawing/2014/main" id="{224E1ECB-3916-439D-9BEF-DB670FE8C53B}"/>
              </a:ext>
            </a:extLst>
          </p:cNvPr>
          <p:cNvSpPr/>
          <p:nvPr/>
        </p:nvSpPr>
        <p:spPr>
          <a:xfrm>
            <a:off x="80646" y="3956772"/>
            <a:ext cx="3390624" cy="646331"/>
          </a:xfrm>
          <a:prstGeom prst="wedgeRoundRectCallout">
            <a:avLst>
              <a:gd name="adj1" fmla="val 62051"/>
              <a:gd name="adj2" fmla="val -2371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rPr>
              <a:t>Record of Discussion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Confirms a discussion about the test has taken place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Confirms if an offer for research access  (NGRL) has taken place</a:t>
            </a:r>
          </a:p>
        </p:txBody>
      </p:sp>
      <p:sp>
        <p:nvSpPr>
          <p:cNvPr id="82" name="Rounded Rectangular Callout 23">
            <a:extLst>
              <a:ext uri="{FF2B5EF4-FFF2-40B4-BE49-F238E27FC236}">
                <a16:creationId xmlns:a16="http://schemas.microsoft.com/office/drawing/2014/main" id="{7DACC1FF-3381-4D82-9FFC-14AE7C21A518}"/>
              </a:ext>
            </a:extLst>
          </p:cNvPr>
          <p:cNvSpPr/>
          <p:nvPr/>
        </p:nvSpPr>
        <p:spPr>
          <a:xfrm>
            <a:off x="8387388" y="3009611"/>
            <a:ext cx="3198519" cy="467139"/>
          </a:xfrm>
          <a:prstGeom prst="wedgeRoundRectCallout">
            <a:avLst>
              <a:gd name="adj1" fmla="val -66447"/>
              <a:gd name="adj2" fmla="val 536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Request using a via OCS or </a:t>
            </a: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GMS Test Order Form V2.1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Send </a:t>
            </a: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directly</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to Bristol Labs</a:t>
            </a:r>
          </a:p>
        </p:txBody>
      </p:sp>
      <p:sp>
        <p:nvSpPr>
          <p:cNvPr id="83" name="Rounded Rectangular Callout 11">
            <a:extLst>
              <a:ext uri="{FF2B5EF4-FFF2-40B4-BE49-F238E27FC236}">
                <a16:creationId xmlns:a16="http://schemas.microsoft.com/office/drawing/2014/main" id="{8DA055AD-AC0E-4C1C-A08B-0F7151296752}"/>
              </a:ext>
            </a:extLst>
          </p:cNvPr>
          <p:cNvSpPr/>
          <p:nvPr/>
        </p:nvSpPr>
        <p:spPr>
          <a:xfrm>
            <a:off x="8173349" y="3569999"/>
            <a:ext cx="1284671" cy="320293"/>
          </a:xfrm>
          <a:prstGeom prst="wedgeRoundRectCallout">
            <a:avLst>
              <a:gd name="adj1" fmla="val -73473"/>
              <a:gd name="adj2" fmla="val -2269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2x4ml EDTA</a:t>
            </a:r>
            <a:endPar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ounded Rectangular Callout 16">
            <a:extLst>
              <a:ext uri="{FF2B5EF4-FFF2-40B4-BE49-F238E27FC236}">
                <a16:creationId xmlns:a16="http://schemas.microsoft.com/office/drawing/2014/main" id="{728515E3-C3C8-428A-8A67-1436881FC3E6}"/>
              </a:ext>
            </a:extLst>
          </p:cNvPr>
          <p:cNvSpPr/>
          <p:nvPr/>
        </p:nvSpPr>
        <p:spPr>
          <a:xfrm>
            <a:off x="6102083" y="5370962"/>
            <a:ext cx="3021889" cy="467139"/>
          </a:xfrm>
          <a:prstGeom prst="wedgeRoundRectCallout">
            <a:avLst>
              <a:gd name="adj1" fmla="val -65219"/>
              <a:gd name="adj2" fmla="val -329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Transport frozen with dry ice or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Intelsius</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Orca M Box</a:t>
            </a:r>
            <a:endPar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Rounded Rectangular Callout 10">
            <a:extLst>
              <a:ext uri="{FF2B5EF4-FFF2-40B4-BE49-F238E27FC236}">
                <a16:creationId xmlns:a16="http://schemas.microsoft.com/office/drawing/2014/main" id="{7BA0C35B-B2D6-4885-9E50-4635D12FA822}"/>
              </a:ext>
            </a:extLst>
          </p:cNvPr>
          <p:cNvSpPr/>
          <p:nvPr/>
        </p:nvSpPr>
        <p:spPr>
          <a:xfrm>
            <a:off x="7290531" y="6189037"/>
            <a:ext cx="3344908" cy="534973"/>
          </a:xfrm>
          <a:prstGeom prst="wedgeRoundRectCallout">
            <a:avLst>
              <a:gd name="adj1" fmla="val -62526"/>
              <a:gd name="adj2" fmla="val 4518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Results returned to clinical team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Discussion available at Genomics Tumour Advisory Board if required</a:t>
            </a:r>
          </a:p>
        </p:txBody>
      </p:sp>
      <p:sp>
        <p:nvSpPr>
          <p:cNvPr id="86" name="TextBox 85">
            <a:extLst>
              <a:ext uri="{FF2B5EF4-FFF2-40B4-BE49-F238E27FC236}">
                <a16:creationId xmlns:a16="http://schemas.microsoft.com/office/drawing/2014/main" id="{5C984295-27F1-4FDF-8FA0-F66ACCE33767}"/>
              </a:ext>
            </a:extLst>
          </p:cNvPr>
          <p:cNvSpPr txBox="1"/>
          <p:nvPr/>
        </p:nvSpPr>
        <p:spPr>
          <a:xfrm>
            <a:off x="387761" y="5295634"/>
            <a:ext cx="248347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WGS = whole genome sequencing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TOF = test order form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RoD</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record of discussion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SWGLH = South West Genomics Laboratory Hub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NGIS = National Genomics Informatics System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NGRL= National Genomic Research Library</a:t>
            </a:r>
          </a:p>
        </p:txBody>
      </p:sp>
      <p:sp>
        <p:nvSpPr>
          <p:cNvPr id="87" name="Rectangle 86">
            <a:extLst>
              <a:ext uri="{FF2B5EF4-FFF2-40B4-BE49-F238E27FC236}">
                <a16:creationId xmlns:a16="http://schemas.microsoft.com/office/drawing/2014/main" id="{9A1E273D-3CA4-457E-9FCA-C6FA52E6F43C}"/>
              </a:ext>
            </a:extLst>
          </p:cNvPr>
          <p:cNvSpPr/>
          <p:nvPr/>
        </p:nvSpPr>
        <p:spPr>
          <a:xfrm>
            <a:off x="168788" y="6187155"/>
            <a:ext cx="3558185"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https://www.nbt.nhs.uk/south-west-genomic-laboratory-hub/swglh-sample-test-information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 name="Rectangle 87">
            <a:extLst>
              <a:ext uri="{FF2B5EF4-FFF2-40B4-BE49-F238E27FC236}">
                <a16:creationId xmlns:a16="http://schemas.microsoft.com/office/drawing/2014/main" id="{3AFDCCF9-D1BC-4297-808D-F16A80478B9A}"/>
              </a:ext>
            </a:extLst>
          </p:cNvPr>
          <p:cNvSpPr/>
          <p:nvPr/>
        </p:nvSpPr>
        <p:spPr>
          <a:xfrm>
            <a:off x="860244" y="4648882"/>
            <a:ext cx="2823794"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Email:</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hlinkClick r:id="rId5"/>
              </a:rPr>
              <a:t>SWGLHexports@nbt.nhs.uk</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pSp>
        <p:nvGrpSpPr>
          <p:cNvPr id="6" name="Group 5">
            <a:extLst>
              <a:ext uri="{FF2B5EF4-FFF2-40B4-BE49-F238E27FC236}">
                <a16:creationId xmlns:a16="http://schemas.microsoft.com/office/drawing/2014/main" id="{321A163C-E3EC-4619-89D1-109C4C0DEE9E}"/>
              </a:ext>
            </a:extLst>
          </p:cNvPr>
          <p:cNvGrpSpPr/>
          <p:nvPr/>
        </p:nvGrpSpPr>
        <p:grpSpPr>
          <a:xfrm>
            <a:off x="10185134" y="1031113"/>
            <a:ext cx="1838078" cy="1636286"/>
            <a:chOff x="7373208" y="1536984"/>
            <a:chExt cx="1838078" cy="1636286"/>
          </a:xfrm>
        </p:grpSpPr>
        <p:sp>
          <p:nvSpPr>
            <p:cNvPr id="89" name="Oval 88">
              <a:extLst>
                <a:ext uri="{FF2B5EF4-FFF2-40B4-BE49-F238E27FC236}">
                  <a16:creationId xmlns:a16="http://schemas.microsoft.com/office/drawing/2014/main" id="{D59AD63B-0597-4594-A43B-489026169ADF}"/>
                </a:ext>
              </a:extLst>
            </p:cNvPr>
            <p:cNvSpPr/>
            <p:nvPr/>
          </p:nvSpPr>
          <p:spPr>
            <a:xfrm>
              <a:off x="7373208" y="1536984"/>
              <a:ext cx="1838078" cy="1636286"/>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1221ABFB-B633-4EF8-94DD-305828544B49}"/>
                </a:ext>
              </a:extLst>
            </p:cNvPr>
            <p:cNvSpPr txBox="1"/>
            <p:nvPr/>
          </p:nvSpPr>
          <p:spPr>
            <a:xfrm>
              <a:off x="7475637" y="1689117"/>
              <a:ext cx="1700024"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Whenever the patients tissue sample is found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to be suitable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WGS it will be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discarded</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per local pathology criteria.</a:t>
              </a:r>
            </a:p>
          </p:txBody>
        </p:sp>
      </p:grpSp>
      <p:grpSp>
        <p:nvGrpSpPr>
          <p:cNvPr id="4" name="Group 3">
            <a:extLst>
              <a:ext uri="{FF2B5EF4-FFF2-40B4-BE49-F238E27FC236}">
                <a16:creationId xmlns:a16="http://schemas.microsoft.com/office/drawing/2014/main" id="{22E5A0D3-B4A5-4E93-B47F-6AE172EBD50E}"/>
              </a:ext>
            </a:extLst>
          </p:cNvPr>
          <p:cNvGrpSpPr/>
          <p:nvPr/>
        </p:nvGrpSpPr>
        <p:grpSpPr>
          <a:xfrm>
            <a:off x="7290531" y="1582101"/>
            <a:ext cx="2829730" cy="867564"/>
            <a:chOff x="7290531" y="1582101"/>
            <a:chExt cx="2829730" cy="867564"/>
          </a:xfrm>
        </p:grpSpPr>
        <p:sp>
          <p:nvSpPr>
            <p:cNvPr id="58" name="Rounded Rectangular Callout 14">
              <a:extLst>
                <a:ext uri="{FF2B5EF4-FFF2-40B4-BE49-F238E27FC236}">
                  <a16:creationId xmlns:a16="http://schemas.microsoft.com/office/drawing/2014/main" id="{1B7AD912-A240-49BE-87FB-E0000C564198}"/>
                </a:ext>
              </a:extLst>
            </p:cNvPr>
            <p:cNvSpPr/>
            <p:nvPr/>
          </p:nvSpPr>
          <p:spPr>
            <a:xfrm>
              <a:off x="7290531" y="1582101"/>
              <a:ext cx="2829730" cy="867564"/>
            </a:xfrm>
            <a:prstGeom prst="wedgeRoundRectCallout">
              <a:avLst>
                <a:gd name="adj1" fmla="val -65267"/>
                <a:gd name="adj2" fmla="val -2956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If a sample contains less than 30% tumour or more than 20% necrosis then this will not be eligible for WGS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Do not discuss WGS unless suitability of the sample has been confirmed</a:t>
              </a:r>
            </a:p>
          </p:txBody>
        </p:sp>
        <p:pic>
          <p:nvPicPr>
            <p:cNvPr id="60" name="Picture 59">
              <a:extLst>
                <a:ext uri="{FF2B5EF4-FFF2-40B4-BE49-F238E27FC236}">
                  <a16:creationId xmlns:a16="http://schemas.microsoft.com/office/drawing/2014/main" id="{E3A7D10F-F764-4D3F-A159-DFC5DEF80D5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901573" y="1849256"/>
              <a:ext cx="87945" cy="170153"/>
            </a:xfrm>
            <a:prstGeom prst="rect">
              <a:avLst/>
            </a:prstGeom>
          </p:spPr>
        </p:pic>
      </p:grpSp>
    </p:spTree>
    <p:extLst>
      <p:ext uri="{BB962C8B-B14F-4D97-AF65-F5344CB8AC3E}">
        <p14:creationId xmlns:p14="http://schemas.microsoft.com/office/powerpoint/2010/main" val="93508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288CF0-466E-4E94-9CDE-1C274E755FA7}"/>
              </a:ext>
            </a:extLst>
          </p:cNvPr>
          <p:cNvPicPr>
            <a:picLocks noChangeAspect="1"/>
          </p:cNvPicPr>
          <p:nvPr/>
        </p:nvPicPr>
        <p:blipFill>
          <a:blip r:embed="rId2"/>
          <a:stretch>
            <a:fillRect/>
          </a:stretch>
        </p:blipFill>
        <p:spPr>
          <a:xfrm rot="20674996">
            <a:off x="1258975" y="1207863"/>
            <a:ext cx="5035744" cy="2836491"/>
          </a:xfrm>
          <a:prstGeom prst="rect">
            <a:avLst/>
          </a:prstGeom>
        </p:spPr>
      </p:pic>
      <p:pic>
        <p:nvPicPr>
          <p:cNvPr id="4" name="Picture 3">
            <a:extLst>
              <a:ext uri="{FF2B5EF4-FFF2-40B4-BE49-F238E27FC236}">
                <a16:creationId xmlns:a16="http://schemas.microsoft.com/office/drawing/2014/main" id="{D0460302-6AD2-4D6A-88DB-D863ED1F8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083" y="149994"/>
            <a:ext cx="3005329" cy="879110"/>
          </a:xfrm>
          <a:prstGeom prst="rect">
            <a:avLst/>
          </a:prstGeom>
        </p:spPr>
      </p:pic>
      <p:pic>
        <p:nvPicPr>
          <p:cNvPr id="6" name="Picture 5">
            <a:extLst>
              <a:ext uri="{FF2B5EF4-FFF2-40B4-BE49-F238E27FC236}">
                <a16:creationId xmlns:a16="http://schemas.microsoft.com/office/drawing/2014/main" id="{82378B6D-55D4-4CB3-BB34-B5EDD6C6ADAF}"/>
              </a:ext>
            </a:extLst>
          </p:cNvPr>
          <p:cNvPicPr>
            <a:picLocks noChangeAspect="1"/>
          </p:cNvPicPr>
          <p:nvPr/>
        </p:nvPicPr>
        <p:blipFill>
          <a:blip r:embed="rId4"/>
          <a:stretch>
            <a:fillRect/>
          </a:stretch>
        </p:blipFill>
        <p:spPr>
          <a:xfrm rot="20583111">
            <a:off x="3488561" y="1408100"/>
            <a:ext cx="4490492" cy="3292125"/>
          </a:xfrm>
          <a:prstGeom prst="rect">
            <a:avLst/>
          </a:prstGeom>
        </p:spPr>
      </p:pic>
      <p:pic>
        <p:nvPicPr>
          <p:cNvPr id="7" name="Picture 6">
            <a:extLst>
              <a:ext uri="{FF2B5EF4-FFF2-40B4-BE49-F238E27FC236}">
                <a16:creationId xmlns:a16="http://schemas.microsoft.com/office/drawing/2014/main" id="{D98CE50F-8976-4E9A-8E59-4A190E121421}"/>
              </a:ext>
            </a:extLst>
          </p:cNvPr>
          <p:cNvPicPr>
            <a:picLocks noChangeAspect="1"/>
          </p:cNvPicPr>
          <p:nvPr/>
        </p:nvPicPr>
        <p:blipFill>
          <a:blip r:embed="rId5"/>
          <a:stretch>
            <a:fillRect/>
          </a:stretch>
        </p:blipFill>
        <p:spPr>
          <a:xfrm rot="20516969">
            <a:off x="4281827" y="2074925"/>
            <a:ext cx="6201462" cy="3058626"/>
          </a:xfrm>
          <a:prstGeom prst="rect">
            <a:avLst/>
          </a:prstGeom>
        </p:spPr>
      </p:pic>
      <p:pic>
        <p:nvPicPr>
          <p:cNvPr id="8" name="Picture 7">
            <a:extLst>
              <a:ext uri="{FF2B5EF4-FFF2-40B4-BE49-F238E27FC236}">
                <a16:creationId xmlns:a16="http://schemas.microsoft.com/office/drawing/2014/main" id="{20175D06-D2CF-4DA7-ABD8-2DD20CF009CB}"/>
              </a:ext>
            </a:extLst>
          </p:cNvPr>
          <p:cNvPicPr>
            <a:picLocks noChangeAspect="1"/>
          </p:cNvPicPr>
          <p:nvPr/>
        </p:nvPicPr>
        <p:blipFill>
          <a:blip r:embed="rId6"/>
          <a:stretch>
            <a:fillRect/>
          </a:stretch>
        </p:blipFill>
        <p:spPr>
          <a:xfrm rot="20436426">
            <a:off x="5291751" y="2623311"/>
            <a:ext cx="6204958" cy="3194002"/>
          </a:xfrm>
          <a:prstGeom prst="rect">
            <a:avLst/>
          </a:prstGeom>
        </p:spPr>
      </p:pic>
      <p:sp>
        <p:nvSpPr>
          <p:cNvPr id="9" name="TextBox 8">
            <a:extLst>
              <a:ext uri="{FF2B5EF4-FFF2-40B4-BE49-F238E27FC236}">
                <a16:creationId xmlns:a16="http://schemas.microsoft.com/office/drawing/2014/main" id="{1273DFE6-9C2C-4D42-A97A-8B292E8E20A5}"/>
              </a:ext>
            </a:extLst>
          </p:cNvPr>
          <p:cNvSpPr txBox="1"/>
          <p:nvPr/>
        </p:nvSpPr>
        <p:spPr>
          <a:xfrm>
            <a:off x="546754" y="640421"/>
            <a:ext cx="2450969" cy="1077218"/>
          </a:xfrm>
          <a:prstGeom prst="rect">
            <a:avLst/>
          </a:prstGeom>
          <a:noFill/>
        </p:spPr>
        <p:txBody>
          <a:bodyPr wrap="square" rtlCol="0">
            <a:spAutoFit/>
          </a:bodyPr>
          <a:lstStyle/>
          <a:p>
            <a:r>
              <a:rPr lang="en-GB" sz="3200" dirty="0"/>
              <a:t>Picture Guide.</a:t>
            </a:r>
          </a:p>
        </p:txBody>
      </p:sp>
    </p:spTree>
    <p:extLst>
      <p:ext uri="{BB962C8B-B14F-4D97-AF65-F5344CB8AC3E}">
        <p14:creationId xmlns:p14="http://schemas.microsoft.com/office/powerpoint/2010/main" val="249461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D06252-3B0B-4B93-A0F4-760816B29A64}"/>
              </a:ext>
            </a:extLst>
          </p:cNvPr>
          <p:cNvSpPr>
            <a:spLocks noGrp="1"/>
          </p:cNvSpPr>
          <p:nvPr>
            <p:ph type="subTitle" idx="1"/>
          </p:nvPr>
        </p:nvSpPr>
        <p:spPr>
          <a:xfrm>
            <a:off x="416560" y="1463040"/>
            <a:ext cx="10251440" cy="5323840"/>
          </a:xfrm>
        </p:spPr>
        <p:txBody>
          <a:bodyPr>
            <a:normAutofit/>
          </a:bodyPr>
          <a:lstStyle/>
          <a:p>
            <a:r>
              <a:rPr lang="en-GB" sz="7200" dirty="0"/>
              <a:t>Any Questions ?</a:t>
            </a:r>
          </a:p>
        </p:txBody>
      </p:sp>
      <p:pic>
        <p:nvPicPr>
          <p:cNvPr id="4" name="Picture 3">
            <a:extLst>
              <a:ext uri="{FF2B5EF4-FFF2-40B4-BE49-F238E27FC236}">
                <a16:creationId xmlns:a16="http://schemas.microsoft.com/office/drawing/2014/main" id="{D0460302-6AD2-4D6A-88DB-D863ED1F8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083" y="149994"/>
            <a:ext cx="3005329" cy="879110"/>
          </a:xfrm>
          <a:prstGeom prst="rect">
            <a:avLst/>
          </a:prstGeom>
        </p:spPr>
      </p:pic>
      <p:pic>
        <p:nvPicPr>
          <p:cNvPr id="5" name="Picture 4">
            <a:extLst>
              <a:ext uri="{FF2B5EF4-FFF2-40B4-BE49-F238E27FC236}">
                <a16:creationId xmlns:a16="http://schemas.microsoft.com/office/drawing/2014/main" id="{9EF61404-79DA-4390-AB93-4F6B3FE665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2575560"/>
            <a:ext cx="5852160" cy="3901440"/>
          </a:xfrm>
          <a:prstGeom prst="rect">
            <a:avLst/>
          </a:prstGeom>
        </p:spPr>
      </p:pic>
    </p:spTree>
    <p:extLst>
      <p:ext uri="{BB962C8B-B14F-4D97-AF65-F5344CB8AC3E}">
        <p14:creationId xmlns:p14="http://schemas.microsoft.com/office/powerpoint/2010/main" val="132759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861</Words>
  <Application>Microsoft Office PowerPoint</Application>
  <PresentationFormat>Widescreen</PresentationFormat>
  <Paragraphs>101</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Whole Genome Sequencing pathway for brain tissue </vt:lpstr>
      <vt:lpstr>Whole Genome Sequencing pathway for brain tissue  Utility, equity and management of results</vt:lpstr>
      <vt:lpstr>Whole Genome Sequencing pathway for brain tissue  Support and 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Haywood</dc:creator>
  <cp:lastModifiedBy>Helen Dunderdale</cp:lastModifiedBy>
  <cp:revision>21</cp:revision>
  <dcterms:created xsi:type="dcterms:W3CDTF">2024-07-16T11:03:46Z</dcterms:created>
  <dcterms:modified xsi:type="dcterms:W3CDTF">2024-07-18T09:55:13Z</dcterms:modified>
</cp:coreProperties>
</file>