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5" r:id="rId6"/>
    <p:sldId id="266" r:id="rId7"/>
    <p:sldId id="269" r:id="rId8"/>
    <p:sldId id="263" r:id="rId9"/>
    <p:sldId id="262" r:id="rId10"/>
    <p:sldId id="273" r:id="rId11"/>
    <p:sldId id="270" r:id="rId12"/>
    <p:sldId id="268" r:id="rId13"/>
    <p:sldId id="264" r:id="rId14"/>
    <p:sldId id="274" r:id="rId15"/>
    <p:sldId id="259" r:id="rId16"/>
    <p:sldId id="271" r:id="rId17"/>
  </p:sldIdLst>
  <p:sldSz cx="9144000" cy="5715000" type="screen16x1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AE2573"/>
    <a:srgbClr val="009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1ADE40-8122-D249-9379-A9B36347F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11888-FD30-B843-8F97-925908F140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B53924D-D309-2C4C-9225-E4BBD96C0070}" type="datetimeFigureOut">
              <a:rPr lang="en-US"/>
              <a:pPr>
                <a:defRPr/>
              </a:pPr>
              <a:t>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A84FC-C46D-F841-946F-886D3F887F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43E27-3DEF-4B45-9F69-6D21E530B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03C4B3F-1151-7C46-B7BC-51176D2DF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7AC015-F82A-2645-8B08-F98F30640E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90739-5DA8-8244-92D3-161F59D78D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460C319-DC81-264F-90B1-45425797ED72}" type="datetimeFigureOut">
              <a:rPr lang="en-US"/>
              <a:pPr>
                <a:defRPr/>
              </a:pPr>
              <a:t>7/10/2024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ADD38D-322A-4D4C-9E7B-D9C958CCB9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EDBE3E-7312-EB43-B4E8-4943C19D2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D878A-A01C-E74D-A32C-89D63C1B37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70817-EF4D-684C-8846-B8BF7C817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3000668-4B85-DE49-BC2F-E0E9F6C43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7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5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9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2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806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7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596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04306" y="2865438"/>
            <a:ext cx="6929960" cy="784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9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0" y="2232586"/>
            <a:ext cx="6804025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57213" indent="-285750">
              <a:buFont typeface="Arial" charset="0"/>
              <a:buChar char="•"/>
              <a:tabLst/>
              <a:defRPr sz="1600"/>
            </a:lvl3pPr>
            <a:lvl4pPr marL="889000" indent="-311150">
              <a:buFont typeface="Arial" charset="0"/>
              <a:buChar char="•"/>
              <a:tabLst/>
              <a:defRPr sz="1600"/>
            </a:lvl4pPr>
            <a:lvl5pPr marL="1155700" indent="-266700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8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2350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638097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53843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022350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648462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257848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12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1" y="2232586"/>
            <a:ext cx="3225918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 baseline="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38163" indent="-266700">
              <a:buFont typeface="Arial" charset="0"/>
              <a:buChar char="•"/>
              <a:tabLst/>
              <a:defRPr sz="1600"/>
            </a:lvl3pPr>
            <a:lvl4pPr marL="804863" indent="-266700">
              <a:buFont typeface="Arial" charset="0"/>
              <a:buChar char="•"/>
              <a:tabLst/>
              <a:defRPr sz="1600"/>
            </a:lvl4pPr>
            <a:lvl5pPr marL="1069975" indent="-265113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62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0" r:id="rId3"/>
    <p:sldLayoutId id="2147483681" r:id="rId4"/>
    <p:sldLayoutId id="2147483682" r:id="rId5"/>
    <p:sldLayoutId id="214748368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mailto:Chelsey.Gilmour@nbt.nhs.uk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Brand &amp; Templates\Brand Guidelines 2018 onwards\Brand Guidelines 2018\Final designs\Icons\NHS Blue one colour\Brunel buil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" y="3951494"/>
            <a:ext cx="2770706" cy="13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Text Placeholder 4">
            <a:extLst>
              <a:ext uri="{FF2B5EF4-FFF2-40B4-BE49-F238E27FC236}">
                <a16:creationId xmlns:a16="http://schemas.microsoft.com/office/drawing/2014/main" id="{C19E2A1A-916D-B240-BCC5-A87DB2FDF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284709" y="833704"/>
            <a:ext cx="6322168" cy="203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en-US" altLang="en-US" sz="2800">
                <a:solidFill>
                  <a:srgbClr val="005EB8"/>
                </a:solidFill>
              </a:rPr>
              <a:t>Remote Monitoring &amp; </a:t>
            </a:r>
          </a:p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en-US" altLang="en-US" sz="2800">
                <a:solidFill>
                  <a:srgbClr val="005EB8"/>
                </a:solidFill>
              </a:rPr>
              <a:t>Supported Self-Management using My Medical Record (MMR)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5036AE3D-1BED-9247-B63A-68A0B5D9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77" y="182563"/>
            <a:ext cx="1540211" cy="93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7112" y="2999880"/>
            <a:ext cx="6409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Chelsey Gilmour </a:t>
            </a:r>
            <a:r>
              <a:rPr lang="en-GB" dirty="0"/>
              <a:t>– Remote Monitoring Project Manager</a:t>
            </a:r>
          </a:p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Emma Bedggood </a:t>
            </a:r>
            <a:r>
              <a:rPr lang="en-GB" dirty="0"/>
              <a:t>– Personalised Care &amp; Support Lead for Cancer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Haematology CAG, 10</a:t>
            </a:r>
            <a:r>
              <a:rPr lang="en-GB" b="1" baseline="30000" dirty="0"/>
              <a:t>th</a:t>
            </a:r>
            <a:r>
              <a:rPr lang="en-GB" b="1" dirty="0"/>
              <a:t> July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8D2E4-8989-E61C-09BC-D7C7B9896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182563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>
                <a:solidFill>
                  <a:srgbClr val="00B050"/>
                </a:solidFill>
                <a:latin typeface="+mn-lt"/>
              </a:rPr>
              <a:t>Clinical</a:t>
            </a:r>
            <a:r>
              <a:rPr lang="en-GB" sz="2500">
                <a:solidFill>
                  <a:srgbClr val="005EB8"/>
                </a:solidFill>
                <a:latin typeface="+mn-lt"/>
              </a:rPr>
              <a:t> view - tracker page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DF6F0-1EF0-4BD9-5E4B-F7B5F053E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0" y="5352979"/>
            <a:ext cx="6811348" cy="411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2E5B18-0308-D955-31AD-1B8CA300E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86" y="659617"/>
            <a:ext cx="7332089" cy="46320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435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6929437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>
                <a:solidFill>
                  <a:srgbClr val="005EB8"/>
                </a:solidFill>
              </a:rPr>
              <a:t>Patient feedback – Post-RALP patients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229" y="869764"/>
            <a:ext cx="794088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" b="1">
                <a:solidFill>
                  <a:schemeClr val="accent5">
                    <a:lumMod val="75000"/>
                  </a:schemeClr>
                </a:solidFill>
              </a:rPr>
              <a:t>IT users: </a:t>
            </a:r>
            <a:r>
              <a:rPr lang="en-GB" sz="1550" b="1">
                <a:solidFill>
                  <a:schemeClr val="accent3">
                    <a:lumMod val="75000"/>
                  </a:schemeClr>
                </a:solidFill>
              </a:rPr>
              <a:t>What do you like about using MMR for your follow up? </a:t>
            </a:r>
            <a:r>
              <a:rPr lang="en-GB" sz="1550">
                <a:solidFill>
                  <a:schemeClr val="accent3">
                    <a:lumMod val="75000"/>
                  </a:schemeClr>
                </a:solidFill>
              </a:rPr>
              <a:t>– 7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/>
              <a:t>“Ability to find out blood results quickly and even same day”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/>
              <a:t>“It is quick and is direct from the hospital so the specialist would see any results”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/>
              <a:t>“Easy to use, keeps me in contact and up to date, peace of mind”</a:t>
            </a:r>
          </a:p>
          <a:p>
            <a:endParaRPr lang="en-GB" sz="1550" b="1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550" b="1">
                <a:solidFill>
                  <a:schemeClr val="accent5">
                    <a:lumMod val="75000"/>
                  </a:schemeClr>
                </a:solidFill>
              </a:rPr>
              <a:t>Non-IT users: </a:t>
            </a:r>
            <a:r>
              <a:rPr lang="en-GB" sz="1550" b="1">
                <a:solidFill>
                  <a:schemeClr val="accent3">
                    <a:lumMod val="75000"/>
                  </a:schemeClr>
                </a:solidFill>
              </a:rPr>
              <a:t>Are you happy with the way in which the Urology Cancer Support Team provide your follow up? </a:t>
            </a:r>
            <a:r>
              <a:rPr lang="en-GB" sz="1550">
                <a:solidFill>
                  <a:schemeClr val="accent3">
                    <a:lumMod val="75000"/>
                  </a:schemeClr>
                </a:solidFill>
              </a:rPr>
              <a:t>– 12 responses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50"/>
              <a:t>11/12 said Yes</a:t>
            </a:r>
            <a:endParaRPr lang="en-GB" sz="1550" b="1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1550" b="1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550" b="1">
                <a:solidFill>
                  <a:schemeClr val="accent3">
                    <a:lumMod val="75000"/>
                  </a:schemeClr>
                </a:solidFill>
              </a:rPr>
              <a:t>What could be improved?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/>
              <a:t>“Not easy to find the website via google”; “Only an easier log in [web] address”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/>
              <a:t>“Response time to questions”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/>
              <a:t>“Could offer basic self help support and ideas”</a:t>
            </a:r>
          </a:p>
          <a:p>
            <a:endParaRPr lang="en-GB" sz="1550" b="1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550" b="1">
                <a:solidFill>
                  <a:schemeClr val="accent3">
                    <a:lumMod val="75000"/>
                  </a:schemeClr>
                </a:solidFill>
              </a:rPr>
              <a:t>Do you have any other questions or comments?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/>
              <a:t>“More information about issues following prostate removal surgery”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/>
              <a:t>“Can’t seem to find any groups of my age that have had prostate cancer”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/>
              <a:t>“Brilliant way to self manage”; “It is a great service”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7E4559-4543-C7C6-8675-D1BCB257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44" y="4013946"/>
            <a:ext cx="1429443" cy="12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D0B486-9D83-0976-4CBB-832D6B6A2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0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NHSNBT_logo.jpg">
            <a:extLst>
              <a:ext uri="{FF2B5EF4-FFF2-40B4-BE49-F238E27FC236}">
                <a16:creationId xmlns:a16="http://schemas.microsoft.com/office/drawing/2014/main" id="{13D88454-AE4B-4342-A3DB-CE6F21F0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 txBox="1">
            <a:spLocks/>
          </p:cNvSpPr>
          <p:nvPr/>
        </p:nvSpPr>
        <p:spPr bwMode="auto">
          <a:xfrm>
            <a:off x="685800" y="469874"/>
            <a:ext cx="6929437" cy="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500" b="0">
                <a:solidFill>
                  <a:srgbClr val="005EB8"/>
                </a:solidFill>
              </a:rPr>
              <a:t>Project actions now and future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129" y="1035637"/>
            <a:ext cx="7925725" cy="388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700"/>
              <a:t>Continue user feedback collection – “You said, We did” approach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700"/>
              <a:t>Implement in other cancer sites and teams – Breast, Lymphoma, Kidney, Bladder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700"/>
              <a:t>Work with associated workstreams – NBT, UHBW, Cancer Alliance and beyond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700"/>
              <a:t>Continued integrated working with NBT, UHS and other IT suppliers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700"/>
              <a:t>Detailed project evaluation and closure report for each cancer site as transition to business as usual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700"/>
              <a:t>Lessons learned</a:t>
            </a:r>
          </a:p>
          <a:p>
            <a:pPr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</a:pPr>
            <a:endParaRPr lang="en-GB" sz="1050"/>
          </a:p>
          <a:p>
            <a:pPr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</a:pPr>
            <a:endParaRPr lang="en-GB" sz="1050"/>
          </a:p>
          <a:p>
            <a:pPr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</a:pPr>
            <a:r>
              <a:rPr lang="en-GB" sz="2000" b="1">
                <a:solidFill>
                  <a:schemeClr val="accent3">
                    <a:lumMod val="75000"/>
                  </a:schemeClr>
                </a:solidFill>
              </a:rPr>
              <a:t>Project governance structure: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700"/>
              <a:t>NBT Cancer Board provide oversight and governance signoff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700"/>
              <a:t>Monthly multi-professional Task &amp; Finish Group 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700"/>
              <a:t>Weekly highlight report to Deputy Chief Operating Officer and Assistant Chief Nursing Officer – Cancer Services</a:t>
            </a:r>
          </a:p>
        </p:txBody>
      </p:sp>
      <p:pic>
        <p:nvPicPr>
          <p:cNvPr id="6" name="Picture 8" descr="https://lh3.googleusercontent.com/pw/ACtC-3eK-CyfTTP-9QS48YLI8Bic5sYH4JJzUle0tSYqlJwvBn7iL8QTMs2jRGdgpE9_bJ34JI0jJ1wqL9Mfr4b9OqVpUBWvIqCnG0et3idBJomuNMJ_5vZVM7TCYjl8w5HQJ3Bc3YnAmrRuHIgzLLRRBD30=w340-h289-no">
            <a:extLst>
              <a:ext uri="{FF2B5EF4-FFF2-40B4-BE49-F238E27FC236}">
                <a16:creationId xmlns:a16="http://schemas.microsoft.com/office/drawing/2014/main" id="{D0667896-22E3-4309-BDF0-B5125F0B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39" y="2857500"/>
            <a:ext cx="1278045" cy="10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1C1058-BD5A-A0D5-220A-10017A29CA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NHSNBT_logo.jpg">
            <a:extLst>
              <a:ext uri="{FF2B5EF4-FFF2-40B4-BE49-F238E27FC236}">
                <a16:creationId xmlns:a16="http://schemas.microsoft.com/office/drawing/2014/main" id="{13D88454-AE4B-4342-A3DB-CE6F21F0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05" y="182563"/>
            <a:ext cx="155438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 txBox="1">
            <a:spLocks/>
          </p:cNvSpPr>
          <p:nvPr/>
        </p:nvSpPr>
        <p:spPr bwMode="auto">
          <a:xfrm>
            <a:off x="981074" y="1086366"/>
            <a:ext cx="6929437" cy="115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>
                <a:solidFill>
                  <a:srgbClr val="005EB8"/>
                </a:solidFill>
              </a:rPr>
              <a:t>Thank you for listening,</a:t>
            </a:r>
          </a:p>
          <a:p>
            <a:pPr algn="ctr"/>
            <a:r>
              <a:rPr lang="en-US" altLang="en-US" sz="2800">
                <a:solidFill>
                  <a:srgbClr val="005EB8"/>
                </a:solidFill>
              </a:rPr>
              <a:t>any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DB877-1D5A-4512-8413-6259987F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54" y="3822374"/>
            <a:ext cx="2716947" cy="671888"/>
          </a:xfrm>
          <a:prstGeom prst="rect">
            <a:avLst/>
          </a:prstGeom>
        </p:spPr>
      </p:pic>
      <p:pic>
        <p:nvPicPr>
          <p:cNvPr id="7" name="Picture 2" descr="https://lh3.googleusercontent.com/pw/ACtC-3dKEl537KpRHoTSvExbg14Njykk279aFFCN4La1f60Vt0JUnv_KAQZd89g5Hp0tcwLtjVV_xnJm4fd2sh6NiMVsRcAm4YyQ5nSSco1gtkbno3wkxZfQ27R-5CF4ZzF5QToSqDE-UmIY1uzHogOg70wV=w2114-h1409-no">
            <a:extLst>
              <a:ext uri="{FF2B5EF4-FFF2-40B4-BE49-F238E27FC236}">
                <a16:creationId xmlns:a16="http://schemas.microsoft.com/office/drawing/2014/main" id="{BF52D479-F92B-49A1-8963-FC337FEA3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r="9663" b="21198"/>
          <a:stretch/>
        </p:blipFill>
        <p:spPr bwMode="auto">
          <a:xfrm>
            <a:off x="5740836" y="3421521"/>
            <a:ext cx="2637739" cy="16080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F7ADE7-31B0-444F-9769-355AAD181F1C}"/>
              </a:ext>
            </a:extLst>
          </p:cNvPr>
          <p:cNvSpPr txBox="1"/>
          <p:nvPr/>
        </p:nvSpPr>
        <p:spPr>
          <a:xfrm>
            <a:off x="1552575" y="2343616"/>
            <a:ext cx="6038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accent5">
                    <a:lumMod val="75000"/>
                  </a:schemeClr>
                </a:solidFill>
              </a:rPr>
              <a:t>Chelsey Gilmour </a:t>
            </a:r>
            <a:r>
              <a:rPr lang="en-GB" sz="1600"/>
              <a:t>– Remote Monitoring Project Manager</a:t>
            </a:r>
          </a:p>
          <a:p>
            <a:pPr algn="ctr"/>
            <a:r>
              <a:rPr lang="en-GB" sz="1600">
                <a:hlinkClick r:id="rId5"/>
              </a:rPr>
              <a:t>Chelsey.Gilmour@nbt.nhs.uk</a:t>
            </a:r>
            <a:r>
              <a:rPr lang="en-GB" sz="160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99005-DACF-71B1-BC15-3E4323DCAB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7186451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>
                <a:solidFill>
                  <a:srgbClr val="005EB8"/>
                </a:solidFill>
              </a:rPr>
              <a:t>Project outline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235" y="1128033"/>
            <a:ext cx="7467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Following treatment for cancer, patients are stratified to a follow-up pathway that suits their needs and provides rapid access to clinical support when needed.</a:t>
            </a:r>
            <a:endParaRPr lang="en-GB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5">
                    <a:lumMod val="75000"/>
                  </a:schemeClr>
                </a:solidFill>
              </a:rPr>
              <a:t>Supported self-management </a:t>
            </a:r>
            <a:r>
              <a:rPr lang="en-GB"/>
              <a:t>– Enables the patient to take a leading role in their follow up with support  from the specialist cancer team:</a:t>
            </a:r>
          </a:p>
          <a:p>
            <a:pPr lvl="1"/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Consultant, Clinical Nurse Specialist and Cancer Support Worker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5">
                    <a:lumMod val="75000"/>
                  </a:schemeClr>
                </a:solidFill>
              </a:rPr>
              <a:t>Remote monitoring </a:t>
            </a:r>
            <a:r>
              <a:rPr lang="en-GB"/>
              <a:t>– The My Medical Record (MMR) website provides access to test results, enabling the patient and care team to routinely monitor the patients’ follow-up and action as required.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7AC14A6-1566-4CD8-A02F-43ECE289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24" y="4183973"/>
            <a:ext cx="1233064" cy="94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DDBB93-EE90-12F3-F0FC-A24555F7A0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415820"/>
            <a:ext cx="7302500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>
                <a:solidFill>
                  <a:srgbClr val="005EB8"/>
                </a:solidFill>
              </a:rPr>
              <a:t>My Medical Record project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964" y="976207"/>
            <a:ext cx="797411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Aims: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Empower patient with knowledge and resources to self-manage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Reduce the need for face-to-face outpatient appointments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Digitally supporting PSFU pathways</a:t>
            </a:r>
            <a:endParaRPr lang="en-GB" sz="1600" b="1" dirty="0"/>
          </a:p>
          <a:p>
            <a:endParaRPr lang="en-GB" sz="1600" b="1" dirty="0"/>
          </a:p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NBT progress: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Post-RALP pathway live with &gt;200 patients registered, Colorectal with &gt;260 and Breast with &gt;220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Recruited two Remote Monitoring Cancer Support Workers (fixed term)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Lymphoma go-live Aug/Sept 2024. Protocol reviewed, pathway written, MMR website, letters, symptom questionnaire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Kidney and Bladder to follow in Autumn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Target of 3,000 patients registered in total by March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Comms – GP liaison, NBT website, leaflets, video, internal comms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Supporting accessibility, inequalities, patient support requirements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59491C-EF34-C767-1CE8-C7C992334B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6929437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>
                <a:solidFill>
                  <a:srgbClr val="005EB8"/>
                </a:solidFill>
              </a:rPr>
              <a:t>My Medical Record for </a:t>
            </a:r>
            <a:r>
              <a:rPr lang="en-US" altLang="en-US" sz="2500">
                <a:solidFill>
                  <a:srgbClr val="00B050"/>
                </a:solidFill>
              </a:rPr>
              <a:t>patients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062" y="1023737"/>
            <a:ext cx="66866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3">
                    <a:lumMod val="75000"/>
                  </a:schemeClr>
                </a:solidFill>
              </a:rPr>
              <a:t> Supporting patients to self-management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/>
              <a:t>Introduce supported self-management – timing pathway-specific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/>
              <a:t>Consultant / CNS to discuss with patient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/>
              <a:t>Choice to access the website – 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</a:rPr>
              <a:t>IT and non-IT patients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/>
              <a:t>Introduction and demo video shared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/>
              <a:t>Registered onto MMR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/>
              <a:t>Access own results, letters and resources</a:t>
            </a:r>
          </a:p>
          <a:p>
            <a:pPr lvl="1"/>
            <a:endParaRPr lang="en-GB" sz="1600"/>
          </a:p>
          <a:p>
            <a:r>
              <a:rPr lang="en-GB" b="1">
                <a:solidFill>
                  <a:schemeClr val="accent5">
                    <a:lumMod val="75000"/>
                  </a:schemeClr>
                </a:solidFill>
              </a:rPr>
              <a:t>Provides: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Access to real time test results and clinic letters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Post-treatment monitoring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Secure messaging to and from the clinical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Access useful general and specific information about condition (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</a:rPr>
              <a:t>leaflets, websites, videos,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Access 24/7 from any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0D76F3F-7170-4246-A25C-75746A4475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67" t="5000" r="3730" b="9000"/>
          <a:stretch/>
        </p:blipFill>
        <p:spPr>
          <a:xfrm>
            <a:off x="6930973" y="1836190"/>
            <a:ext cx="1860267" cy="25514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A3A476-B544-ABE3-06A0-13E25C5074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119" y="276225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>
                <a:solidFill>
                  <a:srgbClr val="005EB8"/>
                </a:solidFill>
                <a:latin typeface="+mn-lt"/>
              </a:rPr>
              <a:t>My Medical Record - </a:t>
            </a:r>
            <a:r>
              <a:rPr lang="en-GB" sz="2500">
                <a:solidFill>
                  <a:srgbClr val="00B050"/>
                </a:solidFill>
                <a:latin typeface="+mn-lt"/>
              </a:rPr>
              <a:t>Patient</a:t>
            </a:r>
            <a:r>
              <a:rPr lang="en-GB" sz="2500">
                <a:solidFill>
                  <a:srgbClr val="005EB8"/>
                </a:solidFill>
                <a:latin typeface="+mn-lt"/>
              </a:rPr>
              <a:t> login page </a:t>
            </a:r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0952D-D9ED-6FE2-D47A-84E9164152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9BAFEC-312A-A80C-E1CB-DE4442A8E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73" y="865188"/>
            <a:ext cx="7180828" cy="42887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980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276225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>
                <a:solidFill>
                  <a:srgbClr val="00B050"/>
                </a:solidFill>
                <a:latin typeface="+mn-lt"/>
              </a:rPr>
              <a:t>Patient</a:t>
            </a:r>
            <a:r>
              <a:rPr lang="en-GB" sz="2500">
                <a:solidFill>
                  <a:srgbClr val="005EB8"/>
                </a:solidFill>
                <a:latin typeface="+mn-lt"/>
              </a:rPr>
              <a:t> home page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832BEB-3D4F-576E-C5A1-A92236E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787D13-E6B8-595B-9409-B5D183283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19" y="940578"/>
            <a:ext cx="8135766" cy="4236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401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E19EC28-0C6E-47DA-9E8B-F4531C69DB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46100" y="412751"/>
            <a:ext cx="6978650" cy="45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b="0"/>
              <a:t>Remote monitoring plan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B3BDEE-8231-41AE-BF35-0F2595FA66A1}"/>
              </a:ext>
            </a:extLst>
          </p:cNvPr>
          <p:cNvSpPr/>
          <p:nvPr/>
        </p:nvSpPr>
        <p:spPr>
          <a:xfrm>
            <a:off x="3580760" y="2276552"/>
            <a:ext cx="3231375" cy="20726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83D42-48B9-3739-C91E-A1112A708F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8F7034-E6A2-33EB-31C3-64903EB0C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" y="1001804"/>
            <a:ext cx="7993559" cy="41013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83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276225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>
                <a:solidFill>
                  <a:srgbClr val="00B050"/>
                </a:solidFill>
                <a:latin typeface="+mn-lt"/>
              </a:rPr>
              <a:t>Patient</a:t>
            </a:r>
            <a:r>
              <a:rPr lang="en-GB" sz="2500">
                <a:solidFill>
                  <a:srgbClr val="005EB8"/>
                </a:solidFill>
                <a:latin typeface="+mn-lt"/>
              </a:rPr>
              <a:t> resources page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C66644-C5E7-536A-C1EC-F05FA169C1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29B81-00D9-9A6F-CF1C-E30E373B0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26" y="809218"/>
            <a:ext cx="7560656" cy="44223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286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6929437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>
                <a:solidFill>
                  <a:srgbClr val="005EB8"/>
                </a:solidFill>
              </a:rPr>
              <a:t>My Medical Record for </a:t>
            </a:r>
            <a:r>
              <a:rPr lang="en-US" altLang="en-US" sz="2500">
                <a:solidFill>
                  <a:srgbClr val="00B050"/>
                </a:solidFill>
              </a:rPr>
              <a:t>clinicians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235" y="1047660"/>
            <a:ext cx="748713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3">
                    <a:lumMod val="75000"/>
                  </a:schemeClr>
                </a:solidFill>
              </a:rPr>
              <a:t>Cancer Support Team carry out remote monitoring</a:t>
            </a:r>
            <a:endParaRPr lang="en-GB" sz="900" b="1">
              <a:solidFill>
                <a:schemeClr val="accent3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/>
              <a:t>All patients are registered to a specific clinical protocol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/>
              <a:t>Post-treatment monitoring plan provided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/>
              <a:t>Patients’ test results routinely tracked on MMR by RM CSWs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/>
              <a:t>Results are confirmed by letter and any actions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/>
              <a:t>Face to face appointments arranged as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/>
              <a:t>Clinical team can securely message and receive messages from the patient</a:t>
            </a:r>
          </a:p>
          <a:p>
            <a:pPr lvl="1"/>
            <a:endParaRPr lang="en-GB"/>
          </a:p>
          <a:p>
            <a:r>
              <a:rPr lang="en-GB" b="1">
                <a:solidFill>
                  <a:schemeClr val="accent5">
                    <a:lumMod val="75000"/>
                  </a:schemeClr>
                </a:solidFill>
              </a:rPr>
              <a:t>Benefits: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/>
              <a:t>Digital approach to standardised follow up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/>
              <a:t>Accessible support and information for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/>
              <a:t>Clinical time released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2D6C067-3D14-4EA8-97BA-3E8E5FCD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25" y="3641557"/>
            <a:ext cx="1498640" cy="122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5AA3F1-671E-E760-CADA-B069484321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8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FEB 2019">
      <a:dk1>
        <a:srgbClr val="231F20"/>
      </a:dk1>
      <a:lt1>
        <a:srgbClr val="FFFFFF"/>
      </a:lt1>
      <a:dk2>
        <a:srgbClr val="415563"/>
      </a:dk2>
      <a:lt2>
        <a:srgbClr val="E8EDEE"/>
      </a:lt2>
      <a:accent1>
        <a:srgbClr val="003087"/>
      </a:accent1>
      <a:accent2>
        <a:srgbClr val="005EB8"/>
      </a:accent2>
      <a:accent3>
        <a:srgbClr val="0071CE"/>
      </a:accent3>
      <a:accent4>
        <a:srgbClr val="41B6E6"/>
      </a:accent4>
      <a:accent5>
        <a:srgbClr val="00A9CE"/>
      </a:accent5>
      <a:accent6>
        <a:srgbClr val="768692"/>
      </a:accent6>
      <a:hlink>
        <a:srgbClr val="231F20"/>
      </a:hlink>
      <a:folHlink>
        <a:srgbClr val="231F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T_Powerpoint_Presentation_AB" id="{63CDC7FF-BE61-914E-AA4C-E0711A28CCD5}" vid="{F14E3C9F-40AF-E64B-9EC2-8ABD14B3B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8b8ecc-b30e-44c4-a5f9-749b29e6a0e4">
      <Terms xmlns="http://schemas.microsoft.com/office/infopath/2007/PartnerControls"/>
    </lcf76f155ced4ddcb4097134ff3c332f>
    <TaxCatchAll xmlns="6e77e197-38bf-4a86-b6ae-814b917733bc" xsi:nil="true"/>
    <SharedWithUsers xmlns="6e77e197-38bf-4a86-b6ae-814b917733bc">
      <UserInfo>
        <DisplayName>Emma Bedggood</DisplayName>
        <AccountId>12</AccountId>
        <AccountType/>
      </UserInfo>
      <UserInfo>
        <DisplayName>Chelsey Gilmour</DisplayName>
        <AccountId>11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25F72B30ED34EA7E21CF487637659" ma:contentTypeVersion="17" ma:contentTypeDescription="Create a new document." ma:contentTypeScope="" ma:versionID="3351e02a1b4da09f33705110ed09d5b6">
  <xsd:schema xmlns:xsd="http://www.w3.org/2001/XMLSchema" xmlns:xs="http://www.w3.org/2001/XMLSchema" xmlns:p="http://schemas.microsoft.com/office/2006/metadata/properties" xmlns:ns2="e78b8ecc-b30e-44c4-a5f9-749b29e6a0e4" xmlns:ns3="6e77e197-38bf-4a86-b6ae-814b917733bc" targetNamespace="http://schemas.microsoft.com/office/2006/metadata/properties" ma:root="true" ma:fieldsID="843100278086807e3675365a0bc9cc89" ns2:_="" ns3:_="">
    <xsd:import namespace="e78b8ecc-b30e-44c4-a5f9-749b29e6a0e4"/>
    <xsd:import namespace="6e77e197-38bf-4a86-b6ae-814b917733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b8ecc-b30e-44c4-a5f9-749b29e6a0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c45826a-f96a-479d-b99d-67de9b08c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7e197-38bf-4a86-b6ae-814b91773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4112d47-c226-47df-83ad-c4adc60888be}" ma:internalName="TaxCatchAll" ma:showField="CatchAllData" ma:web="6e77e197-38bf-4a86-b6ae-814b917733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2999BF-D3D5-4BF5-AAC5-BB4983D4DCCE}">
  <ds:schemaRefs>
    <ds:schemaRef ds:uri="6e77e197-38bf-4a86-b6ae-814b917733bc"/>
    <ds:schemaRef ds:uri="e78b8ecc-b30e-44c4-a5f9-749b29e6a0e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F0FD77-C375-48A3-98A0-583BC8C16F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22DED4-3295-4023-A7D7-831D8DB16325}">
  <ds:schemaRefs>
    <ds:schemaRef ds:uri="6e77e197-38bf-4a86-b6ae-814b917733bc"/>
    <ds:schemaRef ds:uri="e78b8ecc-b30e-44c4-a5f9-749b29e6a0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786</Words>
  <Application>Microsoft Office PowerPoint</Application>
  <PresentationFormat>On-screen Show (16:10)</PresentationFormat>
  <Paragraphs>117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Marles</dc:creator>
  <cp:lastModifiedBy>Helen Dunderdale</cp:lastModifiedBy>
  <cp:revision>3</cp:revision>
  <dcterms:created xsi:type="dcterms:W3CDTF">2018-08-29T15:08:11Z</dcterms:created>
  <dcterms:modified xsi:type="dcterms:W3CDTF">2024-07-10T09:59:53Z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0x01010048C25F72B30ED34EA7E21CF487637659</vt:lpwstr>
  </property>
  <property fmtid="{D5CDD505-2E9C-101B-9397-08002B2CF9AE}" pid="3" name="MediaServiceImageTags">
    <vt:lpwstr/>
  </property>
</Properties>
</file>