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1"/>
  </p:handoutMasterIdLst>
  <p:sldIdLst>
    <p:sldId id="327" r:id="rId2"/>
    <p:sldId id="332" r:id="rId3"/>
    <p:sldId id="328" r:id="rId4"/>
    <p:sldId id="256" r:id="rId5"/>
    <p:sldId id="321" r:id="rId6"/>
    <p:sldId id="326" r:id="rId7"/>
    <p:sldId id="329" r:id="rId8"/>
    <p:sldId id="330" r:id="rId9"/>
    <p:sldId id="33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571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56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C17CF-A80D-E346-9334-35480502DA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E5263-3ED3-CC46-A8C6-180D52C4DA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2268-4B92-1246-9F2C-342DF46049C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587DC-E340-A144-B6BD-9075AFC905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84AF5-76EC-2140-98EA-267CBF745A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63006-1859-9546-8367-1CFE528A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4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W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11F7C0-69A7-5342-B021-D2083E113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110"/>
            <a:ext cx="9141291" cy="5129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476" y="2137785"/>
            <a:ext cx="3725725" cy="86793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476" y="3931491"/>
            <a:ext cx="3725725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CFCE-DC22-497A-A949-9E893AFCBC1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276B-1DCC-452E-B005-F64B19510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2" y="700128"/>
            <a:ext cx="8602936" cy="3969261"/>
          </a:xfrm>
        </p:spPr>
        <p:txBody>
          <a:bodyPr t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C2C25A-95DC-9245-BC62-D55B0E57F070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CA7DF6-5CE7-7D3F-F3AD-1B8F9A05C29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2" y="700128"/>
            <a:ext cx="8602936" cy="3969263"/>
          </a:xfrm>
        </p:spPr>
        <p:txBody>
          <a:bodyPr tIns="3600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3A7E3-C1D0-8B4E-A01E-858242E02456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DBC2703-7479-BF5A-716F-63BCBEEA9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4091" y="4262717"/>
            <a:ext cx="1054817" cy="8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02" y="700129"/>
            <a:ext cx="4246348" cy="3990895"/>
          </a:xfrm>
        </p:spPr>
        <p:txBody>
          <a:bodyPr tIns="3600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00129"/>
            <a:ext cx="4242288" cy="3990895"/>
          </a:xfrm>
        </p:spPr>
        <p:txBody>
          <a:bodyPr tIns="3600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025112-B212-7672-C698-B4CED763BDB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02" y="700129"/>
            <a:ext cx="4246348" cy="3990895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00129"/>
            <a:ext cx="4242288" cy="3990895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763BEBF-E099-F422-D3A0-5072D0CA1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4091" y="4262717"/>
            <a:ext cx="1054817" cy="8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9CBD2-227F-FE8F-B955-E13A43B33A6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0319E1-1ABB-EF91-4276-301B206D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1ACF246-0B3A-9B6F-E4E5-99BF5008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32" y="89391"/>
            <a:ext cx="8602936" cy="499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_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0A9ADC-BE73-1265-2F49-E428B432255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2686C44-ACC3-5D0E-CB4C-425500FF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32" y="89391"/>
            <a:ext cx="8602936" cy="49970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1CE8597-E15B-C2AC-B465-A037A01CF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4091" y="4262717"/>
            <a:ext cx="1054817" cy="8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26954C5-3747-B948-A205-98456F92805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B12F6A0-5187-6546-91D6-169D28ED2044}"/>
              </a:ext>
            </a:extLst>
          </p:cNvPr>
          <p:cNvSpPr txBox="1">
            <a:spLocks/>
          </p:cNvSpPr>
          <p:nvPr userDrawn="1"/>
        </p:nvSpPr>
        <p:spPr>
          <a:xfrm>
            <a:off x="0" y="4472009"/>
            <a:ext cx="9144000" cy="395687"/>
          </a:xfrm>
          <a:prstGeom prst="rect">
            <a:avLst/>
          </a:prstGeom>
        </p:spPr>
        <p:txBody>
          <a:bodyPr wrap="square" bIns="14040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contact.scwcsu@nhs.net</a:t>
            </a:r>
            <a:r>
              <a:rPr lang="en-GB" sz="15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|  scwcsu.nhs.uk  |  </a:t>
            </a:r>
            <a:r>
              <a:rPr lang="en-GB" sz="1500" b="0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@NHSscw</a:t>
            </a:r>
            <a:endParaRPr lang="en-GB" sz="1500" b="0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AE3AF56-148C-004F-82EE-B4949F139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4000" y="1635562"/>
            <a:ext cx="1336000" cy="112829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2814EF-8ABA-6840-B243-76B414B61008}"/>
              </a:ext>
            </a:extLst>
          </p:cNvPr>
          <p:cNvSpPr txBox="1">
            <a:spLocks/>
          </p:cNvSpPr>
          <p:nvPr userDrawn="1"/>
        </p:nvSpPr>
        <p:spPr>
          <a:xfrm>
            <a:off x="319459" y="4816929"/>
            <a:ext cx="288703" cy="3265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b="1" i="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7164D7-9B6A-1C43-ACF7-FB85B36CD2BA}" type="slidenum">
              <a:rPr lang="en-US" sz="788" smtClean="0">
                <a:solidFill>
                  <a:schemeClr val="tx1"/>
                </a:solidFill>
              </a:rPr>
              <a:pPr/>
              <a:t>‹#›</a:t>
            </a:fld>
            <a:endParaRPr lang="en-US" sz="788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566E3-0CC6-0141-912F-1D7DFC852DF3}"/>
              </a:ext>
            </a:extLst>
          </p:cNvPr>
          <p:cNvSpPr/>
          <p:nvPr userDrawn="1"/>
        </p:nvSpPr>
        <p:spPr>
          <a:xfrm>
            <a:off x="0" y="4816929"/>
            <a:ext cx="9144000" cy="326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532" y="89391"/>
            <a:ext cx="8602936" cy="49970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502" y="678486"/>
            <a:ext cx="8602936" cy="399631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404255-6E90-A775-FB9B-D4668924B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71578" y="4681178"/>
            <a:ext cx="596784" cy="435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73B4A7-2891-928B-C211-53F89D40E01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788750" y="4147374"/>
            <a:ext cx="1328356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9" r:id="rId3"/>
    <p:sldLayoutId id="2147483664" r:id="rId4"/>
    <p:sldLayoutId id="2147483680" r:id="rId5"/>
    <p:sldLayoutId id="2147483681" r:id="rId6"/>
    <p:sldLayoutId id="2147483667" r:id="rId7"/>
    <p:sldLayoutId id="2147483683" r:id="rId8"/>
    <p:sldLayoutId id="2147483682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0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8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30C7-BB0E-C50B-2D30-DF7C8FDA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83" y="1636837"/>
            <a:ext cx="8602936" cy="499703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SWAG Personalised Care Strategy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2E795-E6BF-AAE4-0784-3FC7A029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87" y="125164"/>
            <a:ext cx="1247230" cy="511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80D41-7263-07D2-A309-A5EA6BA6417E}"/>
              </a:ext>
            </a:extLst>
          </p:cNvPr>
          <p:cNvSpPr txBox="1"/>
          <p:nvPr/>
        </p:nvSpPr>
        <p:spPr>
          <a:xfrm>
            <a:off x="343282" y="3021029"/>
            <a:ext cx="84574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Brain &amp; CNS Cancer Clinical Advisory Group</a:t>
            </a:r>
          </a:p>
          <a:p>
            <a:r>
              <a:rPr lang="en-GB" dirty="0"/>
              <a:t>July 2024</a:t>
            </a:r>
          </a:p>
          <a:p>
            <a:endParaRPr lang="en-GB" dirty="0"/>
          </a:p>
          <a:p>
            <a:r>
              <a:rPr lang="en-GB" sz="1400" dirty="0"/>
              <a:t>Catherine Neck: 	(Programme Manager, Early Diagnosis &amp; Personalised Care, SWAG Cancer Alliance)</a:t>
            </a:r>
          </a:p>
          <a:p>
            <a:r>
              <a:rPr lang="en-GB" sz="1400" dirty="0"/>
              <a:t>Andy Holness:	(Patient &amp; Public Voice SWAG Cancer Alliance)</a:t>
            </a:r>
          </a:p>
        </p:txBody>
      </p:sp>
    </p:spTree>
    <p:extLst>
      <p:ext uri="{BB962C8B-B14F-4D97-AF65-F5344CB8AC3E}">
        <p14:creationId xmlns:p14="http://schemas.microsoft.com/office/powerpoint/2010/main" val="31942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30C7-BB0E-C50B-2D30-DF7C8FDA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SWAG Personalised Care Strategy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2E795-E6BF-AAE4-0784-3FC7A029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87" y="125164"/>
            <a:ext cx="1247230" cy="511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47E4D-4C35-1D63-0DD1-E0AFCD3993CB}"/>
              </a:ext>
            </a:extLst>
          </p:cNvPr>
          <p:cNvSpPr txBox="1"/>
          <p:nvPr/>
        </p:nvSpPr>
        <p:spPr>
          <a:xfrm>
            <a:off x="323557" y="923094"/>
            <a:ext cx="847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9FE20-771D-46CF-AEC2-21035E920732}"/>
              </a:ext>
            </a:extLst>
          </p:cNvPr>
          <p:cNvSpPr txBox="1"/>
          <p:nvPr/>
        </p:nvSpPr>
        <p:spPr>
          <a:xfrm>
            <a:off x="436098" y="1470074"/>
            <a:ext cx="84771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Catherine Neck (Programme Lead)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Gina Jones (Patient &amp; Public Voice)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Andy Holness (Patient &amp; Public Voice)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Elli </a:t>
            </a:r>
            <a:r>
              <a:rPr lang="en-GB" dirty="0" err="1"/>
              <a:t>Hanman</a:t>
            </a:r>
            <a:r>
              <a:rPr lang="en-GB" dirty="0"/>
              <a:t> (GHNFT Cancer Services Lead Nurse)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Louise Roche (GHNFT Personalised Care Project Manager)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Lucy Osborne (SFT Personalised Care and Support Lead)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Luke Curtis (SNFT Lead Cancer Nurse)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Ellie Lewis (UHBW Personalised Care &amp; Support Manager)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Kirsty Hastie (RUH AHP Lead)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Emma </a:t>
            </a:r>
            <a:r>
              <a:rPr lang="en-GB" dirty="0" err="1"/>
              <a:t>Bedggood</a:t>
            </a:r>
            <a:r>
              <a:rPr lang="en-GB" dirty="0"/>
              <a:t> (NBT </a:t>
            </a:r>
            <a:r>
              <a:rPr lang="en-GB" sz="1800" dirty="0">
                <a:effectLst/>
                <a:latin typeface="Arial" panose="020B0604020202020204" pitchFamily="34" charset="0"/>
              </a:rPr>
              <a:t>Personalised Care and Support Lead for Cancer)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6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30C7-BB0E-C50B-2D30-DF7C8FDA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SWAG Personalised Care Strategy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2E795-E6BF-AAE4-0784-3FC7A029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87" y="125164"/>
            <a:ext cx="1247230" cy="511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47E4D-4C35-1D63-0DD1-E0AFCD3993CB}"/>
              </a:ext>
            </a:extLst>
          </p:cNvPr>
          <p:cNvSpPr txBox="1"/>
          <p:nvPr/>
        </p:nvSpPr>
        <p:spPr>
          <a:xfrm>
            <a:off x="323557" y="923094"/>
            <a:ext cx="847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Journey So Far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9FE20-771D-46CF-AEC2-21035E920732}"/>
              </a:ext>
            </a:extLst>
          </p:cNvPr>
          <p:cNvSpPr txBox="1"/>
          <p:nvPr/>
        </p:nvSpPr>
        <p:spPr>
          <a:xfrm>
            <a:off x="436098" y="1470074"/>
            <a:ext cx="847716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Launch Day – July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Strategy on a page – 100 Days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SWAG Board Approval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SWAG PPV Presentation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Parallel Early Wins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WMTY - NBT Electronic Patient Records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WMTY – Macmillan </a:t>
            </a:r>
            <a:r>
              <a:rPr lang="en-GB" dirty="0" err="1"/>
              <a:t>eHNA</a:t>
            </a:r>
            <a:endParaRPr lang="en-GB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WMTY – Education Invites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Mapping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9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C95899-721A-F4CD-5B67-E30E49B7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87" y="125164"/>
            <a:ext cx="1247230" cy="51136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BB4195-6044-C1A5-4C6D-7F6A2329247D}"/>
              </a:ext>
            </a:extLst>
          </p:cNvPr>
          <p:cNvSpPr/>
          <p:nvPr/>
        </p:nvSpPr>
        <p:spPr>
          <a:xfrm>
            <a:off x="282736" y="741847"/>
            <a:ext cx="8602184" cy="49723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9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vision </a:t>
            </a:r>
            <a:endParaRPr lang="en-GB" sz="9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affected by - and working in - cancer will come together as an alliance to enable and deliver consistent, quality, personalised cancer care and support.</a:t>
            </a:r>
            <a:endParaRPr lang="en-GB" sz="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11B08B-46F0-D040-C79E-9110ECA1DA42}"/>
              </a:ext>
            </a:extLst>
          </p:cNvPr>
          <p:cNvSpPr/>
          <p:nvPr/>
        </p:nvSpPr>
        <p:spPr>
          <a:xfrm>
            <a:off x="282735" y="1292794"/>
            <a:ext cx="8602185" cy="498293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GB" sz="9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mission </a:t>
            </a:r>
            <a:endParaRPr lang="en-GB" sz="9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9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all those affected by cancer with the best care possible, tailored to their individual needs and preferences, through innovation and working together</a:t>
            </a:r>
            <a:r>
              <a:rPr lang="en-GB" sz="825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825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80A584-08C6-580A-6566-1DC2A8612113}"/>
              </a:ext>
            </a:extLst>
          </p:cNvPr>
          <p:cNvSpPr/>
          <p:nvPr/>
        </p:nvSpPr>
        <p:spPr>
          <a:xfrm>
            <a:off x="282735" y="1870471"/>
            <a:ext cx="1479232" cy="2290048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825" kern="1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kern="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77F1C5-7349-DF10-04C9-78237BF1CF16}"/>
              </a:ext>
            </a:extLst>
          </p:cNvPr>
          <p:cNvSpPr/>
          <p:nvPr/>
        </p:nvSpPr>
        <p:spPr>
          <a:xfrm>
            <a:off x="3820476" y="1859757"/>
            <a:ext cx="1479233" cy="2300762"/>
          </a:xfrm>
          <a:prstGeom prst="round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6519D1-3D41-BDDC-13A5-BBB5C2A2FBD1}"/>
              </a:ext>
            </a:extLst>
          </p:cNvPr>
          <p:cNvSpPr/>
          <p:nvPr/>
        </p:nvSpPr>
        <p:spPr>
          <a:xfrm>
            <a:off x="2051606" y="1859758"/>
            <a:ext cx="1479232" cy="2300762"/>
          </a:xfrm>
          <a:prstGeom prst="round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02BCFE-69C8-845D-E216-A3D6450BCB8E}"/>
              </a:ext>
            </a:extLst>
          </p:cNvPr>
          <p:cNvSpPr/>
          <p:nvPr/>
        </p:nvSpPr>
        <p:spPr>
          <a:xfrm>
            <a:off x="5613162" y="1866423"/>
            <a:ext cx="1479232" cy="2294096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7711B-737B-8D4F-0EBF-8D72E42530AB}"/>
              </a:ext>
            </a:extLst>
          </p:cNvPr>
          <p:cNvSpPr/>
          <p:nvPr/>
        </p:nvSpPr>
        <p:spPr>
          <a:xfrm>
            <a:off x="7393883" y="1859410"/>
            <a:ext cx="1479233" cy="2294096"/>
          </a:xfrm>
          <a:prstGeom prst="round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2" name="Arrow: Left-Right 3">
            <a:extLst>
              <a:ext uri="{FF2B5EF4-FFF2-40B4-BE49-F238E27FC236}">
                <a16:creationId xmlns:a16="http://schemas.microsoft.com/office/drawing/2014/main" id="{BE47D9EF-194A-0237-8546-D9501B843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36" y="4257799"/>
            <a:ext cx="8602184" cy="652078"/>
          </a:xfrm>
          <a:prstGeom prst="leftRightArrow">
            <a:avLst>
              <a:gd name="adj1" fmla="val 86266"/>
              <a:gd name="adj2" fmla="val 49338"/>
            </a:avLst>
          </a:prstGeom>
          <a:solidFill>
            <a:schemeClr val="accent6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202406" algn="ctr">
              <a:lnSpc>
                <a:spcPct val="107000"/>
              </a:lnSpc>
              <a:spcAft>
                <a:spcPts val="450"/>
              </a:spcAft>
              <a:buSzPts val="1000"/>
              <a:tabLst>
                <a:tab pos="342900" algn="l"/>
              </a:tabLst>
            </a:pPr>
            <a:r>
              <a:rPr lang="en-GB" sz="9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approach</a:t>
            </a:r>
          </a:p>
          <a:p>
            <a:pPr marL="202406" algn="ctr">
              <a:lnSpc>
                <a:spcPct val="107000"/>
              </a:lnSpc>
              <a:buSzPts val="1000"/>
              <a:tabLst>
                <a:tab pos="342900" algn="l"/>
              </a:tabLst>
            </a:pPr>
            <a:r>
              <a:rPr lang="en-GB" sz="9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deliver personalised care through a range of approaches, based on “what matters to you”, including holistic assessments, care and support planning, prehabilitation, rehabilitation, treatment summaries, and social and psychological support.</a:t>
            </a:r>
            <a:endParaRPr lang="en-GB" sz="9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9A486E27-7D2A-5FB3-1142-C0E3683C6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02" y="2370978"/>
            <a:ext cx="1362887" cy="750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7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 what matters to the individual and involving them in the decision-making about their care in a way that suits them.</a:t>
            </a:r>
            <a:endParaRPr lang="en-GB" altLang="en-US" sz="135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8E7BFEE0-2CE3-CD5D-7EDD-66CAA931E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751" y="2391799"/>
            <a:ext cx="1332789" cy="65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75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Incorporating what matters to the individual and those close to them in an empathetic, respectful and dignified way.</a:t>
            </a:r>
            <a:endParaRPr lang="en-GB" altLang="en-US" sz="135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5CBE657D-8908-5B51-83B4-2660776AE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101" y="2371913"/>
            <a:ext cx="1338943" cy="72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75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together with the individual, those close to them, the NHS and other care and support providers, to create a coordinated and seamless care experience.</a:t>
            </a:r>
            <a:endParaRPr lang="en-GB" altLang="en-US" sz="135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0C31DB7-BEE1-D2E6-E785-E23F63936DF7}"/>
              </a:ext>
            </a:extLst>
          </p:cNvPr>
          <p:cNvSpPr/>
          <p:nvPr/>
        </p:nvSpPr>
        <p:spPr>
          <a:xfrm>
            <a:off x="331594" y="2001721"/>
            <a:ext cx="8455201" cy="29752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B139E360-B2C2-3A4A-E8A3-E57D31C5F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306" y="2392600"/>
            <a:ext cx="1338944" cy="69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75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Seeking new and better ways to provide personalised care and support for individuals and those close to them.</a:t>
            </a:r>
            <a:endParaRPr lang="en-GB" altLang="en-US" sz="135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961FED73-5F75-06DD-EF58-73D9FCE12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83" y="2376357"/>
            <a:ext cx="1334434" cy="65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750" dirty="0">
                <a:solidFill>
                  <a:srgbClr val="307E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Ensuring that every individual feels they have access to and receive quality care based on their needs.</a:t>
            </a:r>
            <a:endParaRPr lang="en-GB" altLang="en-US" sz="1350" dirty="0">
              <a:solidFill>
                <a:srgbClr val="307E90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90DDBB21-04BA-7220-A1EC-EC45ABD20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35" y="132320"/>
            <a:ext cx="7147634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Cancer, Your Care, Your Way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SWAG Personalised Care and Support Strategy</a:t>
            </a:r>
            <a:endParaRPr lang="en-GB" altLang="en-US" sz="1000" b="1" i="1" dirty="0">
              <a:solidFill>
                <a:srgbClr val="00206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492123-D4B2-1A9B-5B2E-5515319C746A}"/>
              </a:ext>
            </a:extLst>
          </p:cNvPr>
          <p:cNvSpPr/>
          <p:nvPr/>
        </p:nvSpPr>
        <p:spPr>
          <a:xfrm>
            <a:off x="2109653" y="3195959"/>
            <a:ext cx="1344887" cy="81367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13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providing health care and support understand what personalised care looks and feels like and how to deliver it.</a:t>
            </a:r>
            <a:endParaRPr lang="en-GB" sz="713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2F98B03-452C-F832-5D0B-2A197D6A6F35}"/>
              </a:ext>
            </a:extLst>
          </p:cNvPr>
          <p:cNvSpPr/>
          <p:nvPr/>
        </p:nvSpPr>
        <p:spPr>
          <a:xfrm>
            <a:off x="331594" y="3193527"/>
            <a:ext cx="1369095" cy="813673"/>
          </a:xfrm>
          <a:prstGeom prst="roundRect">
            <a:avLst/>
          </a:prstGeom>
          <a:solidFill>
            <a:schemeClr val="accent1">
              <a:alpha val="5019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13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Individuals and those close to them understand what personalised care looks like, feels like, and how to get it.</a:t>
            </a:r>
            <a:endParaRPr lang="en-US" altLang="en-US" sz="71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C18448D-706F-7F9A-5C87-78D52296DD29}"/>
              </a:ext>
            </a:extLst>
          </p:cNvPr>
          <p:cNvSpPr/>
          <p:nvPr/>
        </p:nvSpPr>
        <p:spPr>
          <a:xfrm>
            <a:off x="3878101" y="3193488"/>
            <a:ext cx="1338943" cy="813673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600"/>
              </a:spcAft>
              <a:buSzPts val="1000"/>
              <a:tabLst>
                <a:tab pos="342900" algn="l"/>
              </a:tabLst>
            </a:pPr>
            <a:r>
              <a:rPr lang="en-GB" sz="713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work with individuals, those close to them, and other providers to deliver care and support that is coordinated and seamless.</a:t>
            </a:r>
            <a:endParaRPr lang="en-GB" sz="713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8602851-706A-4D61-29C0-48D51F889484}"/>
              </a:ext>
            </a:extLst>
          </p:cNvPr>
          <p:cNvSpPr/>
          <p:nvPr/>
        </p:nvSpPr>
        <p:spPr>
          <a:xfrm>
            <a:off x="5677325" y="3183593"/>
            <a:ext cx="1338943" cy="813673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13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affected by – and working in - cancer is involved in driving forward innovation in personalised care through an all-encompassing partnership approach.</a:t>
            </a:r>
            <a:endParaRPr lang="en-GB" sz="713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F1E7E74-C640-1265-47C0-81815CAFF189}"/>
              </a:ext>
            </a:extLst>
          </p:cNvPr>
          <p:cNvSpPr/>
          <p:nvPr/>
        </p:nvSpPr>
        <p:spPr>
          <a:xfrm>
            <a:off x="7466283" y="3183592"/>
            <a:ext cx="1334434" cy="813673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600"/>
              </a:spcAft>
              <a:buSzPts val="1000"/>
              <a:tabLst>
                <a:tab pos="342900" algn="l"/>
              </a:tabLst>
            </a:pPr>
            <a:r>
              <a:rPr lang="en-GB" sz="713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all communities and groups to remove barriers and build trust to improve peoples’ experiences and outcomes in cancer care.</a:t>
            </a:r>
            <a:endParaRPr lang="en-GB" sz="713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14903474-0D70-C607-24C4-FDCE47871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29" y="2037587"/>
            <a:ext cx="1081844" cy="204558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 centred</a:t>
            </a:r>
            <a:endParaRPr lang="en-US" altLang="en-US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82318473-F041-F9F1-5D1F-4531D699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863" y="2035267"/>
            <a:ext cx="1246584" cy="18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Compassionate</a:t>
            </a:r>
            <a:endParaRPr lang="en-US" altLang="en-US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D91FCE48-73A8-B868-0248-7E3CC33C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917" y="2059433"/>
            <a:ext cx="864350" cy="17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Collaborative</a:t>
            </a:r>
            <a:endParaRPr lang="en-US" altLang="en-US" sz="12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B58C6F3A-3B11-65F7-5698-7FD0BCFB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764" y="2055081"/>
            <a:ext cx="1160025" cy="17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Innovative</a:t>
            </a:r>
            <a:endParaRPr lang="en-US" altLang="en-US" sz="1200" b="1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Box 19">
            <a:extLst>
              <a:ext uri="{FF2B5EF4-FFF2-40B4-BE49-F238E27FC236}">
                <a16:creationId xmlns:a16="http://schemas.microsoft.com/office/drawing/2014/main" id="{4EBDF659-9939-52A6-5553-37FD727F5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487" y="2055683"/>
            <a:ext cx="1160025" cy="19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307E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Equitable</a:t>
            </a:r>
            <a:endParaRPr lang="en-US" altLang="en-US" sz="900" b="1" dirty="0">
              <a:solidFill>
                <a:srgbClr val="307E9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48946-4A63-D0F7-5880-38C7D35525B4}"/>
              </a:ext>
            </a:extLst>
          </p:cNvPr>
          <p:cNvSpPr txBox="1"/>
          <p:nvPr/>
        </p:nvSpPr>
        <p:spPr>
          <a:xfrm>
            <a:off x="3751015" y="1815348"/>
            <a:ext cx="1593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39746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86DB35-F0D3-484A-A9DB-E2CE753D63A4}"/>
              </a:ext>
            </a:extLst>
          </p:cNvPr>
          <p:cNvSpPr txBox="1">
            <a:spLocks/>
          </p:cNvSpPr>
          <p:nvPr/>
        </p:nvSpPr>
        <p:spPr>
          <a:xfrm>
            <a:off x="3546442" y="3422440"/>
            <a:ext cx="1024271" cy="754172"/>
          </a:xfrm>
          <a:prstGeom prst="rect">
            <a:avLst/>
          </a:prstGeom>
          <a:noFill/>
        </p:spPr>
        <p:txBody>
          <a:bodyPr wrap="square" lIns="135000" tIns="135000" rIns="135000" bIns="135000" rtlCol="0" anchor="ctr" anchorCtr="0">
            <a:noAutofit/>
          </a:bodyPr>
          <a:lstStyle/>
          <a:p>
            <a:pPr algn="ctr">
              <a:lnSpc>
                <a:spcPts val="720"/>
              </a:lnSpc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292C8-65C8-0BC6-3A25-6BE279013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972" y="187100"/>
            <a:ext cx="1067948" cy="437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05FA45-C790-E2DC-E969-33CF4B5DD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596" y="1184454"/>
            <a:ext cx="3274005" cy="306364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CEA42FF-FF9C-6028-22AF-8B466D8F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32" y="89391"/>
            <a:ext cx="7416959" cy="499703"/>
          </a:xfrm>
        </p:spPr>
        <p:txBody>
          <a:bodyPr/>
          <a:lstStyle/>
          <a:p>
            <a:r>
              <a:rPr lang="en-GB" dirty="0"/>
              <a:t>Our Values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412264-6BA3-1DAD-6B22-4343837E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32" y="2232136"/>
            <a:ext cx="4646200" cy="1268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BEF8A6-D8ED-B14B-E2C4-FAA0C4AD538F}"/>
              </a:ext>
            </a:extLst>
          </p:cNvPr>
          <p:cNvSpPr txBox="1"/>
          <p:nvPr/>
        </p:nvSpPr>
        <p:spPr>
          <a:xfrm>
            <a:off x="270532" y="773120"/>
            <a:ext cx="464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Our values underpin the SWAG  personalised care and support strategy.</a:t>
            </a:r>
          </a:p>
          <a:p>
            <a:endParaRPr lang="en-GB" sz="1400" dirty="0"/>
          </a:p>
          <a:p>
            <a:r>
              <a:rPr lang="en-GB" sz="1400" dirty="0"/>
              <a:t>We have used the same colours so it is easy to see how the values run through our work as the “golden thread”.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26DD383-2A0F-8E09-28C1-AC6FE6074A5C}"/>
              </a:ext>
            </a:extLst>
          </p:cNvPr>
          <p:cNvSpPr/>
          <p:nvPr/>
        </p:nvSpPr>
        <p:spPr>
          <a:xfrm>
            <a:off x="4954659" y="2566056"/>
            <a:ext cx="755937" cy="300445"/>
          </a:xfrm>
          <a:prstGeom prst="righ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1D87B9-9473-2640-BD23-88E989EC6C35}"/>
              </a:ext>
            </a:extLst>
          </p:cNvPr>
          <p:cNvSpPr/>
          <p:nvPr/>
        </p:nvSpPr>
        <p:spPr>
          <a:xfrm>
            <a:off x="1" y="595622"/>
            <a:ext cx="9144000" cy="4547878"/>
          </a:xfrm>
          <a:prstGeom prst="rect">
            <a:avLst/>
          </a:prstGeom>
          <a:pattFill prst="pct75">
            <a:fgClr>
              <a:schemeClr val="accent4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0AD63B2F-0139-D322-AC5C-3106CF851A50}"/>
              </a:ext>
            </a:extLst>
          </p:cNvPr>
          <p:cNvSpPr/>
          <p:nvPr/>
        </p:nvSpPr>
        <p:spPr>
          <a:xfrm>
            <a:off x="1678187" y="595621"/>
            <a:ext cx="5940320" cy="4547877"/>
          </a:xfrm>
          <a:prstGeom prst="trapezoid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03F679-90A1-7CA4-E43A-E449E7238648}"/>
              </a:ext>
            </a:extLst>
          </p:cNvPr>
          <p:cNvCxnSpPr>
            <a:cxnSpLocks/>
          </p:cNvCxnSpPr>
          <p:nvPr/>
        </p:nvCxnSpPr>
        <p:spPr>
          <a:xfrm flipV="1">
            <a:off x="3475083" y="595622"/>
            <a:ext cx="512855" cy="4380617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6B0B37-BCD1-ABB5-BB22-F8F56FF26312}"/>
              </a:ext>
            </a:extLst>
          </p:cNvPr>
          <p:cNvSpPr/>
          <p:nvPr/>
        </p:nvSpPr>
        <p:spPr>
          <a:xfrm>
            <a:off x="57764" y="4397771"/>
            <a:ext cx="1479232" cy="598122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8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Individuals &amp; Those Close To Them</a:t>
            </a:r>
          </a:p>
          <a:p>
            <a:pPr algn="ctr"/>
            <a:r>
              <a:rPr lang="en-GB" sz="11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 Centred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6DEBD5-6709-CA79-D602-E0FAEA53305B}"/>
              </a:ext>
            </a:extLst>
          </p:cNvPr>
          <p:cNvSpPr/>
          <p:nvPr/>
        </p:nvSpPr>
        <p:spPr>
          <a:xfrm>
            <a:off x="3815962" y="4397772"/>
            <a:ext cx="1479233" cy="597318"/>
          </a:xfrm>
          <a:prstGeom prst="round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8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Staff, Individuals &amp; Those Close To Them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</a:rPr>
              <a:t>Collaborative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0826FF-AF30-967F-14E4-90A2D0AE044D}"/>
              </a:ext>
            </a:extLst>
          </p:cNvPr>
          <p:cNvSpPr/>
          <p:nvPr/>
        </p:nvSpPr>
        <p:spPr>
          <a:xfrm>
            <a:off x="1899959" y="4397771"/>
            <a:ext cx="1479232" cy="590305"/>
          </a:xfrm>
          <a:prstGeom prst="round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8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Staff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</a:rPr>
              <a:t>Compassionate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190C08-D6E2-6910-1454-6E74623E4B89}"/>
              </a:ext>
            </a:extLst>
          </p:cNvPr>
          <p:cNvSpPr/>
          <p:nvPr/>
        </p:nvSpPr>
        <p:spPr>
          <a:xfrm>
            <a:off x="5957974" y="4397772"/>
            <a:ext cx="1479232" cy="578467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For Staff, Individuals &amp; Those Close To Them </a:t>
            </a:r>
            <a:r>
              <a:rPr lang="en-GB" sz="11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100" b="1" dirty="0">
                <a:solidFill>
                  <a:schemeClr val="bg1"/>
                </a:solidFill>
              </a:rPr>
              <a:t>nnovative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577568-428E-A00D-141E-2FF9DC0B768A}"/>
              </a:ext>
            </a:extLst>
          </p:cNvPr>
          <p:cNvSpPr/>
          <p:nvPr/>
        </p:nvSpPr>
        <p:spPr>
          <a:xfrm>
            <a:off x="7664767" y="4436854"/>
            <a:ext cx="1479233" cy="551221"/>
          </a:xfrm>
          <a:prstGeom prst="round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en-GB" sz="8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For Staff, Individuals &amp; Those Close To Them</a:t>
            </a:r>
            <a:endParaRPr lang="en-GB" sz="1200" b="1" dirty="0">
              <a:solidFill>
                <a:schemeClr val="bg1"/>
              </a:solidFill>
            </a:endParaRPr>
          </a:p>
          <a:p>
            <a:pPr algn="ctr"/>
            <a:r>
              <a:rPr lang="en-GB" sz="1100" b="1" dirty="0">
                <a:solidFill>
                  <a:schemeClr val="bg1"/>
                </a:solidFill>
              </a:rPr>
              <a:t>Equitable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E7401E09-E39F-28F4-1AC8-72A4A486A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214" y="144419"/>
            <a:ext cx="436472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Cancer, Your Care, Your Way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CB17545F-8B58-FEB6-8B40-CBB75655419A}"/>
              </a:ext>
            </a:extLst>
          </p:cNvPr>
          <p:cNvSpPr/>
          <p:nvPr/>
        </p:nvSpPr>
        <p:spPr>
          <a:xfrm>
            <a:off x="86981" y="3783597"/>
            <a:ext cx="1267041" cy="498764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Enabled to say </a:t>
            </a:r>
          </a:p>
          <a:p>
            <a:pPr algn="ctr"/>
            <a:r>
              <a:rPr lang="en-GB" sz="7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“What matters to me”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876769CD-1809-33A8-33B9-7DD9B10F7BB2}"/>
              </a:ext>
            </a:extLst>
          </p:cNvPr>
          <p:cNvSpPr/>
          <p:nvPr/>
        </p:nvSpPr>
        <p:spPr>
          <a:xfrm>
            <a:off x="500246" y="3154772"/>
            <a:ext cx="1479232" cy="512618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Understanding  what personalised care looks like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3846D89-D1AC-01EC-C111-7C652BC18D9C}"/>
              </a:ext>
            </a:extLst>
          </p:cNvPr>
          <p:cNvSpPr/>
          <p:nvPr/>
        </p:nvSpPr>
        <p:spPr>
          <a:xfrm>
            <a:off x="15945" y="2645989"/>
            <a:ext cx="1248262" cy="43858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Understanding Shared Care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92781A9F-A917-EAA1-AEDD-4841E885EFE4}"/>
              </a:ext>
            </a:extLst>
          </p:cNvPr>
          <p:cNvSpPr/>
          <p:nvPr/>
        </p:nvSpPr>
        <p:spPr>
          <a:xfrm>
            <a:off x="930884" y="2182812"/>
            <a:ext cx="1293665" cy="43858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Understanding Care &amp; Support Options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561B0D43-9435-12F7-5FAF-E4458D349A4B}"/>
              </a:ext>
            </a:extLst>
          </p:cNvPr>
          <p:cNvSpPr/>
          <p:nvPr/>
        </p:nvSpPr>
        <p:spPr>
          <a:xfrm>
            <a:off x="54488" y="1746600"/>
            <a:ext cx="1423814" cy="45772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Supported Care &amp; Treatment Conversations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D32A8E7E-0314-3081-B4A5-177DF746184C}"/>
              </a:ext>
            </a:extLst>
          </p:cNvPr>
          <p:cNvSpPr/>
          <p:nvPr/>
        </p:nvSpPr>
        <p:spPr>
          <a:xfrm>
            <a:off x="981761" y="1170774"/>
            <a:ext cx="1521734" cy="47301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Supported Ownership of Health &amp; Wellbeing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3EA29B21-C172-C932-FAF7-6F8472822F47}"/>
              </a:ext>
            </a:extLst>
          </p:cNvPr>
          <p:cNvSpPr/>
          <p:nvPr/>
        </p:nvSpPr>
        <p:spPr>
          <a:xfrm>
            <a:off x="93144" y="745729"/>
            <a:ext cx="1423814" cy="45772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Supported Shared Decision Making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735DB76A-0E79-0B74-2476-F12BEBCD92BC}"/>
              </a:ext>
            </a:extLst>
          </p:cNvPr>
          <p:cNvSpPr/>
          <p:nvPr/>
        </p:nvSpPr>
        <p:spPr>
          <a:xfrm>
            <a:off x="2072442" y="3345776"/>
            <a:ext cx="1050678" cy="788525"/>
          </a:xfrm>
          <a:prstGeom prst="cloudCallou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b="1" dirty="0">
                <a:solidFill>
                  <a:schemeClr val="bg1"/>
                </a:solidFill>
              </a:rPr>
              <a:t>Education in Asking “What Matters To You?”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4F9FD9B6-5683-C488-46B2-B4EC56206D96}"/>
              </a:ext>
            </a:extLst>
          </p:cNvPr>
          <p:cNvSpPr/>
          <p:nvPr/>
        </p:nvSpPr>
        <p:spPr>
          <a:xfrm>
            <a:off x="2331441" y="2325548"/>
            <a:ext cx="1066270" cy="848098"/>
          </a:xfrm>
          <a:prstGeom prst="cloudCallou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b="1" dirty="0">
                <a:solidFill>
                  <a:schemeClr val="bg1"/>
                </a:solidFill>
              </a:rPr>
              <a:t>Education in Shared Decision Making</a:t>
            </a: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2824E04E-5A2D-5741-A929-58AD5F7F8301}"/>
              </a:ext>
            </a:extLst>
          </p:cNvPr>
          <p:cNvSpPr/>
          <p:nvPr/>
        </p:nvSpPr>
        <p:spPr>
          <a:xfrm>
            <a:off x="3191834" y="1364757"/>
            <a:ext cx="1065710" cy="990693"/>
          </a:xfrm>
          <a:prstGeom prst="cloudCallou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b="1" dirty="0">
                <a:solidFill>
                  <a:schemeClr val="bg1"/>
                </a:solidFill>
              </a:rPr>
              <a:t>Education in Personalised Care Approaches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E677E3B5-2CE9-6B13-8A72-E97F4A3FD848}"/>
              </a:ext>
            </a:extLst>
          </p:cNvPr>
          <p:cNvSpPr/>
          <p:nvPr/>
        </p:nvSpPr>
        <p:spPr>
          <a:xfrm>
            <a:off x="3675264" y="3667390"/>
            <a:ext cx="1290051" cy="597319"/>
          </a:xfrm>
          <a:prstGeom prst="cloudCallou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Training in </a:t>
            </a:r>
          </a:p>
          <a:p>
            <a:pPr algn="ctr"/>
            <a:r>
              <a:rPr lang="en-GB" sz="8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Co-Production</a:t>
            </a:r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BF7ED5F8-B211-C4F9-8923-14FF4052AC32}"/>
              </a:ext>
            </a:extLst>
          </p:cNvPr>
          <p:cNvSpPr/>
          <p:nvPr/>
        </p:nvSpPr>
        <p:spPr>
          <a:xfrm>
            <a:off x="3869481" y="2808062"/>
            <a:ext cx="1405038" cy="693420"/>
          </a:xfrm>
          <a:prstGeom prst="cloudCallou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Effective and Meaningful Communication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A8731E50-CFD1-72F5-68E5-60677A8C5F03}"/>
              </a:ext>
            </a:extLst>
          </p:cNvPr>
          <p:cNvSpPr/>
          <p:nvPr/>
        </p:nvSpPr>
        <p:spPr>
          <a:xfrm>
            <a:off x="3964481" y="2113895"/>
            <a:ext cx="1290051" cy="597319"/>
          </a:xfrm>
          <a:prstGeom prst="cloudCallou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Named Care Co-ordinators</a:t>
            </a:r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842FF43A-B0E8-F6D9-0C9D-3B19921DD48D}"/>
              </a:ext>
            </a:extLst>
          </p:cNvPr>
          <p:cNvSpPr/>
          <p:nvPr/>
        </p:nvSpPr>
        <p:spPr>
          <a:xfrm>
            <a:off x="4056652" y="868823"/>
            <a:ext cx="997852" cy="597319"/>
          </a:xfrm>
          <a:prstGeom prst="cloudCallou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Sharing</a:t>
            </a:r>
          </a:p>
        </p:txBody>
      </p: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C1A52BA0-5A78-5763-BAA5-021A192902AF}"/>
              </a:ext>
            </a:extLst>
          </p:cNvPr>
          <p:cNvSpPr/>
          <p:nvPr/>
        </p:nvSpPr>
        <p:spPr>
          <a:xfrm>
            <a:off x="5746289" y="3479419"/>
            <a:ext cx="1232535" cy="732821"/>
          </a:xfrm>
          <a:prstGeom prst="cloudCallou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Commitment to Continuous Improvement</a:t>
            </a:r>
          </a:p>
        </p:txBody>
      </p:sp>
      <p:sp>
        <p:nvSpPr>
          <p:cNvPr id="37" name="Thought Bubble: Cloud 36">
            <a:extLst>
              <a:ext uri="{FF2B5EF4-FFF2-40B4-BE49-F238E27FC236}">
                <a16:creationId xmlns:a16="http://schemas.microsoft.com/office/drawing/2014/main" id="{7E2C63AA-5293-EEAF-903A-D711358EFF8D}"/>
              </a:ext>
            </a:extLst>
          </p:cNvPr>
          <p:cNvSpPr/>
          <p:nvPr/>
        </p:nvSpPr>
        <p:spPr>
          <a:xfrm>
            <a:off x="5795141" y="2789932"/>
            <a:ext cx="1232535" cy="603809"/>
          </a:xfrm>
          <a:prstGeom prst="cloudCallou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Training in Quality Improvement</a:t>
            </a:r>
          </a:p>
        </p:txBody>
      </p:sp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F2E959FB-6A34-160A-A1CC-B9B947AE23C1}"/>
              </a:ext>
            </a:extLst>
          </p:cNvPr>
          <p:cNvSpPr/>
          <p:nvPr/>
        </p:nvSpPr>
        <p:spPr>
          <a:xfrm>
            <a:off x="5499620" y="1860103"/>
            <a:ext cx="1232535" cy="707755"/>
          </a:xfrm>
          <a:prstGeom prst="cloudCallou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Training in Innovation Quality Improvement</a:t>
            </a: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C932774F-31EE-4452-161B-5FAD644AB770}"/>
              </a:ext>
            </a:extLst>
          </p:cNvPr>
          <p:cNvSpPr/>
          <p:nvPr/>
        </p:nvSpPr>
        <p:spPr>
          <a:xfrm>
            <a:off x="5362625" y="948542"/>
            <a:ext cx="1232535" cy="603809"/>
          </a:xfrm>
          <a:prstGeom prst="cloudCallou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SWAG Best Practice Leadership</a:t>
            </a:r>
          </a:p>
        </p:txBody>
      </p:sp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3711F6A0-0F8B-60D5-06B6-E124EED1AB25}"/>
              </a:ext>
            </a:extLst>
          </p:cNvPr>
          <p:cNvSpPr/>
          <p:nvPr/>
        </p:nvSpPr>
        <p:spPr>
          <a:xfrm>
            <a:off x="7618507" y="3549540"/>
            <a:ext cx="1300325" cy="732821"/>
          </a:xfrm>
          <a:prstGeom prst="cloudCallou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Co-production with Communities</a:t>
            </a:r>
          </a:p>
        </p:txBody>
      </p:sp>
      <p:sp>
        <p:nvSpPr>
          <p:cNvPr id="42" name="Thought Bubble: Cloud 41">
            <a:extLst>
              <a:ext uri="{FF2B5EF4-FFF2-40B4-BE49-F238E27FC236}">
                <a16:creationId xmlns:a16="http://schemas.microsoft.com/office/drawing/2014/main" id="{95E8DCA5-0482-A873-9039-6588B682FA22}"/>
              </a:ext>
            </a:extLst>
          </p:cNvPr>
          <p:cNvSpPr/>
          <p:nvPr/>
        </p:nvSpPr>
        <p:spPr>
          <a:xfrm>
            <a:off x="7763116" y="2095690"/>
            <a:ext cx="1300325" cy="578468"/>
          </a:xfrm>
          <a:prstGeom prst="cloudCallou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Education on Availability of Treatments</a:t>
            </a:r>
          </a:p>
        </p:txBody>
      </p: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286B3864-5FCE-3663-D662-30AE07B1088F}"/>
              </a:ext>
            </a:extLst>
          </p:cNvPr>
          <p:cNvSpPr/>
          <p:nvPr/>
        </p:nvSpPr>
        <p:spPr>
          <a:xfrm>
            <a:off x="7255814" y="2848804"/>
            <a:ext cx="1300325" cy="531150"/>
          </a:xfrm>
          <a:prstGeom prst="cloudCallou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Collecting and Sharing Local Data</a:t>
            </a:r>
          </a:p>
        </p:txBody>
      </p:sp>
      <p:sp>
        <p:nvSpPr>
          <p:cNvPr id="44" name="Thought Bubble: Cloud 43">
            <a:extLst>
              <a:ext uri="{FF2B5EF4-FFF2-40B4-BE49-F238E27FC236}">
                <a16:creationId xmlns:a16="http://schemas.microsoft.com/office/drawing/2014/main" id="{C350E495-31F8-F225-BA0D-3A0B8F8C24F3}"/>
              </a:ext>
            </a:extLst>
          </p:cNvPr>
          <p:cNvSpPr/>
          <p:nvPr/>
        </p:nvSpPr>
        <p:spPr>
          <a:xfrm>
            <a:off x="6945145" y="1622679"/>
            <a:ext cx="1300325" cy="574958"/>
          </a:xfrm>
          <a:prstGeom prst="cloudCallou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Education on Sources of Support</a:t>
            </a:r>
          </a:p>
        </p:txBody>
      </p:sp>
      <p:sp>
        <p:nvSpPr>
          <p:cNvPr id="45" name="Thought Bubble: Cloud 44">
            <a:extLst>
              <a:ext uri="{FF2B5EF4-FFF2-40B4-BE49-F238E27FC236}">
                <a16:creationId xmlns:a16="http://schemas.microsoft.com/office/drawing/2014/main" id="{92991FE1-0F59-69B2-1F44-BE363E89954B}"/>
              </a:ext>
            </a:extLst>
          </p:cNvPr>
          <p:cNvSpPr/>
          <p:nvPr/>
        </p:nvSpPr>
        <p:spPr>
          <a:xfrm>
            <a:off x="7750531" y="1028505"/>
            <a:ext cx="1300325" cy="526820"/>
          </a:xfrm>
          <a:prstGeom prst="cloudCallou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Multi Professional Workforce</a:t>
            </a:r>
          </a:p>
        </p:txBody>
      </p:sp>
      <p:sp>
        <p:nvSpPr>
          <p:cNvPr id="46" name="Thought Bubble: Cloud 45">
            <a:extLst>
              <a:ext uri="{FF2B5EF4-FFF2-40B4-BE49-F238E27FC236}">
                <a16:creationId xmlns:a16="http://schemas.microsoft.com/office/drawing/2014/main" id="{D7DF5F63-7DF1-1AAE-222D-7A1EC99CE963}"/>
              </a:ext>
            </a:extLst>
          </p:cNvPr>
          <p:cNvSpPr/>
          <p:nvPr/>
        </p:nvSpPr>
        <p:spPr>
          <a:xfrm>
            <a:off x="6802150" y="772723"/>
            <a:ext cx="997852" cy="597319"/>
          </a:xfrm>
          <a:prstGeom prst="cloudCallou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Data Sharing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C1AE25-A8C2-822E-A0B7-BFDC360E86CC}"/>
              </a:ext>
            </a:extLst>
          </p:cNvPr>
          <p:cNvCxnSpPr>
            <a:cxnSpLocks/>
          </p:cNvCxnSpPr>
          <p:nvPr/>
        </p:nvCxnSpPr>
        <p:spPr>
          <a:xfrm flipH="1" flipV="1">
            <a:off x="5097339" y="595622"/>
            <a:ext cx="579338" cy="4302949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0E1AD80F-76C2-9245-2ADF-EBCFD9F7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770" y="31456"/>
            <a:ext cx="1280062" cy="5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30C7-BB0E-C50B-2D30-DF7C8FDA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SWAG Personalised Care Strategy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2E795-E6BF-AAE4-0784-3FC7A029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87" y="125164"/>
            <a:ext cx="1247230" cy="511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47E4D-4C35-1D63-0DD1-E0AFCD3993CB}"/>
              </a:ext>
            </a:extLst>
          </p:cNvPr>
          <p:cNvSpPr txBox="1"/>
          <p:nvPr/>
        </p:nvSpPr>
        <p:spPr>
          <a:xfrm>
            <a:off x="323557" y="923094"/>
            <a:ext cx="847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9FE20-771D-46CF-AEC2-21035E920732}"/>
              </a:ext>
            </a:extLst>
          </p:cNvPr>
          <p:cNvSpPr txBox="1"/>
          <p:nvPr/>
        </p:nvSpPr>
        <p:spPr>
          <a:xfrm>
            <a:off x="436098" y="1470074"/>
            <a:ext cx="8477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Alliance Wide Mapping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Sharing Initiatives &amp; Learnings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Initial Focus – WMTY – Patients &amp; Staff</a:t>
            </a:r>
          </a:p>
        </p:txBody>
      </p:sp>
    </p:spTree>
    <p:extLst>
      <p:ext uri="{BB962C8B-B14F-4D97-AF65-F5344CB8AC3E}">
        <p14:creationId xmlns:p14="http://schemas.microsoft.com/office/powerpoint/2010/main" val="8147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30C7-BB0E-C50B-2D30-DF7C8FDA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SWAG Personalised Care Strategy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2E795-E6BF-AAE4-0784-3FC7A029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87" y="125164"/>
            <a:ext cx="1247230" cy="511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47E4D-4C35-1D63-0DD1-E0AFCD3993CB}"/>
              </a:ext>
            </a:extLst>
          </p:cNvPr>
          <p:cNvSpPr txBox="1"/>
          <p:nvPr/>
        </p:nvSpPr>
        <p:spPr>
          <a:xfrm>
            <a:off x="396308" y="2322830"/>
            <a:ext cx="847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How Might The CAG Support This Work?</a:t>
            </a:r>
          </a:p>
        </p:txBody>
      </p:sp>
    </p:spTree>
    <p:extLst>
      <p:ext uri="{BB962C8B-B14F-4D97-AF65-F5344CB8AC3E}">
        <p14:creationId xmlns:p14="http://schemas.microsoft.com/office/powerpoint/2010/main" val="12037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30C7-BB0E-C50B-2D30-DF7C8FDA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SWAG Personalised Care Strategy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2E795-E6BF-AAE4-0784-3FC7A029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87" y="125164"/>
            <a:ext cx="1247230" cy="511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47E4D-4C35-1D63-0DD1-E0AFCD3993CB}"/>
              </a:ext>
            </a:extLst>
          </p:cNvPr>
          <p:cNvSpPr txBox="1"/>
          <p:nvPr/>
        </p:nvSpPr>
        <p:spPr>
          <a:xfrm>
            <a:off x="396308" y="2322830"/>
            <a:ext cx="847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9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W Brand Colours 2020">
      <a:dk1>
        <a:srgbClr val="1C345E"/>
      </a:dk1>
      <a:lt1>
        <a:srgbClr val="FFFFFF"/>
      </a:lt1>
      <a:dk2>
        <a:srgbClr val="8597A3"/>
      </a:dk2>
      <a:lt2>
        <a:srgbClr val="FFFFFF"/>
      </a:lt2>
      <a:accent1>
        <a:srgbClr val="033F85"/>
      </a:accent1>
      <a:accent2>
        <a:srgbClr val="0069B3"/>
      </a:accent2>
      <a:accent3>
        <a:srgbClr val="00A8D7"/>
      </a:accent3>
      <a:accent4>
        <a:srgbClr val="65B32E"/>
      </a:accent4>
      <a:accent5>
        <a:srgbClr val="009F98"/>
      </a:accent5>
      <a:accent6>
        <a:srgbClr val="614590"/>
      </a:accent6>
      <a:hlink>
        <a:srgbClr val="0069B3"/>
      </a:hlink>
      <a:folHlink>
        <a:srgbClr val="0069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te_SCW PP Template_V 04 23.pptx" id="{A37F94C7-B9E7-43A9-83A5-248CEE04A418}" vid="{033B1109-5419-4551-ABF3-7E27DEE5E4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Lite_SCW PP Template_V 04 23 (2)</Template>
  <TotalTime>3788</TotalTime>
  <Words>777</Words>
  <Application>Microsoft Office PowerPoint</Application>
  <PresentationFormat>On-screen Show (16:9)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SWAG Personalised Care Strategy 2024</vt:lpstr>
      <vt:lpstr>SWAG Personalised Care Strategy 2024</vt:lpstr>
      <vt:lpstr>SWAG Personalised Care Strategy 2024</vt:lpstr>
      <vt:lpstr>PowerPoint Presentation</vt:lpstr>
      <vt:lpstr>Our Values </vt:lpstr>
      <vt:lpstr>PowerPoint Presentation</vt:lpstr>
      <vt:lpstr>SWAG Personalised Care Strategy 2024</vt:lpstr>
      <vt:lpstr>SWAG Personalised Care Strategy 2024</vt:lpstr>
      <vt:lpstr>SWAG Personalised Care Strategy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Wickins</dc:creator>
  <cp:lastModifiedBy>Helen Dunderdale</cp:lastModifiedBy>
  <cp:revision>36</cp:revision>
  <dcterms:created xsi:type="dcterms:W3CDTF">2024-01-29T16:30:20Z</dcterms:created>
  <dcterms:modified xsi:type="dcterms:W3CDTF">2024-07-17T16:04:45Z</dcterms:modified>
</cp:coreProperties>
</file>