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FCAA90-D3B7-4175-9118-22821F1F6193}" v="3" dt="2023-12-08T10:09:04.3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4B858-6CEA-0D52-66DC-33A7D4CA7A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B4BBE91-1DB4-4CA8-051B-8FC0F00F68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517E2EF-68EF-3817-A29B-A90B9E7996A0}"/>
              </a:ext>
            </a:extLst>
          </p:cNvPr>
          <p:cNvSpPr>
            <a:spLocks noGrp="1"/>
          </p:cNvSpPr>
          <p:nvPr>
            <p:ph type="dt" sz="half" idx="10"/>
          </p:nvPr>
        </p:nvSpPr>
        <p:spPr/>
        <p:txBody>
          <a:bodyPr/>
          <a:lstStyle/>
          <a:p>
            <a:fld id="{E1C44F8E-1D58-40DB-B026-6B340212DB28}" type="datetimeFigureOut">
              <a:rPr lang="en-GB" smtClean="0"/>
              <a:t>08/12/2023</a:t>
            </a:fld>
            <a:endParaRPr lang="en-GB"/>
          </a:p>
        </p:txBody>
      </p:sp>
      <p:sp>
        <p:nvSpPr>
          <p:cNvPr id="5" name="Footer Placeholder 4">
            <a:extLst>
              <a:ext uri="{FF2B5EF4-FFF2-40B4-BE49-F238E27FC236}">
                <a16:creationId xmlns:a16="http://schemas.microsoft.com/office/drawing/2014/main" id="{CC355E0E-8259-4F92-C388-56DC6762AC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AAA23C-701C-120B-A38C-5954B030DE6F}"/>
              </a:ext>
            </a:extLst>
          </p:cNvPr>
          <p:cNvSpPr>
            <a:spLocks noGrp="1"/>
          </p:cNvSpPr>
          <p:nvPr>
            <p:ph type="sldNum" sz="quarter" idx="12"/>
          </p:nvPr>
        </p:nvSpPr>
        <p:spPr/>
        <p:txBody>
          <a:bodyPr/>
          <a:lstStyle/>
          <a:p>
            <a:fld id="{ED0F90D5-DD5E-49F3-8DA9-22769ECCC8C3}" type="slidenum">
              <a:rPr lang="en-GB" smtClean="0"/>
              <a:t>‹#›</a:t>
            </a:fld>
            <a:endParaRPr lang="en-GB"/>
          </a:p>
        </p:txBody>
      </p:sp>
    </p:spTree>
    <p:extLst>
      <p:ext uri="{BB962C8B-B14F-4D97-AF65-F5344CB8AC3E}">
        <p14:creationId xmlns:p14="http://schemas.microsoft.com/office/powerpoint/2010/main" val="2311126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9188A-9432-0BD0-FD1D-78DFE9DBF1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7BDFEC5-14D0-257D-51F8-446D2E1EF0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AA40C7-D476-7C33-6EF7-F87E128B45DF}"/>
              </a:ext>
            </a:extLst>
          </p:cNvPr>
          <p:cNvSpPr>
            <a:spLocks noGrp="1"/>
          </p:cNvSpPr>
          <p:nvPr>
            <p:ph type="dt" sz="half" idx="10"/>
          </p:nvPr>
        </p:nvSpPr>
        <p:spPr/>
        <p:txBody>
          <a:bodyPr/>
          <a:lstStyle/>
          <a:p>
            <a:fld id="{E1C44F8E-1D58-40DB-B026-6B340212DB28}" type="datetimeFigureOut">
              <a:rPr lang="en-GB" smtClean="0"/>
              <a:t>08/12/2023</a:t>
            </a:fld>
            <a:endParaRPr lang="en-GB"/>
          </a:p>
        </p:txBody>
      </p:sp>
      <p:sp>
        <p:nvSpPr>
          <p:cNvPr id="5" name="Footer Placeholder 4">
            <a:extLst>
              <a:ext uri="{FF2B5EF4-FFF2-40B4-BE49-F238E27FC236}">
                <a16:creationId xmlns:a16="http://schemas.microsoft.com/office/drawing/2014/main" id="{3398D881-47E3-5F61-28FB-626BE7E9F4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737AD7-7CEA-0EF1-A6CD-954411E9E110}"/>
              </a:ext>
            </a:extLst>
          </p:cNvPr>
          <p:cNvSpPr>
            <a:spLocks noGrp="1"/>
          </p:cNvSpPr>
          <p:nvPr>
            <p:ph type="sldNum" sz="quarter" idx="12"/>
          </p:nvPr>
        </p:nvSpPr>
        <p:spPr/>
        <p:txBody>
          <a:bodyPr/>
          <a:lstStyle/>
          <a:p>
            <a:fld id="{ED0F90D5-DD5E-49F3-8DA9-22769ECCC8C3}" type="slidenum">
              <a:rPr lang="en-GB" smtClean="0"/>
              <a:t>‹#›</a:t>
            </a:fld>
            <a:endParaRPr lang="en-GB"/>
          </a:p>
        </p:txBody>
      </p:sp>
    </p:spTree>
    <p:extLst>
      <p:ext uri="{BB962C8B-B14F-4D97-AF65-F5344CB8AC3E}">
        <p14:creationId xmlns:p14="http://schemas.microsoft.com/office/powerpoint/2010/main" val="2206160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AE6456-0119-DC13-B1A4-CC49A3D004A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FFAFD9-2757-148D-3C93-EBC9B6AA03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BA74FE-A933-8169-E178-8E7CBC40A298}"/>
              </a:ext>
            </a:extLst>
          </p:cNvPr>
          <p:cNvSpPr>
            <a:spLocks noGrp="1"/>
          </p:cNvSpPr>
          <p:nvPr>
            <p:ph type="dt" sz="half" idx="10"/>
          </p:nvPr>
        </p:nvSpPr>
        <p:spPr/>
        <p:txBody>
          <a:bodyPr/>
          <a:lstStyle/>
          <a:p>
            <a:fld id="{E1C44F8E-1D58-40DB-B026-6B340212DB28}" type="datetimeFigureOut">
              <a:rPr lang="en-GB" smtClean="0"/>
              <a:t>08/12/2023</a:t>
            </a:fld>
            <a:endParaRPr lang="en-GB"/>
          </a:p>
        </p:txBody>
      </p:sp>
      <p:sp>
        <p:nvSpPr>
          <p:cNvPr id="5" name="Footer Placeholder 4">
            <a:extLst>
              <a:ext uri="{FF2B5EF4-FFF2-40B4-BE49-F238E27FC236}">
                <a16:creationId xmlns:a16="http://schemas.microsoft.com/office/drawing/2014/main" id="{03D7481F-ADD0-AD57-E85B-E96EC88115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7E9DCD-59CE-EB52-9E71-CE928B6BF689}"/>
              </a:ext>
            </a:extLst>
          </p:cNvPr>
          <p:cNvSpPr>
            <a:spLocks noGrp="1"/>
          </p:cNvSpPr>
          <p:nvPr>
            <p:ph type="sldNum" sz="quarter" idx="12"/>
          </p:nvPr>
        </p:nvSpPr>
        <p:spPr/>
        <p:txBody>
          <a:bodyPr/>
          <a:lstStyle/>
          <a:p>
            <a:fld id="{ED0F90D5-DD5E-49F3-8DA9-22769ECCC8C3}" type="slidenum">
              <a:rPr lang="en-GB" smtClean="0"/>
              <a:t>‹#›</a:t>
            </a:fld>
            <a:endParaRPr lang="en-GB"/>
          </a:p>
        </p:txBody>
      </p:sp>
    </p:spTree>
    <p:extLst>
      <p:ext uri="{BB962C8B-B14F-4D97-AF65-F5344CB8AC3E}">
        <p14:creationId xmlns:p14="http://schemas.microsoft.com/office/powerpoint/2010/main" val="2316052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9A08-7A1C-37E9-4522-F4D3459CD98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D099B1D-41E2-6EC8-B5B8-1F7BBF7BAB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93B53A-0E76-0BEF-C423-1729DD51B28B}"/>
              </a:ext>
            </a:extLst>
          </p:cNvPr>
          <p:cNvSpPr>
            <a:spLocks noGrp="1"/>
          </p:cNvSpPr>
          <p:nvPr>
            <p:ph type="dt" sz="half" idx="10"/>
          </p:nvPr>
        </p:nvSpPr>
        <p:spPr/>
        <p:txBody>
          <a:bodyPr/>
          <a:lstStyle/>
          <a:p>
            <a:fld id="{E1C44F8E-1D58-40DB-B026-6B340212DB28}" type="datetimeFigureOut">
              <a:rPr lang="en-GB" smtClean="0"/>
              <a:t>08/12/2023</a:t>
            </a:fld>
            <a:endParaRPr lang="en-GB"/>
          </a:p>
        </p:txBody>
      </p:sp>
      <p:sp>
        <p:nvSpPr>
          <p:cNvPr id="5" name="Footer Placeholder 4">
            <a:extLst>
              <a:ext uri="{FF2B5EF4-FFF2-40B4-BE49-F238E27FC236}">
                <a16:creationId xmlns:a16="http://schemas.microsoft.com/office/drawing/2014/main" id="{38070867-6146-4D86-3F75-B30A13A038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E41A50-083C-37FE-FF2C-C5E1D03F7EB8}"/>
              </a:ext>
            </a:extLst>
          </p:cNvPr>
          <p:cNvSpPr>
            <a:spLocks noGrp="1"/>
          </p:cNvSpPr>
          <p:nvPr>
            <p:ph type="sldNum" sz="quarter" idx="12"/>
          </p:nvPr>
        </p:nvSpPr>
        <p:spPr/>
        <p:txBody>
          <a:bodyPr/>
          <a:lstStyle/>
          <a:p>
            <a:fld id="{ED0F90D5-DD5E-49F3-8DA9-22769ECCC8C3}" type="slidenum">
              <a:rPr lang="en-GB" smtClean="0"/>
              <a:t>‹#›</a:t>
            </a:fld>
            <a:endParaRPr lang="en-GB"/>
          </a:p>
        </p:txBody>
      </p:sp>
    </p:spTree>
    <p:extLst>
      <p:ext uri="{BB962C8B-B14F-4D97-AF65-F5344CB8AC3E}">
        <p14:creationId xmlns:p14="http://schemas.microsoft.com/office/powerpoint/2010/main" val="2232937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AF69C-84C0-86FC-E46A-30F78268EB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3156071-F2C7-733C-C851-36C9C50F9D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BEE16B-8B07-8E61-37FD-EAC90F19F310}"/>
              </a:ext>
            </a:extLst>
          </p:cNvPr>
          <p:cNvSpPr>
            <a:spLocks noGrp="1"/>
          </p:cNvSpPr>
          <p:nvPr>
            <p:ph type="dt" sz="half" idx="10"/>
          </p:nvPr>
        </p:nvSpPr>
        <p:spPr/>
        <p:txBody>
          <a:bodyPr/>
          <a:lstStyle/>
          <a:p>
            <a:fld id="{E1C44F8E-1D58-40DB-B026-6B340212DB28}" type="datetimeFigureOut">
              <a:rPr lang="en-GB" smtClean="0"/>
              <a:t>08/12/2023</a:t>
            </a:fld>
            <a:endParaRPr lang="en-GB"/>
          </a:p>
        </p:txBody>
      </p:sp>
      <p:sp>
        <p:nvSpPr>
          <p:cNvPr id="5" name="Footer Placeholder 4">
            <a:extLst>
              <a:ext uri="{FF2B5EF4-FFF2-40B4-BE49-F238E27FC236}">
                <a16:creationId xmlns:a16="http://schemas.microsoft.com/office/drawing/2014/main" id="{896521AE-F990-A2CC-8024-E3D5AD3B6C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B06E73-4D08-B1F4-9A51-2E54AEB3EBD5}"/>
              </a:ext>
            </a:extLst>
          </p:cNvPr>
          <p:cNvSpPr>
            <a:spLocks noGrp="1"/>
          </p:cNvSpPr>
          <p:nvPr>
            <p:ph type="sldNum" sz="quarter" idx="12"/>
          </p:nvPr>
        </p:nvSpPr>
        <p:spPr/>
        <p:txBody>
          <a:bodyPr/>
          <a:lstStyle/>
          <a:p>
            <a:fld id="{ED0F90D5-DD5E-49F3-8DA9-22769ECCC8C3}" type="slidenum">
              <a:rPr lang="en-GB" smtClean="0"/>
              <a:t>‹#›</a:t>
            </a:fld>
            <a:endParaRPr lang="en-GB"/>
          </a:p>
        </p:txBody>
      </p:sp>
    </p:spTree>
    <p:extLst>
      <p:ext uri="{BB962C8B-B14F-4D97-AF65-F5344CB8AC3E}">
        <p14:creationId xmlns:p14="http://schemas.microsoft.com/office/powerpoint/2010/main" val="2638440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539DC-94DD-4E4B-FE41-DE34D4E065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6834BF6-5514-2017-490B-9799413651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376DF85-5565-A9E8-A2DA-D40A265838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1CA159B-0078-CB32-0547-1A3537AAD61D}"/>
              </a:ext>
            </a:extLst>
          </p:cNvPr>
          <p:cNvSpPr>
            <a:spLocks noGrp="1"/>
          </p:cNvSpPr>
          <p:nvPr>
            <p:ph type="dt" sz="half" idx="10"/>
          </p:nvPr>
        </p:nvSpPr>
        <p:spPr/>
        <p:txBody>
          <a:bodyPr/>
          <a:lstStyle/>
          <a:p>
            <a:fld id="{E1C44F8E-1D58-40DB-B026-6B340212DB28}" type="datetimeFigureOut">
              <a:rPr lang="en-GB" smtClean="0"/>
              <a:t>08/12/2023</a:t>
            </a:fld>
            <a:endParaRPr lang="en-GB"/>
          </a:p>
        </p:txBody>
      </p:sp>
      <p:sp>
        <p:nvSpPr>
          <p:cNvPr id="6" name="Footer Placeholder 5">
            <a:extLst>
              <a:ext uri="{FF2B5EF4-FFF2-40B4-BE49-F238E27FC236}">
                <a16:creationId xmlns:a16="http://schemas.microsoft.com/office/drawing/2014/main" id="{5E6F1EE3-F2E8-7861-D410-07A74983B04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2F0837-9F75-33EB-E244-FB3EBEEF1540}"/>
              </a:ext>
            </a:extLst>
          </p:cNvPr>
          <p:cNvSpPr>
            <a:spLocks noGrp="1"/>
          </p:cNvSpPr>
          <p:nvPr>
            <p:ph type="sldNum" sz="quarter" idx="12"/>
          </p:nvPr>
        </p:nvSpPr>
        <p:spPr/>
        <p:txBody>
          <a:bodyPr/>
          <a:lstStyle/>
          <a:p>
            <a:fld id="{ED0F90D5-DD5E-49F3-8DA9-22769ECCC8C3}" type="slidenum">
              <a:rPr lang="en-GB" smtClean="0"/>
              <a:t>‹#›</a:t>
            </a:fld>
            <a:endParaRPr lang="en-GB"/>
          </a:p>
        </p:txBody>
      </p:sp>
    </p:spTree>
    <p:extLst>
      <p:ext uri="{BB962C8B-B14F-4D97-AF65-F5344CB8AC3E}">
        <p14:creationId xmlns:p14="http://schemas.microsoft.com/office/powerpoint/2010/main" val="191336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0469E-1A8C-A5B0-B39D-8DB4E65188B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2D78932-96F9-692F-857A-DFB137010B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AD1C35-0397-959E-E87B-F1DA5BBE4D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494A27A-946F-F491-356A-80B1386E43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DCAC49-5BB4-25F0-4018-E9F2CC3A76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8508D46-5AA7-09A5-244A-2762F343C681}"/>
              </a:ext>
            </a:extLst>
          </p:cNvPr>
          <p:cNvSpPr>
            <a:spLocks noGrp="1"/>
          </p:cNvSpPr>
          <p:nvPr>
            <p:ph type="dt" sz="half" idx="10"/>
          </p:nvPr>
        </p:nvSpPr>
        <p:spPr/>
        <p:txBody>
          <a:bodyPr/>
          <a:lstStyle/>
          <a:p>
            <a:fld id="{E1C44F8E-1D58-40DB-B026-6B340212DB28}" type="datetimeFigureOut">
              <a:rPr lang="en-GB" smtClean="0"/>
              <a:t>08/12/2023</a:t>
            </a:fld>
            <a:endParaRPr lang="en-GB"/>
          </a:p>
        </p:txBody>
      </p:sp>
      <p:sp>
        <p:nvSpPr>
          <p:cNvPr id="8" name="Footer Placeholder 7">
            <a:extLst>
              <a:ext uri="{FF2B5EF4-FFF2-40B4-BE49-F238E27FC236}">
                <a16:creationId xmlns:a16="http://schemas.microsoft.com/office/drawing/2014/main" id="{FD7F8066-B63C-3482-DC7F-AA4DEE65584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25CB607-9AEA-322B-9745-030191E8FC0B}"/>
              </a:ext>
            </a:extLst>
          </p:cNvPr>
          <p:cNvSpPr>
            <a:spLocks noGrp="1"/>
          </p:cNvSpPr>
          <p:nvPr>
            <p:ph type="sldNum" sz="quarter" idx="12"/>
          </p:nvPr>
        </p:nvSpPr>
        <p:spPr/>
        <p:txBody>
          <a:bodyPr/>
          <a:lstStyle/>
          <a:p>
            <a:fld id="{ED0F90D5-DD5E-49F3-8DA9-22769ECCC8C3}" type="slidenum">
              <a:rPr lang="en-GB" smtClean="0"/>
              <a:t>‹#›</a:t>
            </a:fld>
            <a:endParaRPr lang="en-GB"/>
          </a:p>
        </p:txBody>
      </p:sp>
    </p:spTree>
    <p:extLst>
      <p:ext uri="{BB962C8B-B14F-4D97-AF65-F5344CB8AC3E}">
        <p14:creationId xmlns:p14="http://schemas.microsoft.com/office/powerpoint/2010/main" val="3387774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5AECF-0E23-B8A9-9347-2A992B7D375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61FEEE4-FC82-65A6-40A9-84650D4FCB48}"/>
              </a:ext>
            </a:extLst>
          </p:cNvPr>
          <p:cNvSpPr>
            <a:spLocks noGrp="1"/>
          </p:cNvSpPr>
          <p:nvPr>
            <p:ph type="dt" sz="half" idx="10"/>
          </p:nvPr>
        </p:nvSpPr>
        <p:spPr/>
        <p:txBody>
          <a:bodyPr/>
          <a:lstStyle/>
          <a:p>
            <a:fld id="{E1C44F8E-1D58-40DB-B026-6B340212DB28}" type="datetimeFigureOut">
              <a:rPr lang="en-GB" smtClean="0"/>
              <a:t>08/12/2023</a:t>
            </a:fld>
            <a:endParaRPr lang="en-GB"/>
          </a:p>
        </p:txBody>
      </p:sp>
      <p:sp>
        <p:nvSpPr>
          <p:cNvPr id="4" name="Footer Placeholder 3">
            <a:extLst>
              <a:ext uri="{FF2B5EF4-FFF2-40B4-BE49-F238E27FC236}">
                <a16:creationId xmlns:a16="http://schemas.microsoft.com/office/drawing/2014/main" id="{3CED9129-A881-1C18-A28B-95E8734DC2D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F0D3F4F-AE20-7407-EC14-75A4D2C96AF5}"/>
              </a:ext>
            </a:extLst>
          </p:cNvPr>
          <p:cNvSpPr>
            <a:spLocks noGrp="1"/>
          </p:cNvSpPr>
          <p:nvPr>
            <p:ph type="sldNum" sz="quarter" idx="12"/>
          </p:nvPr>
        </p:nvSpPr>
        <p:spPr/>
        <p:txBody>
          <a:bodyPr/>
          <a:lstStyle/>
          <a:p>
            <a:fld id="{ED0F90D5-DD5E-49F3-8DA9-22769ECCC8C3}" type="slidenum">
              <a:rPr lang="en-GB" smtClean="0"/>
              <a:t>‹#›</a:t>
            </a:fld>
            <a:endParaRPr lang="en-GB"/>
          </a:p>
        </p:txBody>
      </p:sp>
    </p:spTree>
    <p:extLst>
      <p:ext uri="{BB962C8B-B14F-4D97-AF65-F5344CB8AC3E}">
        <p14:creationId xmlns:p14="http://schemas.microsoft.com/office/powerpoint/2010/main" val="441661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6837CA-7EE2-9C88-8FEA-E91E9B0440C8}"/>
              </a:ext>
            </a:extLst>
          </p:cNvPr>
          <p:cNvSpPr>
            <a:spLocks noGrp="1"/>
          </p:cNvSpPr>
          <p:nvPr>
            <p:ph type="dt" sz="half" idx="10"/>
          </p:nvPr>
        </p:nvSpPr>
        <p:spPr/>
        <p:txBody>
          <a:bodyPr/>
          <a:lstStyle/>
          <a:p>
            <a:fld id="{E1C44F8E-1D58-40DB-B026-6B340212DB28}" type="datetimeFigureOut">
              <a:rPr lang="en-GB" smtClean="0"/>
              <a:t>08/12/2023</a:t>
            </a:fld>
            <a:endParaRPr lang="en-GB"/>
          </a:p>
        </p:txBody>
      </p:sp>
      <p:sp>
        <p:nvSpPr>
          <p:cNvPr id="3" name="Footer Placeholder 2">
            <a:extLst>
              <a:ext uri="{FF2B5EF4-FFF2-40B4-BE49-F238E27FC236}">
                <a16:creationId xmlns:a16="http://schemas.microsoft.com/office/drawing/2014/main" id="{56DEE835-D25E-A206-869D-C1895343D12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B7B5DA4-3385-7B5D-98EE-D522DBE27657}"/>
              </a:ext>
            </a:extLst>
          </p:cNvPr>
          <p:cNvSpPr>
            <a:spLocks noGrp="1"/>
          </p:cNvSpPr>
          <p:nvPr>
            <p:ph type="sldNum" sz="quarter" idx="12"/>
          </p:nvPr>
        </p:nvSpPr>
        <p:spPr/>
        <p:txBody>
          <a:bodyPr/>
          <a:lstStyle/>
          <a:p>
            <a:fld id="{ED0F90D5-DD5E-49F3-8DA9-22769ECCC8C3}" type="slidenum">
              <a:rPr lang="en-GB" smtClean="0"/>
              <a:t>‹#›</a:t>
            </a:fld>
            <a:endParaRPr lang="en-GB"/>
          </a:p>
        </p:txBody>
      </p:sp>
    </p:spTree>
    <p:extLst>
      <p:ext uri="{BB962C8B-B14F-4D97-AF65-F5344CB8AC3E}">
        <p14:creationId xmlns:p14="http://schemas.microsoft.com/office/powerpoint/2010/main" val="1062123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3E69-2731-3CE8-4C17-C46DD44CB1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CFF592C-C27F-98EE-F23A-9903575851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44B5A74-0D87-8191-47D8-C7C9387EBE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A6918B-B1E3-7537-20D0-B5A4888B3926}"/>
              </a:ext>
            </a:extLst>
          </p:cNvPr>
          <p:cNvSpPr>
            <a:spLocks noGrp="1"/>
          </p:cNvSpPr>
          <p:nvPr>
            <p:ph type="dt" sz="half" idx="10"/>
          </p:nvPr>
        </p:nvSpPr>
        <p:spPr/>
        <p:txBody>
          <a:bodyPr/>
          <a:lstStyle/>
          <a:p>
            <a:fld id="{E1C44F8E-1D58-40DB-B026-6B340212DB28}" type="datetimeFigureOut">
              <a:rPr lang="en-GB" smtClean="0"/>
              <a:t>08/12/2023</a:t>
            </a:fld>
            <a:endParaRPr lang="en-GB"/>
          </a:p>
        </p:txBody>
      </p:sp>
      <p:sp>
        <p:nvSpPr>
          <p:cNvPr id="6" name="Footer Placeholder 5">
            <a:extLst>
              <a:ext uri="{FF2B5EF4-FFF2-40B4-BE49-F238E27FC236}">
                <a16:creationId xmlns:a16="http://schemas.microsoft.com/office/drawing/2014/main" id="{3F4CA494-7E47-0198-45FA-1AFB7F80E0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3BF3C7-0E08-0DC7-4B16-518E62832E9F}"/>
              </a:ext>
            </a:extLst>
          </p:cNvPr>
          <p:cNvSpPr>
            <a:spLocks noGrp="1"/>
          </p:cNvSpPr>
          <p:nvPr>
            <p:ph type="sldNum" sz="quarter" idx="12"/>
          </p:nvPr>
        </p:nvSpPr>
        <p:spPr/>
        <p:txBody>
          <a:bodyPr/>
          <a:lstStyle/>
          <a:p>
            <a:fld id="{ED0F90D5-DD5E-49F3-8DA9-22769ECCC8C3}" type="slidenum">
              <a:rPr lang="en-GB" smtClean="0"/>
              <a:t>‹#›</a:t>
            </a:fld>
            <a:endParaRPr lang="en-GB"/>
          </a:p>
        </p:txBody>
      </p:sp>
    </p:spTree>
    <p:extLst>
      <p:ext uri="{BB962C8B-B14F-4D97-AF65-F5344CB8AC3E}">
        <p14:creationId xmlns:p14="http://schemas.microsoft.com/office/powerpoint/2010/main" val="1512762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D490C-E949-DAF0-ABC6-F9C6A8B31A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B5B80A2-F2E7-EE92-922A-0CFD5B78C3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CD13A58-FA2F-8E9A-9295-09F90B4B69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46E54B-C944-1E9F-63A0-A12364A2956E}"/>
              </a:ext>
            </a:extLst>
          </p:cNvPr>
          <p:cNvSpPr>
            <a:spLocks noGrp="1"/>
          </p:cNvSpPr>
          <p:nvPr>
            <p:ph type="dt" sz="half" idx="10"/>
          </p:nvPr>
        </p:nvSpPr>
        <p:spPr/>
        <p:txBody>
          <a:bodyPr/>
          <a:lstStyle/>
          <a:p>
            <a:fld id="{E1C44F8E-1D58-40DB-B026-6B340212DB28}" type="datetimeFigureOut">
              <a:rPr lang="en-GB" smtClean="0"/>
              <a:t>08/12/2023</a:t>
            </a:fld>
            <a:endParaRPr lang="en-GB"/>
          </a:p>
        </p:txBody>
      </p:sp>
      <p:sp>
        <p:nvSpPr>
          <p:cNvPr id="6" name="Footer Placeholder 5">
            <a:extLst>
              <a:ext uri="{FF2B5EF4-FFF2-40B4-BE49-F238E27FC236}">
                <a16:creationId xmlns:a16="http://schemas.microsoft.com/office/drawing/2014/main" id="{7622497F-C5A4-0FEE-38A2-2251AD07DA3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0EDE0C5-15DE-969F-4FAF-8DD49EFAC2BD}"/>
              </a:ext>
            </a:extLst>
          </p:cNvPr>
          <p:cNvSpPr>
            <a:spLocks noGrp="1"/>
          </p:cNvSpPr>
          <p:nvPr>
            <p:ph type="sldNum" sz="quarter" idx="12"/>
          </p:nvPr>
        </p:nvSpPr>
        <p:spPr/>
        <p:txBody>
          <a:bodyPr/>
          <a:lstStyle/>
          <a:p>
            <a:fld id="{ED0F90D5-DD5E-49F3-8DA9-22769ECCC8C3}" type="slidenum">
              <a:rPr lang="en-GB" smtClean="0"/>
              <a:t>‹#›</a:t>
            </a:fld>
            <a:endParaRPr lang="en-GB"/>
          </a:p>
        </p:txBody>
      </p:sp>
    </p:spTree>
    <p:extLst>
      <p:ext uri="{BB962C8B-B14F-4D97-AF65-F5344CB8AC3E}">
        <p14:creationId xmlns:p14="http://schemas.microsoft.com/office/powerpoint/2010/main" val="326534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1C27F1-1617-E219-1F6D-9E466B3CB3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6FFEA07-6BC2-36AF-5DA6-9CE02ECF04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667622-0259-A88C-B6D7-EF977587F3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C44F8E-1D58-40DB-B026-6B340212DB28}" type="datetimeFigureOut">
              <a:rPr lang="en-GB" smtClean="0"/>
              <a:t>08/12/2023</a:t>
            </a:fld>
            <a:endParaRPr lang="en-GB"/>
          </a:p>
        </p:txBody>
      </p:sp>
      <p:sp>
        <p:nvSpPr>
          <p:cNvPr id="5" name="Footer Placeholder 4">
            <a:extLst>
              <a:ext uri="{FF2B5EF4-FFF2-40B4-BE49-F238E27FC236}">
                <a16:creationId xmlns:a16="http://schemas.microsoft.com/office/drawing/2014/main" id="{C51B7E32-7F36-CC65-1029-F031C5F2D9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8ADF2AB-6086-4036-5692-58CCD20606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0F90D5-DD5E-49F3-8DA9-22769ECCC8C3}" type="slidenum">
              <a:rPr lang="en-GB" smtClean="0"/>
              <a:t>‹#›</a:t>
            </a:fld>
            <a:endParaRPr lang="en-GB"/>
          </a:p>
        </p:txBody>
      </p:sp>
    </p:spTree>
    <p:extLst>
      <p:ext uri="{BB962C8B-B14F-4D97-AF65-F5344CB8AC3E}">
        <p14:creationId xmlns:p14="http://schemas.microsoft.com/office/powerpoint/2010/main" val="381064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9FA3071-D4BB-E2F8-E49F-3D698CF5E561}"/>
              </a:ext>
            </a:extLst>
          </p:cNvPr>
          <p:cNvSpPr>
            <a:spLocks noGrp="1"/>
          </p:cNvSpPr>
          <p:nvPr>
            <p:ph type="ctrTitle"/>
          </p:nvPr>
        </p:nvSpPr>
        <p:spPr>
          <a:xfrm>
            <a:off x="1386865" y="818984"/>
            <a:ext cx="6596245" cy="3268520"/>
          </a:xfrm>
        </p:spPr>
        <p:txBody>
          <a:bodyPr>
            <a:normAutofit/>
          </a:bodyPr>
          <a:lstStyle/>
          <a:p>
            <a:pPr algn="r"/>
            <a:r>
              <a:rPr lang="en-GB" sz="4800" dirty="0">
                <a:solidFill>
                  <a:srgbClr val="FFFFFF"/>
                </a:solidFill>
              </a:rPr>
              <a:t>UPDATE ON END OF TREATMENT SUMMARIES</a:t>
            </a:r>
          </a:p>
        </p:txBody>
      </p:sp>
      <p:sp>
        <p:nvSpPr>
          <p:cNvPr id="18"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0D32D3A0-0328-A54E-6AEF-41B0E259222C}"/>
              </a:ext>
            </a:extLst>
          </p:cNvPr>
          <p:cNvSpPr>
            <a:spLocks noGrp="1"/>
          </p:cNvSpPr>
          <p:nvPr>
            <p:ph type="subTitle" idx="1"/>
          </p:nvPr>
        </p:nvSpPr>
        <p:spPr>
          <a:xfrm>
            <a:off x="1931874" y="4797188"/>
            <a:ext cx="6051236" cy="1241828"/>
          </a:xfrm>
        </p:spPr>
        <p:txBody>
          <a:bodyPr>
            <a:normAutofit/>
          </a:bodyPr>
          <a:lstStyle/>
          <a:p>
            <a:pPr algn="r"/>
            <a:r>
              <a:rPr lang="en-GB" dirty="0">
                <a:solidFill>
                  <a:srgbClr val="FFFFFF"/>
                </a:solidFill>
              </a:rPr>
              <a:t>RUTH HARDING- UPPER GI CNS UHBW</a:t>
            </a:r>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707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3DF3C36-8A90-24A5-5695-0C92998C6381}"/>
              </a:ext>
            </a:extLst>
          </p:cNvPr>
          <p:cNvSpPr txBox="1"/>
          <p:nvPr/>
        </p:nvSpPr>
        <p:spPr>
          <a:xfrm>
            <a:off x="520117" y="254361"/>
            <a:ext cx="11308360" cy="8048357"/>
          </a:xfrm>
          <a:prstGeom prst="rect">
            <a:avLst/>
          </a:prstGeom>
          <a:noFill/>
        </p:spPr>
        <p:txBody>
          <a:bodyPr wrap="square">
            <a:spAutoFit/>
          </a:bodyPr>
          <a:lstStyle/>
          <a:p>
            <a:r>
              <a:rPr lang="en-GB" sz="1100" b="1" dirty="0">
                <a:effectLst/>
                <a:latin typeface="Arial" panose="020B0604020202020204" pitchFamily="34" charset="0"/>
                <a:ea typeface="Times New Roman" panose="02020603050405020304" pitchFamily="18" charset="0"/>
              </a:rPr>
              <a:t>Summary of recent investigations and interventions:  </a:t>
            </a:r>
            <a:r>
              <a:rPr lang="en-GB" sz="1100" b="1" i="1" dirty="0">
                <a:solidFill>
                  <a:srgbClr val="FF0000"/>
                </a:solidFill>
                <a:effectLst/>
                <a:latin typeface="Arial" panose="020B0604020202020204" pitchFamily="34" charset="0"/>
                <a:ea typeface="Times New Roman" panose="02020603050405020304" pitchFamily="18" charset="0"/>
              </a:rPr>
              <a:t>Palliative intent either oesophageal stent or pyloric stent.  Had neoadjuvant chemotherapy – YES/NO.</a:t>
            </a:r>
            <a:endParaRPr lang="en-GB" sz="1000" dirty="0">
              <a:effectLst/>
              <a:latin typeface="Times New Roman" panose="02020603050405020304" pitchFamily="18" charset="0"/>
              <a:ea typeface="Times New Roman" panose="02020603050405020304" pitchFamily="18" charset="0"/>
            </a:endParaRPr>
          </a:p>
          <a:p>
            <a:r>
              <a:rPr lang="en-GB" sz="1100" b="1" dirty="0">
                <a:effectLst/>
                <a:latin typeface="Arial" panose="020B0604020202020204" pitchFamily="34" charset="0"/>
                <a:ea typeface="Times New Roman" panose="02020603050405020304" pitchFamily="18" charset="0"/>
              </a:rPr>
              <a:t>Possible treatment consequences and/or late effects:  </a:t>
            </a:r>
            <a:r>
              <a:rPr lang="en-GB" sz="1100" b="1" i="1" dirty="0">
                <a:solidFill>
                  <a:srgbClr val="FF0000"/>
                </a:solidFill>
                <a:effectLst/>
                <a:latin typeface="Arial" panose="020B0604020202020204" pitchFamily="34" charset="0"/>
                <a:ea typeface="Times New Roman" panose="02020603050405020304" pitchFamily="18" charset="0"/>
              </a:rPr>
              <a:t>Please dictate “as CDS template” unless there are any amendments to make and add any patient specific information.</a:t>
            </a:r>
            <a:endParaRPr lang="en-GB" sz="1000" dirty="0">
              <a:effectLst/>
              <a:latin typeface="Times New Roman" panose="02020603050405020304" pitchFamily="18" charset="0"/>
              <a:ea typeface="Times New Roman" panose="02020603050405020304" pitchFamily="18" charset="0"/>
            </a:endParaRPr>
          </a:p>
          <a:p>
            <a:pPr marL="270510" marR="80010" algn="just">
              <a:spcAft>
                <a:spcPts val="0"/>
              </a:spcAft>
            </a:pPr>
            <a:r>
              <a:rPr lang="en-GB" sz="1100"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L="342900" marR="80010" lvl="0" indent="-342900" algn="just">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Acid reflux</a:t>
            </a:r>
            <a:endParaRPr lang="en-GB" sz="1000" dirty="0">
              <a:effectLst/>
              <a:latin typeface="Times New Roman" panose="02020603050405020304" pitchFamily="18" charset="0"/>
              <a:ea typeface="Times New Roman" panose="02020603050405020304" pitchFamily="18" charset="0"/>
            </a:endParaRPr>
          </a:p>
          <a:p>
            <a:pPr marL="342900" marR="80010" lvl="0" indent="-342900" algn="just">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Some pain/ discomfort in the chest/back</a:t>
            </a:r>
            <a:endParaRPr lang="en-GB" sz="1000" dirty="0">
              <a:effectLst/>
              <a:latin typeface="Times New Roman" panose="02020603050405020304" pitchFamily="18" charset="0"/>
              <a:ea typeface="Times New Roman" panose="02020603050405020304" pitchFamily="18" charset="0"/>
            </a:endParaRPr>
          </a:p>
          <a:p>
            <a:pPr marL="342900" marR="80010" lvl="0" indent="-342900" algn="just">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Weight loss</a:t>
            </a:r>
            <a:endParaRPr lang="en-GB" sz="1000" dirty="0">
              <a:effectLst/>
              <a:latin typeface="Times New Roman" panose="02020603050405020304" pitchFamily="18" charset="0"/>
              <a:ea typeface="Times New Roman" panose="02020603050405020304" pitchFamily="18" charset="0"/>
            </a:endParaRPr>
          </a:p>
          <a:p>
            <a:pPr marL="342900" marR="80010" lvl="0" indent="-342900" algn="just">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Modified diet (sloppy/soft diet)</a:t>
            </a:r>
            <a:endParaRPr lang="en-GB" sz="1000" dirty="0">
              <a:effectLst/>
              <a:latin typeface="Times New Roman" panose="02020603050405020304" pitchFamily="18" charset="0"/>
              <a:ea typeface="Times New Roman" panose="02020603050405020304" pitchFamily="18" charset="0"/>
            </a:endParaRPr>
          </a:p>
          <a:p>
            <a:pPr marL="270510" marR="80010" algn="just">
              <a:spcAft>
                <a:spcPts val="0"/>
              </a:spcAft>
            </a:pPr>
            <a:r>
              <a:rPr lang="en-GB" sz="1100"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R="80010" algn="just"/>
            <a:r>
              <a:rPr lang="en-GB" sz="1100"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effectLst/>
                <a:latin typeface="Arial" panose="020B0604020202020204" pitchFamily="34" charset="0"/>
                <a:ea typeface="Times New Roman" panose="02020603050405020304" pitchFamily="18" charset="0"/>
              </a:rPr>
              <a:t>Alert symptoms that require referral back to specialist team:  </a:t>
            </a:r>
            <a:r>
              <a:rPr lang="en-GB" sz="1100" b="1" i="1" dirty="0">
                <a:solidFill>
                  <a:srgbClr val="FF0000"/>
                </a:solidFill>
                <a:effectLst/>
                <a:latin typeface="Arial" panose="020B0604020202020204" pitchFamily="34" charset="0"/>
                <a:ea typeface="Times New Roman" panose="02020603050405020304" pitchFamily="18" charset="0"/>
              </a:rPr>
              <a:t>Please dictate “as CDS template” unless there are any amendments to make and add any patient specific information.</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i="1" dirty="0">
                <a:solidFill>
                  <a:srgbClr val="FF0000"/>
                </a:solidFill>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L="342900" marR="80010" lvl="0" indent="-342900" algn="just">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Increasing pain specific to stent</a:t>
            </a:r>
            <a:endParaRPr lang="en-GB" sz="1000" dirty="0">
              <a:effectLst/>
              <a:latin typeface="Times New Roman" panose="02020603050405020304" pitchFamily="18" charset="0"/>
              <a:ea typeface="Times New Roman" panose="02020603050405020304" pitchFamily="18" charset="0"/>
            </a:endParaRPr>
          </a:p>
          <a:p>
            <a:pPr marL="342900" marR="80010" lvl="0" indent="-342900" algn="just">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Increasing swallowing difficulties/ regurgitation</a:t>
            </a:r>
            <a:endParaRPr lang="en-GB" sz="1000" dirty="0">
              <a:effectLst/>
              <a:latin typeface="Times New Roman" panose="02020603050405020304" pitchFamily="18" charset="0"/>
              <a:ea typeface="Times New Roman" panose="02020603050405020304" pitchFamily="18" charset="0"/>
            </a:endParaRPr>
          </a:p>
          <a:p>
            <a:pPr marL="342900" marR="80010" lvl="0" indent="-342900" algn="just">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Patients can be considered for further stenting if symptoms reoccur</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effectLst/>
                <a:latin typeface="Arial" panose="020B0604020202020204" pitchFamily="34" charset="0"/>
                <a:ea typeface="Times New Roman" panose="02020603050405020304" pitchFamily="18" charset="0"/>
              </a:rPr>
              <a:t>Secondary care ongoing management plan (test appointments etc).  </a:t>
            </a:r>
            <a:r>
              <a:rPr lang="en-GB" sz="1100" b="1" i="1" dirty="0">
                <a:solidFill>
                  <a:srgbClr val="FF0000"/>
                </a:solidFill>
                <a:effectLst/>
                <a:latin typeface="Arial" panose="020B0604020202020204" pitchFamily="34" charset="0"/>
                <a:ea typeface="Times New Roman" panose="02020603050405020304" pitchFamily="18" charset="0"/>
              </a:rPr>
              <a:t>Please dictate “as CDS template” unless there are any amendments to make and add any patient specific information.</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i="1" dirty="0">
                <a:solidFill>
                  <a:srgbClr val="FF0000"/>
                </a:solidFill>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R="80010" algn="just"/>
            <a:r>
              <a:rPr lang="en-GB" sz="1100" dirty="0">
                <a:effectLst/>
                <a:latin typeface="Arial" panose="020B0604020202020204" pitchFamily="34" charset="0"/>
                <a:ea typeface="Times New Roman" panose="02020603050405020304" pitchFamily="18" charset="0"/>
              </a:rPr>
              <a:t>Following discharge from hospital, patients will receive a nurse follow-up phone call. A formal face to face follow up appointment will not be required. Please contact us if you feel a patient needs further clinical review. It may be possible to repeat the stent so please seek advice if you are concerned about the return of symptoms and we will arrange an exploratory endoscopy and repeat procedure.</a:t>
            </a:r>
            <a:endParaRPr lang="en-GB" sz="1000" dirty="0">
              <a:effectLst/>
              <a:latin typeface="Times New Roman" panose="02020603050405020304" pitchFamily="18" charset="0"/>
              <a:ea typeface="Times New Roman" panose="02020603050405020304" pitchFamily="18" charset="0"/>
            </a:endParaRPr>
          </a:p>
          <a:p>
            <a:pPr marR="80010" algn="r"/>
            <a:r>
              <a:rPr lang="en-GB" sz="1100"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effectLst/>
                <a:latin typeface="Arial" panose="020B0604020202020204" pitchFamily="34" charset="0"/>
                <a:ea typeface="Times New Roman" panose="02020603050405020304" pitchFamily="18" charset="0"/>
              </a:rPr>
              <a:t>Advise entry onto Primary Care Palliative or Supportive Care Register:  </a:t>
            </a:r>
            <a:r>
              <a:rPr lang="en-GB" sz="1100" dirty="0">
                <a:effectLst/>
                <a:latin typeface="Arial" panose="020B0604020202020204" pitchFamily="34" charset="0"/>
                <a:ea typeface="Times New Roman" panose="02020603050405020304" pitchFamily="18" charset="0"/>
              </a:rPr>
              <a:t>Yes/No </a:t>
            </a:r>
            <a:r>
              <a:rPr lang="en-GB" sz="1100" b="1" i="1" dirty="0">
                <a:solidFill>
                  <a:srgbClr val="FF0000"/>
                </a:solidFill>
                <a:effectLst/>
                <a:latin typeface="Arial" panose="020B0604020202020204" pitchFamily="34" charset="0"/>
                <a:ea typeface="Times New Roman" panose="02020603050405020304" pitchFamily="18" charset="0"/>
              </a:rPr>
              <a:t>please specify this is the GP Register.  If unknown please delete from letter.</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i="1" dirty="0">
                <a:solidFill>
                  <a:srgbClr val="FF0000"/>
                </a:solidFill>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effectLst/>
                <a:latin typeface="Arial" panose="020B0604020202020204" pitchFamily="34" charset="0"/>
                <a:ea typeface="Times New Roman" panose="02020603050405020304" pitchFamily="18" charset="0"/>
              </a:rPr>
              <a:t>DS1500 application completed:  </a:t>
            </a:r>
            <a:r>
              <a:rPr lang="en-GB" sz="1100" dirty="0">
                <a:effectLst/>
                <a:latin typeface="Arial" panose="020B0604020202020204" pitchFamily="34" charset="0"/>
                <a:ea typeface="Times New Roman" panose="02020603050405020304" pitchFamily="18" charset="0"/>
              </a:rPr>
              <a:t>Yes/No </a:t>
            </a:r>
            <a:r>
              <a:rPr lang="en-GB" sz="1100" b="1" dirty="0">
                <a:solidFill>
                  <a:srgbClr val="FF0000"/>
                </a:solidFill>
                <a:effectLst/>
                <a:latin typeface="Arial" panose="020B0604020202020204" pitchFamily="34" charset="0"/>
                <a:ea typeface="Times New Roman" panose="02020603050405020304" pitchFamily="18" charset="0"/>
              </a:rPr>
              <a:t>please specify.  If unknown, please delete from letter.</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solidFill>
                  <a:srgbClr val="FF0000"/>
                </a:solidFill>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effectLst/>
                <a:latin typeface="Arial" panose="020B0604020202020204" pitchFamily="34" charset="0"/>
                <a:ea typeface="Times New Roman" panose="02020603050405020304" pitchFamily="18" charset="0"/>
              </a:rPr>
              <a:t>Prescription charge exemption arranged:  </a:t>
            </a:r>
            <a:r>
              <a:rPr lang="en-GB" sz="1100" dirty="0">
                <a:effectLst/>
                <a:latin typeface="Arial" panose="020B0604020202020204" pitchFamily="34" charset="0"/>
                <a:ea typeface="Times New Roman" panose="02020603050405020304" pitchFamily="18" charset="0"/>
              </a:rPr>
              <a:t>Yes/No </a:t>
            </a:r>
            <a:r>
              <a:rPr lang="en-GB" sz="1100" b="1" dirty="0">
                <a:solidFill>
                  <a:srgbClr val="FF0000"/>
                </a:solidFill>
                <a:effectLst/>
                <a:latin typeface="Arial" panose="020B0604020202020204" pitchFamily="34" charset="0"/>
                <a:ea typeface="Times New Roman" panose="02020603050405020304" pitchFamily="18" charset="0"/>
              </a:rPr>
              <a:t>please specify, if unknown please delete from letter.</a:t>
            </a:r>
            <a:endParaRPr lang="en-GB" sz="1000" dirty="0">
              <a:effectLst/>
              <a:latin typeface="Times New Roman" panose="02020603050405020304" pitchFamily="18" charset="0"/>
              <a:ea typeface="Times New Roman" panose="02020603050405020304" pitchFamily="18" charset="0"/>
            </a:endParaRPr>
          </a:p>
          <a:p>
            <a:pPr marR="80010" algn="just"/>
            <a:r>
              <a:rPr lang="en-GB" sz="1100"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effectLst/>
                <a:latin typeface="Arial" panose="020B0604020202020204" pitchFamily="34" charset="0"/>
                <a:ea typeface="Times New Roman" panose="02020603050405020304" pitchFamily="18" charset="0"/>
              </a:rPr>
              <a:t>Contacts for re-referrals or queries </a:t>
            </a:r>
            <a:r>
              <a:rPr lang="en-GB" sz="1100" b="1" i="1" dirty="0">
                <a:solidFill>
                  <a:srgbClr val="FF0000"/>
                </a:solidFill>
                <a:effectLst/>
                <a:latin typeface="Arial" panose="020B0604020202020204" pitchFamily="34" charset="0"/>
                <a:ea typeface="Times New Roman" panose="02020603050405020304" pitchFamily="18" charset="0"/>
              </a:rPr>
              <a:t>Please dictate “as CDS template” unless there are any amendments to make.</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i="1" dirty="0">
                <a:solidFill>
                  <a:srgbClr val="FF0000"/>
                </a:solidFill>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effectLst/>
                <a:latin typeface="Arial" panose="020B0604020202020204" pitchFamily="34" charset="0"/>
                <a:ea typeface="Times New Roman" panose="02020603050405020304" pitchFamily="18" charset="0"/>
              </a:rPr>
              <a:t>In-Hours:   </a:t>
            </a:r>
            <a:r>
              <a:rPr lang="en-GB" sz="1100" dirty="0">
                <a:effectLst/>
                <a:latin typeface="Arial" panose="020B0604020202020204" pitchFamily="34" charset="0"/>
                <a:ea typeface="Times New Roman" panose="02020603050405020304" pitchFamily="18" charset="0"/>
              </a:rPr>
              <a:t>Upper GI Clinical Nurse Specialist (BRI) – 0117 3423004/bleep 2049 via switchboard</a:t>
            </a:r>
            <a:endParaRPr lang="en-GB" sz="1000" dirty="0">
              <a:effectLst/>
              <a:latin typeface="Times New Roman" panose="02020603050405020304" pitchFamily="18" charset="0"/>
              <a:ea typeface="Times New Roman" panose="02020603050405020304" pitchFamily="18" charset="0"/>
            </a:endParaRPr>
          </a:p>
          <a:p>
            <a:pPr marR="80010" algn="just"/>
            <a:r>
              <a:rPr lang="en-GB" sz="1100" dirty="0">
                <a:effectLst/>
                <a:latin typeface="Arial" panose="020B0604020202020204" pitchFamily="34" charset="0"/>
                <a:ea typeface="Times New Roman" panose="02020603050405020304" pitchFamily="18" charset="0"/>
              </a:rPr>
              <a:t>	       Upper GI Clinical Nurse Specialist (RUH) – 01225 821453</a:t>
            </a:r>
            <a:endParaRPr lang="en-GB" sz="1000" dirty="0">
              <a:effectLst/>
              <a:latin typeface="Times New Roman" panose="02020603050405020304" pitchFamily="18" charset="0"/>
              <a:ea typeface="Times New Roman" panose="02020603050405020304" pitchFamily="18" charset="0"/>
            </a:endParaRPr>
          </a:p>
          <a:p>
            <a:pPr marR="80010" algn="just"/>
            <a:r>
              <a:rPr lang="en-GB" sz="1100" dirty="0">
                <a:effectLst/>
                <a:latin typeface="Arial" panose="020B0604020202020204" pitchFamily="34" charset="0"/>
                <a:ea typeface="Times New Roman" panose="02020603050405020304" pitchFamily="18" charset="0"/>
              </a:rPr>
              <a:t>	       Upper GI Clinical Nurse Specialist (NBT) -  0117 4140515</a:t>
            </a:r>
            <a:endParaRPr lang="en-GB" sz="1000" dirty="0">
              <a:effectLst/>
              <a:latin typeface="Times New Roman" panose="02020603050405020304" pitchFamily="18" charset="0"/>
              <a:ea typeface="Times New Roman" panose="02020603050405020304" pitchFamily="18" charset="0"/>
            </a:endParaRPr>
          </a:p>
          <a:p>
            <a:pPr marR="80010" algn="just"/>
            <a:r>
              <a:rPr lang="en-GB" sz="1100" dirty="0">
                <a:effectLst/>
                <a:latin typeface="Arial" panose="020B0604020202020204" pitchFamily="34" charset="0"/>
                <a:ea typeface="Times New Roman" panose="02020603050405020304" pitchFamily="18" charset="0"/>
              </a:rPr>
              <a:t>	       Upper GI Clinical Nurse Specialist (MPH) 01823 344666</a:t>
            </a:r>
            <a:endParaRPr lang="en-GB" sz="1000" dirty="0">
              <a:effectLst/>
              <a:latin typeface="Times New Roman" panose="02020603050405020304" pitchFamily="18" charset="0"/>
              <a:ea typeface="Times New Roman" panose="02020603050405020304" pitchFamily="18" charset="0"/>
            </a:endParaRPr>
          </a:p>
          <a:p>
            <a:pPr marR="80010" algn="just"/>
            <a:r>
              <a:rPr lang="en-GB" sz="1100" dirty="0">
                <a:effectLst/>
                <a:latin typeface="Arial" panose="020B0604020202020204" pitchFamily="34" charset="0"/>
                <a:ea typeface="Times New Roman" panose="02020603050405020304" pitchFamily="18" charset="0"/>
              </a:rPr>
              <a:t>	       Upper GI Clinical Nurse Specialist (WGH)  01934 636363</a:t>
            </a:r>
            <a:endParaRPr lang="en-GB" sz="1000" dirty="0">
              <a:effectLst/>
              <a:latin typeface="Times New Roman" panose="02020603050405020304" pitchFamily="18" charset="0"/>
              <a:ea typeface="Times New Roman" panose="02020603050405020304" pitchFamily="18" charset="0"/>
            </a:endParaRPr>
          </a:p>
          <a:p>
            <a:pPr marR="80010" algn="just"/>
            <a:r>
              <a:rPr lang="en-GB" sz="1100" dirty="0">
                <a:effectLst/>
                <a:latin typeface="Arial" panose="020B0604020202020204" pitchFamily="34" charset="0"/>
                <a:ea typeface="Times New Roman" panose="02020603050405020304" pitchFamily="18" charset="0"/>
              </a:rPr>
              <a:t>                   Upper GI Clinical Nurse Specialist (YDH) 07557313861</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effectLst/>
                <a:latin typeface="Arial" panose="020B0604020202020204" pitchFamily="34" charset="0"/>
                <a:ea typeface="Times New Roman" panose="02020603050405020304" pitchFamily="18" charset="0"/>
              </a:rPr>
              <a:t>Specialist Dietician. Tom Lander:</a:t>
            </a:r>
            <a:r>
              <a:rPr lang="en-GB" sz="1100" dirty="0">
                <a:effectLst/>
                <a:latin typeface="Arial" panose="020B0604020202020204" pitchFamily="34" charset="0"/>
                <a:ea typeface="Times New Roman" panose="02020603050405020304" pitchFamily="18" charset="0"/>
              </a:rPr>
              <a:t> via switchboard in office hours 0117 9230000</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effectLst/>
                <a:latin typeface="Arial" panose="020B0604020202020204" pitchFamily="34" charset="0"/>
                <a:ea typeface="Times New Roman" panose="02020603050405020304" pitchFamily="18" charset="0"/>
              </a:rPr>
              <a:t>Out-of-Hours:  </a:t>
            </a:r>
            <a:r>
              <a:rPr lang="en-GB" sz="1100" dirty="0">
                <a:effectLst/>
                <a:latin typeface="Arial" panose="020B0604020202020204" pitchFamily="34" charset="0"/>
                <a:ea typeface="Times New Roman" panose="02020603050405020304" pitchFamily="18" charset="0"/>
              </a:rPr>
              <a:t>Switchboard 0117 9230000 – Surgical Registrar on-call</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effectLst/>
                <a:latin typeface="Arial" panose="020B0604020202020204" pitchFamily="34" charset="0"/>
                <a:ea typeface="Times New Roman" panose="02020603050405020304" pitchFamily="18" charset="0"/>
              </a:rPr>
              <a:t>Referrals made to other services:  </a:t>
            </a:r>
            <a:r>
              <a:rPr lang="en-GB" sz="1100" b="1" i="1" dirty="0">
                <a:solidFill>
                  <a:srgbClr val="FF0000"/>
                </a:solidFill>
                <a:effectLst/>
                <a:latin typeface="Arial" panose="020B0604020202020204" pitchFamily="34" charset="0"/>
                <a:ea typeface="Times New Roman" panose="02020603050405020304" pitchFamily="18" charset="0"/>
              </a:rPr>
              <a:t>Please specify any other services referred to.</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i="1" dirty="0">
                <a:solidFill>
                  <a:srgbClr val="FF0000"/>
                </a:solidFill>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R="80010" algn="just"/>
            <a:r>
              <a:rPr lang="en-GB" sz="1100" dirty="0">
                <a:effectLst/>
                <a:latin typeface="Arial" panose="020B0604020202020204" pitchFamily="34" charset="0"/>
                <a:ea typeface="Times New Roman" panose="02020603050405020304" pitchFamily="18" charset="0"/>
              </a:rPr>
              <a:t>Clinical Nurse Specialist/Macmillan Support Worker/Support Group/Palliative care/Dietician/Hospice/ District nurse</a:t>
            </a:r>
            <a:endParaRPr lang="en-GB" sz="1000" dirty="0">
              <a:effectLst/>
              <a:latin typeface="Times New Roman" panose="02020603050405020304" pitchFamily="18" charset="0"/>
              <a:ea typeface="Times New Roman" panose="02020603050405020304" pitchFamily="18" charset="0"/>
            </a:endParaRPr>
          </a:p>
          <a:p>
            <a:pPr marR="80010" algn="just"/>
            <a:r>
              <a:rPr lang="en-GB" sz="1100"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08281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002C9-C860-FDC0-6D23-98D6E39BE957}"/>
              </a:ext>
            </a:extLst>
          </p:cNvPr>
          <p:cNvSpPr>
            <a:spLocks noGrp="1"/>
          </p:cNvSpPr>
          <p:nvPr>
            <p:ph type="title"/>
          </p:nvPr>
        </p:nvSpPr>
        <p:spPr/>
        <p:txBody>
          <a:bodyPr>
            <a:normAutofit fontScale="90000"/>
          </a:bodyPr>
          <a:lstStyle/>
          <a:p>
            <a:pPr marL="0" marR="80010" lvl="0" indent="0" defTabSz="914400" rtl="0" eaLnBrk="1" fontAlgn="auto" latinLnBrk="0" hangingPunct="1">
              <a:lnSpc>
                <a:spcPct val="100000"/>
              </a:lnSpc>
              <a:spcBef>
                <a:spcPts val="0"/>
              </a:spcBef>
              <a:spcAft>
                <a:spcPts val="0"/>
              </a:spcAft>
              <a:tabLst/>
              <a:defRPr/>
            </a:pPr>
            <a:br>
              <a:rPr kumimoji="0" lang="en-GB" sz="11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br>
            <a:br>
              <a:rPr kumimoji="0" lang="en-GB" sz="11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br>
            <a:br>
              <a:rPr kumimoji="0" lang="en-GB" sz="11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br>
            <a:br>
              <a:rPr kumimoji="0" lang="en-GB" sz="11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br>
            <a:r>
              <a:rPr kumimoji="0" lang="en-GB" sz="11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Specialist Dietician. Tom Lander:</a:t>
            </a:r>
            <a:r>
              <a:rPr kumimoji="0" lang="en-GB" sz="1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via switchboard in office hours 0117 9230000</a:t>
            </a:r>
            <a:br>
              <a:rPr kumimoji="0" lang="en-GB"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br>
            <a:r>
              <a:rPr kumimoji="0" lang="en-GB" sz="11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br>
              <a:rPr kumimoji="0" lang="en-GB"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br>
            <a:r>
              <a:rPr kumimoji="0" lang="en-GB" sz="11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Out-of-Hours:  </a:t>
            </a:r>
            <a:r>
              <a:rPr kumimoji="0" lang="en-GB" sz="1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Switchboard 0117 9230000 – Surgical Registrar on-call</a:t>
            </a:r>
            <a:br>
              <a:rPr kumimoji="0" lang="en-GB"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br>
            <a:r>
              <a:rPr kumimoji="0" lang="en-GB" sz="11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br>
              <a:rPr kumimoji="0" lang="en-GB"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br>
            <a:r>
              <a:rPr kumimoji="0" lang="en-GB" sz="11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Referrals made to other services:  </a:t>
            </a:r>
            <a:r>
              <a:rPr kumimoji="0" lang="en-GB" sz="1100" b="1" i="1" u="none" strike="noStrike" kern="1200" cap="none" spc="0" normalizeH="0" baseline="0" noProof="0" dirty="0">
                <a:ln>
                  <a:noFill/>
                </a:ln>
                <a:solidFill>
                  <a:srgbClr val="FF0000"/>
                </a:solidFill>
                <a:effectLst/>
                <a:uLnTx/>
                <a:uFillTx/>
                <a:latin typeface="Arial" panose="020B0604020202020204" pitchFamily="34" charset="0"/>
                <a:ea typeface="Times New Roman" panose="02020603050405020304" pitchFamily="18" charset="0"/>
                <a:cs typeface="+mn-cs"/>
              </a:rPr>
              <a:t>Please specify any other services referred to.</a:t>
            </a:r>
            <a:br>
              <a:rPr kumimoji="0" lang="en-GB"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br>
            <a:r>
              <a:rPr kumimoji="0" lang="en-GB" sz="1100" b="1" i="1" u="none" strike="noStrike" kern="1200" cap="none" spc="0" normalizeH="0" baseline="0" noProof="0" dirty="0">
                <a:ln>
                  <a:noFill/>
                </a:ln>
                <a:solidFill>
                  <a:srgbClr val="FF0000"/>
                </a:solidFill>
                <a:effectLst/>
                <a:uLnTx/>
                <a:uFillTx/>
                <a:latin typeface="Arial" panose="020B0604020202020204" pitchFamily="34" charset="0"/>
                <a:ea typeface="Times New Roman" panose="02020603050405020304" pitchFamily="18" charset="0"/>
                <a:cs typeface="+mn-cs"/>
              </a:rPr>
              <a:t> </a:t>
            </a:r>
            <a:br>
              <a:rPr kumimoji="0" lang="en-GB"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br>
            <a:r>
              <a:rPr kumimoji="0" lang="en-GB" sz="1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Clinical Nurse Specialist/Macmillan Support Worker/Support Group/Palliative care/Dietician/Hospice/ District nurse</a:t>
            </a:r>
            <a:br>
              <a:rPr kumimoji="0" lang="en-GB"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br>
            <a:r>
              <a:rPr kumimoji="0" lang="en-GB" sz="11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br>
              <a:rPr kumimoji="0" lang="en-GB"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br>
            <a:endParaRPr lang="en-GB" dirty="0"/>
          </a:p>
        </p:txBody>
      </p:sp>
    </p:spTree>
    <p:extLst>
      <p:ext uri="{BB962C8B-B14F-4D97-AF65-F5344CB8AC3E}">
        <p14:creationId xmlns:p14="http://schemas.microsoft.com/office/powerpoint/2010/main" val="3889873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8F9116C2-2528-C667-7C0F-3704931673A2}"/>
              </a:ext>
            </a:extLst>
          </p:cNvPr>
          <p:cNvPicPr>
            <a:picLocks noGrp="1" noChangeAspect="1"/>
          </p:cNvPicPr>
          <p:nvPr>
            <p:ph idx="1"/>
          </p:nvPr>
        </p:nvPicPr>
        <p:blipFill>
          <a:blip r:embed="rId2"/>
          <a:stretch>
            <a:fillRect/>
          </a:stretch>
        </p:blipFill>
        <p:spPr>
          <a:xfrm>
            <a:off x="1940983" y="314036"/>
            <a:ext cx="6990582" cy="6687128"/>
          </a:xfrm>
          <a:prstGeom prst="rect">
            <a:avLst/>
          </a:prstGeom>
        </p:spPr>
      </p:pic>
    </p:spTree>
    <p:extLst>
      <p:ext uri="{BB962C8B-B14F-4D97-AF65-F5344CB8AC3E}">
        <p14:creationId xmlns:p14="http://schemas.microsoft.com/office/powerpoint/2010/main" val="3413527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5A130DB-51B5-13A0-E440-58E87073B62E}"/>
              </a:ext>
            </a:extLst>
          </p:cNvPr>
          <p:cNvSpPr txBox="1"/>
          <p:nvPr/>
        </p:nvSpPr>
        <p:spPr>
          <a:xfrm>
            <a:off x="1277936" y="460649"/>
            <a:ext cx="6241409" cy="3970318"/>
          </a:xfrm>
          <a:prstGeom prst="rect">
            <a:avLst/>
          </a:prstGeom>
          <a:noFill/>
        </p:spPr>
        <p:txBody>
          <a:bodyPr wrap="square" rtlCol="0">
            <a:spAutoFit/>
          </a:bodyPr>
          <a:lstStyle/>
          <a:p>
            <a:r>
              <a:rPr lang="en-GB" u="sng" dirty="0">
                <a:solidFill>
                  <a:schemeClr val="bg1"/>
                </a:solidFill>
                <a:latin typeface="Arial" panose="020B0604020202020204" pitchFamily="34" charset="0"/>
                <a:cs typeface="Arial" panose="020B0604020202020204" pitchFamily="34" charset="0"/>
              </a:rPr>
              <a:t>ACTIONS</a:t>
            </a:r>
          </a:p>
          <a:p>
            <a:endParaRPr lang="en-GB" u="sng" dirty="0">
              <a:solidFill>
                <a:schemeClr val="bg1"/>
              </a:solidFill>
              <a:latin typeface="Arial" panose="020B0604020202020204" pitchFamily="34" charset="0"/>
              <a:cs typeface="Arial" panose="020B0604020202020204" pitchFamily="34" charset="0"/>
            </a:endParaRPr>
          </a:p>
          <a:p>
            <a:endParaRPr lang="en-GB" u="sng" dirty="0">
              <a:solidFill>
                <a:schemeClr val="bg1"/>
              </a:solidFill>
              <a:latin typeface="Arial" panose="020B0604020202020204" pitchFamily="34" charset="0"/>
              <a:cs typeface="Arial" panose="020B0604020202020204" pitchFamily="34" charset="0"/>
            </a:endParaRPr>
          </a:p>
          <a:p>
            <a:r>
              <a:rPr lang="en-GB" b="1" dirty="0">
                <a:solidFill>
                  <a:schemeClr val="bg1"/>
                </a:solidFill>
                <a:latin typeface="Arial" panose="020B0604020202020204" pitchFamily="34" charset="0"/>
                <a:cs typeface="Arial" panose="020B0604020202020204" pitchFamily="34" charset="0"/>
              </a:rPr>
              <a:t>Further templates to create?</a:t>
            </a:r>
          </a:p>
          <a:p>
            <a:endParaRPr lang="en-GB" b="1" dirty="0">
              <a:solidFill>
                <a:schemeClr val="bg1"/>
              </a:solidFill>
              <a:latin typeface="Arial" panose="020B0604020202020204" pitchFamily="34" charset="0"/>
              <a:cs typeface="Arial" panose="020B0604020202020204" pitchFamily="34" charset="0"/>
            </a:endParaRPr>
          </a:p>
          <a:p>
            <a:r>
              <a:rPr lang="en-GB" b="1" dirty="0">
                <a:solidFill>
                  <a:schemeClr val="bg1"/>
                </a:solidFill>
                <a:latin typeface="Arial" panose="020B0604020202020204" pitchFamily="34" charset="0"/>
                <a:cs typeface="Arial" panose="020B0604020202020204" pitchFamily="34" charset="0"/>
              </a:rPr>
              <a:t>How to finalise them</a:t>
            </a:r>
          </a:p>
          <a:p>
            <a:endParaRPr lang="en-GB" b="1" dirty="0">
              <a:solidFill>
                <a:schemeClr val="bg1"/>
              </a:solidFill>
              <a:latin typeface="Arial" panose="020B0604020202020204" pitchFamily="34" charset="0"/>
              <a:cs typeface="Arial" panose="020B0604020202020204" pitchFamily="34" charset="0"/>
            </a:endParaRPr>
          </a:p>
          <a:p>
            <a:r>
              <a:rPr lang="en-GB" b="1" dirty="0">
                <a:solidFill>
                  <a:schemeClr val="bg1"/>
                </a:solidFill>
                <a:latin typeface="Arial" panose="020B0604020202020204" pitchFamily="34" charset="0"/>
                <a:cs typeface="Arial" panose="020B0604020202020204" pitchFamily="34" charset="0"/>
              </a:rPr>
              <a:t>Consensus on how we use them &amp; who writes them?</a:t>
            </a:r>
          </a:p>
          <a:p>
            <a:endParaRPr lang="en-GB" b="1" dirty="0">
              <a:solidFill>
                <a:schemeClr val="bg1"/>
              </a:solidFill>
              <a:latin typeface="Arial" panose="020B0604020202020204" pitchFamily="34" charset="0"/>
              <a:cs typeface="Arial" panose="020B0604020202020204" pitchFamily="34" charset="0"/>
            </a:endParaRPr>
          </a:p>
          <a:p>
            <a:endParaRPr lang="en-GB" b="1" dirty="0">
              <a:solidFill>
                <a:schemeClr val="bg1"/>
              </a:solidFill>
              <a:latin typeface="Arial" panose="020B0604020202020204" pitchFamily="34" charset="0"/>
              <a:cs typeface="Arial" panose="020B0604020202020204" pitchFamily="34" charset="0"/>
            </a:endParaRPr>
          </a:p>
          <a:p>
            <a:endParaRPr lang="en-GB" b="1" dirty="0">
              <a:solidFill>
                <a:schemeClr val="bg1"/>
              </a:solidFill>
              <a:latin typeface="Arial" panose="020B0604020202020204" pitchFamily="34" charset="0"/>
              <a:cs typeface="Arial" panose="020B0604020202020204" pitchFamily="34" charset="0"/>
            </a:endParaRPr>
          </a:p>
          <a:p>
            <a:endParaRPr lang="en-GB" b="1" dirty="0">
              <a:solidFill>
                <a:schemeClr val="bg1"/>
              </a:solidFill>
              <a:latin typeface="Arial" panose="020B0604020202020204" pitchFamily="34" charset="0"/>
              <a:cs typeface="Arial" panose="020B0604020202020204" pitchFamily="34" charset="0"/>
            </a:endParaRPr>
          </a:p>
          <a:p>
            <a:endParaRPr lang="en-GB" u="sng" dirty="0">
              <a:solidFill>
                <a:schemeClr val="bg1"/>
              </a:solidFill>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139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9FA3071-D4BB-E2F8-E49F-3D698CF5E561}"/>
              </a:ext>
            </a:extLst>
          </p:cNvPr>
          <p:cNvSpPr>
            <a:spLocks noGrp="1"/>
          </p:cNvSpPr>
          <p:nvPr>
            <p:ph type="ctrTitle"/>
          </p:nvPr>
        </p:nvSpPr>
        <p:spPr>
          <a:xfrm>
            <a:off x="873808" y="265100"/>
            <a:ext cx="8042361" cy="6320048"/>
          </a:xfrm>
        </p:spPr>
        <p:txBody>
          <a:bodyPr numCol="2">
            <a:normAutofit/>
          </a:bodyPr>
          <a:lstStyle/>
          <a:p>
            <a:pPr algn="l"/>
            <a:br>
              <a:rPr lang="en-GB" sz="1600" dirty="0">
                <a:solidFill>
                  <a:schemeClr val="bg1"/>
                </a:solidFill>
              </a:rPr>
            </a:br>
            <a:r>
              <a:rPr lang="en-GB" sz="2400" u="sng" dirty="0">
                <a:solidFill>
                  <a:schemeClr val="bg1"/>
                </a:solidFill>
                <a:latin typeface="Arial" panose="020B0604020202020204" pitchFamily="34" charset="0"/>
                <a:cs typeface="Arial" panose="020B0604020202020204" pitchFamily="34" charset="0"/>
              </a:rPr>
              <a:t>THE CHALLENGE OF CANCER </a:t>
            </a:r>
            <a:br>
              <a:rPr lang="en-GB" sz="2400" u="sng" dirty="0">
                <a:solidFill>
                  <a:schemeClr val="bg1"/>
                </a:solidFill>
                <a:latin typeface="Arial" panose="020B0604020202020204" pitchFamily="34" charset="0"/>
                <a:cs typeface="Arial" panose="020B0604020202020204" pitchFamily="34" charset="0"/>
              </a:rPr>
            </a:br>
            <a:r>
              <a:rPr lang="en-GB" sz="2400" u="sng" dirty="0">
                <a:solidFill>
                  <a:schemeClr val="bg1"/>
                </a:solidFill>
                <a:latin typeface="Arial" panose="020B0604020202020204" pitchFamily="34" charset="0"/>
                <a:cs typeface="Arial" panose="020B0604020202020204" pitchFamily="34" charset="0"/>
              </a:rPr>
              <a:t>SURVIVORSHIP</a:t>
            </a:r>
            <a:br>
              <a:rPr lang="en-GB" sz="1600" dirty="0">
                <a:solidFill>
                  <a:schemeClr val="bg1"/>
                </a:solidFill>
                <a:latin typeface="Arial" panose="020B0604020202020204" pitchFamily="34" charset="0"/>
                <a:cs typeface="Arial" panose="020B0604020202020204" pitchFamily="34" charset="0"/>
              </a:rPr>
            </a:b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1. Around 1.8 million people in England </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are currently living with a diagnosis of </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cancer. This number is increasing by over </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3% a year and the total figure will rise to </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over 3 million by 20301</a:t>
            </a:r>
            <a:br>
              <a:rPr lang="en-GB" sz="1600" dirty="0">
                <a:solidFill>
                  <a:schemeClr val="bg1"/>
                </a:solidFill>
                <a:latin typeface="Arial" panose="020B0604020202020204" pitchFamily="34" charset="0"/>
                <a:cs typeface="Arial" panose="020B0604020202020204" pitchFamily="34" charset="0"/>
              </a:rPr>
            </a:b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2. Evidence shows many</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cancer survivors have unmet</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needs particularly at the end of treatment, </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or are struggling with consequences of </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treatment that could be either avoided or </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managed.</a:t>
            </a:r>
            <a:br>
              <a:rPr lang="en-GB" sz="1600" dirty="0">
                <a:solidFill>
                  <a:schemeClr val="bg1"/>
                </a:solidFill>
                <a:latin typeface="Arial" panose="020B0604020202020204" pitchFamily="34" charset="0"/>
                <a:cs typeface="Arial" panose="020B0604020202020204" pitchFamily="34" charset="0"/>
              </a:rPr>
            </a:b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3. Changing the way we support cancer </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survivors to address unmet needs.</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Simply doing more of the same </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will not deliver the outcomes </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improvements cancer survivors expect, nor </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will it be affordable for the NHS. </a:t>
            </a:r>
            <a:br>
              <a:rPr lang="en-GB" sz="1600" dirty="0">
                <a:solidFill>
                  <a:schemeClr val="bg1"/>
                </a:solidFill>
                <a:latin typeface="Arial" panose="020B0604020202020204" pitchFamily="34" charset="0"/>
                <a:cs typeface="Arial" panose="020B0604020202020204" pitchFamily="34" charset="0"/>
              </a:rPr>
            </a:br>
            <a:br>
              <a:rPr lang="en-GB" sz="1600" dirty="0">
                <a:solidFill>
                  <a:schemeClr val="bg1"/>
                </a:solidFill>
                <a:latin typeface="Arial" panose="020B0604020202020204" pitchFamily="34" charset="0"/>
                <a:cs typeface="Arial" panose="020B0604020202020204" pitchFamily="34" charset="0"/>
              </a:rPr>
            </a:br>
            <a:br>
              <a:rPr lang="en-GB" sz="1600" dirty="0">
                <a:solidFill>
                  <a:schemeClr val="bg1"/>
                </a:solidFill>
                <a:latin typeface="Arial" panose="020B0604020202020204" pitchFamily="34" charset="0"/>
                <a:cs typeface="Arial" panose="020B0604020202020204" pitchFamily="34" charset="0"/>
              </a:rPr>
            </a:br>
            <a:br>
              <a:rPr lang="en-GB" sz="1600" dirty="0">
                <a:solidFill>
                  <a:schemeClr val="bg1"/>
                </a:solidFill>
                <a:latin typeface="Arial" panose="020B0604020202020204" pitchFamily="34" charset="0"/>
                <a:cs typeface="Arial" panose="020B0604020202020204" pitchFamily="34" charset="0"/>
              </a:rPr>
            </a:br>
            <a:br>
              <a:rPr lang="en-GB" sz="1600" dirty="0">
                <a:solidFill>
                  <a:schemeClr val="bg1"/>
                </a:solidFill>
                <a:latin typeface="Arial" panose="020B0604020202020204" pitchFamily="34" charset="0"/>
                <a:cs typeface="Arial" panose="020B0604020202020204" pitchFamily="34" charset="0"/>
              </a:rPr>
            </a:br>
            <a:br>
              <a:rPr lang="en-GB" sz="1600" dirty="0">
                <a:solidFill>
                  <a:schemeClr val="bg1"/>
                </a:solidFill>
                <a:latin typeface="Arial" panose="020B0604020202020204" pitchFamily="34" charset="0"/>
                <a:cs typeface="Arial" panose="020B0604020202020204" pitchFamily="34" charset="0"/>
              </a:rPr>
            </a:br>
            <a:br>
              <a:rPr lang="en-GB" sz="1600" dirty="0">
                <a:solidFill>
                  <a:schemeClr val="bg1"/>
                </a:solidFill>
                <a:latin typeface="Arial" panose="020B0604020202020204" pitchFamily="34" charset="0"/>
                <a:cs typeface="Arial" panose="020B0604020202020204" pitchFamily="34" charset="0"/>
              </a:rPr>
            </a:br>
            <a:br>
              <a:rPr lang="en-GB" sz="1600" dirty="0">
                <a:solidFill>
                  <a:schemeClr val="bg1"/>
                </a:solidFill>
                <a:latin typeface="Arial" panose="020B0604020202020204" pitchFamily="34" charset="0"/>
                <a:cs typeface="Arial" panose="020B0604020202020204" pitchFamily="34" charset="0"/>
              </a:rPr>
            </a:br>
            <a:br>
              <a:rPr lang="en-GB" sz="1600" dirty="0">
                <a:solidFill>
                  <a:schemeClr val="bg1"/>
                </a:solidFill>
                <a:latin typeface="Arial" panose="020B0604020202020204" pitchFamily="34" charset="0"/>
                <a:cs typeface="Arial" panose="020B0604020202020204" pitchFamily="34" charset="0"/>
              </a:rPr>
            </a:b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4. Intended to support </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commissioners, providers and others to </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take the actions necessary to drive </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improved cancer survivorship outcomes. </a:t>
            </a:r>
            <a:br>
              <a:rPr lang="en-GB" sz="1600" dirty="0">
                <a:solidFill>
                  <a:schemeClr val="bg1"/>
                </a:solidFill>
                <a:latin typeface="Arial" panose="020B0604020202020204" pitchFamily="34" charset="0"/>
                <a:cs typeface="Arial" panose="020B0604020202020204" pitchFamily="34" charset="0"/>
              </a:rPr>
            </a:b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5. There are key </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interventions that could make an </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immediate difference, </a:t>
            </a:r>
            <a:br>
              <a:rPr lang="en-GB" sz="1600" dirty="0">
                <a:solidFill>
                  <a:schemeClr val="bg1"/>
                </a:solidFill>
                <a:latin typeface="Arial" panose="020B0604020202020204" pitchFamily="34" charset="0"/>
                <a:cs typeface="Arial" panose="020B0604020202020204" pitchFamily="34" charset="0"/>
              </a:rPr>
            </a:b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 *Structured Holistic Needs Assessment </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and care planning;</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 </a:t>
            </a:r>
            <a:r>
              <a:rPr lang="en-GB" sz="1600" dirty="0">
                <a:highlight>
                  <a:srgbClr val="C0C0C0"/>
                </a:highlight>
                <a:latin typeface="Arial" panose="020B0604020202020204" pitchFamily="34" charset="0"/>
                <a:cs typeface="Arial" panose="020B0604020202020204" pitchFamily="34" charset="0"/>
              </a:rPr>
              <a:t>Treatment Summaries</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 Patient education and Health and Wellbeing Clinics</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*Advice about, and access to, schemes </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that support people to undertake physical activity</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and healthy weight management.</a:t>
            </a:r>
            <a:br>
              <a:rPr lang="en-GB" sz="1600" dirty="0">
                <a:solidFill>
                  <a:schemeClr val="bg1"/>
                </a:solidFill>
                <a:latin typeface="Arial" panose="020B0604020202020204" pitchFamily="34" charset="0"/>
                <a:cs typeface="Arial" panose="020B0604020202020204" pitchFamily="34" charset="0"/>
              </a:rPr>
            </a:br>
            <a:r>
              <a:rPr lang="en-GB" sz="1600" dirty="0">
                <a:solidFill>
                  <a:schemeClr val="bg1"/>
                </a:solidFill>
                <a:latin typeface="Arial" panose="020B0604020202020204" pitchFamily="34" charset="0"/>
                <a:cs typeface="Arial" panose="020B0604020202020204" pitchFamily="34" charset="0"/>
              </a:rPr>
              <a:t>- (National Cancer Survivorship Initiative (NCSI) 2013)</a:t>
            </a:r>
          </a:p>
        </p:txBody>
      </p:sp>
      <p:sp>
        <p:nvSpPr>
          <p:cNvPr id="18"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3379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9FA3071-D4BB-E2F8-E49F-3D698CF5E561}"/>
              </a:ext>
            </a:extLst>
          </p:cNvPr>
          <p:cNvSpPr>
            <a:spLocks noGrp="1"/>
          </p:cNvSpPr>
          <p:nvPr>
            <p:ph type="ctrTitle"/>
          </p:nvPr>
        </p:nvSpPr>
        <p:spPr>
          <a:xfrm>
            <a:off x="1386865" y="818983"/>
            <a:ext cx="6596245" cy="5078477"/>
          </a:xfrm>
        </p:spPr>
        <p:txBody>
          <a:bodyPr>
            <a:normAutofit/>
          </a:bodyPr>
          <a:lstStyle/>
          <a:p>
            <a:pPr algn="l"/>
            <a:r>
              <a:rPr lang="en-GB" sz="1800" b="1" u="sng" dirty="0">
                <a:solidFill>
                  <a:srgbClr val="FFFFFF"/>
                </a:solidFill>
                <a:latin typeface="Arial" panose="020B0604020202020204" pitchFamily="34" charset="0"/>
                <a:cs typeface="Arial" panose="020B0604020202020204" pitchFamily="34" charset="0"/>
              </a:rPr>
              <a:t>WHAT HAPPENED?</a:t>
            </a:r>
            <a:br>
              <a:rPr lang="en-GB" sz="1800" dirty="0">
                <a:solidFill>
                  <a:srgbClr val="FFFFFF"/>
                </a:solidFill>
                <a:latin typeface="Arial" panose="020B0604020202020204" pitchFamily="34" charset="0"/>
                <a:cs typeface="Arial" panose="020B0604020202020204" pitchFamily="34" charset="0"/>
              </a:rPr>
            </a:br>
            <a:br>
              <a:rPr lang="en-GB" sz="1800" dirty="0">
                <a:solidFill>
                  <a:srgbClr val="FFFFFF"/>
                </a:solidFill>
                <a:latin typeface="Arial" panose="020B0604020202020204" pitchFamily="34" charset="0"/>
                <a:cs typeface="Arial" panose="020B0604020202020204" pitchFamily="34" charset="0"/>
              </a:rPr>
            </a:br>
            <a:r>
              <a:rPr lang="en-GB" sz="1800" dirty="0">
                <a:solidFill>
                  <a:srgbClr val="FFFFFF"/>
                </a:solidFill>
                <a:latin typeface="Arial" panose="020B0604020202020204" pitchFamily="34" charset="0"/>
                <a:cs typeface="Arial" panose="020B0604020202020204" pitchFamily="34" charset="0"/>
              </a:rPr>
              <a:t>Previous work was done at UHBW and then sent to SWAG</a:t>
            </a:r>
            <a:br>
              <a:rPr lang="en-GB" sz="1800" dirty="0">
                <a:solidFill>
                  <a:srgbClr val="FFFFFF"/>
                </a:solidFill>
                <a:latin typeface="Arial" panose="020B0604020202020204" pitchFamily="34" charset="0"/>
                <a:cs typeface="Arial" panose="020B0604020202020204" pitchFamily="34" charset="0"/>
              </a:rPr>
            </a:br>
            <a:br>
              <a:rPr lang="en-GB" sz="1800" dirty="0">
                <a:solidFill>
                  <a:srgbClr val="FFFFFF"/>
                </a:solidFill>
                <a:latin typeface="Arial" panose="020B0604020202020204" pitchFamily="34" charset="0"/>
                <a:cs typeface="Arial" panose="020B0604020202020204" pitchFamily="34" charset="0"/>
              </a:rPr>
            </a:br>
            <a:r>
              <a:rPr lang="en-GB" sz="1800" dirty="0">
                <a:solidFill>
                  <a:srgbClr val="FFFFFF"/>
                </a:solidFill>
                <a:latin typeface="Arial" panose="020B0604020202020204" pitchFamily="34" charset="0"/>
                <a:cs typeface="Arial" panose="020B0604020202020204" pitchFamily="34" charset="0"/>
              </a:rPr>
              <a:t>Need to revisit this as UGI does not have a version still and behind other cancer sites</a:t>
            </a:r>
            <a:br>
              <a:rPr lang="en-GB" sz="1800" dirty="0">
                <a:solidFill>
                  <a:srgbClr val="FFFFFF"/>
                </a:solidFill>
                <a:latin typeface="Arial" panose="020B0604020202020204" pitchFamily="34" charset="0"/>
                <a:cs typeface="Arial" panose="020B0604020202020204" pitchFamily="34" charset="0"/>
              </a:rPr>
            </a:br>
            <a:br>
              <a:rPr lang="en-GB" sz="1800" dirty="0">
                <a:solidFill>
                  <a:srgbClr val="FFFFFF"/>
                </a:solidFill>
                <a:latin typeface="Arial" panose="020B0604020202020204" pitchFamily="34" charset="0"/>
                <a:cs typeface="Arial" panose="020B0604020202020204" pitchFamily="34" charset="0"/>
              </a:rPr>
            </a:br>
            <a:r>
              <a:rPr lang="en-GB" sz="1800" dirty="0">
                <a:solidFill>
                  <a:srgbClr val="FFFFFF"/>
                </a:solidFill>
                <a:latin typeface="Arial" panose="020B0604020202020204" pitchFamily="34" charset="0"/>
                <a:cs typeface="Arial" panose="020B0604020202020204" pitchFamily="34" charset="0"/>
              </a:rPr>
              <a:t>Sub-group asked to update clinical information &amp; relaunch</a:t>
            </a:r>
            <a:br>
              <a:rPr lang="en-GB" sz="1800" dirty="0">
                <a:solidFill>
                  <a:srgbClr val="FFFFFF"/>
                </a:solidFill>
                <a:latin typeface="Arial" panose="020B0604020202020204" pitchFamily="34" charset="0"/>
                <a:cs typeface="Arial" panose="020B0604020202020204" pitchFamily="34" charset="0"/>
              </a:rPr>
            </a:br>
            <a:r>
              <a:rPr lang="en-GB" sz="1800" dirty="0">
                <a:solidFill>
                  <a:srgbClr val="FFFFFF"/>
                </a:solidFill>
                <a:latin typeface="Arial" panose="020B0604020202020204" pitchFamily="34" charset="0"/>
                <a:cs typeface="Arial" panose="020B0604020202020204" pitchFamily="34" charset="0"/>
              </a:rPr>
              <a:t> (Ruth Hendy, Catherine Neck, Ruth Harding)</a:t>
            </a:r>
            <a:br>
              <a:rPr lang="en-GB" sz="1800" dirty="0">
                <a:solidFill>
                  <a:srgbClr val="FFFFFF"/>
                </a:solidFill>
                <a:latin typeface="Arial" panose="020B0604020202020204" pitchFamily="34" charset="0"/>
                <a:cs typeface="Arial" panose="020B0604020202020204" pitchFamily="34" charset="0"/>
              </a:rPr>
            </a:br>
            <a:br>
              <a:rPr lang="en-GB" sz="1800" dirty="0">
                <a:solidFill>
                  <a:srgbClr val="FFFFFF"/>
                </a:solidFill>
              </a:rPr>
            </a:br>
            <a:br>
              <a:rPr lang="en-GB" sz="1800" dirty="0">
                <a:solidFill>
                  <a:srgbClr val="FFFFFF"/>
                </a:solidFill>
              </a:rPr>
            </a:br>
            <a:br>
              <a:rPr lang="en-GB" sz="1800" dirty="0">
                <a:solidFill>
                  <a:srgbClr val="FFFFFF"/>
                </a:solidFill>
              </a:rPr>
            </a:br>
            <a:br>
              <a:rPr lang="en-GB" sz="1800" dirty="0">
                <a:solidFill>
                  <a:srgbClr val="FFFFFF"/>
                </a:solidFill>
              </a:rPr>
            </a:br>
            <a:br>
              <a:rPr lang="en-GB" sz="1800" dirty="0">
                <a:solidFill>
                  <a:srgbClr val="FFFFFF"/>
                </a:solidFill>
              </a:rPr>
            </a:br>
            <a:br>
              <a:rPr lang="en-GB" sz="1800" dirty="0">
                <a:solidFill>
                  <a:srgbClr val="FFFFFF"/>
                </a:solidFill>
              </a:rPr>
            </a:br>
            <a:endParaRPr lang="en-GB" sz="1800" dirty="0">
              <a:solidFill>
                <a:srgbClr val="FFFFFF"/>
              </a:solidFill>
            </a:endParaRPr>
          </a:p>
        </p:txBody>
      </p:sp>
      <p:sp>
        <p:nvSpPr>
          <p:cNvPr id="18"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7173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9FA3071-D4BB-E2F8-E49F-3D698CF5E561}"/>
              </a:ext>
            </a:extLst>
          </p:cNvPr>
          <p:cNvSpPr>
            <a:spLocks noGrp="1"/>
          </p:cNvSpPr>
          <p:nvPr>
            <p:ph type="ctrTitle"/>
          </p:nvPr>
        </p:nvSpPr>
        <p:spPr>
          <a:xfrm>
            <a:off x="1152624" y="2768744"/>
            <a:ext cx="6596245" cy="3778184"/>
          </a:xfrm>
        </p:spPr>
        <p:txBody>
          <a:bodyPr>
            <a:normAutofit fontScale="90000"/>
          </a:bodyPr>
          <a:lstStyle/>
          <a:p>
            <a:pPr algn="l"/>
            <a:r>
              <a:rPr lang="en-GB" sz="1800" b="1" u="sng" dirty="0">
                <a:solidFill>
                  <a:srgbClr val="FFFFFF"/>
                </a:solidFill>
                <a:latin typeface="Arial" panose="020B0604020202020204" pitchFamily="34" charset="0"/>
                <a:cs typeface="Arial" panose="020B0604020202020204" pitchFamily="34" charset="0"/>
              </a:rPr>
              <a:t>CHALLENGES</a:t>
            </a:r>
            <a:br>
              <a:rPr lang="en-GB" sz="1800" b="1" u="sng" dirty="0">
                <a:solidFill>
                  <a:srgbClr val="FFFFFF"/>
                </a:solidFill>
                <a:latin typeface="Arial" panose="020B0604020202020204" pitchFamily="34" charset="0"/>
                <a:cs typeface="Arial" panose="020B0604020202020204" pitchFamily="34" charset="0"/>
              </a:rPr>
            </a:br>
            <a:br>
              <a:rPr lang="en-GB" sz="1800" b="1" dirty="0">
                <a:solidFill>
                  <a:srgbClr val="FFFFFF"/>
                </a:solidFill>
                <a:latin typeface="Arial" panose="020B0604020202020204" pitchFamily="34" charset="0"/>
                <a:cs typeface="Arial" panose="020B0604020202020204" pitchFamily="34" charset="0"/>
              </a:rPr>
            </a:br>
            <a:br>
              <a:rPr lang="en-GB" sz="1800" b="1" dirty="0">
                <a:solidFill>
                  <a:srgbClr val="FFFFFF"/>
                </a:solidFill>
                <a:latin typeface="Arial" panose="020B0604020202020204" pitchFamily="34" charset="0"/>
                <a:cs typeface="Arial" panose="020B0604020202020204" pitchFamily="34" charset="0"/>
              </a:rPr>
            </a:br>
            <a:r>
              <a:rPr lang="en-GB" sz="1800" b="1" dirty="0">
                <a:solidFill>
                  <a:srgbClr val="FFFFFF"/>
                </a:solidFill>
                <a:latin typeface="Arial" panose="020B0604020202020204" pitchFamily="34" charset="0"/>
                <a:cs typeface="Arial" panose="020B0604020202020204" pitchFamily="34" charset="0"/>
              </a:rPr>
              <a:t>Difficult to gain consensus from all sites</a:t>
            </a:r>
            <a:br>
              <a:rPr lang="en-GB" sz="1800" b="1" dirty="0">
                <a:solidFill>
                  <a:srgbClr val="FFFFFF"/>
                </a:solidFill>
                <a:latin typeface="Arial" panose="020B0604020202020204" pitchFamily="34" charset="0"/>
                <a:cs typeface="Arial" panose="020B0604020202020204" pitchFamily="34" charset="0"/>
              </a:rPr>
            </a:br>
            <a:br>
              <a:rPr lang="en-GB" sz="1800" b="1" dirty="0">
                <a:solidFill>
                  <a:srgbClr val="FFFFFF"/>
                </a:solidFill>
                <a:latin typeface="Arial" panose="020B0604020202020204" pitchFamily="34" charset="0"/>
                <a:cs typeface="Arial" panose="020B0604020202020204" pitchFamily="34" charset="0"/>
              </a:rPr>
            </a:br>
            <a:r>
              <a:rPr lang="en-GB" sz="1800" b="1" dirty="0">
                <a:solidFill>
                  <a:srgbClr val="FFFFFF"/>
                </a:solidFill>
                <a:latin typeface="Arial" panose="020B0604020202020204" pitchFamily="34" charset="0"/>
                <a:cs typeface="Arial" panose="020B0604020202020204" pitchFamily="34" charset="0"/>
              </a:rPr>
              <a:t>IT systems not compatible with BCR  and as regional team</a:t>
            </a:r>
            <a:br>
              <a:rPr lang="en-GB" sz="1800" b="1" dirty="0">
                <a:solidFill>
                  <a:srgbClr val="FFFFFF"/>
                </a:solidFill>
                <a:latin typeface="Arial" panose="020B0604020202020204" pitchFamily="34" charset="0"/>
                <a:cs typeface="Arial" panose="020B0604020202020204" pitchFamily="34" charset="0"/>
              </a:rPr>
            </a:br>
            <a:r>
              <a:rPr lang="en-GB" sz="1800" b="1" dirty="0">
                <a:solidFill>
                  <a:srgbClr val="FFFFFF"/>
                </a:solidFill>
                <a:latin typeface="Arial" panose="020B0604020202020204" pitchFamily="34" charset="0"/>
                <a:cs typeface="Arial" panose="020B0604020202020204" pitchFamily="34" charset="0"/>
              </a:rPr>
              <a:t>not all trusts have same system</a:t>
            </a:r>
            <a:br>
              <a:rPr lang="en-GB" sz="1800" b="1" dirty="0">
                <a:solidFill>
                  <a:srgbClr val="FFFFFF"/>
                </a:solidFill>
                <a:latin typeface="Arial" panose="020B0604020202020204" pitchFamily="34" charset="0"/>
                <a:cs typeface="Arial" panose="020B0604020202020204" pitchFamily="34" charset="0"/>
              </a:rPr>
            </a:br>
            <a:br>
              <a:rPr lang="en-GB" sz="1800" b="1" dirty="0">
                <a:solidFill>
                  <a:srgbClr val="FFFFFF"/>
                </a:solidFill>
                <a:latin typeface="Arial" panose="020B0604020202020204" pitchFamily="34" charset="0"/>
                <a:cs typeface="Arial" panose="020B0604020202020204" pitchFamily="34" charset="0"/>
              </a:rPr>
            </a:br>
            <a:r>
              <a:rPr lang="en-GB" sz="1800" b="1" dirty="0">
                <a:solidFill>
                  <a:srgbClr val="FFFFFF"/>
                </a:solidFill>
                <a:latin typeface="Arial" panose="020B0604020202020204" pitchFamily="34" charset="0"/>
                <a:cs typeface="Arial" panose="020B0604020202020204" pitchFamily="34" charset="0"/>
              </a:rPr>
              <a:t>Which system do we choose? </a:t>
            </a:r>
            <a:br>
              <a:rPr lang="en-GB" sz="1800" b="1" dirty="0">
                <a:solidFill>
                  <a:srgbClr val="FFFFFF"/>
                </a:solidFill>
                <a:latin typeface="Arial" panose="020B0604020202020204" pitchFamily="34" charset="0"/>
                <a:cs typeface="Arial" panose="020B0604020202020204" pitchFamily="34" charset="0"/>
              </a:rPr>
            </a:br>
            <a:r>
              <a:rPr lang="en-GB" sz="1800" b="1" dirty="0">
                <a:solidFill>
                  <a:srgbClr val="FFFFFF"/>
                </a:solidFill>
                <a:latin typeface="Arial" panose="020B0604020202020204" pitchFamily="34" charset="0"/>
                <a:cs typeface="Arial" panose="020B0604020202020204" pitchFamily="34" charset="0"/>
              </a:rPr>
              <a:t>Who will complete it? </a:t>
            </a:r>
            <a:br>
              <a:rPr lang="en-GB" sz="1800" b="1" dirty="0">
                <a:solidFill>
                  <a:srgbClr val="FFFFFF"/>
                </a:solidFill>
                <a:latin typeface="Arial" panose="020B0604020202020204" pitchFamily="34" charset="0"/>
                <a:cs typeface="Arial" panose="020B0604020202020204" pitchFamily="34" charset="0"/>
              </a:rPr>
            </a:br>
            <a:r>
              <a:rPr lang="en-GB" sz="1800" b="1" dirty="0">
                <a:solidFill>
                  <a:srgbClr val="FFFFFF"/>
                </a:solidFill>
                <a:latin typeface="Arial" panose="020B0604020202020204" pitchFamily="34" charset="0"/>
                <a:cs typeface="Arial" panose="020B0604020202020204" pitchFamily="34" charset="0"/>
              </a:rPr>
              <a:t>EPR?</a:t>
            </a:r>
            <a:br>
              <a:rPr lang="en-GB" sz="1800" b="1" dirty="0">
                <a:solidFill>
                  <a:srgbClr val="FFFFFF"/>
                </a:solidFill>
                <a:latin typeface="Arial" panose="020B0604020202020204" pitchFamily="34" charset="0"/>
                <a:cs typeface="Arial" panose="020B0604020202020204" pitchFamily="34" charset="0"/>
              </a:rPr>
            </a:br>
            <a:r>
              <a:rPr lang="en-GB" sz="1800" b="1" dirty="0">
                <a:solidFill>
                  <a:srgbClr val="FFFFFF"/>
                </a:solidFill>
                <a:latin typeface="Arial" panose="020B0604020202020204" pitchFamily="34" charset="0"/>
                <a:cs typeface="Arial" panose="020B0604020202020204" pitchFamily="34" charset="0"/>
              </a:rPr>
              <a:t>Compatibility with connecting care system/ trust Connect system?</a:t>
            </a:r>
            <a:br>
              <a:rPr lang="en-GB" sz="1800" b="1" dirty="0">
                <a:solidFill>
                  <a:srgbClr val="FFFFFF"/>
                </a:solidFill>
                <a:latin typeface="Arial" panose="020B0604020202020204" pitchFamily="34" charset="0"/>
                <a:cs typeface="Arial" panose="020B0604020202020204" pitchFamily="34" charset="0"/>
              </a:rPr>
            </a:br>
            <a:br>
              <a:rPr lang="en-GB" sz="1800" b="1" dirty="0">
                <a:solidFill>
                  <a:srgbClr val="FFFFFF"/>
                </a:solidFill>
                <a:latin typeface="Arial" panose="020B0604020202020204" pitchFamily="34" charset="0"/>
                <a:cs typeface="Arial" panose="020B0604020202020204" pitchFamily="34" charset="0"/>
              </a:rPr>
            </a:br>
            <a:r>
              <a:rPr lang="en-GB" sz="1800" b="1" dirty="0">
                <a:solidFill>
                  <a:srgbClr val="FFFFFF"/>
                </a:solidFill>
                <a:latin typeface="Arial" panose="020B0604020202020204" pitchFamily="34" charset="0"/>
                <a:cs typeface="Arial" panose="020B0604020202020204" pitchFamily="34" charset="0"/>
              </a:rPr>
              <a:t>Way forward- Update clinical content</a:t>
            </a:r>
            <a:br>
              <a:rPr lang="en-GB" sz="1800" b="1" dirty="0">
                <a:solidFill>
                  <a:srgbClr val="FFFFFF"/>
                </a:solidFill>
                <a:latin typeface="Arial" panose="020B0604020202020204" pitchFamily="34" charset="0"/>
                <a:cs typeface="Arial" panose="020B0604020202020204" pitchFamily="34" charset="0"/>
              </a:rPr>
            </a:br>
            <a:r>
              <a:rPr lang="en-GB" sz="1800" b="1" dirty="0">
                <a:solidFill>
                  <a:srgbClr val="FFFFFF"/>
                </a:solidFill>
                <a:latin typeface="Arial" panose="020B0604020202020204" pitchFamily="34" charset="0"/>
                <a:cs typeface="Arial" panose="020B0604020202020204" pitchFamily="34" charset="0"/>
              </a:rPr>
              <a:t>Contact IT to help format ( need allocated IT person to lead project)</a:t>
            </a:r>
            <a:br>
              <a:rPr lang="en-GB" sz="1800" b="1" dirty="0">
                <a:solidFill>
                  <a:srgbClr val="FFFFFF"/>
                </a:solidFill>
                <a:latin typeface="Arial" panose="020B0604020202020204" pitchFamily="34" charset="0"/>
                <a:cs typeface="Arial" panose="020B0604020202020204" pitchFamily="34" charset="0"/>
              </a:rPr>
            </a:br>
            <a:r>
              <a:rPr lang="en-GB" sz="1800" b="1" dirty="0">
                <a:solidFill>
                  <a:srgbClr val="FFFFFF"/>
                </a:solidFill>
                <a:latin typeface="Arial" panose="020B0604020202020204" pitchFamily="34" charset="0"/>
                <a:cs typeface="Arial" panose="020B0604020202020204" pitchFamily="34" charset="0"/>
              </a:rPr>
              <a:t>Discuss with SSG to gain opinion on proposed content</a:t>
            </a:r>
            <a:br>
              <a:rPr lang="en-GB" sz="1800" b="1" dirty="0">
                <a:solidFill>
                  <a:srgbClr val="FFFFFF"/>
                </a:solidFill>
                <a:latin typeface="Arial" panose="020B0604020202020204" pitchFamily="34" charset="0"/>
                <a:cs typeface="Arial" panose="020B0604020202020204" pitchFamily="34" charset="0"/>
              </a:rPr>
            </a:br>
            <a:r>
              <a:rPr lang="en-GB" sz="1800" b="1" dirty="0">
                <a:solidFill>
                  <a:srgbClr val="FFFFFF"/>
                </a:solidFill>
                <a:latin typeface="Arial" panose="020B0604020202020204" pitchFamily="34" charset="0"/>
                <a:cs typeface="Arial" panose="020B0604020202020204" pitchFamily="34" charset="0"/>
              </a:rPr>
              <a:t>Need accessibility statement</a:t>
            </a:r>
            <a:br>
              <a:rPr lang="en-GB" sz="1800" dirty="0">
                <a:solidFill>
                  <a:srgbClr val="FFFFFF"/>
                </a:solidFill>
              </a:rPr>
            </a:br>
            <a:br>
              <a:rPr lang="en-GB" sz="1800" dirty="0">
                <a:solidFill>
                  <a:srgbClr val="FFFFFF"/>
                </a:solidFill>
              </a:rPr>
            </a:br>
            <a:br>
              <a:rPr lang="en-GB" sz="1800" dirty="0">
                <a:solidFill>
                  <a:srgbClr val="FFFFFF"/>
                </a:solidFill>
              </a:rPr>
            </a:br>
            <a:br>
              <a:rPr lang="en-GB" sz="1800" dirty="0">
                <a:solidFill>
                  <a:srgbClr val="FFFFFF"/>
                </a:solidFill>
              </a:rPr>
            </a:br>
            <a:br>
              <a:rPr lang="en-GB" sz="1800" dirty="0">
                <a:solidFill>
                  <a:srgbClr val="FFFFFF"/>
                </a:solidFill>
              </a:rPr>
            </a:br>
            <a:br>
              <a:rPr lang="en-GB" sz="1800" dirty="0">
                <a:solidFill>
                  <a:srgbClr val="FFFFFF"/>
                </a:solidFill>
              </a:rPr>
            </a:br>
            <a:br>
              <a:rPr lang="en-GB" sz="1800" dirty="0">
                <a:solidFill>
                  <a:srgbClr val="FFFFFF"/>
                </a:solidFill>
              </a:rPr>
            </a:br>
            <a:br>
              <a:rPr lang="en-GB" sz="1800" dirty="0">
                <a:solidFill>
                  <a:srgbClr val="FFFFFF"/>
                </a:solidFill>
              </a:rPr>
            </a:br>
            <a:br>
              <a:rPr lang="en-GB" sz="1800" dirty="0">
                <a:solidFill>
                  <a:srgbClr val="FFFFFF"/>
                </a:solidFill>
              </a:rPr>
            </a:br>
            <a:endParaRPr lang="en-GB" sz="1800" dirty="0">
              <a:solidFill>
                <a:srgbClr val="FFFFFF"/>
              </a:solidFill>
            </a:endParaRPr>
          </a:p>
        </p:txBody>
      </p:sp>
      <p:sp>
        <p:nvSpPr>
          <p:cNvPr id="18"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3841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5A130DB-51B5-13A0-E440-58E87073B62E}"/>
              </a:ext>
            </a:extLst>
          </p:cNvPr>
          <p:cNvSpPr txBox="1"/>
          <p:nvPr/>
        </p:nvSpPr>
        <p:spPr>
          <a:xfrm>
            <a:off x="1277936" y="460649"/>
            <a:ext cx="6241409" cy="5355312"/>
          </a:xfrm>
          <a:prstGeom prst="rect">
            <a:avLst/>
          </a:prstGeom>
          <a:noFill/>
        </p:spPr>
        <p:txBody>
          <a:bodyPr wrap="square" rtlCol="0">
            <a:spAutoFit/>
          </a:bodyPr>
          <a:lstStyle/>
          <a:p>
            <a:r>
              <a:rPr lang="en-GB" u="sng" dirty="0">
                <a:solidFill>
                  <a:schemeClr val="bg1"/>
                </a:solidFill>
                <a:latin typeface="Arial" panose="020B0604020202020204" pitchFamily="34" charset="0"/>
                <a:cs typeface="Arial" panose="020B0604020202020204" pitchFamily="34" charset="0"/>
              </a:rPr>
              <a:t>SUMMARY TEMPLATES REQUIRED</a:t>
            </a:r>
          </a:p>
          <a:p>
            <a:endParaRPr lang="en-GB" u="sng" dirty="0">
              <a:solidFill>
                <a:schemeClr val="bg1"/>
              </a:solidFill>
              <a:latin typeface="Arial" panose="020B0604020202020204" pitchFamily="34" charset="0"/>
              <a:cs typeface="Arial" panose="020B0604020202020204" pitchFamily="34" charset="0"/>
            </a:endParaRPr>
          </a:p>
          <a:p>
            <a:endParaRPr lang="en-GB" u="sng" dirty="0">
              <a:solidFill>
                <a:schemeClr val="bg1"/>
              </a:solidFill>
              <a:latin typeface="Arial" panose="020B0604020202020204" pitchFamily="34" charset="0"/>
              <a:cs typeface="Arial" panose="020B0604020202020204" pitchFamily="34" charset="0"/>
            </a:endParaRPr>
          </a:p>
          <a:p>
            <a:r>
              <a:rPr lang="en-GB" b="1" dirty="0">
                <a:solidFill>
                  <a:schemeClr val="bg1"/>
                </a:solidFill>
                <a:latin typeface="Arial" panose="020B0604020202020204" pitchFamily="34" charset="0"/>
                <a:cs typeface="Arial" panose="020B0604020202020204" pitchFamily="34" charset="0"/>
              </a:rPr>
              <a:t>Post Oesophagectomy &amp; Gastrectomy</a:t>
            </a:r>
          </a:p>
          <a:p>
            <a:r>
              <a:rPr lang="en-GB" b="1" dirty="0">
                <a:solidFill>
                  <a:schemeClr val="bg1"/>
                </a:solidFill>
                <a:latin typeface="Arial" panose="020B0604020202020204" pitchFamily="34" charset="0"/>
                <a:cs typeface="Arial" panose="020B0604020202020204" pitchFamily="34" charset="0"/>
              </a:rPr>
              <a:t>(this is joint – thoughts?)</a:t>
            </a:r>
          </a:p>
          <a:p>
            <a:r>
              <a:rPr lang="en-GB" b="1" dirty="0">
                <a:solidFill>
                  <a:schemeClr val="bg1"/>
                </a:solidFill>
                <a:latin typeface="Arial" panose="020B0604020202020204" pitchFamily="34" charset="0"/>
                <a:cs typeface="Arial" panose="020B0604020202020204" pitchFamily="34" charset="0"/>
              </a:rPr>
              <a:t>Post Palliative stenting</a:t>
            </a:r>
          </a:p>
          <a:p>
            <a:endParaRPr lang="en-GB" b="1" dirty="0">
              <a:solidFill>
                <a:schemeClr val="bg1"/>
              </a:solidFill>
              <a:latin typeface="Arial" panose="020B0604020202020204" pitchFamily="34" charset="0"/>
              <a:cs typeface="Arial" panose="020B0604020202020204" pitchFamily="34" charset="0"/>
            </a:endParaRPr>
          </a:p>
          <a:p>
            <a:r>
              <a:rPr lang="en-GB" b="1" dirty="0">
                <a:solidFill>
                  <a:schemeClr val="bg1"/>
                </a:solidFill>
                <a:latin typeface="Arial" panose="020B0604020202020204" pitchFamily="34" charset="0"/>
                <a:cs typeface="Arial" panose="020B0604020202020204" pitchFamily="34" charset="0"/>
              </a:rPr>
              <a:t>Suggested additions……</a:t>
            </a:r>
          </a:p>
          <a:p>
            <a:endParaRPr lang="en-GB" b="1" dirty="0">
              <a:solidFill>
                <a:schemeClr val="bg1"/>
              </a:solidFill>
              <a:latin typeface="Arial" panose="020B0604020202020204" pitchFamily="34" charset="0"/>
              <a:cs typeface="Arial" panose="020B0604020202020204" pitchFamily="34" charset="0"/>
            </a:endParaRPr>
          </a:p>
          <a:p>
            <a:r>
              <a:rPr lang="en-GB" b="1" dirty="0">
                <a:solidFill>
                  <a:schemeClr val="bg1"/>
                </a:solidFill>
                <a:latin typeface="Arial" panose="020B0604020202020204" pitchFamily="34" charset="0"/>
                <a:cs typeface="Arial" panose="020B0604020202020204" pitchFamily="34" charset="0"/>
              </a:rPr>
              <a:t>EMR?</a:t>
            </a:r>
          </a:p>
          <a:p>
            <a:r>
              <a:rPr lang="en-GB" b="1" dirty="0">
                <a:solidFill>
                  <a:schemeClr val="bg1"/>
                </a:solidFill>
                <a:latin typeface="Arial" panose="020B0604020202020204" pitchFamily="34" charset="0"/>
                <a:cs typeface="Arial" panose="020B0604020202020204" pitchFamily="34" charset="0"/>
              </a:rPr>
              <a:t>Brachytherapy?</a:t>
            </a:r>
          </a:p>
          <a:p>
            <a:r>
              <a:rPr lang="en-GB" b="1" dirty="0">
                <a:solidFill>
                  <a:schemeClr val="bg1"/>
                </a:solidFill>
                <a:latin typeface="Arial" panose="020B0604020202020204" pitchFamily="34" charset="0"/>
                <a:cs typeface="Arial" panose="020B0604020202020204" pitchFamily="34" charset="0"/>
              </a:rPr>
              <a:t>GIST?</a:t>
            </a:r>
          </a:p>
          <a:p>
            <a:r>
              <a:rPr lang="en-GB" b="1" dirty="0">
                <a:solidFill>
                  <a:schemeClr val="bg1"/>
                </a:solidFill>
                <a:latin typeface="Arial" panose="020B0604020202020204" pitchFamily="34" charset="0"/>
                <a:cs typeface="Arial" panose="020B0604020202020204" pitchFamily="34" charset="0"/>
              </a:rPr>
              <a:t>Pyloroplasty/Botox?</a:t>
            </a:r>
          </a:p>
          <a:p>
            <a:endParaRPr lang="en-GB" b="1" dirty="0">
              <a:solidFill>
                <a:schemeClr val="bg1"/>
              </a:solidFill>
              <a:latin typeface="Arial" panose="020B0604020202020204" pitchFamily="34" charset="0"/>
              <a:cs typeface="Arial" panose="020B0604020202020204" pitchFamily="34" charset="0"/>
            </a:endParaRPr>
          </a:p>
          <a:p>
            <a:endParaRPr lang="en-GB" b="1" dirty="0">
              <a:solidFill>
                <a:schemeClr val="bg1"/>
              </a:solidFill>
              <a:latin typeface="Arial" panose="020B0604020202020204" pitchFamily="34" charset="0"/>
              <a:cs typeface="Arial" panose="020B0604020202020204" pitchFamily="34" charset="0"/>
            </a:endParaRPr>
          </a:p>
          <a:p>
            <a:endParaRPr lang="en-GB" b="1" dirty="0">
              <a:solidFill>
                <a:schemeClr val="bg1"/>
              </a:solidFill>
              <a:latin typeface="Arial" panose="020B0604020202020204" pitchFamily="34" charset="0"/>
              <a:cs typeface="Arial" panose="020B0604020202020204" pitchFamily="34" charset="0"/>
            </a:endParaRPr>
          </a:p>
          <a:p>
            <a:endParaRPr lang="en-GB" b="1" dirty="0">
              <a:solidFill>
                <a:schemeClr val="bg1"/>
              </a:solidFill>
              <a:latin typeface="Arial" panose="020B0604020202020204" pitchFamily="34" charset="0"/>
              <a:cs typeface="Arial" panose="020B0604020202020204" pitchFamily="34" charset="0"/>
            </a:endParaRPr>
          </a:p>
          <a:p>
            <a:endParaRPr lang="en-GB" u="sng" dirty="0">
              <a:solidFill>
                <a:schemeClr val="bg1"/>
              </a:solidFill>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7486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F59764B-C8C1-05CB-C637-2049D67D15C3}"/>
              </a:ext>
            </a:extLst>
          </p:cNvPr>
          <p:cNvPicPr>
            <a:picLocks noChangeAspect="1"/>
          </p:cNvPicPr>
          <p:nvPr/>
        </p:nvPicPr>
        <p:blipFill>
          <a:blip r:embed="rId2"/>
          <a:stretch>
            <a:fillRect/>
          </a:stretch>
        </p:blipFill>
        <p:spPr>
          <a:xfrm>
            <a:off x="3035808" y="1072896"/>
            <a:ext cx="6120384" cy="4712208"/>
          </a:xfrm>
          <a:prstGeom prst="rect">
            <a:avLst/>
          </a:prstGeom>
        </p:spPr>
      </p:pic>
    </p:spTree>
    <p:extLst>
      <p:ext uri="{BB962C8B-B14F-4D97-AF65-F5344CB8AC3E}">
        <p14:creationId xmlns:p14="http://schemas.microsoft.com/office/powerpoint/2010/main" val="2144844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0C8FD88-2E81-A45F-C989-72D6CF622DDD}"/>
              </a:ext>
            </a:extLst>
          </p:cNvPr>
          <p:cNvSpPr txBox="1"/>
          <p:nvPr/>
        </p:nvSpPr>
        <p:spPr>
          <a:xfrm>
            <a:off x="444617" y="0"/>
            <a:ext cx="10905688" cy="6694140"/>
          </a:xfrm>
          <a:prstGeom prst="rect">
            <a:avLst/>
          </a:prstGeom>
          <a:noFill/>
        </p:spPr>
        <p:txBody>
          <a:bodyPr wrap="square">
            <a:spAutoFit/>
          </a:bodyPr>
          <a:lstStyle/>
          <a:p>
            <a:r>
              <a:rPr lang="en-GB" sz="1100" b="1" dirty="0">
                <a:effectLst/>
                <a:latin typeface="Arial" panose="020B0604020202020204" pitchFamily="34" charset="0"/>
                <a:ea typeface="Times New Roman" panose="02020603050405020304" pitchFamily="18" charset="0"/>
              </a:rPr>
              <a:t>Possible treatment consequences and/or late effects:  </a:t>
            </a:r>
            <a:r>
              <a:rPr lang="en-GB" sz="1100" b="1" i="1" dirty="0">
                <a:solidFill>
                  <a:srgbClr val="FF0000"/>
                </a:solidFill>
                <a:effectLst/>
                <a:latin typeface="Arial" panose="020B0604020202020204" pitchFamily="34" charset="0"/>
                <a:ea typeface="Times New Roman" panose="02020603050405020304" pitchFamily="18" charset="0"/>
              </a:rPr>
              <a:t>Please dictate “as CDS template” unless there are any amendments to make and add any patient specific information.</a:t>
            </a:r>
            <a:endParaRPr lang="en-GB" sz="1000" dirty="0">
              <a:effectLst/>
              <a:latin typeface="Times New Roman" panose="02020603050405020304" pitchFamily="18" charset="0"/>
              <a:ea typeface="Times New Roman" panose="02020603050405020304" pitchFamily="18" charset="0"/>
            </a:endParaRPr>
          </a:p>
          <a:p>
            <a:r>
              <a:rPr lang="en-GB" sz="1100" b="1" i="1" dirty="0">
                <a:solidFill>
                  <a:srgbClr val="FF0000"/>
                </a:solidFill>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L="342900" marR="80010" lvl="0" indent="-342900" algn="just">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Dumping syndrome (e.g. signs of sweating, dizziness or diarrhoea associated with eating)</a:t>
            </a:r>
            <a:endParaRPr lang="en-GB" sz="1000" dirty="0">
              <a:effectLst/>
              <a:latin typeface="Times New Roman" panose="02020603050405020304" pitchFamily="18" charset="0"/>
              <a:ea typeface="Times New Roman" panose="02020603050405020304" pitchFamily="18" charset="0"/>
            </a:endParaRPr>
          </a:p>
          <a:p>
            <a:pPr marL="342900" marR="80010" lvl="0" indent="-342900" algn="just">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Acid reflux</a:t>
            </a:r>
            <a:endParaRPr lang="en-GB" sz="1000" dirty="0">
              <a:effectLst/>
              <a:latin typeface="Times New Roman" panose="02020603050405020304" pitchFamily="18" charset="0"/>
              <a:ea typeface="Times New Roman" panose="02020603050405020304" pitchFamily="18" charset="0"/>
            </a:endParaRPr>
          </a:p>
          <a:p>
            <a:pPr marL="342900" marR="80010" lvl="0" indent="-342900" algn="just">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Shortness of breath</a:t>
            </a:r>
            <a:endParaRPr lang="en-GB" sz="1000" dirty="0">
              <a:effectLst/>
              <a:latin typeface="Times New Roman" panose="02020603050405020304" pitchFamily="18" charset="0"/>
              <a:ea typeface="Times New Roman" panose="02020603050405020304" pitchFamily="18" charset="0"/>
            </a:endParaRPr>
          </a:p>
          <a:p>
            <a:pPr marL="342900" marR="80010" lvl="0" indent="-342900" algn="just">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Weight loss (see Alert </a:t>
            </a:r>
            <a:r>
              <a:rPr lang="en-GB" sz="1100" dirty="0" err="1">
                <a:effectLst/>
                <a:latin typeface="Arial" panose="020B0604020202020204" pitchFamily="34" charset="0"/>
                <a:ea typeface="Times New Roman" panose="02020603050405020304" pitchFamily="18" charset="0"/>
              </a:rPr>
              <a:t>Symprtoms</a:t>
            </a:r>
            <a:r>
              <a:rPr lang="en-GB" sz="1100" dirty="0">
                <a:effectLst/>
                <a:latin typeface="Arial" panose="020B0604020202020204" pitchFamily="34" charset="0"/>
                <a:ea typeface="Times New Roman" panose="02020603050405020304" pitchFamily="18" charset="0"/>
              </a:rPr>
              <a:t>)</a:t>
            </a:r>
            <a:endParaRPr lang="en-GB" sz="1000" dirty="0">
              <a:effectLst/>
              <a:latin typeface="Times New Roman" panose="02020603050405020304" pitchFamily="18" charset="0"/>
              <a:ea typeface="Times New Roman" panose="02020603050405020304" pitchFamily="18" charset="0"/>
            </a:endParaRPr>
          </a:p>
          <a:p>
            <a:pPr marL="342900" marR="80010" lvl="0" indent="-342900" algn="just">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Fatigue</a:t>
            </a:r>
            <a:endParaRPr lang="en-GB" sz="1000" dirty="0">
              <a:effectLst/>
              <a:latin typeface="Times New Roman" panose="02020603050405020304" pitchFamily="18" charset="0"/>
              <a:ea typeface="Times New Roman" panose="02020603050405020304" pitchFamily="18" charset="0"/>
            </a:endParaRPr>
          </a:p>
          <a:p>
            <a:pPr marL="342900" marR="80010" lvl="0" indent="-342900" algn="just">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Malabsorption</a:t>
            </a:r>
            <a:endParaRPr lang="en-GB" sz="1000" dirty="0">
              <a:effectLst/>
              <a:latin typeface="Times New Roman" panose="02020603050405020304" pitchFamily="18" charset="0"/>
              <a:ea typeface="Times New Roman" panose="02020603050405020304" pitchFamily="18" charset="0"/>
            </a:endParaRPr>
          </a:p>
          <a:p>
            <a:pPr marL="342900" marR="80010" lvl="0" indent="-342900" algn="just">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Diarrhoea</a:t>
            </a:r>
            <a:endParaRPr lang="en-GB" sz="1000" dirty="0">
              <a:effectLst/>
              <a:latin typeface="Times New Roman" panose="02020603050405020304" pitchFamily="18" charset="0"/>
              <a:ea typeface="Times New Roman" panose="02020603050405020304" pitchFamily="18" charset="0"/>
            </a:endParaRPr>
          </a:p>
          <a:p>
            <a:pPr marL="342900" marR="80010" lvl="0" indent="-342900" algn="just">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If jejunostomy in situ, blockage, infection at site or dislodgement of sutures</a:t>
            </a:r>
            <a:endParaRPr lang="en-GB" sz="1000" dirty="0">
              <a:effectLst/>
              <a:latin typeface="Times New Roman" panose="02020603050405020304" pitchFamily="18" charset="0"/>
              <a:ea typeface="Times New Roman" panose="02020603050405020304" pitchFamily="18" charset="0"/>
            </a:endParaRPr>
          </a:p>
          <a:p>
            <a:pPr marR="80010" algn="just"/>
            <a:r>
              <a:rPr lang="en-GB" sz="1100"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effectLst/>
                <a:latin typeface="Arial" panose="020B0604020202020204" pitchFamily="34" charset="0"/>
                <a:ea typeface="Times New Roman" panose="02020603050405020304" pitchFamily="18" charset="0"/>
              </a:rPr>
              <a:t>Alert symptoms that require referral back to specialist team:  </a:t>
            </a:r>
            <a:r>
              <a:rPr lang="en-GB" sz="1100" b="1" i="1" dirty="0">
                <a:solidFill>
                  <a:srgbClr val="FF0000"/>
                </a:solidFill>
                <a:effectLst/>
                <a:latin typeface="Arial" panose="020B0604020202020204" pitchFamily="34" charset="0"/>
                <a:ea typeface="Times New Roman" panose="02020603050405020304" pitchFamily="18" charset="0"/>
              </a:rPr>
              <a:t>Please dictate “as CDS template” unless there are any amendments to make and add any patient specific information.</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i="1" dirty="0">
                <a:solidFill>
                  <a:srgbClr val="FF0000"/>
                </a:solidFill>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L="342900" marR="80010" lvl="0" indent="-342900" algn="just">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Ongoing epigastric or abdominal pain</a:t>
            </a:r>
            <a:endParaRPr lang="en-GB" sz="1000" dirty="0">
              <a:effectLst/>
              <a:latin typeface="Times New Roman" panose="02020603050405020304" pitchFamily="18" charset="0"/>
              <a:ea typeface="Times New Roman" panose="02020603050405020304" pitchFamily="18" charset="0"/>
            </a:endParaRPr>
          </a:p>
          <a:p>
            <a:pPr marL="342900" marR="80010" lvl="0" indent="-342900" algn="just">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Significant weight loss </a:t>
            </a:r>
            <a:endParaRPr lang="en-GB" sz="1000" dirty="0">
              <a:effectLst/>
              <a:latin typeface="Times New Roman" panose="02020603050405020304" pitchFamily="18" charset="0"/>
              <a:ea typeface="Times New Roman" panose="02020603050405020304" pitchFamily="18" charset="0"/>
            </a:endParaRPr>
          </a:p>
          <a:p>
            <a:pPr marL="342900" marR="80010" lvl="0" indent="-342900" algn="just">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Difficulty swallowing and unable to maintain adequate fluid intake</a:t>
            </a:r>
            <a:endParaRPr lang="en-GB" sz="1000" dirty="0">
              <a:effectLst/>
              <a:latin typeface="Times New Roman" panose="02020603050405020304" pitchFamily="18" charset="0"/>
              <a:ea typeface="Times New Roman" panose="02020603050405020304" pitchFamily="18" charset="0"/>
            </a:endParaRPr>
          </a:p>
          <a:p>
            <a:pPr marL="342900" marR="80010" lvl="0" indent="-342900" algn="just">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Slow food transit</a:t>
            </a:r>
            <a:endParaRPr lang="en-GB" sz="1000" dirty="0">
              <a:effectLst/>
              <a:latin typeface="Times New Roman" panose="02020603050405020304" pitchFamily="18" charset="0"/>
              <a:ea typeface="Times New Roman" panose="02020603050405020304" pitchFamily="18" charset="0"/>
            </a:endParaRPr>
          </a:p>
          <a:p>
            <a:pPr marL="342900" marR="80010" lvl="0" indent="-342900" algn="just">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Unresolving LRTI symptoms</a:t>
            </a:r>
            <a:endParaRPr lang="en-GB" sz="1000" dirty="0">
              <a:effectLst/>
              <a:latin typeface="Times New Roman" panose="02020603050405020304" pitchFamily="18" charset="0"/>
              <a:ea typeface="Times New Roman" panose="02020603050405020304" pitchFamily="18" charset="0"/>
            </a:endParaRPr>
          </a:p>
          <a:p>
            <a:pPr marL="342900" marR="80010" lvl="0" indent="-342900" algn="just">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Concerns with the </a:t>
            </a:r>
            <a:r>
              <a:rPr lang="en-GB" sz="1100" dirty="0" err="1">
                <a:effectLst/>
                <a:latin typeface="Arial" panose="020B0604020202020204" pitchFamily="34" charset="0"/>
                <a:ea typeface="Times New Roman" panose="02020603050405020304" pitchFamily="18" charset="0"/>
              </a:rPr>
              <a:t>jej</a:t>
            </a:r>
            <a:r>
              <a:rPr lang="en-GB" sz="1100" dirty="0">
                <a:effectLst/>
                <a:latin typeface="Arial" panose="020B0604020202020204" pitchFamily="34" charset="0"/>
                <a:ea typeface="Times New Roman" panose="02020603050405020304" pitchFamily="18" charset="0"/>
              </a:rPr>
              <a:t> tube itself</a:t>
            </a:r>
            <a:endParaRPr lang="en-GB" sz="1000" dirty="0">
              <a:effectLst/>
              <a:latin typeface="Times New Roman" panose="02020603050405020304" pitchFamily="18" charset="0"/>
              <a:ea typeface="Times New Roman" panose="02020603050405020304" pitchFamily="18" charset="0"/>
            </a:endParaRPr>
          </a:p>
          <a:p>
            <a:pPr marL="270510" marR="80010" algn="just">
              <a:spcAft>
                <a:spcPts val="0"/>
              </a:spcAft>
            </a:pPr>
            <a:r>
              <a:rPr lang="en-GB" sz="1100"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L="270510" marR="80010" algn="just">
              <a:spcAft>
                <a:spcPts val="0"/>
              </a:spcAft>
            </a:pPr>
            <a:r>
              <a:rPr lang="en-GB" sz="1100" b="1"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effectLst/>
                <a:latin typeface="Arial" panose="020B0604020202020204" pitchFamily="34" charset="0"/>
                <a:ea typeface="Times New Roman" panose="02020603050405020304" pitchFamily="18" charset="0"/>
              </a:rPr>
              <a:t>Secondary care ongoing management plan (test appointments etc).  </a:t>
            </a:r>
            <a:r>
              <a:rPr lang="en-GB" sz="1100" b="1" i="1" dirty="0">
                <a:solidFill>
                  <a:srgbClr val="FF0000"/>
                </a:solidFill>
                <a:effectLst/>
                <a:latin typeface="Arial" panose="020B0604020202020204" pitchFamily="34" charset="0"/>
                <a:ea typeface="Times New Roman" panose="02020603050405020304" pitchFamily="18" charset="0"/>
              </a:rPr>
              <a:t>Please dictate “as CDS template” unless there are any amendments to make and add any patient specific information.</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i="1" dirty="0">
                <a:solidFill>
                  <a:srgbClr val="FF0000"/>
                </a:solidFill>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R="80010" algn="just"/>
            <a:r>
              <a:rPr lang="en-GB" sz="1100" dirty="0">
                <a:effectLst/>
                <a:latin typeface="Arial" panose="020B0604020202020204" pitchFamily="34" charset="0"/>
                <a:ea typeface="Times New Roman" panose="02020603050405020304" pitchFamily="18" charset="0"/>
              </a:rPr>
              <a:t>Patients are seen at two weeks after discharge following surgery, then again at three months, six months, then annually for five years.  Please contact the clinical nurse specialist team or upper GI Secretaries if you feel a patient needs a clinical review outside of these times. </a:t>
            </a:r>
            <a:endParaRPr lang="en-GB" sz="1000" dirty="0">
              <a:effectLst/>
              <a:latin typeface="Times New Roman" panose="02020603050405020304" pitchFamily="18" charset="0"/>
              <a:ea typeface="Times New Roman" panose="02020603050405020304" pitchFamily="18" charset="0"/>
            </a:endParaRPr>
          </a:p>
          <a:p>
            <a:pPr marR="80010" algn="just"/>
            <a:r>
              <a:rPr lang="en-GB" sz="1100" dirty="0">
                <a:effectLst/>
                <a:latin typeface="Arial" panose="020B0604020202020204" pitchFamily="34" charset="0"/>
                <a:ea typeface="Times New Roman" panose="02020603050405020304" pitchFamily="18" charset="0"/>
              </a:rPr>
              <a:t>We also have a Nurse led follow up service arranged through the specialist nurse. </a:t>
            </a:r>
            <a:endParaRPr lang="en-GB" sz="1000" dirty="0">
              <a:effectLst/>
              <a:latin typeface="Times New Roman" panose="02020603050405020304" pitchFamily="18" charset="0"/>
              <a:ea typeface="Times New Roman" panose="02020603050405020304" pitchFamily="18" charset="0"/>
            </a:endParaRPr>
          </a:p>
          <a:p>
            <a:pPr marR="80010" algn="just"/>
            <a:r>
              <a:rPr lang="en-GB" sz="1100" dirty="0">
                <a:effectLst/>
                <a:latin typeface="Arial" panose="020B0604020202020204" pitchFamily="34" charset="0"/>
                <a:ea typeface="Times New Roman" panose="02020603050405020304" pitchFamily="18" charset="0"/>
              </a:rPr>
              <a:t>Your patient will be offered a holistic needs assessment via local Macmillan support workers.</a:t>
            </a:r>
            <a:endParaRPr lang="en-GB" sz="1000" dirty="0">
              <a:effectLst/>
              <a:latin typeface="Times New Roman" panose="02020603050405020304" pitchFamily="18" charset="0"/>
              <a:ea typeface="Times New Roman" panose="02020603050405020304" pitchFamily="18" charset="0"/>
            </a:endParaRPr>
          </a:p>
          <a:p>
            <a:pPr marR="80010" algn="just"/>
            <a:r>
              <a:rPr lang="en-GB" sz="1100" dirty="0">
                <a:effectLst/>
                <a:latin typeface="Arial" panose="020B0604020202020204" pitchFamily="34" charset="0"/>
                <a:ea typeface="Times New Roman" panose="02020603050405020304" pitchFamily="18" charset="0"/>
              </a:rPr>
              <a:t>Your patient may need to see the oncologist to discuss further oncological treatment.</a:t>
            </a:r>
            <a:endParaRPr lang="en-GB" sz="1000" dirty="0">
              <a:effectLst/>
              <a:latin typeface="Times New Roman" panose="02020603050405020304" pitchFamily="18" charset="0"/>
              <a:ea typeface="Times New Roman" panose="02020603050405020304" pitchFamily="18" charset="0"/>
            </a:endParaRPr>
          </a:p>
          <a:p>
            <a:pPr marR="80010" algn="just"/>
            <a:r>
              <a:rPr lang="en-GB" sz="1100" dirty="0">
                <a:effectLst/>
                <a:latin typeface="Arial" panose="020B0604020202020204" pitchFamily="34" charset="0"/>
                <a:ea typeface="Times New Roman" panose="02020603050405020304" pitchFamily="18" charset="0"/>
              </a:rPr>
              <a:t>Patients are automatically referred to the UH Bristol Next Steps Day (health and well-being event) as part of the cancer recovery package.</a:t>
            </a:r>
            <a:endParaRPr lang="en-GB" sz="1000" dirty="0">
              <a:effectLst/>
              <a:latin typeface="Times New Roman" panose="02020603050405020304" pitchFamily="18" charset="0"/>
              <a:ea typeface="Times New Roman" panose="02020603050405020304" pitchFamily="18" charset="0"/>
            </a:endParaRPr>
          </a:p>
          <a:p>
            <a:pPr marR="80010" algn="just"/>
            <a:r>
              <a:rPr lang="en-GB" sz="1100"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effectLst/>
                <a:latin typeface="Arial" panose="020B0604020202020204" pitchFamily="34" charset="0"/>
                <a:ea typeface="Times New Roman" panose="02020603050405020304" pitchFamily="18" charset="0"/>
              </a:rPr>
              <a:t>Advise entry onto Primary Care Palliative or Supportive Care Register, mention if poor prognosis letter has been sent:  </a:t>
            </a:r>
            <a:r>
              <a:rPr lang="en-GB" sz="1100" dirty="0">
                <a:effectLst/>
                <a:latin typeface="Arial" panose="020B0604020202020204" pitchFamily="34" charset="0"/>
                <a:ea typeface="Times New Roman" panose="02020603050405020304" pitchFamily="18" charset="0"/>
              </a:rPr>
              <a:t>Yes/No </a:t>
            </a:r>
            <a:r>
              <a:rPr lang="en-GB" sz="1100" b="1" i="1" dirty="0">
                <a:solidFill>
                  <a:srgbClr val="FF0000"/>
                </a:solidFill>
                <a:effectLst/>
                <a:latin typeface="Arial" panose="020B0604020202020204" pitchFamily="34" charset="0"/>
                <a:ea typeface="Times New Roman" panose="02020603050405020304" pitchFamily="18" charset="0"/>
              </a:rPr>
              <a:t>please specify this is the GP Register.  If unknown please delete from letter.</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i="1" dirty="0">
                <a:solidFill>
                  <a:srgbClr val="FF0000"/>
                </a:solidFill>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effectLst/>
                <a:latin typeface="Arial" panose="020B0604020202020204" pitchFamily="34" charset="0"/>
                <a:ea typeface="Times New Roman" panose="02020603050405020304" pitchFamily="18" charset="0"/>
              </a:rPr>
              <a:t>DS1500 application completed:  </a:t>
            </a:r>
            <a:r>
              <a:rPr lang="en-GB" sz="1100" dirty="0">
                <a:effectLst/>
                <a:latin typeface="Arial" panose="020B0604020202020204" pitchFamily="34" charset="0"/>
                <a:ea typeface="Times New Roman" panose="02020603050405020304" pitchFamily="18" charset="0"/>
              </a:rPr>
              <a:t>Yes/No </a:t>
            </a:r>
            <a:r>
              <a:rPr lang="en-GB" sz="1100" b="1" dirty="0">
                <a:solidFill>
                  <a:srgbClr val="FF0000"/>
                </a:solidFill>
                <a:effectLst/>
                <a:latin typeface="Arial" panose="020B0604020202020204" pitchFamily="34" charset="0"/>
                <a:ea typeface="Times New Roman" panose="02020603050405020304" pitchFamily="18" charset="0"/>
              </a:rPr>
              <a:t>please specify.  If unknown, please delete from letter.</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solidFill>
                  <a:srgbClr val="FF0000"/>
                </a:solidFill>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effectLst/>
                <a:latin typeface="Arial" panose="020B0604020202020204" pitchFamily="34" charset="0"/>
                <a:ea typeface="Times New Roman" panose="02020603050405020304" pitchFamily="18" charset="0"/>
              </a:rPr>
              <a:t>Prescription charge exemption arranged:  </a:t>
            </a:r>
            <a:r>
              <a:rPr lang="en-GB" sz="1100" dirty="0">
                <a:effectLst/>
                <a:latin typeface="Arial" panose="020B0604020202020204" pitchFamily="34" charset="0"/>
                <a:ea typeface="Times New Roman" panose="02020603050405020304" pitchFamily="18" charset="0"/>
              </a:rPr>
              <a:t>Yes/No </a:t>
            </a:r>
            <a:r>
              <a:rPr lang="en-GB" sz="1100" b="1" dirty="0">
                <a:solidFill>
                  <a:srgbClr val="FF0000"/>
                </a:solidFill>
                <a:effectLst/>
                <a:latin typeface="Arial" panose="020B0604020202020204" pitchFamily="34" charset="0"/>
                <a:ea typeface="Times New Roman" panose="02020603050405020304" pitchFamily="18" charset="0"/>
              </a:rPr>
              <a:t>please specify, if unknown please delete from letter.</a:t>
            </a:r>
            <a:endParaRPr lang="en-GB" sz="1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81117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622557-DE2B-C9D5-4115-A3DD016426AC}"/>
              </a:ext>
            </a:extLst>
          </p:cNvPr>
          <p:cNvSpPr txBox="1"/>
          <p:nvPr/>
        </p:nvSpPr>
        <p:spPr>
          <a:xfrm>
            <a:off x="366319" y="437268"/>
            <a:ext cx="11459362" cy="6355586"/>
          </a:xfrm>
          <a:prstGeom prst="rect">
            <a:avLst/>
          </a:prstGeom>
          <a:noFill/>
        </p:spPr>
        <p:txBody>
          <a:bodyPr wrap="square">
            <a:spAutoFit/>
          </a:bodyPr>
          <a:lstStyle/>
          <a:p>
            <a:pPr marR="80010" algn="just"/>
            <a:r>
              <a:rPr lang="en-GB" sz="1100" b="1" dirty="0">
                <a:effectLst/>
                <a:latin typeface="Arial" panose="020B0604020202020204" pitchFamily="34" charset="0"/>
                <a:ea typeface="Times New Roman" panose="02020603050405020304" pitchFamily="18" charset="0"/>
              </a:rPr>
              <a:t>Contacts for re-referrals or queries </a:t>
            </a:r>
            <a:r>
              <a:rPr lang="en-GB" sz="1100" b="1" i="1" dirty="0">
                <a:solidFill>
                  <a:srgbClr val="FF0000"/>
                </a:solidFill>
                <a:effectLst/>
                <a:latin typeface="Arial" panose="020B0604020202020204" pitchFamily="34" charset="0"/>
                <a:ea typeface="Times New Roman" panose="02020603050405020304" pitchFamily="18" charset="0"/>
              </a:rPr>
              <a:t>Please dictate “as CDS template” unless there are any amendments to make.</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i="1" dirty="0">
                <a:solidFill>
                  <a:srgbClr val="FF0000"/>
                </a:solidFill>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effectLst/>
                <a:latin typeface="Arial" panose="020B0604020202020204" pitchFamily="34" charset="0"/>
                <a:ea typeface="Times New Roman" panose="02020603050405020304" pitchFamily="18" charset="0"/>
              </a:rPr>
              <a:t>In-Hours:  </a:t>
            </a:r>
            <a:r>
              <a:rPr lang="en-GB" sz="1100" dirty="0">
                <a:effectLst/>
                <a:latin typeface="Arial" panose="020B0604020202020204" pitchFamily="34" charset="0"/>
                <a:ea typeface="Times New Roman" panose="02020603050405020304" pitchFamily="18" charset="0"/>
              </a:rPr>
              <a:t>Upper GI Clinical Nurse Specialist – 0117 3423004/bleep 2049 via switchboard</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effectLst/>
                <a:latin typeface="Arial" panose="020B0604020202020204" pitchFamily="34" charset="0"/>
                <a:ea typeface="Times New Roman" panose="02020603050405020304" pitchFamily="18" charset="0"/>
              </a:rPr>
              <a:t>Out-of-Hours:  </a:t>
            </a:r>
            <a:r>
              <a:rPr lang="en-GB" sz="1100" dirty="0">
                <a:effectLst/>
                <a:latin typeface="Arial" panose="020B0604020202020204" pitchFamily="34" charset="0"/>
                <a:ea typeface="Times New Roman" panose="02020603050405020304" pitchFamily="18" charset="0"/>
              </a:rPr>
              <a:t>Switchboard 0117 9230000 – surgical Registrar on-call</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effectLst/>
                <a:latin typeface="Arial" panose="020B0604020202020204" pitchFamily="34" charset="0"/>
                <a:ea typeface="Times New Roman" panose="02020603050405020304" pitchFamily="18" charset="0"/>
              </a:rPr>
              <a:t>Specialist Dietician Sarah Perkins/ Joanne Porter:</a:t>
            </a:r>
            <a:r>
              <a:rPr lang="en-GB" sz="1100" dirty="0">
                <a:effectLst/>
                <a:latin typeface="Arial" panose="020B0604020202020204" pitchFamily="34" charset="0"/>
                <a:ea typeface="Times New Roman" panose="02020603050405020304" pitchFamily="18" charset="0"/>
              </a:rPr>
              <a:t> via switchboard in office hours 0117 9230000</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effectLst/>
                <a:latin typeface="Arial" panose="020B0604020202020204" pitchFamily="34" charset="0"/>
                <a:ea typeface="Times New Roman" panose="02020603050405020304" pitchFamily="18" charset="0"/>
              </a:rPr>
              <a:t>Referrals made to other services:  </a:t>
            </a:r>
            <a:r>
              <a:rPr lang="en-GB" sz="1100" b="1" i="1" dirty="0">
                <a:solidFill>
                  <a:srgbClr val="FF0000"/>
                </a:solidFill>
                <a:effectLst/>
                <a:latin typeface="Arial" panose="020B0604020202020204" pitchFamily="34" charset="0"/>
                <a:ea typeface="Times New Roman" panose="02020603050405020304" pitchFamily="18" charset="0"/>
              </a:rPr>
              <a:t>Please specify any other services referred to.</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i="1" dirty="0">
                <a:solidFill>
                  <a:srgbClr val="FF0000"/>
                </a:solidFill>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R="80010" algn="just"/>
            <a:r>
              <a:rPr lang="en-GB" sz="1100" dirty="0">
                <a:effectLst/>
                <a:latin typeface="Arial" panose="020B0604020202020204" pitchFamily="34" charset="0"/>
                <a:ea typeface="Times New Roman" panose="02020603050405020304" pitchFamily="18" charset="0"/>
              </a:rPr>
              <a:t>Local Clinical Nurse Specialist/Macmillan Support Worker/Support Group/ Dietician/ Oncologist</a:t>
            </a:r>
            <a:endParaRPr lang="en-GB" sz="1000" dirty="0">
              <a:effectLst/>
              <a:latin typeface="Times New Roman" panose="02020603050405020304" pitchFamily="18" charset="0"/>
              <a:ea typeface="Times New Roman" panose="02020603050405020304" pitchFamily="18" charset="0"/>
            </a:endParaRPr>
          </a:p>
          <a:p>
            <a:pPr marR="80010" algn="just"/>
            <a:r>
              <a:rPr lang="en-GB" sz="1100"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effectLst/>
                <a:latin typeface="Arial" panose="020B0604020202020204" pitchFamily="34" charset="0"/>
                <a:ea typeface="Times New Roman" panose="02020603050405020304" pitchFamily="18" charset="0"/>
              </a:rPr>
              <a:t>Required GP actions in addition to GP Cancer Care Review (</a:t>
            </a:r>
            <a:r>
              <a:rPr lang="en-GB" sz="1100" b="1" dirty="0" err="1">
                <a:effectLst/>
                <a:latin typeface="Arial" panose="020B0604020202020204" pitchFamily="34" charset="0"/>
                <a:ea typeface="Times New Roman" panose="02020603050405020304" pitchFamily="18" charset="0"/>
              </a:rPr>
              <a:t>eg</a:t>
            </a:r>
            <a:r>
              <a:rPr lang="en-GB" sz="1100" b="1" dirty="0">
                <a:effectLst/>
                <a:latin typeface="Arial" panose="020B0604020202020204" pitchFamily="34" charset="0"/>
                <a:ea typeface="Times New Roman" panose="02020603050405020304" pitchFamily="18" charset="0"/>
              </a:rPr>
              <a:t> ongoing medication).  </a:t>
            </a:r>
            <a:r>
              <a:rPr lang="en-GB" sz="1100" b="1" i="1" dirty="0">
                <a:solidFill>
                  <a:srgbClr val="FF0000"/>
                </a:solidFill>
                <a:effectLst/>
                <a:latin typeface="Arial" panose="020B0604020202020204" pitchFamily="34" charset="0"/>
                <a:ea typeface="Times New Roman" panose="02020603050405020304" pitchFamily="18" charset="0"/>
              </a:rPr>
              <a:t>Please dictate “as CDS template” unless there are any amendments to make and add any patient specific information. (</a:t>
            </a:r>
            <a:r>
              <a:rPr lang="en-GB" sz="1100" b="1" i="1" dirty="0" err="1">
                <a:solidFill>
                  <a:srgbClr val="FF0000"/>
                </a:solidFill>
                <a:effectLst/>
                <a:latin typeface="Arial" panose="020B0604020202020204" pitchFamily="34" charset="0"/>
                <a:ea typeface="Times New Roman" panose="02020603050405020304" pitchFamily="18" charset="0"/>
              </a:rPr>
              <a:t>eg</a:t>
            </a:r>
            <a:r>
              <a:rPr lang="en-GB" sz="1100" b="1" i="1" dirty="0">
                <a:solidFill>
                  <a:srgbClr val="FF0000"/>
                </a:solidFill>
                <a:effectLst/>
                <a:latin typeface="Arial" panose="020B0604020202020204" pitchFamily="34" charset="0"/>
                <a:ea typeface="Times New Roman" panose="02020603050405020304" pitchFamily="18" charset="0"/>
              </a:rPr>
              <a:t> if hospice referral needed)</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i="1" dirty="0">
                <a:solidFill>
                  <a:srgbClr val="FF0000"/>
                </a:solidFill>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L="342900" marR="80010" lvl="0" indent="-342900" algn="just">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Continue PPI prescription (if </a:t>
            </a:r>
            <a:r>
              <a:rPr lang="en-GB" sz="1100" dirty="0" err="1">
                <a:effectLst/>
                <a:latin typeface="Arial" panose="020B0604020202020204" pitchFamily="34" charset="0"/>
                <a:ea typeface="Times New Roman" panose="02020603050405020304" pitchFamily="18" charset="0"/>
              </a:rPr>
              <a:t>oesophagectomy</a:t>
            </a:r>
            <a:r>
              <a:rPr lang="en-GB" sz="1100" dirty="0">
                <a:effectLst/>
                <a:latin typeface="Arial" panose="020B0604020202020204" pitchFamily="34" charset="0"/>
                <a:ea typeface="Times New Roman" panose="02020603050405020304" pitchFamily="18" charset="0"/>
              </a:rPr>
              <a:t> patient) </a:t>
            </a:r>
            <a:endParaRPr lang="en-GB" sz="1000" dirty="0">
              <a:effectLst/>
              <a:latin typeface="Times New Roman" panose="02020603050405020304" pitchFamily="18" charset="0"/>
              <a:ea typeface="Times New Roman" panose="02020603050405020304" pitchFamily="18" charset="0"/>
            </a:endParaRPr>
          </a:p>
          <a:p>
            <a:pPr marL="342900" marR="80010" lvl="0" indent="-342900" algn="just">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Monitor weight </a:t>
            </a:r>
            <a:endParaRPr lang="en-GB" sz="1000" dirty="0">
              <a:effectLst/>
              <a:latin typeface="Times New Roman" panose="02020603050405020304" pitchFamily="18" charset="0"/>
              <a:ea typeface="Times New Roman" panose="02020603050405020304" pitchFamily="18" charset="0"/>
            </a:endParaRPr>
          </a:p>
          <a:p>
            <a:pPr marL="342900" marR="80010" lvl="0" indent="-342900" algn="just">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Continue vitamin B12 injections indefinitely every three months (if gastrectomy patient).</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i="1" dirty="0">
                <a:solidFill>
                  <a:srgbClr val="FF0000"/>
                </a:solidFill>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marR="80010" algn="just"/>
            <a:r>
              <a:rPr lang="en-GB" sz="1100" b="1" dirty="0">
                <a:effectLst/>
                <a:latin typeface="Arial" panose="020B0604020202020204" pitchFamily="34" charset="0"/>
                <a:ea typeface="Times New Roman" panose="02020603050405020304" pitchFamily="18" charset="0"/>
              </a:rPr>
              <a:t>Summary of information given to the patient and/or their carer about their cancer and future progress:  </a:t>
            </a:r>
            <a:r>
              <a:rPr lang="en-GB" sz="1100" b="1" i="1" dirty="0">
                <a:solidFill>
                  <a:srgbClr val="FF0000"/>
                </a:solidFill>
                <a:effectLst/>
                <a:latin typeface="Arial" panose="020B0604020202020204" pitchFamily="34" charset="0"/>
                <a:ea typeface="Times New Roman" panose="02020603050405020304" pitchFamily="18" charset="0"/>
              </a:rPr>
              <a:t>Please dictate “as CDS template” unless there are any amendments to make </a:t>
            </a:r>
            <a:r>
              <a:rPr lang="en-GB" sz="1100" b="1" i="1" dirty="0" err="1">
                <a:solidFill>
                  <a:srgbClr val="FF0000"/>
                </a:solidFill>
                <a:effectLst/>
                <a:latin typeface="Arial" panose="020B0604020202020204" pitchFamily="34" charset="0"/>
                <a:ea typeface="Times New Roman" panose="02020603050405020304" pitchFamily="18" charset="0"/>
              </a:rPr>
              <a:t>ie</a:t>
            </a:r>
            <a:r>
              <a:rPr lang="en-GB" sz="1100" b="1" i="1" dirty="0">
                <a:solidFill>
                  <a:srgbClr val="FF0000"/>
                </a:solidFill>
                <a:effectLst/>
                <a:latin typeface="Arial" panose="020B0604020202020204" pitchFamily="34" charset="0"/>
                <a:ea typeface="Times New Roman" panose="02020603050405020304" pitchFamily="18" charset="0"/>
              </a:rPr>
              <a:t>. They are palliative and add any patient specific information.</a:t>
            </a:r>
            <a:endParaRPr lang="en-GB" sz="1000" dirty="0">
              <a:effectLst/>
              <a:latin typeface="Times New Roman" panose="02020603050405020304" pitchFamily="18" charset="0"/>
              <a:ea typeface="Times New Roman" panose="02020603050405020304" pitchFamily="18" charset="0"/>
            </a:endParaRPr>
          </a:p>
          <a:p>
            <a:r>
              <a:rPr lang="en-GB" sz="1100"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algn="just"/>
            <a:r>
              <a:rPr lang="en-GB" sz="1100" dirty="0">
                <a:effectLst/>
                <a:latin typeface="Arial" panose="020B0604020202020204" pitchFamily="34" charset="0"/>
                <a:ea typeface="Times New Roman" panose="02020603050405020304" pitchFamily="18" charset="0"/>
              </a:rPr>
              <a:t>This patient has received treatment with curative intent.  They understand that this has been given with the aim of reducing their future risk of recurrence but, unfortunately, there is still a risk of their disease recurring in the future.  Please contact us if you are concerned about symptoms.</a:t>
            </a:r>
            <a:endParaRPr lang="en-GB" sz="1000" dirty="0">
              <a:effectLst/>
              <a:latin typeface="Times New Roman" panose="02020603050405020304" pitchFamily="18" charset="0"/>
              <a:ea typeface="Times New Roman" panose="02020603050405020304" pitchFamily="18" charset="0"/>
            </a:endParaRPr>
          </a:p>
          <a:p>
            <a:pPr algn="just"/>
            <a:r>
              <a:rPr lang="en-GB" sz="1100"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algn="just"/>
            <a:r>
              <a:rPr lang="en-GB" sz="1100" b="1" dirty="0">
                <a:effectLst/>
                <a:latin typeface="Arial" panose="020B0604020202020204" pitchFamily="34" charset="0"/>
                <a:ea typeface="Times New Roman" panose="02020603050405020304" pitchFamily="18" charset="0"/>
              </a:rPr>
              <a:t>Additional information including issues relating to lifestyle and support needs:  </a:t>
            </a:r>
            <a:r>
              <a:rPr lang="en-GB" sz="1100" b="1" i="1" dirty="0">
                <a:solidFill>
                  <a:srgbClr val="FF0000"/>
                </a:solidFill>
                <a:effectLst/>
                <a:latin typeface="Arial" panose="020B0604020202020204" pitchFamily="34" charset="0"/>
                <a:ea typeface="Times New Roman" panose="02020603050405020304" pitchFamily="18" charset="0"/>
              </a:rPr>
              <a:t>Please dictate “as CDS template” unless there are any amendments to make </a:t>
            </a:r>
            <a:r>
              <a:rPr lang="en-GB" sz="1100" b="1" i="1" dirty="0" err="1">
                <a:solidFill>
                  <a:srgbClr val="FF0000"/>
                </a:solidFill>
                <a:effectLst/>
                <a:latin typeface="Arial" panose="020B0604020202020204" pitchFamily="34" charset="0"/>
                <a:ea typeface="Times New Roman" panose="02020603050405020304" pitchFamily="18" charset="0"/>
              </a:rPr>
              <a:t>i.e</a:t>
            </a:r>
            <a:r>
              <a:rPr lang="en-GB" sz="1100" b="1" i="1" dirty="0">
                <a:solidFill>
                  <a:srgbClr val="FF0000"/>
                </a:solidFill>
                <a:effectLst/>
                <a:latin typeface="Arial" panose="020B0604020202020204" pitchFamily="34" charset="0"/>
                <a:ea typeface="Times New Roman" panose="02020603050405020304" pitchFamily="18" charset="0"/>
              </a:rPr>
              <a:t> they are palliative and add any patient specific information. Also referrals made hospice/ DN </a:t>
            </a:r>
            <a:endParaRPr lang="en-GB" sz="1000" dirty="0">
              <a:effectLst/>
              <a:latin typeface="Times New Roman" panose="02020603050405020304" pitchFamily="18" charset="0"/>
              <a:ea typeface="Times New Roman" panose="02020603050405020304" pitchFamily="18" charset="0"/>
            </a:endParaRPr>
          </a:p>
          <a:p>
            <a:pPr algn="just"/>
            <a:r>
              <a:rPr lang="en-GB" sz="1100" b="1" i="1" dirty="0">
                <a:solidFill>
                  <a:srgbClr val="FF0000"/>
                </a:solidFill>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algn="just"/>
            <a:r>
              <a:rPr lang="en-GB" sz="1100" dirty="0">
                <a:effectLst/>
                <a:latin typeface="Arial" panose="020B0604020202020204" pitchFamily="34" charset="0"/>
                <a:ea typeface="Times New Roman" panose="02020603050405020304" pitchFamily="18" charset="0"/>
              </a:rPr>
              <a:t>Please encourage rehabilitation back to previous health including healthy lifestyle modifications, encouraging healthy diet, moderate alcohol intake, regular exercise and smoking cessation advice and encouragement.</a:t>
            </a:r>
            <a:endParaRPr lang="en-GB" sz="1000" dirty="0">
              <a:effectLst/>
              <a:latin typeface="Times New Roman" panose="02020603050405020304" pitchFamily="18" charset="0"/>
              <a:ea typeface="Times New Roman" panose="02020603050405020304" pitchFamily="18" charset="0"/>
            </a:endParaRPr>
          </a:p>
          <a:p>
            <a:pPr algn="just"/>
            <a:r>
              <a:rPr lang="en-GB" sz="1100"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algn="just"/>
            <a:r>
              <a:rPr lang="en-GB" sz="1100" dirty="0">
                <a:effectLst/>
                <a:latin typeface="Arial" panose="020B0604020202020204" pitchFamily="34" charset="0"/>
                <a:ea typeface="Times New Roman" panose="02020603050405020304" pitchFamily="18" charset="0"/>
              </a:rPr>
              <a:t>The Upper GI Clinical Nurse Specialists offer referrals to support groups, Next Steps Days, the Penny </a:t>
            </a:r>
            <a:r>
              <a:rPr lang="en-GB" sz="1100" dirty="0" err="1">
                <a:effectLst/>
                <a:latin typeface="Arial" panose="020B0604020202020204" pitchFamily="34" charset="0"/>
                <a:ea typeface="Times New Roman" panose="02020603050405020304" pitchFamily="18" charset="0"/>
              </a:rPr>
              <a:t>Brohn</a:t>
            </a:r>
            <a:r>
              <a:rPr lang="en-GB" sz="1100" dirty="0">
                <a:effectLst/>
                <a:latin typeface="Arial" panose="020B0604020202020204" pitchFamily="34" charset="0"/>
                <a:ea typeface="Times New Roman" panose="02020603050405020304" pitchFamily="18" charset="0"/>
              </a:rPr>
              <a:t> Centre, and Macmillan Support Workers.  </a:t>
            </a:r>
            <a:endParaRPr lang="en-GB" sz="1000" dirty="0">
              <a:effectLst/>
              <a:latin typeface="Times New Roman" panose="02020603050405020304" pitchFamily="18" charset="0"/>
              <a:ea typeface="Times New Roman" panose="02020603050405020304" pitchFamily="18" charset="0"/>
            </a:endParaRPr>
          </a:p>
          <a:p>
            <a:pPr algn="just"/>
            <a:r>
              <a:rPr lang="en-GB" sz="1100" dirty="0">
                <a:effectLst/>
                <a:latin typeface="Arial" panose="020B0604020202020204" pitchFamily="34" charset="0"/>
                <a:ea typeface="Times New Roman" panose="02020603050405020304" pitchFamily="18" charset="0"/>
              </a:rPr>
              <a:t>The patient can contact the Clinical Nurse Specialists for support and referrals throughout and beyond treatment.  </a:t>
            </a:r>
            <a:endParaRPr lang="en-GB" sz="1000" dirty="0">
              <a:effectLst/>
              <a:latin typeface="Times New Roman" panose="02020603050405020304" pitchFamily="18" charset="0"/>
              <a:ea typeface="Times New Roman" panose="02020603050405020304" pitchFamily="18" charset="0"/>
            </a:endParaRPr>
          </a:p>
          <a:p>
            <a:pPr algn="just"/>
            <a:r>
              <a:rPr lang="en-GB" sz="1100" dirty="0">
                <a:effectLst/>
                <a:latin typeface="Arial" panose="020B0604020202020204" pitchFamily="34" charset="0"/>
                <a:ea typeface="Times New Roman" panose="02020603050405020304" pitchFamily="18" charset="0"/>
              </a:rPr>
              <a:t>Please contact them directly to discuss any of these opportunities.</a:t>
            </a:r>
            <a:endParaRPr lang="en-GB" sz="1000" dirty="0">
              <a:effectLst/>
              <a:latin typeface="Times New Roman" panose="02020603050405020304" pitchFamily="18" charset="0"/>
              <a:ea typeface="Times New Roman" panose="02020603050405020304" pitchFamily="18" charset="0"/>
            </a:endParaRPr>
          </a:p>
          <a:p>
            <a:pPr algn="just"/>
            <a:r>
              <a:rPr lang="en-GB" sz="1100"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algn="just"/>
            <a:r>
              <a:rPr lang="en-GB" sz="1100"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algn="just"/>
            <a:r>
              <a:rPr lang="en-GB" sz="1100" b="1" dirty="0">
                <a:effectLst/>
                <a:latin typeface="Arial" panose="020B0604020202020204" pitchFamily="34" charset="0"/>
                <a:ea typeface="Times New Roman" panose="02020603050405020304" pitchFamily="18" charset="0"/>
              </a:rPr>
              <a:t>Completing Clinician:		Signature:					Date:</a:t>
            </a:r>
            <a:endParaRPr lang="en-GB" sz="1000" dirty="0">
              <a:effectLst/>
              <a:latin typeface="Times New Roman" panose="02020603050405020304" pitchFamily="18" charset="0"/>
              <a:ea typeface="Times New Roman" panose="02020603050405020304" pitchFamily="18" charset="0"/>
            </a:endParaRPr>
          </a:p>
          <a:p>
            <a:r>
              <a:rPr lang="en-GB" sz="1100" b="1"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r>
              <a:rPr lang="en-GB" sz="1100"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5702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4DA93D4-B8D4-D9FE-4149-530EB988C994}"/>
              </a:ext>
            </a:extLst>
          </p:cNvPr>
          <p:cNvSpPr txBox="1"/>
          <p:nvPr/>
        </p:nvSpPr>
        <p:spPr>
          <a:xfrm>
            <a:off x="1132514" y="1322828"/>
            <a:ext cx="8009389" cy="4216539"/>
          </a:xfrm>
          <a:prstGeom prst="rect">
            <a:avLst/>
          </a:prstGeom>
          <a:noFill/>
        </p:spPr>
        <p:txBody>
          <a:bodyPr wrap="square">
            <a:spAutoFit/>
          </a:bodyPr>
          <a:lstStyle/>
          <a:p>
            <a:pPr>
              <a:tabLst>
                <a:tab pos="684530" algn="l"/>
              </a:tabLst>
            </a:pPr>
            <a:r>
              <a:rPr lang="en-GB" sz="1500" b="1" dirty="0">
                <a:effectLst/>
                <a:latin typeface="Arial" panose="020B0604020202020204" pitchFamily="34" charset="0"/>
                <a:ea typeface="Times New Roman" panose="02020603050405020304" pitchFamily="18" charset="0"/>
              </a:rPr>
              <a:t>Treatment Summary for GP</a:t>
            </a:r>
            <a:r>
              <a:rPr lang="en-GB" sz="1500"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r>
              <a:rPr lang="en-GB" sz="1100" dirty="0">
                <a:effectLst/>
                <a:latin typeface="Arial" panose="020B0604020202020204" pitchFamily="34" charset="0"/>
                <a:ea typeface="Times New Roman" panose="02020603050405020304" pitchFamily="18" charset="0"/>
              </a:rPr>
              <a:t>National Cancer Survivorship Initiative</a:t>
            </a:r>
            <a:endParaRPr lang="en-GB" sz="1000" dirty="0">
              <a:effectLst/>
              <a:latin typeface="Times New Roman" panose="02020603050405020304" pitchFamily="18" charset="0"/>
              <a:ea typeface="Times New Roman" panose="02020603050405020304" pitchFamily="18" charset="0"/>
            </a:endParaRPr>
          </a:p>
          <a:p>
            <a:r>
              <a:rPr lang="en-GB" sz="1100" dirty="0">
                <a:effectLst/>
                <a:latin typeface="Arial" panose="020B0604020202020204" pitchFamily="34" charset="0"/>
                <a:ea typeface="Times New Roman" panose="02020603050405020304" pitchFamily="18" charset="0"/>
              </a:rPr>
              <a:t>(NCSI)  - Working in Partnership</a:t>
            </a:r>
            <a:endParaRPr lang="en-GB" sz="1000" dirty="0">
              <a:effectLst/>
              <a:latin typeface="Times New Roman" panose="02020603050405020304" pitchFamily="18" charset="0"/>
              <a:ea typeface="Times New Roman" panose="02020603050405020304" pitchFamily="18" charset="0"/>
            </a:endParaRPr>
          </a:p>
          <a:p>
            <a:r>
              <a:rPr lang="en-GB" sz="1100"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r>
              <a:rPr lang="en-GB" sz="1100" b="1" dirty="0">
                <a:effectLst/>
                <a:latin typeface="Arial" panose="020B0604020202020204" pitchFamily="34" charset="0"/>
                <a:ea typeface="Times New Roman" panose="02020603050405020304" pitchFamily="18" charset="0"/>
              </a:rPr>
              <a:t>Clinic:  </a:t>
            </a:r>
            <a:r>
              <a:rPr lang="en-GB" sz="1100" b="1" i="1" dirty="0">
                <a:solidFill>
                  <a:srgbClr val="FF0000"/>
                </a:solidFill>
                <a:effectLst/>
                <a:latin typeface="Arial" panose="020B0604020202020204" pitchFamily="34" charset="0"/>
                <a:ea typeface="Times New Roman" panose="02020603050405020304" pitchFamily="18" charset="0"/>
              </a:rPr>
              <a:t>date dictated</a:t>
            </a:r>
            <a:endParaRPr lang="en-GB" sz="1000" dirty="0">
              <a:effectLst/>
              <a:latin typeface="Times New Roman" panose="02020603050405020304" pitchFamily="18" charset="0"/>
              <a:ea typeface="Times New Roman" panose="02020603050405020304" pitchFamily="18" charset="0"/>
            </a:endParaRPr>
          </a:p>
          <a:p>
            <a:r>
              <a:rPr lang="en-GB" sz="1100" dirty="0">
                <a:effectLst/>
                <a:latin typeface="Arial" panose="020B0604020202020204" pitchFamily="34" charset="0"/>
                <a:ea typeface="Times New Roman" panose="02020603050405020304" pitchFamily="18" charset="0"/>
              </a:rPr>
              <a:t>Re: </a:t>
            </a:r>
            <a:r>
              <a:rPr lang="en-GB" sz="1100" b="1" dirty="0">
                <a:effectLst/>
                <a:latin typeface="Arial" panose="020B0604020202020204" pitchFamily="34" charset="0"/>
                <a:ea typeface="Times New Roman" panose="02020603050405020304" pitchFamily="18" charset="0"/>
              </a:rPr>
              <a:t>   D.O.B. </a:t>
            </a:r>
            <a:endParaRPr lang="en-GB" sz="1000" dirty="0">
              <a:effectLst/>
              <a:latin typeface="Times New Roman" panose="02020603050405020304" pitchFamily="18" charset="0"/>
              <a:ea typeface="Times New Roman" panose="02020603050405020304" pitchFamily="18" charset="0"/>
            </a:endParaRPr>
          </a:p>
          <a:p>
            <a:pPr indent="228600"/>
            <a:r>
              <a:rPr lang="en-GB" sz="1100" b="1"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r>
              <a:rPr lang="en-GB" sz="1100" b="1" dirty="0">
                <a:effectLst/>
                <a:latin typeface="Arial" panose="020B0604020202020204" pitchFamily="34" charset="0"/>
                <a:ea typeface="Times New Roman" panose="02020603050405020304" pitchFamily="18" charset="0"/>
              </a:rPr>
              <a:t>Trust No  NHS No </a:t>
            </a:r>
            <a:endParaRPr lang="en-GB" sz="1000" dirty="0">
              <a:effectLst/>
              <a:latin typeface="Times New Roman" panose="02020603050405020304" pitchFamily="18" charset="0"/>
              <a:ea typeface="Times New Roman" panose="02020603050405020304" pitchFamily="18" charset="0"/>
            </a:endParaRPr>
          </a:p>
          <a:p>
            <a:r>
              <a:rPr lang="en-GB" sz="1100"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r>
              <a:rPr lang="en-GB" sz="1100" dirty="0">
                <a:effectLst/>
                <a:latin typeface="Arial" panose="020B0604020202020204" pitchFamily="34" charset="0"/>
                <a:ea typeface="Times New Roman" panose="02020603050405020304" pitchFamily="18" charset="0"/>
              </a:rPr>
              <a:t>Dear Dr </a:t>
            </a:r>
            <a:endParaRPr lang="en-GB" sz="1000" dirty="0">
              <a:effectLst/>
              <a:latin typeface="Times New Roman" panose="02020603050405020304" pitchFamily="18" charset="0"/>
              <a:ea typeface="Times New Roman" panose="02020603050405020304" pitchFamily="18" charset="0"/>
            </a:endParaRPr>
          </a:p>
          <a:p>
            <a:r>
              <a:rPr lang="en-GB" sz="1100"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pPr algn="just"/>
            <a:r>
              <a:rPr lang="en-GB" sz="1100" dirty="0">
                <a:effectLst/>
                <a:latin typeface="Arial" panose="020B0604020202020204" pitchFamily="34" charset="0"/>
                <a:ea typeface="Times New Roman" panose="02020603050405020304" pitchFamily="18" charset="0"/>
              </a:rPr>
              <a:t>Your patient has now completed their treatment for cancer and a summary of their diagnosis, treatment and ongoing management plan is outlined below.  The patient has/has not</a:t>
            </a:r>
            <a:r>
              <a:rPr lang="en-GB" sz="1100" b="1" dirty="0">
                <a:effectLst/>
                <a:latin typeface="Arial" panose="020B0604020202020204" pitchFamily="34" charset="0"/>
                <a:ea typeface="Times New Roman" panose="02020603050405020304" pitchFamily="18" charset="0"/>
              </a:rPr>
              <a:t> </a:t>
            </a:r>
            <a:r>
              <a:rPr lang="en-GB" sz="1100" dirty="0">
                <a:effectLst/>
                <a:latin typeface="Arial" panose="020B0604020202020204" pitchFamily="34" charset="0"/>
                <a:ea typeface="Times New Roman" panose="02020603050405020304" pitchFamily="18" charset="0"/>
              </a:rPr>
              <a:t>been given a copy of this summary.  </a:t>
            </a:r>
            <a:r>
              <a:rPr lang="en-GB" sz="1100" b="1" i="1" dirty="0">
                <a:solidFill>
                  <a:srgbClr val="FF0000"/>
                </a:solidFill>
                <a:effectLst/>
                <a:latin typeface="Arial" panose="020B0604020202020204" pitchFamily="34" charset="0"/>
                <a:ea typeface="Times New Roman" panose="02020603050405020304" pitchFamily="18" charset="0"/>
              </a:rPr>
              <a:t>Please specify if patient has a copy.</a:t>
            </a:r>
            <a:endParaRPr lang="en-GB" sz="1000" dirty="0">
              <a:effectLst/>
              <a:latin typeface="Times New Roman" panose="02020603050405020304" pitchFamily="18" charset="0"/>
              <a:ea typeface="Times New Roman" panose="02020603050405020304" pitchFamily="18" charset="0"/>
            </a:endParaRPr>
          </a:p>
          <a:p>
            <a:r>
              <a:rPr lang="en-GB" sz="1100"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r>
              <a:rPr lang="en-GB" sz="1100" b="1" dirty="0">
                <a:effectLst/>
                <a:latin typeface="Arial" panose="020B0604020202020204" pitchFamily="34" charset="0"/>
                <a:ea typeface="Times New Roman" panose="02020603050405020304" pitchFamily="18" charset="0"/>
              </a:rPr>
              <a:t>Diagnosis:  </a:t>
            </a:r>
            <a:r>
              <a:rPr lang="en-GB" sz="1100" b="1" i="1" dirty="0">
                <a:solidFill>
                  <a:srgbClr val="FF0000"/>
                </a:solidFill>
                <a:effectLst/>
                <a:latin typeface="Arial" panose="020B0604020202020204" pitchFamily="34" charset="0"/>
                <a:ea typeface="Times New Roman" panose="02020603050405020304" pitchFamily="18" charset="0"/>
              </a:rPr>
              <a:t>Please dictate – Adenocarcinoma oesophagus/squamous cell oesophagus/</a:t>
            </a:r>
            <a:endParaRPr lang="en-GB" sz="1000" dirty="0">
              <a:effectLst/>
              <a:latin typeface="Times New Roman" panose="02020603050405020304" pitchFamily="18" charset="0"/>
              <a:ea typeface="Times New Roman" panose="02020603050405020304" pitchFamily="18" charset="0"/>
            </a:endParaRPr>
          </a:p>
          <a:p>
            <a:r>
              <a:rPr lang="en-GB" sz="1100" b="1" i="1" dirty="0">
                <a:solidFill>
                  <a:srgbClr val="FF0000"/>
                </a:solidFill>
                <a:effectLst/>
                <a:latin typeface="Arial" panose="020B0604020202020204" pitchFamily="34" charset="0"/>
                <a:ea typeface="Times New Roman" panose="02020603050405020304" pitchFamily="18" charset="0"/>
              </a:rPr>
              <a:t>adenocarcinoma stomach/adenocarcinoma gastro-oesophageal junction</a:t>
            </a:r>
            <a:endParaRPr lang="en-GB" sz="1000" dirty="0">
              <a:effectLst/>
              <a:latin typeface="Times New Roman" panose="02020603050405020304" pitchFamily="18" charset="0"/>
              <a:ea typeface="Times New Roman" panose="02020603050405020304" pitchFamily="18" charset="0"/>
            </a:endParaRPr>
          </a:p>
          <a:p>
            <a:r>
              <a:rPr lang="en-GB" sz="1100"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r>
              <a:rPr lang="en-GB" sz="1100" b="1" dirty="0">
                <a:effectLst/>
                <a:latin typeface="Arial" panose="020B0604020202020204" pitchFamily="34" charset="0"/>
                <a:ea typeface="Times New Roman" panose="02020603050405020304" pitchFamily="18" charset="0"/>
              </a:rPr>
              <a:t>Date of Diagnosis:  </a:t>
            </a:r>
            <a:r>
              <a:rPr lang="en-GB" sz="1100" b="1" i="1" dirty="0">
                <a:solidFill>
                  <a:srgbClr val="FF0000"/>
                </a:solidFill>
                <a:effectLst/>
                <a:latin typeface="Arial" panose="020B0604020202020204" pitchFamily="34" charset="0"/>
                <a:ea typeface="Times New Roman" panose="02020603050405020304" pitchFamily="18" charset="0"/>
              </a:rPr>
              <a:t>Please dictate – DD/MM/YYYY</a:t>
            </a:r>
            <a:endParaRPr lang="en-GB" sz="1000" dirty="0">
              <a:effectLst/>
              <a:latin typeface="Times New Roman" panose="02020603050405020304" pitchFamily="18" charset="0"/>
              <a:ea typeface="Times New Roman" panose="02020603050405020304" pitchFamily="18" charset="0"/>
            </a:endParaRPr>
          </a:p>
          <a:p>
            <a:r>
              <a:rPr lang="en-GB" sz="1100" b="1" i="1"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r>
              <a:rPr lang="en-GB" sz="1100" b="1" dirty="0">
                <a:effectLst/>
                <a:latin typeface="Arial" panose="020B0604020202020204" pitchFamily="34" charset="0"/>
                <a:ea typeface="Times New Roman" panose="02020603050405020304" pitchFamily="18" charset="0"/>
              </a:rPr>
              <a:t>Staging:  </a:t>
            </a:r>
            <a:r>
              <a:rPr lang="en-GB" sz="1100" dirty="0">
                <a:effectLst/>
                <a:latin typeface="Arial" panose="020B0604020202020204" pitchFamily="34" charset="0"/>
                <a:ea typeface="Times New Roman" panose="02020603050405020304" pitchFamily="18" charset="0"/>
              </a:rPr>
              <a:t>Patient not suitable for radical treatment. </a:t>
            </a:r>
            <a:r>
              <a:rPr lang="en-GB" sz="1100" b="1" i="1" dirty="0">
                <a:solidFill>
                  <a:srgbClr val="FF0000"/>
                </a:solidFill>
                <a:effectLst/>
                <a:latin typeface="Arial" panose="020B0604020202020204" pitchFamily="34" charset="0"/>
                <a:ea typeface="Times New Roman" panose="02020603050405020304" pitchFamily="18" charset="0"/>
              </a:rPr>
              <a:t>Add staging from MDT in if known</a:t>
            </a:r>
            <a:endParaRPr lang="en-GB" sz="1000" dirty="0">
              <a:effectLst/>
              <a:latin typeface="Times New Roman" panose="02020603050405020304" pitchFamily="18" charset="0"/>
              <a:ea typeface="Times New Roman" panose="02020603050405020304" pitchFamily="18" charset="0"/>
            </a:endParaRPr>
          </a:p>
          <a:p>
            <a:r>
              <a:rPr lang="en-GB" sz="1100" b="1" i="1"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r>
              <a:rPr lang="en-GB" sz="1100" b="1" dirty="0">
                <a:effectLst/>
                <a:latin typeface="Arial" panose="020B0604020202020204" pitchFamily="34" charset="0"/>
                <a:ea typeface="Times New Roman" panose="02020603050405020304" pitchFamily="18" charset="0"/>
              </a:rPr>
              <a:t>Local/Distant Metastases:  </a:t>
            </a:r>
            <a:r>
              <a:rPr lang="en-GB" sz="1100" b="1" i="1" dirty="0">
                <a:solidFill>
                  <a:srgbClr val="FF0000"/>
                </a:solidFill>
                <a:effectLst/>
                <a:latin typeface="Arial" panose="020B0604020202020204" pitchFamily="34" charset="0"/>
                <a:ea typeface="Times New Roman" panose="02020603050405020304" pitchFamily="18" charset="0"/>
              </a:rPr>
              <a:t>Please dictate – Yes/No</a:t>
            </a:r>
            <a:endParaRPr lang="en-GB" sz="1000" dirty="0">
              <a:effectLst/>
              <a:latin typeface="Times New Roman" panose="02020603050405020304" pitchFamily="18" charset="0"/>
              <a:ea typeface="Times New Roman" panose="02020603050405020304" pitchFamily="18" charset="0"/>
            </a:endParaRPr>
          </a:p>
          <a:p>
            <a:r>
              <a:rPr lang="en-GB" sz="1100" b="1" i="1"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8239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1050</TotalTime>
  <Words>1941</Words>
  <Application>Microsoft Office PowerPoint</Application>
  <PresentationFormat>Widescreen</PresentationFormat>
  <Paragraphs>165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Symbol</vt:lpstr>
      <vt:lpstr>Times New Roman</vt:lpstr>
      <vt:lpstr>Office Theme</vt:lpstr>
      <vt:lpstr>UPDATE ON END OF TREATMENT SUMMARIES</vt:lpstr>
      <vt:lpstr> THE CHALLENGE OF CANCER  SURVIVORSHIP  1. Around 1.8 million people in England  are currently living with a diagnosis of  cancer. This number is increasing by over  3% a year and the total figure will rise to  over 3 million by 20301  2. Evidence shows many cancer survivors have unmet needs particularly at the end of treatment,  or are struggling with consequences of  treatment that could be either avoided or  managed.  3. Changing the way we support cancer  survivors to address unmet needs. Simply doing more of the same  will not deliver the outcomes  improvements cancer survivors expect, nor  will it be affordable for the NHS.           4. Intended to support  commissioners, providers and others to  take the actions necessary to drive  improved cancer survivorship outcomes.   5. There are key  interventions that could make an  immediate difference,    *Structured Holistic Needs Assessment  and care planning; * Treatment Summaries * Patient education and Health and Wellbeing Clinics *Advice about, and access to, schemes  that support people to undertake physical activity and healthy weight management. - (National Cancer Survivorship Initiative (NCSI) 2013)</vt:lpstr>
      <vt:lpstr>WHAT HAPPENED?  Previous work was done at UHBW and then sent to SWAG  Need to revisit this as UGI does not have a version still and behind other cancer sites  Sub-group asked to update clinical information &amp; relaunch  (Ruth Hendy, Catherine Neck, Ruth Harding)       </vt:lpstr>
      <vt:lpstr>CHALLENGES   Difficult to gain consensus from all sites  IT systems not compatible with BCR  and as regional team not all trusts have same system  Which system do we choose?  Who will complete it?  EPR? Compatibility with connecting care system/ trust Connect system?  Way forward- Update clinical content Contact IT to help format ( need allocated IT person to lead project) Discuss with SSG to gain opinion on proposed content Need accessibility statement         </vt:lpstr>
      <vt:lpstr>PowerPoint Presentation</vt:lpstr>
      <vt:lpstr>PowerPoint Presentation</vt:lpstr>
      <vt:lpstr>PowerPoint Presentation</vt:lpstr>
      <vt:lpstr>PowerPoint Presentation</vt:lpstr>
      <vt:lpstr>PowerPoint Presentation</vt:lpstr>
      <vt:lpstr>PowerPoint Presentation</vt:lpstr>
      <vt:lpstr>    Specialist Dietician. Tom Lander: via switchboard in office hours 0117 9230000   Out-of-Hours:  Switchboard 0117 9230000 – Surgical Registrar on-call   Referrals made to other services:  Please specify any other services referred to.   Clinical Nurse Specialist/Macmillan Support Worker/Support Group/Palliative care/Dietician/Hospice/ District nurse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END OF TREATMENT SUMMARIES</dc:title>
  <dc:creator>Ruth Harding</dc:creator>
  <cp:lastModifiedBy>Helen Dunderdale</cp:lastModifiedBy>
  <cp:revision>2</cp:revision>
  <dcterms:created xsi:type="dcterms:W3CDTF">2023-12-07T16:40:21Z</dcterms:created>
  <dcterms:modified xsi:type="dcterms:W3CDTF">2023-12-08T10:26:30Z</dcterms:modified>
</cp:coreProperties>
</file>