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Lato" panose="020F0502020204030203"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AAC639-581C-43D9-B74B-3D3D0C64E938}">
  <a:tblStyle styleId="{5EAAC639-581C-43D9-B74B-3D3D0C64E93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5adc10d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f5adc10d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6438da5554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6438da5554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Section separator template using the motifs.</a:t>
            </a:r>
            <a:endParaRPr/>
          </a:p>
        </p:txBody>
      </p:sp>
      <p:sp>
        <p:nvSpPr>
          <p:cNvPr id="183" name="Google Shape;183;g16438da5554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5e914741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5e9147415d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5e9147415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a2760499f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a2760499ff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2a2760499ff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445a33b7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445a33b7a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2445a33b7a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c4e10f50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c4e10f50e_0_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2ec4e10f50e_0_1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a5fadd2b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a5fadd2b84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2a5fadd2b84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ec4e10f50e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ec4e10f50e_0_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2ec4e10f50e_0_10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a5fadd2b84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a5fadd2b84_0_1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2a5fadd2b84_0_18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ec4e10f50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ec4e10f50e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2ec4e10f50e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dp.nihr.ac.uk/" TargetMode="External"/><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Rebecca.pienaar@nihr.ac.uk"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017650" y="3986200"/>
            <a:ext cx="96504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 </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Brain &amp; CNS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17/07/2024</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20"/>
          <p:cNvSpPr txBox="1">
            <a:spLocks noGrp="1"/>
          </p:cNvSpPr>
          <p:nvPr>
            <p:ph type="body" idx="1"/>
          </p:nvPr>
        </p:nvSpPr>
        <p:spPr>
          <a:xfrm>
            <a:off x="838200" y="538415"/>
            <a:ext cx="10515600" cy="42564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3">
                  <a:extLst>
                    <a:ext uri="{A12FA001-AC4F-418D-AE19-62706E023703}">
                      <ahyp:hlinkClr xmlns:ahyp="http://schemas.microsoft.com/office/drawing/2018/hyperlinkcolor" val="tx"/>
                    </a:ext>
                  </a:extLst>
                </a:hlinkClick>
              </a:rPr>
              <a:t>NIHR ODP</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CRN, </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including all specialty areas</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endParaRPr>
              <a:solidFill>
                <a:srgbClr val="193E72"/>
              </a:solidFill>
              <a:latin typeface="Lato"/>
              <a:ea typeface="Lato"/>
              <a:cs typeface="Lato"/>
              <a:sym typeface="Lato"/>
            </a:endParaRPr>
          </a:p>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4">
                  <a:extLst>
                    <a:ext uri="{A12FA001-AC4F-418D-AE19-62706E023703}">
                      <ahyp:hlinkClr xmlns:ahyp="http://schemas.microsoft.com/office/drawing/2018/hyperlinkcolor" val="tx"/>
                    </a:ext>
                  </a:extLst>
                </a:hlinkClick>
              </a:rPr>
              <a:t>NIHR Be Part of Research</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00">
              <a:latin typeface="Lato"/>
              <a:ea typeface="Lato"/>
              <a:cs typeface="Lato"/>
              <a:sym typeface="Lato"/>
            </a:endParaRPr>
          </a:p>
          <a:p>
            <a:pPr marL="0" lvl="0" indent="0" algn="l" rtl="0">
              <a:lnSpc>
                <a:spcPct val="100000"/>
              </a:lnSpc>
              <a:spcBef>
                <a:spcPts val="1000"/>
              </a:spcBef>
              <a:spcAft>
                <a:spcPts val="0"/>
              </a:spcAft>
              <a:buSzPts val="2400"/>
              <a:buNone/>
            </a:pPr>
            <a:endParaRPr sz="2200">
              <a:latin typeface="Lato"/>
              <a:ea typeface="Lato"/>
              <a:cs typeface="Lato"/>
              <a:sym typeface="Lato"/>
            </a:endParaRPr>
          </a:p>
          <a:p>
            <a:pPr marL="0" lvl="0" indent="0" algn="l" rtl="0">
              <a:lnSpc>
                <a:spcPct val="100000"/>
              </a:lnSpc>
              <a:spcBef>
                <a:spcPts val="1000"/>
              </a:spcBef>
              <a:spcAft>
                <a:spcPts val="0"/>
              </a:spcAft>
              <a:buSzPts val="2400"/>
              <a:buNone/>
            </a:pPr>
            <a:r>
              <a:rPr lang="en-GB"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rPr>
              <a:t>National Cancer Research Institute Portfolio Maps</a:t>
            </a:r>
            <a:endParaRPr sz="2220"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View current national portfolio of open, closed and ‘in set up’ cancer studies</a:t>
            </a:r>
            <a:endParaRPr sz="2220">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endParaRPr sz="2220" b="1">
              <a:solidFill>
                <a:srgbClr val="193E72"/>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b="1" u="sng">
                <a:solidFill>
                  <a:srgbClr val="0000FF"/>
                </a:solidFill>
                <a:latin typeface="Lato"/>
                <a:ea typeface="Lato"/>
                <a:cs typeface="Lato"/>
                <a:sym typeface="Lato"/>
                <a:hlinkClick r:id="rId6">
                  <a:extLst>
                    <a:ext uri="{A12FA001-AC4F-418D-AE19-62706E023703}">
                      <ahyp:hlinkClr xmlns:ahyp="http://schemas.microsoft.com/office/drawing/2018/hyperlinkcolor" val="tx"/>
                    </a:ext>
                  </a:extLst>
                </a:hlinkClick>
              </a:rPr>
              <a:t>Find a Clinical Research Study (ODP) </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pic>
        <p:nvPicPr>
          <p:cNvPr id="179" name="Google Shape;179;p20"/>
          <p:cNvPicPr preferRelativeResize="0"/>
          <p:nvPr/>
        </p:nvPicPr>
        <p:blipFill rotWithShape="1">
          <a:blip r:embed="rId7">
            <a:alphaModFix/>
          </a:blip>
          <a:srcRect/>
          <a:stretch/>
        </p:blipFill>
        <p:spPr>
          <a:xfrm rot="-5400000" flipH="1">
            <a:off x="9726048" y="-63898"/>
            <a:ext cx="2402052" cy="25298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4"/>
        <p:cNvGrpSpPr/>
        <p:nvPr/>
      </p:nvGrpSpPr>
      <p:grpSpPr>
        <a:xfrm>
          <a:off x="0" y="0"/>
          <a:ext cx="0" cy="0"/>
          <a:chOff x="0" y="0"/>
          <a:chExt cx="0" cy="0"/>
        </a:xfrm>
      </p:grpSpPr>
      <p:sp>
        <p:nvSpPr>
          <p:cNvPr id="185" name="Google Shape;185;p21"/>
          <p:cNvSpPr txBox="1">
            <a:spLocks noGrp="1"/>
          </p:cNvSpPr>
          <p:nvPr>
            <p:ph type="body" idx="4294967295"/>
          </p:nvPr>
        </p:nvSpPr>
        <p:spPr>
          <a:xfrm>
            <a:off x="838200" y="1604290"/>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en-GB" sz="3000">
                <a:solidFill>
                  <a:schemeClr val="lt1"/>
                </a:solidFill>
                <a:latin typeface="Lato"/>
                <a:ea typeface="Lato"/>
                <a:cs typeface="Lato"/>
                <a:sym typeface="Lato"/>
              </a:rPr>
              <a:t>Research Delivery Manager</a:t>
            </a:r>
            <a:endParaRPr>
              <a:solidFill>
                <a:schemeClr val="lt1"/>
              </a:solidFill>
              <a:latin typeface="Lato"/>
              <a:ea typeface="Lato"/>
              <a:cs typeface="Lato"/>
              <a:sym typeface="Lato"/>
            </a:endParaRPr>
          </a:p>
          <a:p>
            <a:pPr marL="0" lvl="0" indent="0" algn="ctr" rtl="0">
              <a:lnSpc>
                <a:spcPct val="90000"/>
              </a:lnSpc>
              <a:spcBef>
                <a:spcPts val="0"/>
              </a:spcBef>
              <a:spcAft>
                <a:spcPts val="0"/>
              </a:spcAft>
              <a:buNone/>
            </a:pPr>
            <a:r>
              <a:rPr lang="en-GB">
                <a:solidFill>
                  <a:schemeClr val="lt1"/>
                </a:solidFill>
                <a:latin typeface="Lato"/>
                <a:ea typeface="Lato"/>
                <a:cs typeface="Lato"/>
                <a:sym typeface="Lato"/>
              </a:rPr>
              <a:t>claire.matthews@nihr.ac.uk </a:t>
            </a:r>
            <a:endParaRPr>
              <a:solidFill>
                <a:schemeClr val="lt1"/>
              </a:solidFill>
              <a:latin typeface="Lato"/>
              <a:ea typeface="Lato"/>
              <a:cs typeface="Lato"/>
              <a:sym typeface="Lato"/>
            </a:endParaRPr>
          </a:p>
          <a:p>
            <a:pPr marL="0" lvl="0" indent="0" algn="ctr" rtl="0">
              <a:lnSpc>
                <a:spcPct val="90000"/>
              </a:lnSpc>
              <a:spcBef>
                <a:spcPts val="0"/>
              </a:spcBef>
              <a:spcAft>
                <a:spcPts val="0"/>
              </a:spcAft>
              <a:buNone/>
            </a:pPr>
            <a:endParaRPr>
              <a:solidFill>
                <a:schemeClr val="lt1"/>
              </a:solidFill>
              <a:latin typeface="Lato"/>
              <a:ea typeface="Lato"/>
              <a:cs typeface="Lato"/>
              <a:sym typeface="Lato"/>
            </a:endParaRPr>
          </a:p>
          <a:p>
            <a:pPr marL="0" lvl="0" indent="0" algn="ctr" rtl="0">
              <a:lnSpc>
                <a:spcPct val="90000"/>
              </a:lnSpc>
              <a:spcBef>
                <a:spcPts val="1000"/>
              </a:spcBef>
              <a:spcAft>
                <a:spcPts val="0"/>
              </a:spcAft>
              <a:buNone/>
            </a:pPr>
            <a:r>
              <a:rPr lang="en-GB" sz="3000">
                <a:solidFill>
                  <a:schemeClr val="lt1"/>
                </a:solidFill>
                <a:latin typeface="Lato"/>
                <a:ea typeface="Lato"/>
                <a:cs typeface="Lato"/>
                <a:sym typeface="Lato"/>
              </a:rPr>
              <a:t>Research Portfolio Facilitator</a:t>
            </a:r>
            <a:endParaRPr>
              <a:solidFill>
                <a:schemeClr val="lt1"/>
              </a:solidFill>
              <a:latin typeface="Lato"/>
              <a:ea typeface="Lato"/>
              <a:cs typeface="Lato"/>
              <a:sym typeface="Lato"/>
            </a:endParaRPr>
          </a:p>
          <a:p>
            <a:pPr marL="0" lvl="0" indent="0" algn="ctr" rtl="0">
              <a:lnSpc>
                <a:spcPct val="90000"/>
              </a:lnSpc>
              <a:spcBef>
                <a:spcPts val="1000"/>
              </a:spcBef>
              <a:spcAft>
                <a:spcPts val="0"/>
              </a:spcAft>
              <a:buNone/>
            </a:pPr>
            <a:r>
              <a:rPr lang="en-GB"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rebecca.pienaar@nihr.ac.uk</a:t>
            </a:r>
            <a:endParaRPr>
              <a:solidFill>
                <a:schemeClr val="lt1"/>
              </a:solidFill>
              <a:latin typeface="Lato"/>
              <a:ea typeface="Lato"/>
              <a:cs typeface="Lato"/>
              <a:sym typeface="Lato"/>
            </a:endParaRPr>
          </a:p>
          <a:p>
            <a:pPr marL="0" lvl="0" indent="0" algn="ctr" rtl="0">
              <a:lnSpc>
                <a:spcPct val="90000"/>
              </a:lnSpc>
              <a:spcBef>
                <a:spcPts val="1000"/>
              </a:spcBef>
              <a:spcAft>
                <a:spcPts val="0"/>
              </a:spcAft>
              <a:buNone/>
            </a:pPr>
            <a:endParaRPr sz="3000">
              <a:solidFill>
                <a:schemeClr val="lt1"/>
              </a:solidFill>
              <a:latin typeface="Lato"/>
              <a:ea typeface="Lato"/>
              <a:cs typeface="Lato"/>
              <a:sym typeface="Lato"/>
            </a:endParaRPr>
          </a:p>
          <a:p>
            <a:pPr marL="0" lvl="0" indent="0" algn="ctr" rtl="0">
              <a:lnSpc>
                <a:spcPct val="90000"/>
              </a:lnSpc>
              <a:spcBef>
                <a:spcPts val="1000"/>
              </a:spcBef>
              <a:spcAft>
                <a:spcPts val="0"/>
              </a:spcAft>
              <a:buNone/>
            </a:pPr>
            <a:r>
              <a:rPr lang="en-GB" sz="3000">
                <a:solidFill>
                  <a:schemeClr val="lt1"/>
                </a:solidFill>
                <a:latin typeface="Lato"/>
                <a:ea typeface="Lato"/>
                <a:cs typeface="Lato"/>
                <a:sym typeface="Lato"/>
              </a:rPr>
              <a:t>Brain Cancer Sub-specialty Lead</a:t>
            </a:r>
            <a:endParaRPr sz="3000">
              <a:solidFill>
                <a:schemeClr val="lt1"/>
              </a:solidFill>
              <a:latin typeface="Lato"/>
              <a:ea typeface="Lato"/>
              <a:cs typeface="Lato"/>
              <a:sym typeface="Lato"/>
            </a:endParaRPr>
          </a:p>
          <a:p>
            <a:pPr marL="0" lvl="0" indent="0" algn="ctr" rtl="0">
              <a:lnSpc>
                <a:spcPct val="90000"/>
              </a:lnSpc>
              <a:spcBef>
                <a:spcPts val="1000"/>
              </a:spcBef>
              <a:spcAft>
                <a:spcPts val="0"/>
              </a:spcAft>
              <a:buNone/>
            </a:pPr>
            <a:r>
              <a:rPr lang="en-GB" sz="2200">
                <a:solidFill>
                  <a:schemeClr val="lt1"/>
                </a:solidFill>
                <a:latin typeface="Lato"/>
                <a:ea typeface="Lato"/>
                <a:cs typeface="Lato"/>
                <a:sym typeface="Lato"/>
              </a:rPr>
              <a:t>christopher.herbert@uhbw.nhs.uk</a:t>
            </a:r>
            <a:endParaRPr sz="2200">
              <a:solidFill>
                <a:schemeClr val="lt1"/>
              </a:solidFill>
              <a:latin typeface="Lato"/>
              <a:ea typeface="Lato"/>
              <a:cs typeface="Lato"/>
              <a:sym typeface="Lato"/>
            </a:endParaRPr>
          </a:p>
          <a:p>
            <a:pPr marL="0" lvl="0" indent="0" algn="l" rtl="0">
              <a:lnSpc>
                <a:spcPct val="90000"/>
              </a:lnSpc>
              <a:spcBef>
                <a:spcPts val="1000"/>
              </a:spcBef>
              <a:spcAft>
                <a:spcPts val="0"/>
              </a:spcAft>
              <a:buNone/>
            </a:pP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2"/>
          <p:cNvSpPr txBox="1">
            <a:spLocks noGrp="1"/>
          </p:cNvSpPr>
          <p:nvPr>
            <p:ph type="title"/>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National Brain Cancer Research Recruitment</a:t>
            </a:r>
            <a:endParaRPr>
              <a:latin typeface="Lato"/>
              <a:ea typeface="Lato"/>
              <a:cs typeface="Lato"/>
              <a:sym typeface="Lato"/>
            </a:endParaRPr>
          </a:p>
        </p:txBody>
      </p:sp>
      <p:sp>
        <p:nvSpPr>
          <p:cNvPr id="101" name="Google Shape;101;p12"/>
          <p:cNvSpPr txBox="1"/>
          <p:nvPr/>
        </p:nvSpPr>
        <p:spPr>
          <a:xfrm>
            <a:off x="513250" y="1805200"/>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24 - Jul 24</a:t>
            </a:r>
            <a:endParaRPr sz="1600">
              <a:latin typeface="Lato"/>
              <a:ea typeface="Lato"/>
              <a:cs typeface="Lato"/>
              <a:sym typeface="Lato"/>
            </a:endParaRPr>
          </a:p>
        </p:txBody>
      </p:sp>
      <p:sp>
        <p:nvSpPr>
          <p:cNvPr id="102" name="Google Shape;102;p12"/>
          <p:cNvSpPr txBox="1"/>
          <p:nvPr/>
        </p:nvSpPr>
        <p:spPr>
          <a:xfrm>
            <a:off x="400175" y="453267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23 - Mar 24</a:t>
            </a:r>
            <a:endParaRPr sz="1600">
              <a:latin typeface="Lato"/>
              <a:ea typeface="Lato"/>
              <a:cs typeface="Lato"/>
              <a:sym typeface="Lato"/>
            </a:endParaRPr>
          </a:p>
        </p:txBody>
      </p:sp>
      <p:cxnSp>
        <p:nvCxnSpPr>
          <p:cNvPr id="103" name="Google Shape;103;p12"/>
          <p:cNvCxnSpPr/>
          <p:nvPr/>
        </p:nvCxnSpPr>
        <p:spPr>
          <a:xfrm>
            <a:off x="326400" y="3420150"/>
            <a:ext cx="11539200" cy="17700"/>
          </a:xfrm>
          <a:prstGeom prst="straightConnector1">
            <a:avLst/>
          </a:prstGeom>
          <a:noFill/>
          <a:ln w="9525" cap="flat" cmpd="sng">
            <a:solidFill>
              <a:schemeClr val="dk2"/>
            </a:solidFill>
            <a:prstDash val="solid"/>
            <a:round/>
            <a:headEnd type="none" w="med" len="med"/>
            <a:tailEnd type="none" w="med" len="med"/>
          </a:ln>
        </p:spPr>
      </p:cxnSp>
      <p:sp>
        <p:nvSpPr>
          <p:cNvPr id="104" name="Google Shape;104;p12"/>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Lato"/>
                <a:ea typeface="Lato"/>
                <a:cs typeface="Lato"/>
                <a:sym typeface="Lato"/>
              </a:rPr>
              <a:t>Source: ODP All Portfolio</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Data cut: 16/07/2024</a:t>
            </a:r>
            <a:endParaRPr sz="1200">
              <a:latin typeface="Lato"/>
              <a:ea typeface="Lato"/>
              <a:cs typeface="Lato"/>
              <a:sym typeface="Lato"/>
            </a:endParaRPr>
          </a:p>
        </p:txBody>
      </p:sp>
      <p:pic>
        <p:nvPicPr>
          <p:cNvPr id="105" name="Google Shape;105;p12"/>
          <p:cNvPicPr preferRelativeResize="0"/>
          <p:nvPr/>
        </p:nvPicPr>
        <p:blipFill>
          <a:blip r:embed="rId3">
            <a:alphaModFix/>
          </a:blip>
          <a:stretch>
            <a:fillRect/>
          </a:stretch>
        </p:blipFill>
        <p:spPr>
          <a:xfrm>
            <a:off x="1979313" y="3494400"/>
            <a:ext cx="8621329" cy="2442850"/>
          </a:xfrm>
          <a:prstGeom prst="rect">
            <a:avLst/>
          </a:prstGeom>
          <a:noFill/>
          <a:ln>
            <a:noFill/>
          </a:ln>
        </p:spPr>
      </p:pic>
      <p:pic>
        <p:nvPicPr>
          <p:cNvPr id="106" name="Google Shape;106;p12"/>
          <p:cNvPicPr preferRelativeResize="0"/>
          <p:nvPr/>
        </p:nvPicPr>
        <p:blipFill>
          <a:blip r:embed="rId4">
            <a:alphaModFix/>
          </a:blip>
          <a:stretch>
            <a:fillRect/>
          </a:stretch>
        </p:blipFill>
        <p:spPr>
          <a:xfrm>
            <a:off x="1979325" y="845175"/>
            <a:ext cx="8621325" cy="23330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grpSp>
        <p:nvGrpSpPr>
          <p:cNvPr id="112" name="Google Shape;112;p13"/>
          <p:cNvGrpSpPr/>
          <p:nvPr/>
        </p:nvGrpSpPr>
        <p:grpSpPr>
          <a:xfrm>
            <a:off x="204181" y="152400"/>
            <a:ext cx="4385241" cy="3141922"/>
            <a:chOff x="204175" y="152400"/>
            <a:chExt cx="4665150" cy="3618475"/>
          </a:xfrm>
        </p:grpSpPr>
        <p:pic>
          <p:nvPicPr>
            <p:cNvPr id="113" name="Google Shape;113;p13"/>
            <p:cNvPicPr preferRelativeResize="0"/>
            <p:nvPr/>
          </p:nvPicPr>
          <p:blipFill>
            <a:blip r:embed="rId3">
              <a:alphaModFix/>
            </a:blip>
            <a:stretch>
              <a:fillRect/>
            </a:stretch>
          </p:blipFill>
          <p:spPr>
            <a:xfrm>
              <a:off x="204175" y="152400"/>
              <a:ext cx="4665150" cy="3618475"/>
            </a:xfrm>
            <a:prstGeom prst="rect">
              <a:avLst/>
            </a:prstGeom>
            <a:noFill/>
            <a:ln>
              <a:noFill/>
            </a:ln>
          </p:spPr>
        </p:pic>
        <p:pic>
          <p:nvPicPr>
            <p:cNvPr id="114" name="Google Shape;114;p13"/>
            <p:cNvPicPr preferRelativeResize="0"/>
            <p:nvPr/>
          </p:nvPicPr>
          <p:blipFill rotWithShape="1">
            <a:blip r:embed="rId4">
              <a:alphaModFix/>
            </a:blip>
            <a:srcRect t="18752"/>
            <a:stretch/>
          </p:blipFill>
          <p:spPr>
            <a:xfrm>
              <a:off x="2611900" y="214550"/>
              <a:ext cx="2257425" cy="224425"/>
            </a:xfrm>
            <a:prstGeom prst="rect">
              <a:avLst/>
            </a:prstGeom>
            <a:noFill/>
            <a:ln>
              <a:noFill/>
            </a:ln>
          </p:spPr>
        </p:pic>
      </p:grpSp>
      <p:grpSp>
        <p:nvGrpSpPr>
          <p:cNvPr id="115" name="Google Shape;115;p13"/>
          <p:cNvGrpSpPr/>
          <p:nvPr/>
        </p:nvGrpSpPr>
        <p:grpSpPr>
          <a:xfrm>
            <a:off x="6244175" y="152400"/>
            <a:ext cx="4154275" cy="5265625"/>
            <a:chOff x="4969950" y="152400"/>
            <a:chExt cx="4154275" cy="5265625"/>
          </a:xfrm>
        </p:grpSpPr>
        <p:pic>
          <p:nvPicPr>
            <p:cNvPr id="116" name="Google Shape;116;p13"/>
            <p:cNvPicPr preferRelativeResize="0"/>
            <p:nvPr/>
          </p:nvPicPr>
          <p:blipFill>
            <a:blip r:embed="rId5">
              <a:alphaModFix/>
            </a:blip>
            <a:stretch>
              <a:fillRect/>
            </a:stretch>
          </p:blipFill>
          <p:spPr>
            <a:xfrm>
              <a:off x="4969950" y="152400"/>
              <a:ext cx="4154275" cy="5265625"/>
            </a:xfrm>
            <a:prstGeom prst="rect">
              <a:avLst/>
            </a:prstGeom>
            <a:noFill/>
            <a:ln>
              <a:noFill/>
            </a:ln>
          </p:spPr>
        </p:pic>
        <p:sp>
          <p:nvSpPr>
            <p:cNvPr id="117" name="Google Shape;117;p13"/>
            <p:cNvSpPr/>
            <p:nvPr/>
          </p:nvSpPr>
          <p:spPr>
            <a:xfrm>
              <a:off x="5842775" y="3615475"/>
              <a:ext cx="253200" cy="735600"/>
            </a:xfrm>
            <a:prstGeom prst="leftBrace">
              <a:avLst>
                <a:gd name="adj1" fmla="val 50000"/>
                <a:gd name="adj2" fmla="val 50000"/>
              </a:avLst>
            </a:prstGeom>
            <a:noFill/>
            <a:ln w="28575" cap="flat" cmpd="sng">
              <a:solidFill>
                <a:srgbClr val="E65E3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18" name="Google Shape;118;p13"/>
          <p:cNvGrpSpPr/>
          <p:nvPr/>
        </p:nvGrpSpPr>
        <p:grpSpPr>
          <a:xfrm>
            <a:off x="297425" y="3508900"/>
            <a:ext cx="4916625" cy="2354575"/>
            <a:chOff x="297425" y="3508900"/>
            <a:chExt cx="4916625" cy="2354575"/>
          </a:xfrm>
        </p:grpSpPr>
        <p:pic>
          <p:nvPicPr>
            <p:cNvPr id="119" name="Google Shape;119;p13"/>
            <p:cNvPicPr preferRelativeResize="0"/>
            <p:nvPr/>
          </p:nvPicPr>
          <p:blipFill>
            <a:blip r:embed="rId6">
              <a:alphaModFix/>
            </a:blip>
            <a:stretch>
              <a:fillRect/>
            </a:stretch>
          </p:blipFill>
          <p:spPr>
            <a:xfrm>
              <a:off x="297425" y="3508900"/>
              <a:ext cx="4761250" cy="2354575"/>
            </a:xfrm>
            <a:prstGeom prst="rect">
              <a:avLst/>
            </a:prstGeom>
            <a:noFill/>
            <a:ln>
              <a:noFill/>
            </a:ln>
          </p:spPr>
        </p:pic>
        <p:sp>
          <p:nvSpPr>
            <p:cNvPr id="120" name="Google Shape;120;p13"/>
            <p:cNvSpPr txBox="1"/>
            <p:nvPr/>
          </p:nvSpPr>
          <p:spPr>
            <a:xfrm>
              <a:off x="3525350" y="3550350"/>
              <a:ext cx="1688700" cy="205800"/>
            </a:xfrm>
            <a:prstGeom prst="rect">
              <a:avLst/>
            </a:prstGeom>
            <a:noFill/>
            <a:ln>
              <a:noFill/>
            </a:ln>
          </p:spPr>
          <p:txBody>
            <a:bodyPr spcFirstLastPara="1" wrap="square" lIns="91425" tIns="18000" rIns="91425" bIns="18000" anchor="t" anchorCtr="0">
              <a:spAutoFit/>
            </a:bodyPr>
            <a:lstStyle/>
            <a:p>
              <a:pPr marL="0" lvl="0" indent="0" algn="l" rtl="0">
                <a:spcBef>
                  <a:spcPts val="0"/>
                </a:spcBef>
                <a:spcAft>
                  <a:spcPts val="0"/>
                </a:spcAft>
                <a:buNone/>
              </a:pPr>
              <a:r>
                <a:rPr lang="en-GB" sz="1100">
                  <a:solidFill>
                    <a:schemeClr val="dk1"/>
                  </a:solidFill>
                </a:rPr>
                <a:t>Apr 2023 - July 2024</a:t>
              </a:r>
              <a:endParaRPr sz="1100">
                <a:solidFill>
                  <a:schemeClr val="dk1"/>
                </a:solidFill>
              </a:endParaRPr>
            </a:p>
          </p:txBody>
        </p:sp>
      </p:grpSp>
      <p:sp>
        <p:nvSpPr>
          <p:cNvPr id="121" name="Google Shape;121;p13"/>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Lato"/>
                <a:ea typeface="Lato"/>
                <a:cs typeface="Lato"/>
                <a:sym typeface="Lato"/>
              </a:rPr>
              <a:t>Source: ODP All Portfolio</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Data cut: 16/07/2024</a:t>
            </a:r>
            <a:endParaRPr sz="12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graphicFrame>
        <p:nvGraphicFramePr>
          <p:cNvPr id="127" name="Google Shape;127;p14"/>
          <p:cNvGraphicFramePr/>
          <p:nvPr/>
        </p:nvGraphicFramePr>
        <p:xfrm>
          <a:off x="356838" y="802875"/>
          <a:ext cx="3000000" cy="3000000"/>
        </p:xfrm>
        <a:graphic>
          <a:graphicData uri="http://schemas.openxmlformats.org/drawingml/2006/table">
            <a:tbl>
              <a:tblPr>
                <a:noFill/>
                <a:tableStyleId>{5EAAC639-581C-43D9-B74B-3D3D0C64E938}</a:tableStyleId>
              </a:tblPr>
              <a:tblGrid>
                <a:gridCol w="654800">
                  <a:extLst>
                    <a:ext uri="{9D8B030D-6E8A-4147-A177-3AD203B41FA5}">
                      <a16:colId xmlns:a16="http://schemas.microsoft.com/office/drawing/2014/main" val="20000"/>
                    </a:ext>
                  </a:extLst>
                </a:gridCol>
                <a:gridCol w="4283550">
                  <a:extLst>
                    <a:ext uri="{9D8B030D-6E8A-4147-A177-3AD203B41FA5}">
                      <a16:colId xmlns:a16="http://schemas.microsoft.com/office/drawing/2014/main" val="20001"/>
                    </a:ext>
                  </a:extLst>
                </a:gridCol>
                <a:gridCol w="2459300">
                  <a:extLst>
                    <a:ext uri="{9D8B030D-6E8A-4147-A177-3AD203B41FA5}">
                      <a16:colId xmlns:a16="http://schemas.microsoft.com/office/drawing/2014/main" val="20002"/>
                    </a:ext>
                  </a:extLst>
                </a:gridCol>
                <a:gridCol w="992950">
                  <a:extLst>
                    <a:ext uri="{9D8B030D-6E8A-4147-A177-3AD203B41FA5}">
                      <a16:colId xmlns:a16="http://schemas.microsoft.com/office/drawing/2014/main" val="20003"/>
                    </a:ext>
                  </a:extLst>
                </a:gridCol>
                <a:gridCol w="965400">
                  <a:extLst>
                    <a:ext uri="{9D8B030D-6E8A-4147-A177-3AD203B41FA5}">
                      <a16:colId xmlns:a16="http://schemas.microsoft.com/office/drawing/2014/main" val="20004"/>
                    </a:ext>
                  </a:extLst>
                </a:gridCol>
                <a:gridCol w="816500">
                  <a:extLst>
                    <a:ext uri="{9D8B030D-6E8A-4147-A177-3AD203B41FA5}">
                      <a16:colId xmlns:a16="http://schemas.microsoft.com/office/drawing/2014/main" val="20005"/>
                    </a:ext>
                  </a:extLst>
                </a:gridCol>
                <a:gridCol w="767125">
                  <a:extLst>
                    <a:ext uri="{9D8B030D-6E8A-4147-A177-3AD203B41FA5}">
                      <a16:colId xmlns:a16="http://schemas.microsoft.com/office/drawing/2014/main" val="20006"/>
                    </a:ext>
                  </a:extLst>
                </a:gridCol>
              </a:tblGrid>
              <a:tr h="422400">
                <a:tc>
                  <a:txBody>
                    <a:bodyPr/>
                    <a:lstStyle/>
                    <a:p>
                      <a:pPr marL="0" lvl="0" indent="0" algn="l" rtl="0">
                        <a:spcBef>
                          <a:spcPts val="0"/>
                        </a:spcBef>
                        <a:spcAft>
                          <a:spcPts val="0"/>
                        </a:spcAft>
                        <a:buNone/>
                      </a:pPr>
                      <a:r>
                        <a:rPr lang="en-GB" sz="1100">
                          <a:solidFill>
                            <a:schemeClr val="lt1"/>
                          </a:solidFill>
                          <a:latin typeface="Lato"/>
                          <a:ea typeface="Lato"/>
                          <a:cs typeface="Lato"/>
                          <a:sym typeface="Lato"/>
                        </a:rPr>
                        <a:t>CPMS ID</a:t>
                      </a:r>
                      <a:endParaRPr sz="11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latin typeface="Lato"/>
                          <a:ea typeface="Lato"/>
                          <a:cs typeface="Lato"/>
                          <a:sym typeface="Lato"/>
                        </a:rPr>
                        <a:t>Short Name</a:t>
                      </a:r>
                      <a:endParaRPr sz="11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latin typeface="Lato"/>
                          <a:ea typeface="Lato"/>
                          <a:cs typeface="Lato"/>
                          <a:sym typeface="Lato"/>
                        </a:rPr>
                        <a:t>Sites</a:t>
                      </a:r>
                      <a:endParaRPr sz="11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latin typeface="Lato"/>
                          <a:ea typeface="Lato"/>
                          <a:cs typeface="Lato"/>
                          <a:sym typeface="Lato"/>
                        </a:rPr>
                        <a:t>Opening</a:t>
                      </a:r>
                      <a:endParaRPr sz="11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latin typeface="Lato"/>
                          <a:ea typeface="Lato"/>
                          <a:cs typeface="Lato"/>
                          <a:sym typeface="Lato"/>
                        </a:rPr>
                        <a:t>Closure</a:t>
                      </a:r>
                      <a:endParaRPr sz="11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latin typeface="Lato"/>
                          <a:ea typeface="Lato"/>
                          <a:cs typeface="Lato"/>
                          <a:sym typeface="Lato"/>
                        </a:rPr>
                        <a:t>Sample Size Eng</a:t>
                      </a:r>
                      <a:endParaRPr sz="11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sz="1100">
                          <a:solidFill>
                            <a:schemeClr val="lt1"/>
                          </a:solidFill>
                          <a:latin typeface="Lato"/>
                          <a:ea typeface="Lato"/>
                          <a:cs typeface="Lato"/>
                          <a:sym typeface="Lato"/>
                        </a:rPr>
                        <a:t>Eng Recruits</a:t>
                      </a:r>
                      <a:endParaRPr sz="1100">
                        <a:solidFill>
                          <a:schemeClr val="lt1"/>
                        </a:solidFill>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lnSpc>
                          <a:spcPct val="90000"/>
                        </a:lnSpc>
                        <a:spcBef>
                          <a:spcPts val="0"/>
                        </a:spcBef>
                        <a:spcAft>
                          <a:spcPts val="0"/>
                        </a:spcAft>
                        <a:buNone/>
                      </a:pPr>
                      <a:r>
                        <a:rPr lang="en-GB" sz="1100">
                          <a:latin typeface="Lato"/>
                          <a:ea typeface="Lato"/>
                          <a:cs typeface="Lato"/>
                          <a:sym typeface="Lato"/>
                        </a:rPr>
                        <a:t>54113</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LOGGIC/FIREFLY-2</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 BHRC</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23/10/2023</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04/11/2024</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26</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7</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lnSpc>
                          <a:spcPct val="90000"/>
                        </a:lnSpc>
                        <a:spcBef>
                          <a:spcPts val="0"/>
                        </a:spcBef>
                        <a:spcAft>
                          <a:spcPts val="0"/>
                        </a:spcAft>
                        <a:buNone/>
                      </a:pPr>
                      <a:r>
                        <a:rPr lang="en-GB" sz="1100">
                          <a:latin typeface="Lato"/>
                          <a:ea typeface="Lato"/>
                          <a:cs typeface="Lato"/>
                          <a:sym typeface="Lato"/>
                        </a:rPr>
                        <a:t>53094</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PRIMALung (EORTC 1901-LCG)</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BHOC, Chelt</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19/12/2022</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30/04/2026</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68</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28</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lnSpc>
                          <a:spcPct val="90000"/>
                        </a:lnSpc>
                        <a:spcBef>
                          <a:spcPts val="0"/>
                        </a:spcBef>
                        <a:spcAft>
                          <a:spcPts val="0"/>
                        </a:spcAft>
                        <a:buNone/>
                      </a:pPr>
                      <a:r>
                        <a:rPr lang="en-GB" sz="1100">
                          <a:latin typeface="Lato"/>
                          <a:ea typeface="Lato"/>
                          <a:cs typeface="Lato"/>
                          <a:sym typeface="Lato"/>
                        </a:rPr>
                        <a:t>52902</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ARISTOCRAT</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BHOC</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03/02/2023</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01/08/2024</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174</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19</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49875">
                <a:tc>
                  <a:txBody>
                    <a:bodyPr/>
                    <a:lstStyle/>
                    <a:p>
                      <a:pPr marL="0" lvl="0" indent="0" algn="l" rtl="0">
                        <a:lnSpc>
                          <a:spcPct val="90000"/>
                        </a:lnSpc>
                        <a:spcBef>
                          <a:spcPts val="0"/>
                        </a:spcBef>
                        <a:spcAft>
                          <a:spcPts val="0"/>
                        </a:spcAft>
                        <a:buNone/>
                      </a:pPr>
                      <a:r>
                        <a:rPr lang="en-GB" sz="1100">
                          <a:latin typeface="Lato"/>
                          <a:ea typeface="Lato"/>
                          <a:cs typeface="Lato"/>
                          <a:sym typeface="Lato"/>
                        </a:rPr>
                        <a:t>45956</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FUTURE GB</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NBT</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18/12/2020</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31/10/2023</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332</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273</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65725">
                <a:tc>
                  <a:txBody>
                    <a:bodyPr/>
                    <a:lstStyle/>
                    <a:p>
                      <a:pPr marL="0" lvl="0" indent="0" algn="l" rtl="0">
                        <a:lnSpc>
                          <a:spcPct val="90000"/>
                        </a:lnSpc>
                        <a:spcBef>
                          <a:spcPts val="0"/>
                        </a:spcBef>
                        <a:spcAft>
                          <a:spcPts val="0"/>
                        </a:spcAft>
                        <a:buNone/>
                      </a:pPr>
                      <a:r>
                        <a:rPr lang="en-GB" sz="1100">
                          <a:latin typeface="Lato"/>
                          <a:ea typeface="Lato"/>
                          <a:cs typeface="Lato"/>
                          <a:sym typeface="Lato"/>
                        </a:rPr>
                        <a:t>44006</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Tessa Jowell BRAIN MATRIX - Platform Study</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BHOC</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24/11/2020</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01/01/2025</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800</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295</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lnSpc>
                          <a:spcPct val="90000"/>
                        </a:lnSpc>
                        <a:spcBef>
                          <a:spcPts val="0"/>
                        </a:spcBef>
                        <a:spcAft>
                          <a:spcPts val="0"/>
                        </a:spcAft>
                        <a:buNone/>
                      </a:pPr>
                      <a:r>
                        <a:rPr lang="en-GB" sz="1100">
                          <a:latin typeface="Lato"/>
                          <a:ea typeface="Lato"/>
                          <a:cs typeface="Lato"/>
                          <a:sym typeface="Lato"/>
                        </a:rPr>
                        <a:t>42202</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SIOP-HRMB</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BRHC</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19/01/2021</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15/10/2027</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202</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32</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0">
                <a:tc>
                  <a:txBody>
                    <a:bodyPr/>
                    <a:lstStyle/>
                    <a:p>
                      <a:pPr marL="0" lvl="0" indent="0" algn="l" rtl="0">
                        <a:lnSpc>
                          <a:spcPct val="90000"/>
                        </a:lnSpc>
                        <a:spcBef>
                          <a:spcPts val="0"/>
                        </a:spcBef>
                        <a:spcAft>
                          <a:spcPts val="0"/>
                        </a:spcAft>
                        <a:buNone/>
                      </a:pPr>
                      <a:r>
                        <a:rPr lang="en-GB" sz="1100">
                          <a:latin typeface="Lato"/>
                          <a:ea typeface="Lato"/>
                          <a:cs typeface="Lato"/>
                          <a:sym typeface="Lato"/>
                        </a:rPr>
                        <a:t>41890</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BTB</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NBT</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31/01/2020</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31/01/2025</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500</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367</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lnSpc>
                          <a:spcPct val="90000"/>
                        </a:lnSpc>
                        <a:spcBef>
                          <a:spcPts val="0"/>
                        </a:spcBef>
                        <a:spcAft>
                          <a:spcPts val="0"/>
                        </a:spcAft>
                        <a:buNone/>
                      </a:pPr>
                      <a:r>
                        <a:rPr lang="en-GB" sz="1100">
                          <a:latin typeface="Lato"/>
                          <a:ea typeface="Lato"/>
                          <a:cs typeface="Lato"/>
                          <a:sym typeface="Lato"/>
                        </a:rPr>
                        <a:t>18503</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SIOP Ependymoma II</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BRHC, NBT</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12/02/2016</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12/02/2026</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230</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215</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42900">
                <a:tc>
                  <a:txBody>
                    <a:bodyPr/>
                    <a:lstStyle/>
                    <a:p>
                      <a:pPr marL="0" lvl="0" indent="0" algn="l" rtl="0">
                        <a:lnSpc>
                          <a:spcPct val="90000"/>
                        </a:lnSpc>
                        <a:spcBef>
                          <a:spcPts val="0"/>
                        </a:spcBef>
                        <a:spcAft>
                          <a:spcPts val="0"/>
                        </a:spcAft>
                        <a:buNone/>
                      </a:pPr>
                      <a:r>
                        <a:rPr lang="en-GB" sz="1100">
                          <a:latin typeface="Lato"/>
                          <a:ea typeface="Lato"/>
                          <a:cs typeface="Lato"/>
                          <a:sym typeface="Lato"/>
                        </a:rPr>
                        <a:t>18137</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PARADIGM (Cancer)</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BHOC, Chelt, RUH</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03/03/2015</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30/04/2024</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143</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141</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42900">
                <a:tc>
                  <a:txBody>
                    <a:bodyPr/>
                    <a:lstStyle/>
                    <a:p>
                      <a:pPr marL="0" lvl="0" indent="0" algn="l" rtl="0">
                        <a:lnSpc>
                          <a:spcPct val="90000"/>
                        </a:lnSpc>
                        <a:spcBef>
                          <a:spcPts val="0"/>
                        </a:spcBef>
                        <a:spcAft>
                          <a:spcPts val="0"/>
                        </a:spcAft>
                        <a:buNone/>
                      </a:pPr>
                      <a:r>
                        <a:rPr lang="en-GB" sz="1100">
                          <a:latin typeface="Lato"/>
                          <a:ea typeface="Lato"/>
                          <a:cs typeface="Lato"/>
                          <a:sym typeface="Lato"/>
                        </a:rPr>
                        <a:t>15941</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NIHR BioResource - Rare Diseases</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UHBW, Salis, RUH,NBT</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13/09/2012</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30/11/2024</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22000</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20767</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65725">
                <a:tc>
                  <a:txBody>
                    <a:bodyPr/>
                    <a:lstStyle/>
                    <a:p>
                      <a:pPr marL="0" lvl="0" indent="0" algn="l" rtl="0">
                        <a:lnSpc>
                          <a:spcPct val="90000"/>
                        </a:lnSpc>
                        <a:spcBef>
                          <a:spcPts val="0"/>
                        </a:spcBef>
                        <a:spcAft>
                          <a:spcPts val="0"/>
                        </a:spcAft>
                        <a:buNone/>
                      </a:pPr>
                      <a:r>
                        <a:rPr lang="en-GB" sz="1100">
                          <a:latin typeface="Lato"/>
                          <a:ea typeface="Lato"/>
                          <a:cs typeface="Lato"/>
                          <a:sym typeface="Lato"/>
                        </a:rPr>
                        <a:t>8630</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Molecular Genetics of Adverse Drug Reactions (MOLGEN)</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RUH, NBT, UHBW, Somerset</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01/06/2009</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30/04/2026</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3000</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3424</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07175">
                <a:tc>
                  <a:txBody>
                    <a:bodyPr/>
                    <a:lstStyle/>
                    <a:p>
                      <a:pPr marL="0" lvl="0" indent="0" algn="l" rtl="0">
                        <a:lnSpc>
                          <a:spcPct val="90000"/>
                        </a:lnSpc>
                        <a:spcBef>
                          <a:spcPts val="0"/>
                        </a:spcBef>
                        <a:spcAft>
                          <a:spcPts val="0"/>
                        </a:spcAft>
                        <a:buNone/>
                      </a:pPr>
                      <a:r>
                        <a:rPr lang="en-GB" sz="1100">
                          <a:latin typeface="Lato"/>
                          <a:ea typeface="Lato"/>
                          <a:cs typeface="Lato"/>
                          <a:sym typeface="Lato"/>
                        </a:rPr>
                        <a:t>4663</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AIP</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Yeov, UHBW, Somerset, Salis, NBT</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01/03/2007</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31/12/2037</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8500</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90000"/>
                        </a:lnSpc>
                        <a:spcBef>
                          <a:spcPts val="0"/>
                        </a:spcBef>
                        <a:spcAft>
                          <a:spcPts val="0"/>
                        </a:spcAft>
                        <a:buNone/>
                      </a:pPr>
                      <a:r>
                        <a:rPr lang="en-GB" sz="1100">
                          <a:latin typeface="Lato"/>
                          <a:ea typeface="Lato"/>
                          <a:cs typeface="Lato"/>
                          <a:sym typeface="Lato"/>
                        </a:rPr>
                        <a:t>5233</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307175">
                <a:tc>
                  <a:txBody>
                    <a:bodyPr/>
                    <a:lstStyle/>
                    <a:p>
                      <a:pPr marL="0" lvl="0" indent="0" algn="l" rtl="0">
                        <a:spcBef>
                          <a:spcPts val="0"/>
                        </a:spcBef>
                        <a:spcAft>
                          <a:spcPts val="0"/>
                        </a:spcAft>
                        <a:buNone/>
                      </a:pPr>
                      <a:r>
                        <a:rPr lang="en-GB" sz="1100">
                          <a:latin typeface="Lato"/>
                          <a:ea typeface="Lato"/>
                          <a:cs typeface="Lato"/>
                          <a:sym typeface="Lato"/>
                        </a:rPr>
                        <a:t>54825</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APPROACH</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BHOC</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17/01/2024</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31/05/2031</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234</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100">
                          <a:latin typeface="Lato"/>
                          <a:ea typeface="Lato"/>
                          <a:cs typeface="Lato"/>
                          <a:sym typeface="Lato"/>
                        </a:rPr>
                        <a:t>11</a:t>
                      </a:r>
                      <a:endParaRPr sz="1100">
                        <a:latin typeface="Lato"/>
                        <a:ea typeface="Lato"/>
                        <a:cs typeface="Lato"/>
                        <a:sym typeface="Lato"/>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bl>
          </a:graphicData>
        </a:graphic>
      </p:graphicFrame>
      <p:sp>
        <p:nvSpPr>
          <p:cNvPr id="128" name="Google Shape;128;p14"/>
          <p:cNvSpPr txBox="1"/>
          <p:nvPr/>
        </p:nvSpPr>
        <p:spPr>
          <a:xfrm>
            <a:off x="445250" y="93375"/>
            <a:ext cx="10939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a:solidFill>
                  <a:schemeClr val="dk1"/>
                </a:solidFill>
                <a:latin typeface="Lato"/>
                <a:ea typeface="Lato"/>
                <a:cs typeface="Lato"/>
                <a:sym typeface="Lato"/>
              </a:rPr>
              <a:t>Studies open to recruitment (Brain cancer as managing or supporting specialty)</a:t>
            </a:r>
            <a:endParaRPr sz="2400" b="1">
              <a:solidFill>
                <a:schemeClr val="dk1"/>
              </a:solidFill>
              <a:latin typeface="Lato"/>
              <a:ea typeface="Lato"/>
              <a:cs typeface="Lato"/>
              <a:sym typeface="Lato"/>
            </a:endParaRPr>
          </a:p>
        </p:txBody>
      </p:sp>
      <p:sp>
        <p:nvSpPr>
          <p:cNvPr id="129" name="Google Shape;129;p14"/>
          <p:cNvSpPr txBox="1"/>
          <p:nvPr/>
        </p:nvSpPr>
        <p:spPr>
          <a:xfrm>
            <a:off x="7562450" y="6185500"/>
            <a:ext cx="4237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Lato"/>
                <a:ea typeface="Lato"/>
                <a:cs typeface="Lato"/>
                <a:sym typeface="Lato"/>
              </a:rPr>
              <a:t>Sources: ODP All Portfolio, EDGE, CRN WE ODP Dashboard</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Data cut: 16/07/2024</a:t>
            </a:r>
            <a:endParaRPr sz="12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latin typeface="Lato"/>
                <a:ea typeface="Lato"/>
                <a:cs typeface="Lato"/>
                <a:sym typeface="Lato"/>
              </a:rPr>
              <a:t>DETERMINE </a:t>
            </a:r>
            <a:endParaRPr sz="2000">
              <a:latin typeface="Lato"/>
              <a:ea typeface="Lato"/>
              <a:cs typeface="Lato"/>
              <a:sym typeface="Lato"/>
            </a:endParaRPr>
          </a:p>
        </p:txBody>
      </p:sp>
      <p:sp>
        <p:nvSpPr>
          <p:cNvPr id="136" name="Google Shape;136;p15"/>
          <p:cNvSpPr txBox="1">
            <a:spLocks noGrp="1"/>
          </p:cNvSpPr>
          <p:nvPr>
            <p:ph type="body" idx="1"/>
          </p:nvPr>
        </p:nvSpPr>
        <p:spPr>
          <a:xfrm>
            <a:off x="838200" y="1108475"/>
            <a:ext cx="10515600" cy="50553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GB" sz="2300">
                <a:latin typeface="Lato"/>
                <a:ea typeface="Lato"/>
                <a:cs typeface="Lato"/>
                <a:sym typeface="Lato"/>
              </a:rPr>
              <a:t>Determining Extended Therapeutic indications for Existing drugs in Rare Molecularly defined Indications using a National Evaluation platform trial</a:t>
            </a:r>
            <a:endParaRPr sz="23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n-GB" sz="1400">
                <a:solidFill>
                  <a:srgbClr val="363636"/>
                </a:solidFill>
                <a:latin typeface="Lato"/>
                <a:ea typeface="Lato"/>
                <a:cs typeface="Lato"/>
                <a:sym typeface="Lato"/>
              </a:rPr>
              <a:t>Aim: </a:t>
            </a:r>
            <a:endParaRPr sz="1400">
              <a:solidFill>
                <a:srgbClr val="363636"/>
              </a:solidFill>
              <a:latin typeface="Lato"/>
              <a:ea typeface="Lato"/>
              <a:cs typeface="Lato"/>
              <a:sym typeface="Lato"/>
            </a:endParaRPr>
          </a:p>
          <a:p>
            <a:pPr marL="457200" lvl="0" indent="-317500" algn="l" rtl="0">
              <a:spcBef>
                <a:spcPts val="1000"/>
              </a:spcBef>
              <a:spcAft>
                <a:spcPts val="0"/>
              </a:spcAft>
              <a:buClr>
                <a:srgbClr val="363636"/>
              </a:buClr>
              <a:buSzPts val="1400"/>
              <a:buFont typeface="Lato"/>
              <a:buChar char="•"/>
            </a:pPr>
            <a:r>
              <a:rPr lang="en-GB" sz="1400">
                <a:solidFill>
                  <a:srgbClr val="363636"/>
                </a:solidFill>
                <a:latin typeface="Lato"/>
                <a:ea typeface="Lato"/>
                <a:cs typeface="Lato"/>
                <a:sym typeface="Lato"/>
              </a:rPr>
              <a:t>Evaluate the efficacy of licensed targeted therapies in unlicensed indications, in rare adult, paediatric and TYA cancers with actionable genomic alterations (including common cancers with rare actionable alterations)</a:t>
            </a:r>
            <a:endParaRPr sz="1400">
              <a:solidFill>
                <a:srgbClr val="363636"/>
              </a:solidFill>
              <a:latin typeface="Lato"/>
              <a:ea typeface="Lato"/>
              <a:cs typeface="Lato"/>
              <a:sym typeface="Lato"/>
            </a:endParaRPr>
          </a:p>
          <a:p>
            <a:pPr marL="457200" lvl="0" indent="-317500" algn="l" rtl="0">
              <a:spcBef>
                <a:spcPts val="1000"/>
              </a:spcBef>
              <a:spcAft>
                <a:spcPts val="0"/>
              </a:spcAft>
              <a:buClr>
                <a:srgbClr val="363636"/>
              </a:buClr>
              <a:buSzPts val="1400"/>
              <a:buFont typeface="Lato"/>
              <a:buChar char="•"/>
            </a:pPr>
            <a:r>
              <a:rPr lang="en-GB" sz="1400">
                <a:solidFill>
                  <a:srgbClr val="363636"/>
                </a:solidFill>
                <a:latin typeface="Lato"/>
                <a:ea typeface="Lato"/>
                <a:cs typeface="Lato"/>
                <a:sym typeface="Lato"/>
              </a:rPr>
              <a:t>Identify genomic,transcriptomic and immune contextual influences on response to therapy</a:t>
            </a:r>
            <a:endParaRPr sz="1400">
              <a:solidFill>
                <a:srgbClr val="363636"/>
              </a:solidFill>
              <a:latin typeface="Lato"/>
              <a:ea typeface="Lato"/>
              <a:cs typeface="Lato"/>
              <a:sym typeface="Lato"/>
            </a:endParaRPr>
          </a:p>
          <a:p>
            <a:pPr marL="0" lvl="0" indent="0" algn="l" rtl="0">
              <a:spcBef>
                <a:spcPts val="0"/>
              </a:spcBef>
              <a:spcAft>
                <a:spcPts val="0"/>
              </a:spcAft>
              <a:buNone/>
            </a:pPr>
            <a:endParaRPr sz="1400">
              <a:solidFill>
                <a:srgbClr val="363636"/>
              </a:solidFill>
              <a:latin typeface="Lato"/>
              <a:ea typeface="Lato"/>
              <a:cs typeface="Lato"/>
              <a:sym typeface="Lato"/>
            </a:endParaRPr>
          </a:p>
          <a:p>
            <a:pPr marL="0" lvl="0" indent="0" algn="l" rtl="0">
              <a:spcBef>
                <a:spcPts val="0"/>
              </a:spcBef>
              <a:spcAft>
                <a:spcPts val="0"/>
              </a:spcAft>
              <a:buNone/>
            </a:pPr>
            <a:r>
              <a:rPr lang="en-GB" sz="1400">
                <a:solidFill>
                  <a:srgbClr val="363636"/>
                </a:solidFill>
                <a:latin typeface="Lato"/>
                <a:ea typeface="Lato"/>
                <a:cs typeface="Lato"/>
                <a:sym typeface="Lato"/>
              </a:rPr>
              <a:t>The ultimate aim is to transition positive findings to the NHS (Cancer Drugs Fund [CDF]) to provide new treatment options for patients with rare malignancies.</a:t>
            </a:r>
            <a:endParaRPr sz="1400">
              <a:solidFill>
                <a:srgbClr val="363636"/>
              </a:solidFill>
              <a:latin typeface="Lato"/>
              <a:ea typeface="Lato"/>
              <a:cs typeface="Lato"/>
              <a:sym typeface="Lato"/>
            </a:endParaRPr>
          </a:p>
          <a:p>
            <a:pPr marL="0" lvl="0" indent="0" algn="l" rtl="0">
              <a:spcBef>
                <a:spcPts val="0"/>
              </a:spcBef>
              <a:spcAft>
                <a:spcPts val="0"/>
              </a:spcAft>
              <a:buNone/>
            </a:pPr>
            <a:endParaRPr sz="1400">
              <a:solidFill>
                <a:srgbClr val="363636"/>
              </a:solidFill>
              <a:highlight>
                <a:srgbClr val="FAFAFA"/>
              </a:highlight>
              <a:latin typeface="Lato"/>
              <a:ea typeface="Lato"/>
              <a:cs typeface="Lato"/>
              <a:sym typeface="Lato"/>
            </a:endParaRPr>
          </a:p>
          <a:p>
            <a:pPr marL="2743200" lvl="0" indent="0" algn="l" rtl="0">
              <a:lnSpc>
                <a:spcPct val="115000"/>
              </a:lnSpc>
              <a:spcBef>
                <a:spcPts val="0"/>
              </a:spcBef>
              <a:spcAft>
                <a:spcPts val="0"/>
              </a:spcAft>
              <a:buNone/>
            </a:pPr>
            <a:r>
              <a:rPr lang="en-GB" sz="1400">
                <a:solidFill>
                  <a:schemeClr val="dk1"/>
                </a:solidFill>
                <a:highlight>
                  <a:srgbClr val="FFFFFF"/>
                </a:highlight>
                <a:latin typeface="Lato"/>
                <a:ea typeface="Lato"/>
                <a:cs typeface="Lato"/>
                <a:sym typeface="Lato"/>
              </a:rPr>
              <a:t>Arm 1	 Alectinib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2 	Atezolizumab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3 	Entrectinib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4 	Trastuzumab in combination with pertuzumab</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r>
              <a:rPr lang="en-GB" sz="1400">
                <a:solidFill>
                  <a:schemeClr val="dk1"/>
                </a:solidFill>
                <a:highlight>
                  <a:srgbClr val="FFFFFF"/>
                </a:highlight>
                <a:latin typeface="Lato"/>
                <a:ea typeface="Lato"/>
                <a:cs typeface="Lato"/>
                <a:sym typeface="Lato"/>
              </a:rPr>
              <a:t>Arm 5 	Vemurafenib in combination with cobimetinib</a:t>
            </a:r>
            <a:endParaRPr sz="1400">
              <a:solidFill>
                <a:schemeClr val="dk1"/>
              </a:solidFill>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GB" sz="1400">
                <a:solidFill>
                  <a:schemeClr val="dk1"/>
                </a:solidFill>
                <a:highlight>
                  <a:srgbClr val="FFFFFF"/>
                </a:highlight>
                <a:latin typeface="Lato"/>
                <a:ea typeface="Lato"/>
                <a:cs typeface="Lato"/>
                <a:sym typeface="Lato"/>
              </a:rPr>
              <a:t> *Access to NGS/ WGS may be important for access to targeted therapies for example the DETERMINE trial.</a:t>
            </a:r>
            <a:endParaRPr sz="1400">
              <a:solidFill>
                <a:schemeClr val="dk1"/>
              </a:solidFill>
              <a:highlight>
                <a:srgbClr val="FFFFFF"/>
              </a:highlight>
              <a:latin typeface="Lato"/>
              <a:ea typeface="Lato"/>
              <a:cs typeface="Lato"/>
              <a:sym typeface="Lato"/>
            </a:endParaRPr>
          </a:p>
          <a:p>
            <a:pPr marL="2743200" lvl="0" indent="0" algn="l" rtl="0">
              <a:lnSpc>
                <a:spcPct val="115000"/>
              </a:lnSpc>
              <a:spcBef>
                <a:spcPts val="500"/>
              </a:spcBef>
              <a:spcAft>
                <a:spcPts val="0"/>
              </a:spcAft>
              <a:buNone/>
            </a:pPr>
            <a:endParaRPr sz="1400">
              <a:solidFill>
                <a:schemeClr val="dk1"/>
              </a:solidFill>
              <a:highlight>
                <a:srgbClr val="FFFFFF"/>
              </a:highlight>
              <a:latin typeface="Lato"/>
              <a:ea typeface="Lato"/>
              <a:cs typeface="Lato"/>
              <a:sym typeface="Lato"/>
            </a:endParaRPr>
          </a:p>
          <a:p>
            <a:pPr marL="0" lvl="0" indent="0" algn="l" rtl="0">
              <a:spcBef>
                <a:spcPts val="500"/>
              </a:spcBef>
              <a:spcAft>
                <a:spcPts val="0"/>
              </a:spcAft>
              <a:buClr>
                <a:schemeClr val="dk1"/>
              </a:buClr>
              <a:buSzPts val="1100"/>
              <a:buFont typeface="Arial"/>
              <a:buNone/>
            </a:pPr>
            <a:endParaRPr sz="1400">
              <a:solidFill>
                <a:srgbClr val="363636"/>
              </a:solidFill>
              <a:highlight>
                <a:srgbClr val="FAFAFA"/>
              </a:highlight>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p16"/>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latin typeface="Lato"/>
                <a:ea typeface="Lato"/>
                <a:cs typeface="Lato"/>
                <a:sym typeface="Lato"/>
              </a:rPr>
              <a:t>Studies in set-up in SWAG region</a:t>
            </a:r>
            <a:endParaRPr>
              <a:latin typeface="Lato"/>
              <a:ea typeface="Lato"/>
              <a:cs typeface="Lato"/>
              <a:sym typeface="Lato"/>
            </a:endParaRPr>
          </a:p>
        </p:txBody>
      </p:sp>
      <p:graphicFrame>
        <p:nvGraphicFramePr>
          <p:cNvPr id="143" name="Google Shape;143;p16"/>
          <p:cNvGraphicFramePr/>
          <p:nvPr/>
        </p:nvGraphicFramePr>
        <p:xfrm>
          <a:off x="368788" y="1230625"/>
          <a:ext cx="3000000" cy="3000000"/>
        </p:xfrm>
        <a:graphic>
          <a:graphicData uri="http://schemas.openxmlformats.org/drawingml/2006/table">
            <a:tbl>
              <a:tblPr>
                <a:noFill/>
                <a:tableStyleId>{5EAAC639-581C-43D9-B74B-3D3D0C64E938}</a:tableStyleId>
              </a:tblPr>
              <a:tblGrid>
                <a:gridCol w="833775">
                  <a:extLst>
                    <a:ext uri="{9D8B030D-6E8A-4147-A177-3AD203B41FA5}">
                      <a16:colId xmlns:a16="http://schemas.microsoft.com/office/drawing/2014/main" val="20000"/>
                    </a:ext>
                  </a:extLst>
                </a:gridCol>
                <a:gridCol w="1950750">
                  <a:extLst>
                    <a:ext uri="{9D8B030D-6E8A-4147-A177-3AD203B41FA5}">
                      <a16:colId xmlns:a16="http://schemas.microsoft.com/office/drawing/2014/main" val="20001"/>
                    </a:ext>
                  </a:extLst>
                </a:gridCol>
                <a:gridCol w="3049975">
                  <a:extLst>
                    <a:ext uri="{9D8B030D-6E8A-4147-A177-3AD203B41FA5}">
                      <a16:colId xmlns:a16="http://schemas.microsoft.com/office/drawing/2014/main" val="20002"/>
                    </a:ext>
                  </a:extLst>
                </a:gridCol>
                <a:gridCol w="701375">
                  <a:extLst>
                    <a:ext uri="{9D8B030D-6E8A-4147-A177-3AD203B41FA5}">
                      <a16:colId xmlns:a16="http://schemas.microsoft.com/office/drawing/2014/main" val="20003"/>
                    </a:ext>
                  </a:extLst>
                </a:gridCol>
                <a:gridCol w="1189775">
                  <a:extLst>
                    <a:ext uri="{9D8B030D-6E8A-4147-A177-3AD203B41FA5}">
                      <a16:colId xmlns:a16="http://schemas.microsoft.com/office/drawing/2014/main" val="20004"/>
                    </a:ext>
                  </a:extLst>
                </a:gridCol>
                <a:gridCol w="1170125">
                  <a:extLst>
                    <a:ext uri="{9D8B030D-6E8A-4147-A177-3AD203B41FA5}">
                      <a16:colId xmlns:a16="http://schemas.microsoft.com/office/drawing/2014/main" val="20005"/>
                    </a:ext>
                  </a:extLst>
                </a:gridCol>
                <a:gridCol w="728500">
                  <a:extLst>
                    <a:ext uri="{9D8B030D-6E8A-4147-A177-3AD203B41FA5}">
                      <a16:colId xmlns:a16="http://schemas.microsoft.com/office/drawing/2014/main" val="20006"/>
                    </a:ext>
                  </a:extLst>
                </a:gridCol>
                <a:gridCol w="1001275">
                  <a:extLst>
                    <a:ext uri="{9D8B030D-6E8A-4147-A177-3AD203B41FA5}">
                      <a16:colId xmlns:a16="http://schemas.microsoft.com/office/drawing/2014/main" val="20007"/>
                    </a:ext>
                  </a:extLst>
                </a:gridCol>
                <a:gridCol w="828900">
                  <a:extLst>
                    <a:ext uri="{9D8B030D-6E8A-4147-A177-3AD203B41FA5}">
                      <a16:colId xmlns:a16="http://schemas.microsoft.com/office/drawing/2014/main" val="20008"/>
                    </a:ext>
                  </a:extLst>
                </a:gridCol>
              </a:tblGrid>
              <a:tr h="590550">
                <a:tc>
                  <a:txBody>
                    <a:bodyPr/>
                    <a:lstStyle/>
                    <a:p>
                      <a:pPr marL="0" lvl="0" indent="0" algn="l" rtl="0">
                        <a:spcBef>
                          <a:spcPts val="0"/>
                        </a:spcBef>
                        <a:spcAft>
                          <a:spcPts val="0"/>
                        </a:spcAft>
                        <a:buNone/>
                      </a:pPr>
                      <a:r>
                        <a:rPr lang="en-GB">
                          <a:solidFill>
                            <a:schemeClr val="lt1"/>
                          </a:solidFill>
                          <a:latin typeface="Lato"/>
                          <a:ea typeface="Lato"/>
                          <a:cs typeface="Lato"/>
                          <a:sym typeface="Lato"/>
                        </a:rPr>
                        <a:t>CPMS </a:t>
                      </a:r>
                      <a:endParaRPr>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Short Name</a:t>
                      </a:r>
                      <a:endParaRPr>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Title</a:t>
                      </a:r>
                      <a:endParaRPr>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Site</a:t>
                      </a:r>
                      <a:endParaRPr>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Planned Opening</a:t>
                      </a:r>
                      <a:endParaRPr>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Planned Closure</a:t>
                      </a:r>
                      <a:endParaRPr>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Sample Size Eng</a:t>
                      </a:r>
                      <a:endParaRPr>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Sponsor</a:t>
                      </a:r>
                      <a:endParaRPr>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a:solidFill>
                            <a:schemeClr val="lt1"/>
                          </a:solidFill>
                          <a:latin typeface="Lato"/>
                          <a:ea typeface="Lato"/>
                          <a:cs typeface="Lato"/>
                          <a:sym typeface="Lato"/>
                        </a:rPr>
                        <a:t>CI</a:t>
                      </a:r>
                      <a:endParaRPr>
                        <a:solidFill>
                          <a:schemeClr val="lt1"/>
                        </a:solidFill>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r>
                        <a:rPr lang="en-GB">
                          <a:latin typeface="Lato"/>
                          <a:ea typeface="Lato"/>
                          <a:cs typeface="Lato"/>
                          <a:sym typeface="Lato"/>
                        </a:rPr>
                        <a:t>53649</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CAAA603C12101: Phase Ib study with [177Lu]Lu-NeoB in Glioblastoma</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CAAA603C12101: Phase Ib Dose Finding Study Assessing Safety and Activity of [177Lu]Lu-NeoB in Combination with Radiotherapy and Temozolomide in Subjects with Newly Diagnosed Glioblastoma with MGMT methylated and unmethylated promoter status</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BHOC</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31/01/2024</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30/03/2024</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4</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Novartis Pharma AG</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latin typeface="Lato"/>
                          <a:ea typeface="Lato"/>
                          <a:cs typeface="Lato"/>
                          <a:sym typeface="Lato"/>
                        </a:rPr>
                        <a:t>-</a:t>
                      </a:r>
                      <a:endParaRPr>
                        <a:latin typeface="Lato"/>
                        <a:ea typeface="Lato"/>
                        <a:cs typeface="Lato"/>
                        <a:sym typeface="Lato"/>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44" name="Google Shape;144;p16"/>
          <p:cNvSpPr txBox="1"/>
          <p:nvPr/>
        </p:nvSpPr>
        <p:spPr>
          <a:xfrm>
            <a:off x="9379975" y="6185500"/>
            <a:ext cx="206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latin typeface="Lato"/>
                <a:ea typeface="Lato"/>
                <a:cs typeface="Lato"/>
                <a:sym typeface="Lato"/>
              </a:rPr>
              <a:t>Source: ODP All Portfolio</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Data cut: 16/07/2024</a:t>
            </a:r>
            <a:endParaRPr sz="1200">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1003950" y="4376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Sharing Information about research</a:t>
            </a:r>
            <a:endParaRPr/>
          </a:p>
        </p:txBody>
      </p:sp>
      <p:sp>
        <p:nvSpPr>
          <p:cNvPr id="151" name="Google Shape;151;p17"/>
          <p:cNvSpPr txBox="1">
            <a:spLocks noGrp="1"/>
          </p:cNvSpPr>
          <p:nvPr>
            <p:ph type="body" idx="1"/>
          </p:nvPr>
        </p:nvSpPr>
        <p:spPr>
          <a:xfrm>
            <a:off x="838200" y="15143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a:t>How do you share information with clinical colleagues?</a:t>
            </a:r>
            <a:endParaRPr/>
          </a:p>
          <a:p>
            <a:pPr marL="0" lvl="0" indent="0" algn="l" rtl="0">
              <a:spcBef>
                <a:spcPts val="1000"/>
              </a:spcBef>
              <a:spcAft>
                <a:spcPts val="0"/>
              </a:spcAft>
              <a:buNone/>
            </a:pPr>
            <a:r>
              <a:rPr lang="en-GB"/>
              <a:t>Word of mouth, WhatsApp group, circulated list of studies?</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GB"/>
              <a:t>Sharing information with patients</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152" name="Google Shape;152;p17"/>
          <p:cNvPicPr preferRelativeResize="0"/>
          <p:nvPr/>
        </p:nvPicPr>
        <p:blipFill>
          <a:blip r:embed="rId3">
            <a:alphaModFix/>
          </a:blip>
          <a:stretch>
            <a:fillRect/>
          </a:stretch>
        </p:blipFill>
        <p:spPr>
          <a:xfrm>
            <a:off x="6096000" y="2784900"/>
            <a:ext cx="4923651" cy="3615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764150" y="20217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Associate PI Scheme</a:t>
            </a:r>
            <a:endParaRPr>
              <a:latin typeface="Lato"/>
              <a:ea typeface="Lato"/>
              <a:cs typeface="Lato"/>
              <a:sym typeface="Lato"/>
            </a:endParaRPr>
          </a:p>
        </p:txBody>
      </p:sp>
      <p:sp>
        <p:nvSpPr>
          <p:cNvPr id="159" name="Google Shape;159;p18"/>
          <p:cNvSpPr txBox="1">
            <a:spLocks noGrp="1"/>
          </p:cNvSpPr>
          <p:nvPr>
            <p:ph type="body" idx="1"/>
          </p:nvPr>
        </p:nvSpPr>
        <p:spPr>
          <a:xfrm>
            <a:off x="316650" y="867150"/>
            <a:ext cx="11604900" cy="5827800"/>
          </a:xfrm>
          <a:prstGeom prst="rect">
            <a:avLst/>
          </a:prstGeom>
          <a:solidFill>
            <a:schemeClr val="lt1"/>
          </a:solidFill>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r>
              <a:rPr lang="en-GB" sz="2000" u="sng">
                <a:solidFill>
                  <a:schemeClr val="hlink"/>
                </a:solidFill>
                <a:latin typeface="Lato"/>
                <a:ea typeface="Lato"/>
                <a:cs typeface="Lato"/>
                <a:sym typeface="Lato"/>
                <a:hlinkClick r:id="rId3"/>
              </a:rPr>
              <a:t>https://www.nihr.ac.uk/health-and-care-professionals/career-development/associate-principal-investigator-scheme.htm</a:t>
            </a:r>
            <a:endParaRPr sz="2000">
              <a:latin typeface="Lato"/>
              <a:ea typeface="Lato"/>
              <a:cs typeface="Lato"/>
              <a:sym typeface="Lato"/>
            </a:endParaRPr>
          </a:p>
          <a:p>
            <a:pPr marL="0" lvl="0" indent="0" algn="l" rtl="0">
              <a:spcBef>
                <a:spcPts val="1000"/>
              </a:spcBef>
              <a:spcAft>
                <a:spcPts val="0"/>
              </a:spcAft>
              <a:buNone/>
            </a:pPr>
            <a:endParaRPr sz="2000">
              <a:latin typeface="Lato"/>
              <a:ea typeface="Lato"/>
              <a:cs typeface="Lato"/>
              <a:sym typeface="Lato"/>
            </a:endParaRPr>
          </a:p>
          <a:p>
            <a:pPr marL="0" lvl="0" indent="0" algn="l" rtl="0">
              <a:spcBef>
                <a:spcPts val="1000"/>
              </a:spcBef>
              <a:spcAft>
                <a:spcPts val="0"/>
              </a:spcAft>
              <a:buNone/>
            </a:pPr>
            <a:r>
              <a:rPr lang="en-GB" sz="2000">
                <a:latin typeface="Lato"/>
                <a:ea typeface="Lato"/>
                <a:cs typeface="Lato"/>
                <a:sym typeface="Lato"/>
              </a:rPr>
              <a:t>A six month in-work training opportunity, providing practical experience for healthcare professionals starting their research career.  People who would not normally have the opportunity to take part in clinical research in their day to day role have the chance to experience what it means to work on and deliver a NIHR portfolio trial under the mentorship of an enthusiastic Local PI.</a:t>
            </a:r>
            <a:endParaRPr sz="2000">
              <a:latin typeface="Lato"/>
              <a:ea typeface="Lato"/>
              <a:cs typeface="Lato"/>
              <a:sym typeface="Lato"/>
            </a:endParaRPr>
          </a:p>
          <a:p>
            <a:pPr marL="0" lvl="0" indent="0" algn="l" rtl="0">
              <a:lnSpc>
                <a:spcPct val="100000"/>
              </a:lnSpc>
              <a:spcBef>
                <a:spcPts val="1000"/>
              </a:spcBef>
              <a:spcAft>
                <a:spcPts val="0"/>
              </a:spcAft>
              <a:buNone/>
            </a:pPr>
            <a:endParaRPr sz="2000">
              <a:highlight>
                <a:schemeClr val="lt1"/>
              </a:highlight>
              <a:latin typeface="Lato"/>
              <a:ea typeface="Lato"/>
              <a:cs typeface="Lato"/>
              <a:sym typeface="Lato"/>
            </a:endParaRPr>
          </a:p>
          <a:p>
            <a:pPr marL="0" lvl="0" indent="0" algn="l" rtl="0">
              <a:lnSpc>
                <a:spcPct val="100000"/>
              </a:lnSpc>
              <a:spcBef>
                <a:spcPts val="1000"/>
              </a:spcBef>
              <a:spcAft>
                <a:spcPts val="0"/>
              </a:spcAft>
              <a:buNone/>
            </a:pPr>
            <a:r>
              <a:rPr lang="en-GB" sz="2000">
                <a:highlight>
                  <a:schemeClr val="lt1"/>
                </a:highlight>
                <a:latin typeface="Lato"/>
                <a:ea typeface="Lato"/>
                <a:cs typeface="Lato"/>
                <a:sym typeface="Lato"/>
              </a:rPr>
              <a:t>Brain Cancer Studies on the scheme:</a:t>
            </a:r>
            <a:endParaRPr sz="2000">
              <a:highlight>
                <a:schemeClr val="lt1"/>
              </a:highlight>
              <a:latin typeface="Lato"/>
              <a:ea typeface="Lato"/>
              <a:cs typeface="Lato"/>
              <a:sym typeface="Lato"/>
            </a:endParaRPr>
          </a:p>
          <a:p>
            <a:pPr marL="457200" lvl="0" indent="-330200" algn="l" rtl="0">
              <a:lnSpc>
                <a:spcPct val="100000"/>
              </a:lnSpc>
              <a:spcBef>
                <a:spcPts val="1000"/>
              </a:spcBef>
              <a:spcAft>
                <a:spcPts val="0"/>
              </a:spcAft>
              <a:buSzPts val="1600"/>
              <a:buFont typeface="Lato"/>
              <a:buChar char="•"/>
            </a:pPr>
            <a:r>
              <a:rPr lang="en-GB" sz="1600" b="1">
                <a:latin typeface="Lato"/>
                <a:ea typeface="Lato"/>
                <a:cs typeface="Lato"/>
                <a:sym typeface="Lato"/>
              </a:rPr>
              <a:t>FUTURE GB</a:t>
            </a:r>
            <a:endParaRPr sz="1600" b="1">
              <a:latin typeface="Lato"/>
              <a:ea typeface="Lato"/>
              <a:cs typeface="Lato"/>
              <a:sym typeface="Lato"/>
            </a:endParaRPr>
          </a:p>
          <a:p>
            <a:pPr marL="457200" lvl="0" indent="-330200" algn="l" rtl="0">
              <a:lnSpc>
                <a:spcPct val="100000"/>
              </a:lnSpc>
              <a:spcBef>
                <a:spcPts val="0"/>
              </a:spcBef>
              <a:spcAft>
                <a:spcPts val="0"/>
              </a:spcAft>
              <a:buSzPts val="1600"/>
              <a:buFont typeface="Lato"/>
              <a:buChar char="•"/>
            </a:pPr>
            <a:r>
              <a:rPr lang="en-GB" sz="1600" b="1">
                <a:latin typeface="Lato"/>
                <a:ea typeface="Lato"/>
                <a:cs typeface="Lato"/>
                <a:sym typeface="Lato"/>
              </a:rPr>
              <a:t>Tessa Jowell BRAIN MATRIX - Platform Study</a:t>
            </a:r>
            <a:endParaRPr sz="1600" b="1">
              <a:latin typeface="Lato"/>
              <a:ea typeface="Lato"/>
              <a:cs typeface="Lato"/>
              <a:sym typeface="Lato"/>
            </a:endParaRPr>
          </a:p>
          <a:p>
            <a:pPr marL="457200" lvl="0" indent="-330200" algn="l" rtl="0">
              <a:lnSpc>
                <a:spcPct val="100000"/>
              </a:lnSpc>
              <a:spcBef>
                <a:spcPts val="0"/>
              </a:spcBef>
              <a:spcAft>
                <a:spcPts val="0"/>
              </a:spcAft>
              <a:buSzPts val="1600"/>
              <a:buFont typeface="Lato"/>
              <a:buChar char="•"/>
            </a:pPr>
            <a:r>
              <a:rPr lang="en-GB" sz="1600" b="1">
                <a:latin typeface="Lato"/>
                <a:ea typeface="Lato"/>
                <a:cs typeface="Lato"/>
                <a:sym typeface="Lato"/>
              </a:rPr>
              <a:t>ARISTOCRAT</a:t>
            </a:r>
            <a:endParaRPr sz="1600" b="1">
              <a:latin typeface="Lato"/>
              <a:ea typeface="Lato"/>
              <a:cs typeface="Lato"/>
              <a:sym typeface="Lato"/>
            </a:endParaRPr>
          </a:p>
          <a:p>
            <a:pPr marL="457200" lvl="0" indent="-330200" algn="l" rtl="0">
              <a:spcBef>
                <a:spcPts val="0"/>
              </a:spcBef>
              <a:spcAft>
                <a:spcPts val="0"/>
              </a:spcAft>
              <a:buSzPts val="1600"/>
              <a:buFont typeface="Lato"/>
              <a:buChar char="•"/>
            </a:pPr>
            <a:r>
              <a:rPr lang="en-GB" sz="1600" b="1">
                <a:latin typeface="Lato"/>
                <a:ea typeface="Lato"/>
                <a:cs typeface="Lato"/>
                <a:sym typeface="Lato"/>
              </a:rPr>
              <a:t>SIOP Ependymoma II</a:t>
            </a:r>
            <a:endParaRPr sz="1600" b="1">
              <a:latin typeface="Lato"/>
              <a:ea typeface="Lato"/>
              <a:cs typeface="Lato"/>
              <a:sym typeface="Lato"/>
            </a:endParaRPr>
          </a:p>
          <a:p>
            <a:pPr marL="457200" lvl="0" indent="-330200" algn="l" rtl="0">
              <a:spcBef>
                <a:spcPts val="0"/>
              </a:spcBef>
              <a:spcAft>
                <a:spcPts val="0"/>
              </a:spcAft>
              <a:buSzPts val="1600"/>
              <a:buFont typeface="Lato"/>
              <a:buChar char="•"/>
            </a:pPr>
            <a:r>
              <a:rPr lang="en-GB" sz="1600" b="1">
                <a:latin typeface="Lato"/>
                <a:ea typeface="Lato"/>
                <a:cs typeface="Lato"/>
                <a:sym typeface="Lato"/>
              </a:rPr>
              <a:t>MOLGEN</a:t>
            </a:r>
            <a:endParaRPr sz="1600" b="1">
              <a:latin typeface="Lato"/>
              <a:ea typeface="Lato"/>
              <a:cs typeface="Lato"/>
              <a:sym typeface="Lato"/>
            </a:endParaRPr>
          </a:p>
          <a:p>
            <a:pPr marL="457200" lvl="0" indent="-330200" algn="l" rtl="0">
              <a:spcBef>
                <a:spcPts val="0"/>
              </a:spcBef>
              <a:spcAft>
                <a:spcPts val="0"/>
              </a:spcAft>
              <a:buClr>
                <a:srgbClr val="193E72"/>
              </a:buClr>
              <a:buSzPts val="1600"/>
              <a:buFont typeface="Lato"/>
              <a:buChar char="•"/>
            </a:pPr>
            <a:r>
              <a:rPr lang="en-GB" sz="1600" b="1">
                <a:solidFill>
                  <a:srgbClr val="193E72"/>
                </a:solidFill>
                <a:latin typeface="Lato"/>
                <a:ea typeface="Lato"/>
                <a:cs typeface="Lato"/>
                <a:sym typeface="Lato"/>
              </a:rPr>
              <a:t>NIHR BioResource - Rare Diseases</a:t>
            </a:r>
            <a:endParaRPr sz="1600" b="1">
              <a:solidFill>
                <a:srgbClr val="193E72"/>
              </a:solidFill>
              <a:latin typeface="Lato"/>
              <a:ea typeface="Lato"/>
              <a:cs typeface="Lato"/>
              <a:sym typeface="Lato"/>
            </a:endParaRPr>
          </a:p>
          <a:p>
            <a:pPr marL="0" lvl="0" indent="0" algn="l" rtl="0">
              <a:lnSpc>
                <a:spcPct val="100000"/>
              </a:lnSpc>
              <a:spcBef>
                <a:spcPts val="0"/>
              </a:spcBef>
              <a:spcAft>
                <a:spcPts val="0"/>
              </a:spcAft>
              <a:buNone/>
            </a:pPr>
            <a:endParaRPr sz="2000">
              <a:highlight>
                <a:schemeClr val="lt1"/>
              </a:highlight>
              <a:latin typeface="Lato"/>
              <a:ea typeface="Lato"/>
              <a:cs typeface="Lato"/>
              <a:sym typeface="Lato"/>
            </a:endParaRPr>
          </a:p>
          <a:p>
            <a:pPr marL="457200" lvl="0" indent="0" algn="l" rtl="0">
              <a:lnSpc>
                <a:spcPct val="100000"/>
              </a:lnSpc>
              <a:spcBef>
                <a:spcPts val="0"/>
              </a:spcBef>
              <a:spcAft>
                <a:spcPts val="0"/>
              </a:spcAft>
              <a:buNone/>
            </a:pPr>
            <a:endParaRPr sz="2000" b="1">
              <a:highlight>
                <a:schemeClr val="lt1"/>
              </a:highlight>
              <a:latin typeface="Lato"/>
              <a:ea typeface="Lato"/>
              <a:cs typeface="Lato"/>
              <a:sym typeface="Lato"/>
            </a:endParaRPr>
          </a:p>
          <a:p>
            <a:pPr marL="0" lvl="0" indent="0" algn="l" rtl="0">
              <a:lnSpc>
                <a:spcPct val="100000"/>
              </a:lnSpc>
              <a:spcBef>
                <a:spcPts val="0"/>
              </a:spcBef>
              <a:spcAft>
                <a:spcPts val="0"/>
              </a:spcAft>
              <a:buNone/>
            </a:pPr>
            <a:endParaRPr sz="2000">
              <a:highlight>
                <a:schemeClr val="lt1"/>
              </a:highlight>
              <a:latin typeface="Lato"/>
              <a:ea typeface="Lato"/>
              <a:cs typeface="Lato"/>
              <a:sym typeface="Lato"/>
            </a:endParaRPr>
          </a:p>
          <a:p>
            <a:pPr marL="0" lvl="0" indent="0" algn="l" rtl="0">
              <a:lnSpc>
                <a:spcPct val="100000"/>
              </a:lnSpc>
              <a:spcBef>
                <a:spcPts val="0"/>
              </a:spcBef>
              <a:spcAft>
                <a:spcPts val="0"/>
              </a:spcAft>
              <a:buNone/>
            </a:pPr>
            <a:endParaRPr sz="2000">
              <a:latin typeface="Lato"/>
              <a:ea typeface="Lato"/>
              <a:cs typeface="Lato"/>
              <a:sym typeface="Lato"/>
            </a:endParaRPr>
          </a:p>
          <a:p>
            <a:pPr marL="0" lvl="0" indent="0" algn="l" rtl="0">
              <a:spcBef>
                <a:spcPts val="1000"/>
              </a:spcBef>
              <a:spcAft>
                <a:spcPts val="0"/>
              </a:spcAft>
              <a:buNone/>
            </a:pPr>
            <a:endParaRPr sz="2000">
              <a:latin typeface="Lato"/>
              <a:ea typeface="Lato"/>
              <a:cs typeface="Lato"/>
              <a:sym typeface="Lato"/>
            </a:endParaRPr>
          </a:p>
          <a:p>
            <a:pPr marL="0" lvl="0" indent="0" algn="l" rtl="0">
              <a:spcBef>
                <a:spcPts val="1000"/>
              </a:spcBef>
              <a:spcAft>
                <a:spcPts val="0"/>
              </a:spcAft>
              <a:buNone/>
            </a:pPr>
            <a:endParaRPr sz="2200" b="1">
              <a:solidFill>
                <a:srgbClr val="888888"/>
              </a:solidFill>
              <a:latin typeface="Lato"/>
              <a:ea typeface="Lato"/>
              <a:cs typeface="Lato"/>
              <a:sym typeface="Lato"/>
            </a:endParaRPr>
          </a:p>
          <a:p>
            <a:pPr marL="0" lvl="0" indent="0" algn="l" rtl="0">
              <a:spcBef>
                <a:spcPts val="1000"/>
              </a:spcBef>
              <a:spcAft>
                <a:spcPts val="0"/>
              </a:spcAft>
              <a:buNone/>
            </a:pPr>
            <a:endParaRPr sz="2200" b="1">
              <a:solidFill>
                <a:srgbClr val="888888"/>
              </a:solidFill>
              <a:latin typeface="Lato"/>
              <a:ea typeface="Lato"/>
              <a:cs typeface="Lato"/>
              <a:sym typeface="Lato"/>
            </a:endParaRPr>
          </a:p>
        </p:txBody>
      </p:sp>
      <p:grpSp>
        <p:nvGrpSpPr>
          <p:cNvPr id="160" name="Google Shape;160;p18"/>
          <p:cNvGrpSpPr/>
          <p:nvPr/>
        </p:nvGrpSpPr>
        <p:grpSpPr>
          <a:xfrm>
            <a:off x="10441748" y="-838776"/>
            <a:ext cx="1995749" cy="2033473"/>
            <a:chOff x="2449130" y="3506855"/>
            <a:chExt cx="3042300" cy="3042300"/>
          </a:xfrm>
        </p:grpSpPr>
        <p:sp>
          <p:nvSpPr>
            <p:cNvPr id="161" name="Google Shape;161;p18"/>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62" name="Google Shape;162;p18"/>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63" name="Google Shape;163;p18"/>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pic>
        <p:nvPicPr>
          <p:cNvPr id="164" name="Google Shape;164;p18"/>
          <p:cNvPicPr preferRelativeResize="0"/>
          <p:nvPr/>
        </p:nvPicPr>
        <p:blipFill>
          <a:blip r:embed="rId4">
            <a:alphaModFix/>
          </a:blip>
          <a:stretch>
            <a:fillRect/>
          </a:stretch>
        </p:blipFill>
        <p:spPr>
          <a:xfrm>
            <a:off x="6290904" y="4251754"/>
            <a:ext cx="5125475" cy="1860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19"/>
          <p:cNvSpPr txBox="1">
            <a:spLocks noGrp="1"/>
          </p:cNvSpPr>
          <p:nvPr>
            <p:ph type="body" idx="1"/>
          </p:nvPr>
        </p:nvSpPr>
        <p:spPr>
          <a:xfrm>
            <a:off x="465275" y="992375"/>
            <a:ext cx="6096000" cy="50067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GB" sz="1900">
                <a:latin typeface="Lato"/>
                <a:ea typeface="Lato"/>
                <a:cs typeface="Lato"/>
                <a:sym typeface="Lato"/>
              </a:rPr>
              <a:t>Launching Oct 2024</a:t>
            </a:r>
            <a:endParaRPr sz="1900">
              <a:latin typeface="Lato"/>
              <a:ea typeface="Lato"/>
              <a:cs typeface="Lato"/>
              <a:sym typeface="Lato"/>
            </a:endParaRPr>
          </a:p>
          <a:p>
            <a:pPr marL="0" lvl="0" indent="0" algn="l" rtl="0">
              <a:lnSpc>
                <a:spcPct val="100000"/>
              </a:lnSpc>
              <a:spcBef>
                <a:spcPts val="1000"/>
              </a:spcBef>
              <a:spcAft>
                <a:spcPts val="0"/>
              </a:spcAft>
              <a:buNone/>
            </a:pPr>
            <a:r>
              <a:rPr lang="en-GB" sz="1900">
                <a:latin typeface="Lato"/>
                <a:ea typeface="Lato"/>
                <a:cs typeface="Lato"/>
                <a:sym typeface="Lato"/>
              </a:rPr>
              <a:t>The NIHR RDN has 2 primary purposes:</a:t>
            </a:r>
            <a:endParaRPr sz="1900">
              <a:latin typeface="Lato"/>
              <a:ea typeface="Lato"/>
              <a:cs typeface="Lato"/>
              <a:sym typeface="Lato"/>
            </a:endParaRPr>
          </a:p>
          <a:p>
            <a:pPr marL="457200" lvl="0" indent="-342900" algn="l" rtl="0">
              <a:lnSpc>
                <a:spcPct val="100000"/>
              </a:lnSpc>
              <a:spcBef>
                <a:spcPts val="1000"/>
              </a:spcBef>
              <a:spcAft>
                <a:spcPts val="0"/>
              </a:spcAft>
              <a:buSzPts val="1800"/>
              <a:buFont typeface="Lato"/>
              <a:buChar char="•"/>
            </a:pPr>
            <a:r>
              <a:rPr lang="en-GB" sz="1800">
                <a:latin typeface="Lato"/>
                <a:ea typeface="Lato"/>
                <a:cs typeface="Lato"/>
                <a:sym typeface="Lato"/>
              </a:rPr>
              <a:t>To support the successful delivery of high quality research, as an active partner in the research system</a:t>
            </a:r>
            <a:endParaRPr sz="1800">
              <a:latin typeface="Lato"/>
              <a:ea typeface="Lato"/>
              <a:cs typeface="Lato"/>
              <a:sym typeface="Lato"/>
            </a:endParaRPr>
          </a:p>
          <a:p>
            <a:pPr marL="457200" lvl="0" indent="-342900" algn="l" rtl="0">
              <a:lnSpc>
                <a:spcPct val="100000"/>
              </a:lnSpc>
              <a:spcBef>
                <a:spcPts val="1000"/>
              </a:spcBef>
              <a:spcAft>
                <a:spcPts val="0"/>
              </a:spcAft>
              <a:buSzPts val="1800"/>
              <a:buFont typeface="Lato"/>
              <a:buChar char="•"/>
            </a:pPr>
            <a:r>
              <a:rPr lang="en-GB" sz="1800">
                <a:latin typeface="Lato"/>
                <a:ea typeface="Lato"/>
                <a:cs typeface="Lato"/>
                <a:sym typeface="Lato"/>
              </a:rPr>
              <a:t>To increase capacity and capability of the research infrastructure for the future</a:t>
            </a:r>
            <a:endParaRPr sz="1800">
              <a:latin typeface="Lato"/>
              <a:ea typeface="Lato"/>
              <a:cs typeface="Lato"/>
              <a:sym typeface="Lato"/>
            </a:endParaRPr>
          </a:p>
          <a:p>
            <a:pPr marL="0" lvl="0" indent="0" algn="l" rtl="0">
              <a:lnSpc>
                <a:spcPct val="115000"/>
              </a:lnSpc>
              <a:spcBef>
                <a:spcPts val="1000"/>
              </a:spcBef>
              <a:spcAft>
                <a:spcPts val="1000"/>
              </a:spcAft>
              <a:buNone/>
            </a:pPr>
            <a:endParaRPr sz="2100">
              <a:latin typeface="Lato"/>
              <a:ea typeface="Lato"/>
              <a:cs typeface="Lato"/>
              <a:sym typeface="Lato"/>
            </a:endParaRPr>
          </a:p>
        </p:txBody>
      </p:sp>
      <p:pic>
        <p:nvPicPr>
          <p:cNvPr id="171" name="Google Shape;171;p19"/>
          <p:cNvPicPr preferRelativeResize="0"/>
          <p:nvPr/>
        </p:nvPicPr>
        <p:blipFill rotWithShape="1">
          <a:blip r:embed="rId3">
            <a:alphaModFix/>
          </a:blip>
          <a:srcRect t="3016"/>
          <a:stretch/>
        </p:blipFill>
        <p:spPr>
          <a:xfrm>
            <a:off x="583250" y="3248025"/>
            <a:ext cx="4845999" cy="3468850"/>
          </a:xfrm>
          <a:prstGeom prst="rect">
            <a:avLst/>
          </a:prstGeom>
          <a:noFill/>
          <a:ln>
            <a:noFill/>
          </a:ln>
        </p:spPr>
      </p:pic>
      <p:sp>
        <p:nvSpPr>
          <p:cNvPr id="172" name="Google Shape;172;p19"/>
          <p:cNvSpPr txBox="1">
            <a:spLocks noGrp="1"/>
          </p:cNvSpPr>
          <p:nvPr>
            <p:ph type="title"/>
          </p:nvPr>
        </p:nvSpPr>
        <p:spPr>
          <a:xfrm>
            <a:off x="1326950" y="126875"/>
            <a:ext cx="86907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latin typeface="Lato"/>
                <a:ea typeface="Lato"/>
                <a:cs typeface="Lato"/>
                <a:sym typeface="Lato"/>
              </a:rPr>
              <a:t>Clinical Research Network Transition to Research Delivery Network</a:t>
            </a:r>
            <a:endParaRPr>
              <a:latin typeface="Lato"/>
              <a:ea typeface="Lato"/>
              <a:cs typeface="Lato"/>
              <a:sym typeface="Lato"/>
            </a:endParaRPr>
          </a:p>
        </p:txBody>
      </p:sp>
      <p:sp>
        <p:nvSpPr>
          <p:cNvPr id="173" name="Google Shape;173;p19"/>
          <p:cNvSpPr txBox="1"/>
          <p:nvPr/>
        </p:nvSpPr>
        <p:spPr>
          <a:xfrm>
            <a:off x="6561275" y="1098250"/>
            <a:ext cx="5334000" cy="5229900"/>
          </a:xfrm>
          <a:prstGeom prst="rect">
            <a:avLst/>
          </a:prstGeom>
          <a:noFill/>
          <a:ln>
            <a:noFill/>
          </a:ln>
        </p:spPr>
        <p:txBody>
          <a:bodyPr spcFirstLastPara="1" wrap="square" lIns="91425" tIns="91425" rIns="91425" bIns="91425" anchor="t" anchorCtr="0">
            <a:spAutoFit/>
          </a:bodyPr>
          <a:lstStyle/>
          <a:p>
            <a:pPr marL="457200" lvl="0" indent="0" algn="l" rtl="0">
              <a:spcBef>
                <a:spcPts val="1000"/>
              </a:spcBef>
              <a:spcAft>
                <a:spcPts val="0"/>
              </a:spcAft>
              <a:buNone/>
            </a:pPr>
            <a:r>
              <a:rPr lang="en-GB" sz="1800">
                <a:solidFill>
                  <a:srgbClr val="193E72"/>
                </a:solidFill>
                <a:latin typeface="Lato"/>
                <a:ea typeface="Lato"/>
                <a:cs typeface="Lato"/>
                <a:sym typeface="Lato"/>
              </a:rPr>
              <a:t>SW Central - covering Dorset and Salisbury in addition to current region</a:t>
            </a:r>
            <a:endParaRPr sz="1800">
              <a:solidFill>
                <a:srgbClr val="193E72"/>
              </a:solidFill>
              <a:latin typeface="Lato"/>
              <a:ea typeface="Lato"/>
              <a:cs typeface="Lato"/>
              <a:sym typeface="Lato"/>
            </a:endParaRPr>
          </a:p>
          <a:p>
            <a:pPr marL="457200" lvl="0" indent="-342900" algn="l" rtl="0">
              <a:spcBef>
                <a:spcPts val="1000"/>
              </a:spcBef>
              <a:spcAft>
                <a:spcPts val="0"/>
              </a:spcAft>
              <a:buClr>
                <a:srgbClr val="222222"/>
              </a:buClr>
              <a:buSzPts val="1800"/>
              <a:buFont typeface="Lato"/>
              <a:buChar char="●"/>
            </a:pPr>
            <a:r>
              <a:rPr lang="en-GB" sz="1800">
                <a:solidFill>
                  <a:srgbClr val="193E72"/>
                </a:solidFill>
                <a:latin typeface="Lato"/>
                <a:ea typeface="Lato"/>
                <a:cs typeface="Lato"/>
                <a:sym typeface="Lato"/>
              </a:rPr>
              <a:t>Network Director: Kyla Thomas</a:t>
            </a:r>
            <a:endParaRPr sz="1800">
              <a:solidFill>
                <a:srgbClr val="193E72"/>
              </a:solidFill>
              <a:latin typeface="Lato"/>
              <a:ea typeface="Lato"/>
              <a:cs typeface="Lato"/>
              <a:sym typeface="Lato"/>
            </a:endParaRPr>
          </a:p>
          <a:p>
            <a:pPr marL="457200" lvl="0" indent="-342900" algn="l" rtl="0">
              <a:spcBef>
                <a:spcPts val="1000"/>
              </a:spcBef>
              <a:spcAft>
                <a:spcPts val="0"/>
              </a:spcAft>
              <a:buClr>
                <a:srgbClr val="222222"/>
              </a:buClr>
              <a:buSzPts val="1800"/>
              <a:buFont typeface="Lato"/>
              <a:buChar char="●"/>
            </a:pPr>
            <a:r>
              <a:rPr lang="en-GB" sz="1800">
                <a:solidFill>
                  <a:srgbClr val="193E72"/>
                </a:solidFill>
                <a:latin typeface="Lato"/>
                <a:ea typeface="Lato"/>
                <a:cs typeface="Lato"/>
                <a:sym typeface="Lato"/>
              </a:rPr>
              <a:t>Operations Director: Stephen McGlynn</a:t>
            </a:r>
            <a:endParaRPr sz="1800">
              <a:solidFill>
                <a:srgbClr val="193E72"/>
              </a:solidFill>
              <a:latin typeface="Lato"/>
              <a:ea typeface="Lato"/>
              <a:cs typeface="Lato"/>
              <a:sym typeface="Lato"/>
            </a:endParaRPr>
          </a:p>
          <a:p>
            <a:pPr marL="457200" lvl="0" indent="-342900" algn="l" rtl="0">
              <a:spcBef>
                <a:spcPts val="1000"/>
              </a:spcBef>
              <a:spcAft>
                <a:spcPts val="0"/>
              </a:spcAft>
              <a:buClr>
                <a:srgbClr val="222222"/>
              </a:buClr>
              <a:buSzPts val="1800"/>
              <a:buFont typeface="Lato"/>
              <a:buChar char="●"/>
            </a:pPr>
            <a:r>
              <a:rPr lang="en-GB" sz="1800">
                <a:solidFill>
                  <a:srgbClr val="193E72"/>
                </a:solidFill>
                <a:latin typeface="Lato"/>
                <a:ea typeface="Lato"/>
                <a:cs typeface="Lato"/>
                <a:sym typeface="Lato"/>
              </a:rPr>
              <a:t>Strategic Development Director: Ifan Jones</a:t>
            </a:r>
            <a:endParaRPr sz="1800">
              <a:solidFill>
                <a:srgbClr val="193E72"/>
              </a:solidFill>
              <a:latin typeface="Lato"/>
              <a:ea typeface="Lato"/>
              <a:cs typeface="Lato"/>
              <a:sym typeface="Lato"/>
            </a:endParaRPr>
          </a:p>
          <a:p>
            <a:pPr marL="0" lvl="0" indent="0" algn="l" rtl="0">
              <a:lnSpc>
                <a:spcPct val="115000"/>
              </a:lnSpc>
              <a:spcBef>
                <a:spcPts val="1500"/>
              </a:spcBef>
              <a:spcAft>
                <a:spcPts val="0"/>
              </a:spcAft>
              <a:buNone/>
            </a:pPr>
            <a:r>
              <a:rPr lang="en-GB" sz="1800">
                <a:solidFill>
                  <a:srgbClr val="193E72"/>
                </a:solidFill>
                <a:highlight>
                  <a:schemeClr val="lt1"/>
                </a:highlight>
                <a:latin typeface="Lato"/>
                <a:ea typeface="Lato"/>
                <a:cs typeface="Lato"/>
                <a:sym typeface="Lato"/>
              </a:rPr>
              <a:t>We have just appointed two new senior leadership roles: </a:t>
            </a:r>
            <a:endParaRPr>
              <a:solidFill>
                <a:schemeClr val="dk1"/>
              </a:solidFill>
              <a:latin typeface="Lato"/>
              <a:ea typeface="Lato"/>
              <a:cs typeface="Lato"/>
              <a:sym typeface="Lato"/>
            </a:endParaRPr>
          </a:p>
          <a:p>
            <a:pPr marL="457200" lvl="0" indent="-342900" algn="l" rtl="0">
              <a:lnSpc>
                <a:spcPct val="115000"/>
              </a:lnSpc>
              <a:spcBef>
                <a:spcPts val="1000"/>
              </a:spcBef>
              <a:spcAft>
                <a:spcPts val="0"/>
              </a:spcAft>
              <a:buClr>
                <a:srgbClr val="193E72"/>
              </a:buClr>
              <a:buSzPts val="1800"/>
              <a:buFont typeface="Lato"/>
              <a:buChar char="●"/>
            </a:pPr>
            <a:r>
              <a:rPr lang="en-GB" sz="1800">
                <a:solidFill>
                  <a:srgbClr val="193E72"/>
                </a:solidFill>
                <a:highlight>
                  <a:schemeClr val="lt1"/>
                </a:highlight>
                <a:latin typeface="Lato"/>
                <a:ea typeface="Lato"/>
                <a:cs typeface="Lato"/>
                <a:sym typeface="Lato"/>
              </a:rPr>
              <a:t>Dr Helen Winter and Dr Patrick Moore - Joint</a:t>
            </a:r>
            <a:r>
              <a:rPr lang="en-GB" sz="1800" b="1">
                <a:solidFill>
                  <a:srgbClr val="193E72"/>
                </a:solidFill>
                <a:highlight>
                  <a:schemeClr val="lt1"/>
                </a:highlight>
                <a:latin typeface="Lato"/>
                <a:ea typeface="Lato"/>
                <a:cs typeface="Lato"/>
                <a:sym typeface="Lato"/>
              </a:rPr>
              <a:t> </a:t>
            </a:r>
            <a:r>
              <a:rPr lang="en-GB" sz="1800">
                <a:solidFill>
                  <a:srgbClr val="193E72"/>
                </a:solidFill>
                <a:highlight>
                  <a:schemeClr val="lt1"/>
                </a:highlight>
                <a:latin typeface="Lato"/>
                <a:ea typeface="Lato"/>
                <a:cs typeface="Lato"/>
                <a:sym typeface="Lato"/>
              </a:rPr>
              <a:t>RRDN Health and Care Research Directors (Medical) </a:t>
            </a:r>
            <a:endParaRPr sz="1800">
              <a:solidFill>
                <a:srgbClr val="193E72"/>
              </a:solidFill>
              <a:highlight>
                <a:schemeClr val="lt1"/>
              </a:highlight>
              <a:latin typeface="Lato"/>
              <a:ea typeface="Lato"/>
              <a:cs typeface="Lato"/>
              <a:sym typeface="Lato"/>
            </a:endParaRPr>
          </a:p>
          <a:p>
            <a:pPr marL="457200" lvl="0" indent="-342900" algn="l" rtl="0">
              <a:lnSpc>
                <a:spcPct val="115000"/>
              </a:lnSpc>
              <a:spcBef>
                <a:spcPts val="0"/>
              </a:spcBef>
              <a:spcAft>
                <a:spcPts val="0"/>
              </a:spcAft>
              <a:buClr>
                <a:srgbClr val="193E72"/>
              </a:buClr>
              <a:buSzPts val="1800"/>
              <a:buFont typeface="Lato"/>
              <a:buChar char="●"/>
            </a:pPr>
            <a:r>
              <a:rPr lang="en-GB" sz="1800">
                <a:solidFill>
                  <a:srgbClr val="193E72"/>
                </a:solidFill>
                <a:highlight>
                  <a:schemeClr val="lt1"/>
                </a:highlight>
                <a:latin typeface="Lato"/>
                <a:ea typeface="Lato"/>
                <a:cs typeface="Lato"/>
                <a:sym typeface="Lato"/>
              </a:rPr>
              <a:t>Helen Lewis-White - RRDN Health and Care Research Director (Nurse, Midwife or Allied Health Professional) </a:t>
            </a:r>
            <a:endParaRPr sz="1800">
              <a:solidFill>
                <a:srgbClr val="193E72"/>
              </a:solidFill>
              <a:highlight>
                <a:schemeClr val="lt1"/>
              </a:highlight>
              <a:latin typeface="Lato"/>
              <a:ea typeface="Lato"/>
              <a:cs typeface="Lato"/>
              <a:sym typeface="Lato"/>
            </a:endParaRPr>
          </a:p>
          <a:p>
            <a:pPr marL="0" lvl="0" indent="0" algn="l" rtl="0">
              <a:spcBef>
                <a:spcPts val="1000"/>
              </a:spcBef>
              <a:spcAft>
                <a:spcPts val="1000"/>
              </a:spcAft>
              <a:buNone/>
            </a:pPr>
            <a:endParaRPr sz="1800">
              <a:solidFill>
                <a:srgbClr val="193E7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867</Words>
  <Application>Microsoft Office PowerPoint</Application>
  <PresentationFormat>Widescreen</PresentationFormat>
  <Paragraphs>217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Lato</vt:lpstr>
      <vt:lpstr>Arial</vt:lpstr>
      <vt:lpstr>Calibri</vt:lpstr>
      <vt:lpstr>Custom Design</vt:lpstr>
      <vt:lpstr> SWAG Network Brain &amp; CNS Cancer Clinical Advisory Group </vt:lpstr>
      <vt:lpstr>National Brain Cancer Research Recruitment</vt:lpstr>
      <vt:lpstr>PowerPoint Presentation</vt:lpstr>
      <vt:lpstr>PowerPoint Presentation</vt:lpstr>
      <vt:lpstr>DETERMINE </vt:lpstr>
      <vt:lpstr>Studies in set-up in SWAG region</vt:lpstr>
      <vt:lpstr>Sharing Information about research</vt:lpstr>
      <vt:lpstr>Associate PI Scheme</vt:lpstr>
      <vt:lpstr>Clinical Research Network Transition to Research Delivery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Dunderdale, Helen</dc:creator>
  <cp:lastModifiedBy>Helen Dunderdale</cp:lastModifiedBy>
  <cp:revision>2</cp:revision>
  <dcterms:modified xsi:type="dcterms:W3CDTF">2024-07-17T08:43:10Z</dcterms:modified>
</cp:coreProperties>
</file>