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32"/>
  </p:notesMasterIdLst>
  <p:sldIdLst>
    <p:sldId id="256" r:id="rId2"/>
    <p:sldId id="257" r:id="rId3"/>
    <p:sldId id="258" r:id="rId4"/>
    <p:sldId id="259" r:id="rId5"/>
    <p:sldId id="260" r:id="rId6"/>
    <p:sldId id="261" r:id="rId7"/>
    <p:sldId id="283" r:id="rId8"/>
    <p:sldId id="274" r:id="rId9"/>
    <p:sldId id="275" r:id="rId10"/>
    <p:sldId id="280" r:id="rId11"/>
    <p:sldId id="276" r:id="rId12"/>
    <p:sldId id="277" r:id="rId13"/>
    <p:sldId id="278" r:id="rId14"/>
    <p:sldId id="279" r:id="rId15"/>
    <p:sldId id="281" r:id="rId16"/>
    <p:sldId id="282" r:id="rId17"/>
    <p:sldId id="262" r:id="rId18"/>
    <p:sldId id="263" r:id="rId19"/>
    <p:sldId id="264" r:id="rId20"/>
    <p:sldId id="265" r:id="rId21"/>
    <p:sldId id="266" r:id="rId22"/>
    <p:sldId id="284" r:id="rId23"/>
    <p:sldId id="286" r:id="rId24"/>
    <p:sldId id="287" r:id="rId25"/>
    <p:sldId id="288" r:id="rId26"/>
    <p:sldId id="289" r:id="rId27"/>
    <p:sldId id="269" r:id="rId28"/>
    <p:sldId id="271" r:id="rId29"/>
    <p:sldId id="272" r:id="rId30"/>
    <p:sldId id="273" r:id="rId31"/>
  </p:sldIdLst>
  <p:sldSz cx="12192000" cy="6858000"/>
  <p:notesSz cx="6858000" cy="9144000"/>
  <p:embeddedFontLst>
    <p:embeddedFont>
      <p:font typeface="Aptos" panose="020B000402020202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Lato" panose="020F0502020204030203" pitchFamily="34" charset="0"/>
      <p:regular r:id="rId41"/>
      <p:bold r:id="rId42"/>
      <p:italic r:id="rId43"/>
      <p:boldItalic r:id="rId44"/>
    </p:embeddedFont>
    <p:embeddedFont>
      <p:font typeface="Lora" pitchFamily="2" charset="0"/>
      <p:regular r:id="rId45"/>
      <p:bold r:id="rId46"/>
      <p:italic r:id="rId47"/>
      <p:boldItalic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ABCD87-DD0E-452D-8929-0326DBDC625B}">
  <a:tblStyle styleId="{60ABCD87-DD0E-452D-8929-0326DBDC625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5"/>
  </p:normalViewPr>
  <p:slideViewPr>
    <p:cSldViewPr snapToGrid="0">
      <p:cViewPr varScale="1">
        <p:scale>
          <a:sx n="108" d="100"/>
          <a:sy n="108" d="100"/>
        </p:scale>
        <p:origin x="6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a12e2ce17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a12e2ce173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2a12e2ce173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a12e2ce17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a12e2ce173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2a12e2ce173_0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This report is the analysis of responses received from the beginning of April 2022 until the end of March 2023.</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Responses showed that the majority of people taking part in research had a positive experience, with their interaction with research delivery colleagues being an essential part of this experience.</a:t>
            </a: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9a8e8b7504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9a8e8b750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Responses were received across 22 of 31 specialty areas. The chart above shows the specialties with over 20 responses. The large number of responses from public health studies is due to high recruitment from ALSPAC (Children of the 90s), a large-scale birth cohort study with 25,000 participants each year.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a8e8b7504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9a8e8b750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same themes were identified in the 2021/22 PRES report, suggesting the positive aspects of taking part in research have remained the same. Comments related to good communication have increased from 21% to 25%, suggesting that studies may have improved how they communicate with participants.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9a8e8b7504_0_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9a8e8b750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Although fewer participants (23%) left comments about what would have made their experience better (compared to 32% in 2021/22), the themes identified are broadly the same as last year. </a:t>
            </a:r>
            <a:endParaRPr/>
          </a:p>
          <a:p>
            <a:pPr marL="0" lvl="0" indent="0" algn="l" rtl="0">
              <a:spcBef>
                <a:spcPts val="0"/>
              </a:spcBef>
              <a:spcAft>
                <a:spcPts val="0"/>
              </a:spcAft>
              <a:buNone/>
            </a:pPr>
            <a:endParaRPr/>
          </a:p>
          <a:p>
            <a:pPr marL="0" lvl="0" indent="0" algn="l" rtl="0">
              <a:spcBef>
                <a:spcPts val="0"/>
              </a:spcBef>
              <a:spcAft>
                <a:spcPts val="0"/>
              </a:spcAft>
              <a:buNone/>
            </a:pPr>
            <a:r>
              <a:rPr lang="en-US"/>
              <a:t>Whilst comments about participant communication remain the most common, these have decreased since last year (from 64% to 51%). This also aligns with an increase in positive comments around communication, indicating that studies have improved how they communicate with participants. There has also been a large decrease in the number of comments around appointments (from 27% to 11%), this is likely due to study teams being able to offer more flexibility around appointment times and methods.</a:t>
            </a:r>
            <a:endParaRPr/>
          </a:p>
          <a:p>
            <a:pPr marL="0" lvl="0" indent="0" algn="l" rtl="0">
              <a:spcBef>
                <a:spcPts val="0"/>
              </a:spcBef>
              <a:spcAft>
                <a:spcPts val="0"/>
              </a:spcAft>
              <a:buNone/>
            </a:pPr>
            <a:endParaRPr/>
          </a:p>
          <a:p>
            <a:pPr marL="0" lvl="0" indent="0" algn="l" rtl="0">
              <a:spcBef>
                <a:spcPts val="0"/>
              </a:spcBef>
              <a:spcAft>
                <a:spcPts val="0"/>
              </a:spcAft>
              <a:buNone/>
            </a:pPr>
            <a:r>
              <a:rPr lang="en-US"/>
              <a:t>Participant communication: Information about the study results/updates, general information about the study or condition, personal results, more contact from the study team, method of communication, information about side effects, internal communication, receiving incorrect information, information about what was required, information about expenses, design of communication, fewer emails.</a:t>
            </a:r>
            <a:endParaRPr/>
          </a:p>
          <a:p>
            <a:pPr marL="0" lvl="0" indent="0" algn="l" rtl="0">
              <a:spcBef>
                <a:spcPts val="0"/>
              </a:spcBef>
              <a:spcAft>
                <a:spcPts val="0"/>
              </a:spcAft>
              <a:buNone/>
            </a:pPr>
            <a:endParaRPr/>
          </a:p>
          <a:p>
            <a:pPr marL="0" lvl="0" indent="0" algn="l" rtl="0">
              <a:spcBef>
                <a:spcPts val="0"/>
              </a:spcBef>
              <a:spcAft>
                <a:spcPts val="0"/>
              </a:spcAft>
              <a:buNone/>
            </a:pPr>
            <a:r>
              <a:rPr lang="en-US"/>
              <a:t>Procedures and materials: Issues with questionnaires, technical issues with apps/equipment, method of procedures, more explanation about tests or how to use equipment, more or fewer tests</a:t>
            </a:r>
            <a:endParaRPr/>
          </a:p>
          <a:p>
            <a:pPr marL="0" lvl="0" indent="0" algn="l" rtl="0">
              <a:spcBef>
                <a:spcPts val="0"/>
              </a:spcBef>
              <a:spcAft>
                <a:spcPts val="0"/>
              </a:spcAft>
              <a:buNone/>
            </a:pPr>
            <a:endParaRPr/>
          </a:p>
          <a:p>
            <a:pPr marL="0" lvl="0" indent="0" algn="l" rtl="0">
              <a:spcBef>
                <a:spcPts val="0"/>
              </a:spcBef>
              <a:spcAft>
                <a:spcPts val="0"/>
              </a:spcAft>
              <a:buNone/>
            </a:pPr>
            <a:r>
              <a:rPr lang="en-US"/>
              <a:t>Appointments: Location, method, delays and waiting times, more time during appointments, flexibility over appointment times, issues with appointments, reminders, shorter appointments, booking of appointments</a:t>
            </a:r>
            <a:endParaRPr/>
          </a:p>
          <a:p>
            <a:pPr marL="0" lvl="0" indent="0" algn="l" rtl="0">
              <a:spcBef>
                <a:spcPts val="0"/>
              </a:spcBef>
              <a:spcAft>
                <a:spcPts val="0"/>
              </a:spcAft>
              <a:buNone/>
            </a:pPr>
            <a:endParaRPr/>
          </a:p>
          <a:p>
            <a:pPr marL="0" lvl="0" indent="0" algn="l" rtl="0">
              <a:spcBef>
                <a:spcPts val="0"/>
              </a:spcBef>
              <a:spcAft>
                <a:spcPts val="0"/>
              </a:spcAft>
              <a:buNone/>
            </a:pPr>
            <a:r>
              <a:rPr lang="en-US"/>
              <a:t>Travel: Less travel less for appointments, free or better parking, better travel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US"/>
              <a:t>COVID-19: Issues with travel/vaccine passports, restrictions, more information/updates, study interruptions, unblinding process</a:t>
            </a:r>
            <a:endParaRPr/>
          </a:p>
          <a:p>
            <a:pPr marL="0" lvl="0" indent="0" algn="l" rtl="0">
              <a:spcBef>
                <a:spcPts val="0"/>
              </a:spcBef>
              <a:spcAft>
                <a:spcPts val="0"/>
              </a:spcAft>
              <a:buNone/>
            </a:pPr>
            <a:endParaRPr/>
          </a:p>
          <a:p>
            <a:pPr marL="0" lvl="0" indent="0" algn="l" rtl="0">
              <a:spcBef>
                <a:spcPts val="0"/>
              </a:spcBef>
              <a:spcAft>
                <a:spcPts val="0"/>
              </a:spcAft>
              <a:buNone/>
            </a:pPr>
            <a:r>
              <a:rPr lang="en-US"/>
              <a:t>Payments and expenses: Wanting payment or to receive more money, time it took to receive payments, method of recognition</a:t>
            </a:r>
            <a:endParaRPr/>
          </a:p>
          <a:p>
            <a:pPr marL="0" lvl="0" indent="0" algn="l" rtl="0">
              <a:spcBef>
                <a:spcPts val="0"/>
              </a:spcBef>
              <a:spcAft>
                <a:spcPts val="0"/>
              </a:spcAft>
              <a:buNone/>
            </a:pPr>
            <a:endParaRPr/>
          </a:p>
          <a:p>
            <a:pPr marL="0" lvl="0" indent="0" algn="l" rtl="0">
              <a:spcBef>
                <a:spcPts val="0"/>
              </a:spcBef>
              <a:spcAft>
                <a:spcPts val="0"/>
              </a:spcAft>
              <a:buNone/>
            </a:pPr>
            <a:r>
              <a:rPr lang="en-US"/>
              <a:t>Study related: Wanting longer or shorter study, being in the control arm, side effects</a:t>
            </a:r>
            <a:endParaRPr/>
          </a:p>
          <a:p>
            <a:pPr marL="0" lvl="0" indent="0" algn="l" rtl="0">
              <a:spcBef>
                <a:spcPts val="0"/>
              </a:spcBef>
              <a:spcAft>
                <a:spcPts val="0"/>
              </a:spcAft>
              <a:buNone/>
            </a:pPr>
            <a:endParaRPr/>
          </a:p>
          <a:p>
            <a:pPr marL="0" lvl="0" indent="0" algn="l" rtl="0">
              <a:spcBef>
                <a:spcPts val="0"/>
              </a:spcBef>
              <a:spcAft>
                <a:spcPts val="0"/>
              </a:spcAft>
              <a:buNone/>
            </a:pPr>
            <a:r>
              <a:rPr lang="en-US"/>
              <a:t>Knowledge and experience: When people were approached about taking part in research, feeling like staff didn’t have the knowledge to answer questions or use required equipment. Comments under this theme also relate to awareness of Equity, Diversity, and Inclusion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eb7ad004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eb7ad004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a12e2ce17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a12e2ce173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2a12e2ce173_0_7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ab85f877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0ab85f877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e02880cc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de02880c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024a9af74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1024a9af74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e02880cc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de02880cc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21f076242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g221f07624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9e31e1b3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139e31e1b3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21a4bccae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21a4bccaee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221a4bccaee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1a4bccae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21a4bccaee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221a4bccaee_0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a12e2ce1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a12e2ce17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2a12e2ce17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nihr.ac.uk/health-and-care-professionals/career-development/register-your-study-for-the-associate-principal-investigator-scheme.ht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www.ncpes.co.uk/latest-local-results/?search_word=&amp;organisation_type=allianc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local.nihr.ac.uk/images/lcrn/west-of-england/PRES%202022-23%20report_final.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524000" y="3986200"/>
            <a:ext cx="9785100" cy="13281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a:t>
            </a:r>
            <a:endParaRPr sz="2920">
              <a:latin typeface="Lato"/>
              <a:ea typeface="Lato"/>
              <a:cs typeface="Lato"/>
              <a:sym typeface="Lato"/>
            </a:endParaRPr>
          </a:p>
          <a:p>
            <a:pPr marL="0" lvl="0" indent="0" algn="ctr" rtl="0">
              <a:lnSpc>
                <a:spcPct val="80000"/>
              </a:lnSpc>
              <a:spcBef>
                <a:spcPts val="0"/>
              </a:spcBef>
              <a:spcAft>
                <a:spcPts val="0"/>
              </a:spcAft>
              <a:buClr>
                <a:schemeClr val="lt1"/>
              </a:buClr>
              <a:buSzPts val="2220"/>
              <a:buNone/>
            </a:pPr>
            <a:endParaRPr sz="2920">
              <a:latin typeface="Lato"/>
              <a:ea typeface="Lato"/>
              <a:cs typeface="Lato"/>
              <a:sym typeface="Lato"/>
            </a:endParaRPr>
          </a:p>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Claire Matthews &amp; Sharath Gangadhara</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latin typeface="Lato"/>
                <a:ea typeface="Lato"/>
                <a:cs typeface="Lato"/>
                <a:sym typeface="Lato"/>
              </a:rPr>
              <a:t> </a:t>
            </a:r>
            <a:endParaRPr>
              <a:latin typeface="Lato"/>
              <a:ea typeface="Lato"/>
              <a:cs typeface="Lato"/>
              <a:sym typeface="Lato"/>
            </a:endParaRPr>
          </a:p>
        </p:txBody>
      </p:sp>
      <p:sp>
        <p:nvSpPr>
          <p:cNvPr id="93" name="Google Shape;9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br>
            <a:r>
              <a:rPr lang="en-GB" sz="4500">
                <a:latin typeface="Lato"/>
                <a:ea typeface="Lato"/>
                <a:cs typeface="Lato"/>
                <a:sym typeface="Lato"/>
              </a:rPr>
              <a:t>SWAG Network Oesophago-gastric (OG)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08/12/2023</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4613C0-39C1-E005-C318-585625476D93}"/>
              </a:ext>
            </a:extLst>
          </p:cNvPr>
          <p:cNvPicPr>
            <a:picLocks noChangeAspect="1"/>
          </p:cNvPicPr>
          <p:nvPr/>
        </p:nvPicPr>
        <p:blipFill>
          <a:blip r:embed="rId2"/>
          <a:stretch>
            <a:fillRect/>
          </a:stretch>
        </p:blipFill>
        <p:spPr>
          <a:xfrm>
            <a:off x="3445449" y="138223"/>
            <a:ext cx="5301102" cy="5911701"/>
          </a:xfrm>
          <a:prstGeom prst="rect">
            <a:avLst/>
          </a:prstGeom>
        </p:spPr>
      </p:pic>
    </p:spTree>
    <p:extLst>
      <p:ext uri="{BB962C8B-B14F-4D97-AF65-F5344CB8AC3E}">
        <p14:creationId xmlns:p14="http://schemas.microsoft.com/office/powerpoint/2010/main" val="15179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A882-7B9D-16BD-2F6C-D2897C2863CD}"/>
              </a:ext>
            </a:extLst>
          </p:cNvPr>
          <p:cNvSpPr>
            <a:spLocks noGrp="1"/>
          </p:cNvSpPr>
          <p:nvPr>
            <p:ph type="title"/>
          </p:nvPr>
        </p:nvSpPr>
        <p:spPr/>
        <p:txBody>
          <a:bodyPr/>
          <a:lstStyle/>
          <a:p>
            <a:r>
              <a:rPr lang="en-US" dirty="0"/>
              <a:t>Vaccine Trials </a:t>
            </a:r>
          </a:p>
        </p:txBody>
      </p:sp>
      <p:sp>
        <p:nvSpPr>
          <p:cNvPr id="3" name="Content Placeholder 2">
            <a:extLst>
              <a:ext uri="{FF2B5EF4-FFF2-40B4-BE49-F238E27FC236}">
                <a16:creationId xmlns:a16="http://schemas.microsoft.com/office/drawing/2014/main" id="{43F2B432-CD38-C2E7-EFEA-B96DA3D4D2FA}"/>
              </a:ext>
            </a:extLst>
          </p:cNvPr>
          <p:cNvSpPr>
            <a:spLocks noGrp="1"/>
          </p:cNvSpPr>
          <p:nvPr>
            <p:ph idx="1"/>
          </p:nvPr>
        </p:nvSpPr>
        <p:spPr/>
        <p:txBody>
          <a:bodyPr>
            <a:normAutofit fontScale="62500" lnSpcReduction="20000"/>
          </a:bodyPr>
          <a:lstStyle/>
          <a:p>
            <a:pPr algn="l"/>
            <a:r>
              <a:rPr lang="en-GB" sz="3400" b="0" i="0" u="none" strike="noStrike" dirty="0">
                <a:solidFill>
                  <a:srgbClr val="212121"/>
                </a:solidFill>
                <a:effectLst/>
                <a:latin typeface="+mn-lt"/>
              </a:rPr>
              <a:t>A Phase 1, Open-Label, </a:t>
            </a:r>
            <a:r>
              <a:rPr lang="en-GB" sz="3400" b="0" i="0" u="none" strike="noStrike" dirty="0" err="1">
                <a:solidFill>
                  <a:srgbClr val="212121"/>
                </a:solidFill>
                <a:effectLst/>
                <a:latin typeface="+mn-lt"/>
              </a:rPr>
              <a:t>Multicenter</a:t>
            </a:r>
            <a:r>
              <a:rPr lang="en-GB" sz="3400" b="0" i="0" u="none" strike="noStrike" dirty="0">
                <a:solidFill>
                  <a:srgbClr val="212121"/>
                </a:solidFill>
                <a:effectLst/>
                <a:latin typeface="+mn-lt"/>
              </a:rPr>
              <a:t> Study to Assess the Safety, Tolerability, and Immunogenicity of mRNA-4157 Alone and in Combination in Participants with Solid </a:t>
            </a:r>
            <a:r>
              <a:rPr lang="en-GB" sz="3400" b="0" i="0" u="none" strike="noStrike" dirty="0" err="1">
                <a:solidFill>
                  <a:srgbClr val="212121"/>
                </a:solidFill>
                <a:effectLst/>
                <a:latin typeface="+mn-lt"/>
              </a:rPr>
              <a:t>Tumors</a:t>
            </a:r>
            <a:r>
              <a:rPr lang="en-GB" sz="3400" b="0" i="0" u="none" strike="noStrike" dirty="0">
                <a:solidFill>
                  <a:srgbClr val="212121"/>
                </a:solidFill>
                <a:effectLst/>
                <a:latin typeface="+mn-lt"/>
              </a:rPr>
              <a:t> </a:t>
            </a:r>
          </a:p>
          <a:p>
            <a:pPr marL="76200" indent="0" algn="l">
              <a:buNone/>
            </a:pPr>
            <a:r>
              <a:rPr lang="en-GB" sz="3400" dirty="0">
                <a:solidFill>
                  <a:srgbClr val="212121"/>
                </a:solidFill>
                <a:latin typeface="+mn-lt"/>
              </a:rPr>
              <a:t>        </a:t>
            </a:r>
            <a:r>
              <a:rPr lang="en-GB" sz="3400" b="0" i="0" u="none" strike="noStrike" dirty="0">
                <a:solidFill>
                  <a:srgbClr val="212121"/>
                </a:solidFill>
                <a:effectLst/>
                <a:latin typeface="+mn-lt"/>
              </a:rPr>
              <a:t>MODERNA.</a:t>
            </a:r>
          </a:p>
          <a:p>
            <a:pPr algn="l"/>
            <a:r>
              <a:rPr lang="en-GB" sz="3400" b="0" i="0" u="none" strike="noStrike" dirty="0">
                <a:solidFill>
                  <a:srgbClr val="212121"/>
                </a:solidFill>
                <a:effectLst/>
                <a:latin typeface="+mn-lt"/>
              </a:rPr>
              <a:t>Global Target 65, UK 15 In set-up</a:t>
            </a:r>
          </a:p>
          <a:p>
            <a:pPr algn="l"/>
            <a:r>
              <a:rPr lang="en-GB" sz="3400" b="0" i="0" u="none" strike="noStrike" dirty="0">
                <a:solidFill>
                  <a:srgbClr val="212121"/>
                </a:solidFill>
                <a:effectLst/>
                <a:latin typeface="+mn-lt"/>
              </a:rPr>
              <a:t>Site Name --- PI</a:t>
            </a:r>
            <a:br>
              <a:rPr lang="en-GB" sz="3400" b="0" i="0" u="none" strike="noStrike" dirty="0">
                <a:solidFill>
                  <a:srgbClr val="212121"/>
                </a:solidFill>
                <a:effectLst/>
                <a:latin typeface="+mn-lt"/>
              </a:rPr>
            </a:br>
            <a:br>
              <a:rPr lang="en-GB" sz="3400" b="0" i="0" u="none" strike="noStrike" dirty="0">
                <a:solidFill>
                  <a:srgbClr val="212121"/>
                </a:solidFill>
                <a:effectLst/>
                <a:latin typeface="+mn-lt"/>
              </a:rPr>
            </a:br>
            <a:r>
              <a:rPr lang="en-GB" sz="3400" b="0" i="0" u="none" strike="noStrike" dirty="0">
                <a:solidFill>
                  <a:srgbClr val="212121"/>
                </a:solidFill>
                <a:effectLst/>
                <a:latin typeface="+mn-lt"/>
              </a:rPr>
              <a:t>NHS Tayside, Dundee Scotland --- Russell Petty</a:t>
            </a:r>
            <a:br>
              <a:rPr lang="en-GB" sz="3400" b="0" i="0" u="none" strike="noStrike" dirty="0">
                <a:solidFill>
                  <a:srgbClr val="212121"/>
                </a:solidFill>
                <a:effectLst/>
                <a:latin typeface="+mn-lt"/>
              </a:rPr>
            </a:br>
            <a:br>
              <a:rPr lang="en-GB" sz="3400" b="0" i="0" u="none" strike="noStrike" dirty="0">
                <a:solidFill>
                  <a:srgbClr val="212121"/>
                </a:solidFill>
                <a:effectLst/>
                <a:latin typeface="+mn-lt"/>
              </a:rPr>
            </a:br>
            <a:r>
              <a:rPr lang="en-GB" sz="3400" b="0" i="0" u="none" strike="noStrike" dirty="0">
                <a:solidFill>
                  <a:srgbClr val="212121"/>
                </a:solidFill>
                <a:effectLst/>
                <a:latin typeface="+mn-lt"/>
              </a:rPr>
              <a:t>Oxford University Hospitals NHS Foundation Trust --- Eileen Parkes</a:t>
            </a:r>
            <a:br>
              <a:rPr lang="en-GB" sz="3400" b="0" i="0" u="none" strike="noStrike" dirty="0">
                <a:solidFill>
                  <a:srgbClr val="212121"/>
                </a:solidFill>
                <a:effectLst/>
                <a:latin typeface="+mn-lt"/>
              </a:rPr>
            </a:br>
            <a:br>
              <a:rPr lang="en-GB" sz="3400" b="0" i="0" u="none" strike="noStrike" dirty="0">
                <a:solidFill>
                  <a:srgbClr val="212121"/>
                </a:solidFill>
                <a:effectLst/>
                <a:latin typeface="+mn-lt"/>
              </a:rPr>
            </a:br>
            <a:r>
              <a:rPr lang="en-GB" sz="3400" b="0" i="0" u="none" strike="noStrike" dirty="0">
                <a:solidFill>
                  <a:srgbClr val="212121"/>
                </a:solidFill>
                <a:effectLst/>
                <a:latin typeface="+mn-lt"/>
              </a:rPr>
              <a:t>University College London Hospital --- Martin Forster</a:t>
            </a:r>
            <a:br>
              <a:rPr lang="en-GB" sz="3400" b="0" i="0" u="none" strike="noStrike" dirty="0">
                <a:solidFill>
                  <a:srgbClr val="212121"/>
                </a:solidFill>
                <a:effectLst/>
                <a:latin typeface="+mn-lt"/>
              </a:rPr>
            </a:br>
            <a:br>
              <a:rPr lang="en-GB" sz="3400" b="0" i="0" u="none" strike="noStrike" dirty="0">
                <a:solidFill>
                  <a:srgbClr val="212121"/>
                </a:solidFill>
                <a:effectLst/>
                <a:latin typeface="+mn-lt"/>
              </a:rPr>
            </a:br>
            <a:r>
              <a:rPr lang="en-GB" sz="3400" b="0" i="0" u="none" strike="noStrike" dirty="0">
                <a:solidFill>
                  <a:srgbClr val="212121"/>
                </a:solidFill>
                <a:effectLst/>
                <a:latin typeface="+mn-lt"/>
              </a:rPr>
              <a:t>The Christie NHS Foundation Trust --- Fiona </a:t>
            </a:r>
            <a:r>
              <a:rPr lang="en-GB" sz="3400" b="0" i="0" u="none" strike="noStrike" dirty="0" err="1">
                <a:solidFill>
                  <a:srgbClr val="212121"/>
                </a:solidFill>
                <a:effectLst/>
                <a:latin typeface="+mn-lt"/>
              </a:rPr>
              <a:t>Thislethwaite</a:t>
            </a:r>
            <a:r>
              <a:rPr lang="en-GB" sz="3400" b="0" i="0" u="none" strike="noStrike" dirty="0">
                <a:solidFill>
                  <a:srgbClr val="212121"/>
                </a:solidFill>
                <a:effectLst/>
                <a:latin typeface="+mn-lt"/>
              </a:rPr>
              <a:t> - CI</a:t>
            </a:r>
            <a:br>
              <a:rPr lang="en-GB" b="0" i="0" u="none" strike="noStrike" dirty="0">
                <a:solidFill>
                  <a:srgbClr val="212121"/>
                </a:solidFill>
                <a:effectLst/>
                <a:latin typeface="Aptos" panose="020B0004020202020204" pitchFamily="34" charset="0"/>
              </a:rPr>
            </a:br>
            <a:endParaRPr lang="en-GB" b="0" i="0" u="none" strike="noStrike" dirty="0">
              <a:solidFill>
                <a:srgbClr val="212121"/>
              </a:solidFill>
              <a:effectLst/>
              <a:latin typeface="Aptos" panose="020B0004020202020204" pitchFamily="34" charset="0"/>
            </a:endParaRPr>
          </a:p>
        </p:txBody>
      </p:sp>
    </p:spTree>
    <p:extLst>
      <p:ext uri="{BB962C8B-B14F-4D97-AF65-F5344CB8AC3E}">
        <p14:creationId xmlns:p14="http://schemas.microsoft.com/office/powerpoint/2010/main" val="1234643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AD6F8-E1DE-3959-1740-760F1C46C52A}"/>
              </a:ext>
            </a:extLst>
          </p:cNvPr>
          <p:cNvSpPr>
            <a:spLocks noGrp="1"/>
          </p:cNvSpPr>
          <p:nvPr>
            <p:ph type="title"/>
          </p:nvPr>
        </p:nvSpPr>
        <p:spPr/>
        <p:txBody>
          <a:bodyPr/>
          <a:lstStyle/>
          <a:p>
            <a:r>
              <a:rPr lang="en-US" dirty="0"/>
              <a:t>Neo-adjuvant strategies</a:t>
            </a:r>
          </a:p>
        </p:txBody>
      </p:sp>
      <p:pic>
        <p:nvPicPr>
          <p:cNvPr id="9" name="Content Placeholder 8">
            <a:extLst>
              <a:ext uri="{FF2B5EF4-FFF2-40B4-BE49-F238E27FC236}">
                <a16:creationId xmlns:a16="http://schemas.microsoft.com/office/drawing/2014/main" id="{99EA8452-C169-381E-017B-020C8840853F}"/>
              </a:ext>
            </a:extLst>
          </p:cNvPr>
          <p:cNvPicPr>
            <a:picLocks noGrp="1" noChangeAspect="1"/>
          </p:cNvPicPr>
          <p:nvPr>
            <p:ph idx="1"/>
          </p:nvPr>
        </p:nvPicPr>
        <p:blipFill>
          <a:blip r:embed="rId2"/>
          <a:stretch>
            <a:fillRect/>
          </a:stretch>
        </p:blipFill>
        <p:spPr>
          <a:xfrm>
            <a:off x="1150183" y="1230594"/>
            <a:ext cx="9891633" cy="4351338"/>
          </a:xfrm>
          <a:prstGeom prst="rect">
            <a:avLst/>
          </a:prstGeom>
        </p:spPr>
      </p:pic>
      <p:sp>
        <p:nvSpPr>
          <p:cNvPr id="7" name="TextBox 6">
            <a:extLst>
              <a:ext uri="{FF2B5EF4-FFF2-40B4-BE49-F238E27FC236}">
                <a16:creationId xmlns:a16="http://schemas.microsoft.com/office/drawing/2014/main" id="{E2EC6037-9A39-3DA0-7091-5D68247E69D4}"/>
              </a:ext>
            </a:extLst>
          </p:cNvPr>
          <p:cNvSpPr txBox="1"/>
          <p:nvPr/>
        </p:nvSpPr>
        <p:spPr>
          <a:xfrm>
            <a:off x="2456121" y="5720316"/>
            <a:ext cx="6619120" cy="307777"/>
          </a:xfrm>
          <a:prstGeom prst="rect">
            <a:avLst/>
          </a:prstGeom>
          <a:noFill/>
        </p:spPr>
        <p:txBody>
          <a:bodyPr wrap="none" rtlCol="0">
            <a:spAutoFit/>
          </a:bodyPr>
          <a:lstStyle/>
          <a:p>
            <a:r>
              <a:rPr lang="en-GB" b="0" i="0" u="none" strike="noStrike" dirty="0">
                <a:solidFill>
                  <a:srgbClr val="212121"/>
                </a:solidFill>
                <a:effectLst/>
                <a:latin typeface="Roboto" panose="02000000000000000000" pitchFamily="2" charset="0"/>
              </a:rPr>
              <a:t> </a:t>
            </a:r>
            <a:r>
              <a:rPr lang="en-GB" sz="1000" b="0" i="0" u="none" strike="noStrike" dirty="0">
                <a:solidFill>
                  <a:srgbClr val="212121"/>
                </a:solidFill>
                <a:effectLst/>
                <a:latin typeface="+mj-lt"/>
              </a:rPr>
              <a:t>Perioperative</a:t>
            </a:r>
            <a:r>
              <a:rPr lang="en-GB" sz="1000" b="0" i="0" u="none" strike="noStrike" dirty="0">
                <a:solidFill>
                  <a:srgbClr val="212121"/>
                </a:solidFill>
                <a:effectLst/>
                <a:latin typeface="Roboto" panose="02000000000000000000" pitchFamily="2" charset="0"/>
              </a:rPr>
              <a:t> Tailored Treatments for Gastric Cancer: Times Are Changing. Int J Mol Sci. 2023 Mar 2;24(5):4877.</a:t>
            </a:r>
            <a:endParaRPr lang="en-US" sz="1000" dirty="0"/>
          </a:p>
        </p:txBody>
      </p:sp>
    </p:spTree>
    <p:extLst>
      <p:ext uri="{BB962C8B-B14F-4D97-AF65-F5344CB8AC3E}">
        <p14:creationId xmlns:p14="http://schemas.microsoft.com/office/powerpoint/2010/main" val="46162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medical report&#10;&#10;Description automatically generated">
            <a:extLst>
              <a:ext uri="{FF2B5EF4-FFF2-40B4-BE49-F238E27FC236}">
                <a16:creationId xmlns:a16="http://schemas.microsoft.com/office/drawing/2014/main" id="{C4B064AD-C682-04E6-CFDC-17E8AA5F718B}"/>
              </a:ext>
            </a:extLst>
          </p:cNvPr>
          <p:cNvPicPr>
            <a:picLocks noGrp="1" noChangeAspect="1"/>
          </p:cNvPicPr>
          <p:nvPr>
            <p:ph idx="1"/>
          </p:nvPr>
        </p:nvPicPr>
        <p:blipFill>
          <a:blip r:embed="rId2"/>
          <a:stretch>
            <a:fillRect/>
          </a:stretch>
        </p:blipFill>
        <p:spPr>
          <a:xfrm>
            <a:off x="150119" y="554964"/>
            <a:ext cx="11673286" cy="5622000"/>
          </a:xfrm>
        </p:spPr>
      </p:pic>
    </p:spTree>
    <p:extLst>
      <p:ext uri="{BB962C8B-B14F-4D97-AF65-F5344CB8AC3E}">
        <p14:creationId xmlns:p14="http://schemas.microsoft.com/office/powerpoint/2010/main" val="2710678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44E5E9-AA6D-3F67-790C-43F1543E7E7D}"/>
              </a:ext>
            </a:extLst>
          </p:cNvPr>
          <p:cNvPicPr>
            <a:picLocks noChangeAspect="1"/>
          </p:cNvPicPr>
          <p:nvPr/>
        </p:nvPicPr>
        <p:blipFill>
          <a:blip r:embed="rId2"/>
          <a:stretch>
            <a:fillRect/>
          </a:stretch>
        </p:blipFill>
        <p:spPr>
          <a:xfrm>
            <a:off x="2852035" y="150253"/>
            <a:ext cx="6487930" cy="2667371"/>
          </a:xfrm>
          <a:prstGeom prst="rect">
            <a:avLst/>
          </a:prstGeom>
        </p:spPr>
      </p:pic>
      <p:sp>
        <p:nvSpPr>
          <p:cNvPr id="3" name="Content Placeholder 2">
            <a:extLst>
              <a:ext uri="{FF2B5EF4-FFF2-40B4-BE49-F238E27FC236}">
                <a16:creationId xmlns:a16="http://schemas.microsoft.com/office/drawing/2014/main" id="{2583D790-58CA-001D-2F86-3F20F7518530}"/>
              </a:ext>
            </a:extLst>
          </p:cNvPr>
          <p:cNvSpPr>
            <a:spLocks noGrp="1"/>
          </p:cNvSpPr>
          <p:nvPr>
            <p:ph idx="1"/>
          </p:nvPr>
        </p:nvSpPr>
        <p:spPr>
          <a:xfrm>
            <a:off x="244549" y="2690038"/>
            <a:ext cx="11688689" cy="3317357"/>
          </a:xfrm>
        </p:spPr>
        <p:txBody>
          <a:bodyPr>
            <a:noAutofit/>
          </a:bodyPr>
          <a:lstStyle/>
          <a:p>
            <a:r>
              <a:rPr lang="en-GB" sz="1600" b="0" i="0" u="none" strike="noStrike" dirty="0">
                <a:solidFill>
                  <a:srgbClr val="000000"/>
                </a:solidFill>
                <a:effectLst/>
                <a:latin typeface="Arial" panose="020B0604020202020204" pitchFamily="34" charset="0"/>
                <a:cs typeface="Arial" panose="020B0604020202020204" pitchFamily="34" charset="0"/>
              </a:rPr>
              <a:t>DESTINY-Gastric01 study-higher objective response rate with T-</a:t>
            </a:r>
            <a:r>
              <a:rPr lang="en-GB" sz="1600" b="0" i="0" u="none" strike="noStrike" dirty="0" err="1">
                <a:solidFill>
                  <a:srgbClr val="000000"/>
                </a:solidFill>
                <a:effectLst/>
                <a:latin typeface="Arial" panose="020B0604020202020204" pitchFamily="34" charset="0"/>
                <a:cs typeface="Arial" panose="020B0604020202020204" pitchFamily="34" charset="0"/>
              </a:rPr>
              <a:t>DXd</a:t>
            </a:r>
            <a:r>
              <a:rPr lang="en-GB" sz="1600" b="0" i="0" u="none" strike="noStrike" dirty="0">
                <a:solidFill>
                  <a:srgbClr val="000000"/>
                </a:solidFill>
                <a:effectLst/>
                <a:latin typeface="Arial" panose="020B0604020202020204" pitchFamily="34" charset="0"/>
                <a:cs typeface="Arial" panose="020B0604020202020204" pitchFamily="34" charset="0"/>
              </a:rPr>
              <a:t> than physician's choice of chemotherapy (51.3%, vs. 14.3%, </a:t>
            </a:r>
            <a:r>
              <a:rPr lang="en-GB" sz="1600" b="0" i="0" u="none" strike="noStrike" dirty="0" err="1">
                <a:solidFill>
                  <a:srgbClr val="000000"/>
                </a:solidFill>
                <a:effectLst/>
                <a:latin typeface="Arial" panose="020B0604020202020204" pitchFamily="34" charset="0"/>
                <a:cs typeface="Arial" panose="020B0604020202020204" pitchFamily="34" charset="0"/>
              </a:rPr>
              <a:t>Shitara</a:t>
            </a:r>
            <a:r>
              <a:rPr lang="en-GB" sz="1600" b="0" i="0" u="none" strike="noStrike" dirty="0">
                <a:solidFill>
                  <a:srgbClr val="000000"/>
                </a:solidFill>
                <a:effectLst/>
                <a:latin typeface="Arial" panose="020B0604020202020204" pitchFamily="34" charset="0"/>
                <a:cs typeface="Arial" panose="020B0604020202020204" pitchFamily="34" charset="0"/>
              </a:rPr>
              <a:t> K, et al. NEJM 2020). </a:t>
            </a:r>
            <a:r>
              <a:rPr lang="en-GB" sz="1600" dirty="0">
                <a:solidFill>
                  <a:srgbClr val="000000"/>
                </a:solidFill>
                <a:latin typeface="Arial" panose="020B0604020202020204" pitchFamily="34" charset="0"/>
                <a:cs typeface="Arial" panose="020B0604020202020204" pitchFamily="34" charset="0"/>
              </a:rPr>
              <a:t>P</a:t>
            </a:r>
            <a:r>
              <a:rPr lang="en-GB" sz="1600" b="0" i="0" u="none" strike="noStrike" dirty="0">
                <a:solidFill>
                  <a:srgbClr val="000000"/>
                </a:solidFill>
                <a:effectLst/>
                <a:latin typeface="Arial" panose="020B0604020202020204" pitchFamily="34" charset="0"/>
                <a:cs typeface="Arial" panose="020B0604020202020204" pitchFamily="34" charset="0"/>
              </a:rPr>
              <a:t>rolonged overall survival (median 12.5 vs. 8.4 months, hazard ratio 0.59)</a:t>
            </a:r>
          </a:p>
          <a:p>
            <a:r>
              <a:rPr lang="en-GB" sz="1600" dirty="0">
                <a:solidFill>
                  <a:srgbClr val="000000"/>
                </a:solidFill>
                <a:latin typeface="Arial" panose="020B0604020202020204" pitchFamily="34" charset="0"/>
                <a:cs typeface="Arial" panose="020B0604020202020204" pitchFamily="34" charset="0"/>
              </a:rPr>
              <a:t>H</a:t>
            </a:r>
            <a:r>
              <a:rPr lang="en-GB" sz="1600" b="0" i="0" u="none" strike="noStrike" dirty="0">
                <a:solidFill>
                  <a:srgbClr val="000000"/>
                </a:solidFill>
                <a:effectLst/>
                <a:latin typeface="Arial" panose="020B0604020202020204" pitchFamily="34" charset="0"/>
                <a:cs typeface="Arial" panose="020B0604020202020204" pitchFamily="34" charset="0"/>
              </a:rPr>
              <a:t>igh response rate or major pathological response (MPR), which is defined as the proportion of subjects with &lt; 10% residual tumour may be associated with favourable survival outcomes after preoperative chemotherapy</a:t>
            </a:r>
            <a:endParaRPr lang="en-US" sz="1600" b="0" i="0" u="none" strike="noStrike" dirty="0">
              <a:solidFill>
                <a:srgbClr val="000000"/>
              </a:solidFill>
              <a:effectLst/>
              <a:latin typeface="Arial" panose="020B0604020202020204" pitchFamily="34" charset="0"/>
              <a:cs typeface="Arial" panose="020B0604020202020204" pitchFamily="34" charset="0"/>
            </a:endParaRPr>
          </a:p>
          <a:p>
            <a:r>
              <a:rPr lang="en-GB" sz="1600" dirty="0">
                <a:solidFill>
                  <a:srgbClr val="000000"/>
                </a:solidFill>
                <a:latin typeface="Arial" panose="020B0604020202020204" pitchFamily="34" charset="0"/>
                <a:cs typeface="Arial" panose="020B0604020202020204" pitchFamily="34" charset="0"/>
              </a:rPr>
              <a:t>P</a:t>
            </a:r>
            <a:r>
              <a:rPr lang="en-GB" sz="1600" b="0" i="0" u="none" strike="noStrike" dirty="0">
                <a:solidFill>
                  <a:srgbClr val="000000"/>
                </a:solidFill>
                <a:effectLst/>
                <a:latin typeface="Arial" panose="020B0604020202020204" pitchFamily="34" charset="0"/>
                <a:cs typeface="Arial" panose="020B0604020202020204" pitchFamily="34" charset="0"/>
              </a:rPr>
              <a:t>reviously untreated locally advanced gastric and GEJ adenocarcinoma with clinical stage of T2-4 and/or N+ without distant metastasis. </a:t>
            </a:r>
          </a:p>
          <a:p>
            <a:r>
              <a:rPr lang="en-GB" sz="1600" dirty="0">
                <a:solidFill>
                  <a:srgbClr val="000000"/>
                </a:solidFill>
                <a:latin typeface="Arial" panose="020B0604020202020204" pitchFamily="34" charset="0"/>
                <a:cs typeface="Arial" panose="020B0604020202020204" pitchFamily="34" charset="0"/>
              </a:rPr>
              <a:t>M</a:t>
            </a:r>
            <a:r>
              <a:rPr lang="en-GB" sz="1600" b="0" i="0" u="none" strike="noStrike" dirty="0">
                <a:solidFill>
                  <a:srgbClr val="000000"/>
                </a:solidFill>
                <a:effectLst/>
                <a:latin typeface="Arial" panose="020B0604020202020204" pitchFamily="34" charset="0"/>
                <a:cs typeface="Arial" panose="020B0604020202020204" pitchFamily="34" charset="0"/>
              </a:rPr>
              <a:t>ain cohort- patients with HER2 overexpression-（IHC）3+ or IHC2+/ in situ </a:t>
            </a:r>
            <a:r>
              <a:rPr lang="en-GB" sz="1600" b="0" i="0" u="none" strike="noStrike" dirty="0" err="1">
                <a:solidFill>
                  <a:srgbClr val="000000"/>
                </a:solidFill>
                <a:effectLst/>
                <a:latin typeface="Arial" panose="020B0604020202020204" pitchFamily="34" charset="0"/>
                <a:cs typeface="Arial" panose="020B0604020202020204" pitchFamily="34" charset="0"/>
              </a:rPr>
              <a:t>hybridization（ISH</a:t>
            </a:r>
            <a:r>
              <a:rPr lang="en-GB" sz="1600" b="0" i="0" u="none" strike="noStrike" dirty="0">
                <a:solidFill>
                  <a:srgbClr val="000000"/>
                </a:solidFill>
                <a:effectLst/>
                <a:latin typeface="Arial" panose="020B0604020202020204" pitchFamily="34" charset="0"/>
                <a:cs typeface="Arial" panose="020B0604020202020204" pitchFamily="34" charset="0"/>
              </a:rPr>
              <a:t>）+ by local assessment. </a:t>
            </a:r>
          </a:p>
          <a:p>
            <a:r>
              <a:rPr lang="en-GB" sz="1600" dirty="0">
                <a:solidFill>
                  <a:srgbClr val="000000"/>
                </a:solidFill>
                <a:latin typeface="Arial" panose="020B0604020202020204" pitchFamily="34" charset="0"/>
                <a:cs typeface="Arial" panose="020B0604020202020204" pitchFamily="34" charset="0"/>
              </a:rPr>
              <a:t>Cohort 2- </a:t>
            </a:r>
            <a:r>
              <a:rPr lang="en-GB" sz="1600" b="0" i="0" u="none" strike="noStrike" dirty="0">
                <a:solidFill>
                  <a:srgbClr val="000000"/>
                </a:solidFill>
                <a:effectLst/>
                <a:latin typeface="Arial" panose="020B0604020202020204" pitchFamily="34" charset="0"/>
                <a:cs typeface="Arial" panose="020B0604020202020204" pitchFamily="34" charset="0"/>
              </a:rPr>
              <a:t>HER2-low expression (IHC1+ or 2+ with ISH negative) with HER2-extra cellular </a:t>
            </a:r>
            <a:r>
              <a:rPr lang="en-GB" sz="1600" b="0" i="0" u="none" strike="noStrike" dirty="0" err="1">
                <a:solidFill>
                  <a:srgbClr val="000000"/>
                </a:solidFill>
                <a:effectLst/>
                <a:latin typeface="Arial" panose="020B0604020202020204" pitchFamily="34" charset="0"/>
                <a:cs typeface="Arial" panose="020B0604020202020204" pitchFamily="34" charset="0"/>
              </a:rPr>
              <a:t>domein</a:t>
            </a:r>
            <a:r>
              <a:rPr lang="en-GB" sz="1600" b="0" i="0" u="none" strike="noStrike" dirty="0">
                <a:solidFill>
                  <a:srgbClr val="000000"/>
                </a:solidFill>
                <a:effectLst/>
                <a:latin typeface="Arial" panose="020B0604020202020204" pitchFamily="34" charset="0"/>
                <a:cs typeface="Arial" panose="020B0604020202020204" pitchFamily="34" charset="0"/>
              </a:rPr>
              <a:t> (ECD) higher than 11.6 ng/ml </a:t>
            </a:r>
          </a:p>
          <a:p>
            <a:r>
              <a:rPr lang="en-GB" sz="1600" b="0" i="0" u="none" strike="noStrike" dirty="0">
                <a:solidFill>
                  <a:srgbClr val="000000"/>
                </a:solidFill>
                <a:effectLst/>
                <a:latin typeface="Arial" panose="020B0604020202020204" pitchFamily="34" charset="0"/>
                <a:cs typeface="Arial" panose="020B0604020202020204" pitchFamily="34" charset="0"/>
              </a:rPr>
              <a:t>Patients will receive 3 cycles of T-</a:t>
            </a:r>
            <a:r>
              <a:rPr lang="en-GB" sz="1600" b="0" i="0" u="none" strike="noStrike" dirty="0" err="1">
                <a:solidFill>
                  <a:srgbClr val="000000"/>
                </a:solidFill>
                <a:effectLst/>
                <a:latin typeface="Arial" panose="020B0604020202020204" pitchFamily="34" charset="0"/>
                <a:cs typeface="Arial" panose="020B0604020202020204" pitchFamily="34" charset="0"/>
              </a:rPr>
              <a:t>DXd</a:t>
            </a:r>
            <a:r>
              <a:rPr lang="en-GB" sz="1600" b="0" i="0" u="none" strike="noStrike" dirty="0">
                <a:solidFill>
                  <a:srgbClr val="000000"/>
                </a:solidFill>
                <a:effectLst/>
                <a:latin typeface="Arial" panose="020B0604020202020204" pitchFamily="34" charset="0"/>
                <a:cs typeface="Arial" panose="020B0604020202020204" pitchFamily="34" charset="0"/>
              </a:rPr>
              <a:t> (6.4mg/kg) by intravenous infusion every 3 weeks followed by surgery at 3 to 8 weeks after last T-</a:t>
            </a:r>
            <a:r>
              <a:rPr lang="en-GB" sz="1600" b="0" i="0" u="none" strike="noStrike" dirty="0" err="1">
                <a:solidFill>
                  <a:srgbClr val="000000"/>
                </a:solidFill>
                <a:effectLst/>
                <a:latin typeface="Arial" panose="020B0604020202020204" pitchFamily="34" charset="0"/>
                <a:cs typeface="Arial" panose="020B0604020202020204" pitchFamily="34" charset="0"/>
              </a:rPr>
              <a:t>DXd</a:t>
            </a:r>
            <a:r>
              <a:rPr lang="en-GB" sz="1600" b="0" i="0" u="none" strike="noStrike" dirty="0">
                <a:solidFill>
                  <a:srgbClr val="000000"/>
                </a:solidFill>
                <a:effectLst/>
                <a:latin typeface="Arial" panose="020B0604020202020204" pitchFamily="34" charset="0"/>
                <a:cs typeface="Arial" panose="020B0604020202020204" pitchFamily="34" charset="0"/>
              </a:rPr>
              <a:t> infusion.</a:t>
            </a:r>
            <a:endParaRPr lang="en-GB"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33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83D8-CABF-35B5-D6EE-7206AD8FC09D}"/>
              </a:ext>
            </a:extLst>
          </p:cNvPr>
          <p:cNvSpPr>
            <a:spLocks noGrp="1"/>
          </p:cNvSpPr>
          <p:nvPr>
            <p:ph type="title"/>
          </p:nvPr>
        </p:nvSpPr>
        <p:spPr/>
        <p:txBody>
          <a:bodyPr/>
          <a:lstStyle/>
          <a:p>
            <a:pPr algn="ctr"/>
            <a:r>
              <a:rPr lang="en-GB" sz="2000" b="1" i="0" u="none" strike="noStrike" dirty="0">
                <a:solidFill>
                  <a:srgbClr val="000000"/>
                </a:solidFill>
                <a:effectLst/>
                <a:latin typeface="+mj-lt"/>
              </a:rPr>
              <a:t>Pressurised </a:t>
            </a:r>
            <a:r>
              <a:rPr lang="en-GB" sz="2000" b="1" i="0" u="none" strike="noStrike" dirty="0" err="1">
                <a:solidFill>
                  <a:srgbClr val="000000"/>
                </a:solidFill>
                <a:effectLst/>
                <a:latin typeface="+mj-lt"/>
              </a:rPr>
              <a:t>IntraPeritoneal</a:t>
            </a:r>
            <a:r>
              <a:rPr lang="en-GB" sz="2000" b="1" i="0" u="none" strike="noStrike" dirty="0">
                <a:solidFill>
                  <a:srgbClr val="000000"/>
                </a:solidFill>
                <a:effectLst/>
                <a:latin typeface="+mj-lt"/>
              </a:rPr>
              <a:t> Aerosolised Chemotherapy (PIPAC) in the management of cancers of the colon, ovary and stomach: a randomised controlled phase II trial of efficacy in peritoneal metastases (PICCOS)</a:t>
            </a:r>
            <a:endParaRPr lang="en-US" sz="2000" dirty="0">
              <a:latin typeface="+mj-lt"/>
            </a:endParaRPr>
          </a:p>
        </p:txBody>
      </p:sp>
      <p:sp>
        <p:nvSpPr>
          <p:cNvPr id="3" name="Text Placeholder 2">
            <a:extLst>
              <a:ext uri="{FF2B5EF4-FFF2-40B4-BE49-F238E27FC236}">
                <a16:creationId xmlns:a16="http://schemas.microsoft.com/office/drawing/2014/main" id="{CA46A941-C646-54BA-3DE3-BF2B9DAB0CFD}"/>
              </a:ext>
            </a:extLst>
          </p:cNvPr>
          <p:cNvSpPr>
            <a:spLocks noGrp="1"/>
          </p:cNvSpPr>
          <p:nvPr>
            <p:ph type="body" idx="1"/>
          </p:nvPr>
        </p:nvSpPr>
        <p:spPr>
          <a:xfrm>
            <a:off x="838200" y="1230595"/>
            <a:ext cx="10515600" cy="4787434"/>
          </a:xfrm>
        </p:spPr>
        <p:txBody>
          <a:bodyPr/>
          <a:lstStyle/>
          <a:p>
            <a:pPr marL="76200" indent="0">
              <a:buNone/>
            </a:pPr>
            <a:r>
              <a:rPr lang="en-GB" sz="1800" dirty="0">
                <a:effectLst/>
                <a:latin typeface="+mn-lt"/>
              </a:rPr>
              <a:t>Inclusion Criteria</a:t>
            </a:r>
          </a:p>
          <a:p>
            <a:pPr>
              <a:buFont typeface="Arial" panose="020B0604020202020204" pitchFamily="34" charset="0"/>
              <a:buChar char="•"/>
            </a:pPr>
            <a:r>
              <a:rPr lang="en-GB" sz="1800" dirty="0">
                <a:effectLst/>
                <a:latin typeface="+mn-lt"/>
              </a:rPr>
              <a:t>Visible measurable peritoneal lesion(s) on computerised tomography (CT) imaging</a:t>
            </a:r>
          </a:p>
          <a:p>
            <a:pPr>
              <a:buFont typeface="Arial" panose="020B0604020202020204" pitchFamily="34" charset="0"/>
              <a:buChar char="•"/>
            </a:pPr>
            <a:r>
              <a:rPr lang="en-GB" sz="1800" dirty="0">
                <a:effectLst/>
                <a:latin typeface="+mn-lt"/>
              </a:rPr>
              <a:t>PM from histologically proven primary adenocarcinoma (any subtype) of stomach or Siewert </a:t>
            </a:r>
          </a:p>
          <a:p>
            <a:pPr>
              <a:buFont typeface="Arial" panose="020B0604020202020204" pitchFamily="34" charset="0"/>
              <a:buChar char="•"/>
            </a:pPr>
            <a:r>
              <a:rPr lang="en-GB" sz="1800" dirty="0">
                <a:effectLst/>
                <a:latin typeface="+mn-lt"/>
              </a:rPr>
              <a:t>type 3 gastro-oesophageal junction tumour </a:t>
            </a:r>
          </a:p>
          <a:p>
            <a:pPr>
              <a:buFont typeface="Arial" panose="020B0604020202020204" pitchFamily="34" charset="0"/>
              <a:buChar char="•"/>
            </a:pPr>
            <a:r>
              <a:rPr lang="en-GB" sz="1800" dirty="0">
                <a:effectLst/>
                <a:latin typeface="+mn-lt"/>
              </a:rPr>
              <a:t>Any Human Epidermal Growth Factor Receptor 2 (HER2) status or Combined Positive Score (CPS) </a:t>
            </a:r>
            <a:endParaRPr lang="en-US" sz="1800" dirty="0">
              <a:latin typeface="+mn-lt"/>
            </a:endParaRPr>
          </a:p>
          <a:p>
            <a:pPr marL="76200" indent="0">
              <a:buNone/>
            </a:pPr>
            <a:r>
              <a:rPr lang="en-US" sz="1800" dirty="0">
                <a:latin typeface="+mn-lt"/>
              </a:rPr>
              <a:t>Exclusion criteria</a:t>
            </a:r>
          </a:p>
          <a:p>
            <a:pPr>
              <a:buFont typeface="Arial" panose="020B0604020202020204" pitchFamily="34" charset="0"/>
              <a:buChar char="•"/>
            </a:pPr>
            <a:r>
              <a:rPr lang="en-GB" sz="1800" dirty="0">
                <a:effectLst/>
                <a:latin typeface="+mn-lt"/>
              </a:rPr>
              <a:t>Extra-peritoneal metastases (with the exception of retroperitoneal lymph nodes) </a:t>
            </a:r>
          </a:p>
          <a:p>
            <a:pPr>
              <a:buFont typeface="Arial" panose="020B0604020202020204" pitchFamily="34" charset="0"/>
              <a:buChar char="•"/>
            </a:pPr>
            <a:r>
              <a:rPr lang="en-GB" sz="1800" dirty="0">
                <a:effectLst/>
                <a:latin typeface="+mn-lt"/>
              </a:rPr>
              <a:t>Prior systemic anti-cancer therapy, radiotherapy or surgery for stomach cancer </a:t>
            </a:r>
          </a:p>
          <a:p>
            <a:pPr>
              <a:buFont typeface="Arial" panose="020B0604020202020204" pitchFamily="34" charset="0"/>
              <a:buChar char="•"/>
            </a:pPr>
            <a:r>
              <a:rPr lang="en-GB" sz="1800" dirty="0">
                <a:effectLst/>
                <a:latin typeface="+mn-lt"/>
              </a:rPr>
              <a:t>Gastric or duodenal stent in-situ </a:t>
            </a:r>
          </a:p>
          <a:p>
            <a:pPr>
              <a:buFont typeface="Arial" panose="020B0604020202020204" pitchFamily="34" charset="0"/>
              <a:buChar char="•"/>
            </a:pPr>
            <a:r>
              <a:rPr lang="en-GB" sz="1800" dirty="0">
                <a:effectLst/>
                <a:latin typeface="+mn-lt"/>
              </a:rPr>
              <a:t>Gastro-oesophageal junction Siewert Type 1 or Type 2 tumour </a:t>
            </a:r>
          </a:p>
          <a:p>
            <a:pPr>
              <a:buFont typeface="Arial" panose="020B0604020202020204" pitchFamily="34" charset="0"/>
              <a:buChar char="•"/>
            </a:pPr>
            <a:r>
              <a:rPr lang="en-GB" sz="1800" dirty="0">
                <a:effectLst/>
                <a:latin typeface="+mn-lt"/>
              </a:rPr>
              <a:t>Symptoms and/or radiology suggestive of impending and/or current bowel obstruction </a:t>
            </a:r>
          </a:p>
          <a:p>
            <a:pPr>
              <a:buFont typeface="Arial" panose="020B0604020202020204" pitchFamily="34" charset="0"/>
              <a:buChar char="•"/>
            </a:pPr>
            <a:r>
              <a:rPr lang="en-GB" sz="1800" dirty="0">
                <a:effectLst/>
                <a:latin typeface="+mn-lt"/>
              </a:rPr>
              <a:t>Uncontrolled and persistent ascites </a:t>
            </a:r>
          </a:p>
          <a:p>
            <a:pPr marL="76200" indent="0">
              <a:buNone/>
            </a:pPr>
            <a:endParaRPr lang="en-US" sz="1800" dirty="0">
              <a:latin typeface="+mn-lt"/>
            </a:endParaRPr>
          </a:p>
        </p:txBody>
      </p:sp>
    </p:spTree>
    <p:extLst>
      <p:ext uri="{BB962C8B-B14F-4D97-AF65-F5344CB8AC3E}">
        <p14:creationId xmlns:p14="http://schemas.microsoft.com/office/powerpoint/2010/main" val="3443997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041219-39A4-9138-3D9F-64972CABF3AC}"/>
              </a:ext>
            </a:extLst>
          </p:cNvPr>
          <p:cNvPicPr>
            <a:picLocks noChangeAspect="1"/>
          </p:cNvPicPr>
          <p:nvPr/>
        </p:nvPicPr>
        <p:blipFill>
          <a:blip r:embed="rId2"/>
          <a:stretch>
            <a:fillRect/>
          </a:stretch>
        </p:blipFill>
        <p:spPr>
          <a:xfrm>
            <a:off x="1954618" y="193259"/>
            <a:ext cx="7912395" cy="5773910"/>
          </a:xfrm>
          <a:prstGeom prst="rect">
            <a:avLst/>
          </a:prstGeom>
        </p:spPr>
      </p:pic>
    </p:spTree>
    <p:extLst>
      <p:ext uri="{BB962C8B-B14F-4D97-AF65-F5344CB8AC3E}">
        <p14:creationId xmlns:p14="http://schemas.microsoft.com/office/powerpoint/2010/main" val="328826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764150" y="20217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Associate PI Scheme</a:t>
            </a:r>
            <a:endParaRPr>
              <a:latin typeface="Lato"/>
              <a:ea typeface="Lato"/>
              <a:cs typeface="Lato"/>
              <a:sym typeface="Lato"/>
            </a:endParaRPr>
          </a:p>
        </p:txBody>
      </p:sp>
      <p:sp>
        <p:nvSpPr>
          <p:cNvPr id="143" name="Google Shape;143;p17"/>
          <p:cNvSpPr txBox="1">
            <a:spLocks noGrp="1"/>
          </p:cNvSpPr>
          <p:nvPr>
            <p:ph type="body" idx="1"/>
          </p:nvPr>
        </p:nvSpPr>
        <p:spPr>
          <a:xfrm>
            <a:off x="219500" y="1341125"/>
            <a:ext cx="11604900" cy="4539300"/>
          </a:xfrm>
          <a:prstGeom prst="rect">
            <a:avLst/>
          </a:prstGeom>
          <a:solidFill>
            <a:schemeClr val="lt1"/>
          </a:solidFill>
        </p:spPr>
        <p:txBody>
          <a:bodyPr spcFirstLastPara="1" wrap="square" lIns="91425" tIns="45700" rIns="91425" bIns="45700" anchor="t" anchorCtr="0">
            <a:noAutofit/>
          </a:bodyPr>
          <a:lstStyle/>
          <a:p>
            <a:pPr marL="0" lvl="0" indent="0" algn="l" rtl="0">
              <a:spcBef>
                <a:spcPts val="1000"/>
              </a:spcBef>
              <a:spcAft>
                <a:spcPts val="0"/>
              </a:spcAft>
              <a:buNone/>
            </a:pPr>
            <a:r>
              <a:rPr lang="en-GB" sz="1900" u="sng">
                <a:solidFill>
                  <a:schemeClr val="hlink"/>
                </a:solidFill>
                <a:latin typeface="Lato"/>
                <a:ea typeface="Lato"/>
                <a:cs typeface="Lato"/>
                <a:sym typeface="Lato"/>
                <a:hlinkClick r:id="rId3"/>
              </a:rPr>
              <a:t>https://www.nihr.ac.uk/health-and-care-professionals/career-development/associate-principal-investigator-scheme.htm</a:t>
            </a:r>
            <a:endParaRPr sz="1900">
              <a:latin typeface="Lato"/>
              <a:ea typeface="Lato"/>
              <a:cs typeface="Lato"/>
              <a:sym typeface="Lato"/>
            </a:endParaRPr>
          </a:p>
          <a:p>
            <a:pPr marL="0" lvl="0" indent="0" algn="l" rtl="0">
              <a:spcBef>
                <a:spcPts val="1000"/>
              </a:spcBef>
              <a:spcAft>
                <a:spcPts val="0"/>
              </a:spcAft>
              <a:buNone/>
            </a:pPr>
            <a:endParaRPr sz="1900">
              <a:latin typeface="Lato"/>
              <a:ea typeface="Lato"/>
              <a:cs typeface="Lato"/>
              <a:sym typeface="Lato"/>
            </a:endParaRPr>
          </a:p>
          <a:p>
            <a:pPr marL="0" lvl="0" indent="0" algn="l" rtl="0">
              <a:spcBef>
                <a:spcPts val="1000"/>
              </a:spcBef>
              <a:spcAft>
                <a:spcPts val="0"/>
              </a:spcAft>
              <a:buNone/>
            </a:pPr>
            <a:r>
              <a:rPr lang="en-GB" sz="1900">
                <a:latin typeface="Lato"/>
                <a:ea typeface="Lato"/>
                <a:cs typeface="Lato"/>
                <a:sym typeface="Lato"/>
              </a:rPr>
              <a:t>A six month in-work training opportunity, providing practical experience for healthcare professionals starting their research career.  People who would not normally have the opportunity to take part in clinical research in their day to day role have the chance to experience what it means to work on and deliver a NIHR portfolio trial under the mentorship of an enthusiastic Local PI.</a:t>
            </a:r>
            <a:endParaRPr sz="1900">
              <a:latin typeface="Lato"/>
              <a:ea typeface="Lato"/>
              <a:cs typeface="Lato"/>
              <a:sym typeface="Lato"/>
            </a:endParaRPr>
          </a:p>
          <a:p>
            <a:pPr marL="0" lvl="0" indent="0" algn="l" rtl="0">
              <a:spcBef>
                <a:spcPts val="1000"/>
              </a:spcBef>
              <a:spcAft>
                <a:spcPts val="0"/>
              </a:spcAft>
              <a:buNone/>
            </a:pPr>
            <a:r>
              <a:rPr lang="en-GB" sz="1900">
                <a:latin typeface="Lato"/>
                <a:ea typeface="Lato"/>
                <a:cs typeface="Lato"/>
                <a:sym typeface="Lato"/>
              </a:rPr>
              <a:t>CIs working with a CTU can register their study on the scheme </a:t>
            </a:r>
            <a:endParaRPr sz="1900">
              <a:latin typeface="Lato"/>
              <a:ea typeface="Lato"/>
              <a:cs typeface="Lato"/>
              <a:sym typeface="Lato"/>
            </a:endParaRPr>
          </a:p>
          <a:p>
            <a:pPr marL="0" lvl="0" indent="0" algn="l" rtl="0">
              <a:spcBef>
                <a:spcPts val="1000"/>
              </a:spcBef>
              <a:spcAft>
                <a:spcPts val="0"/>
              </a:spcAft>
              <a:buNone/>
            </a:pPr>
            <a:r>
              <a:rPr lang="en-GB" sz="1900" u="sng">
                <a:solidFill>
                  <a:schemeClr val="hlink"/>
                </a:solidFill>
                <a:latin typeface="Lato"/>
                <a:ea typeface="Lato"/>
                <a:cs typeface="Lato"/>
                <a:sym typeface="Lato"/>
                <a:hlinkClick r:id="rId4"/>
              </a:rPr>
              <a:t>https://www.nihr.ac.uk/health-and-care-professionals/career-development/register-your-study-for-the-associate-principal-investigator-scheme.htm</a:t>
            </a:r>
            <a:endParaRPr sz="1900">
              <a:latin typeface="Lato"/>
              <a:ea typeface="Lato"/>
              <a:cs typeface="Lato"/>
              <a:sym typeface="Lato"/>
            </a:endParaRPr>
          </a:p>
          <a:p>
            <a:pPr marL="0" lvl="0" indent="0" algn="l" rtl="0">
              <a:spcBef>
                <a:spcPts val="1000"/>
              </a:spcBef>
              <a:spcAft>
                <a:spcPts val="0"/>
              </a:spcAft>
              <a:buNone/>
            </a:pPr>
            <a:endParaRPr sz="2100" b="1">
              <a:solidFill>
                <a:srgbClr val="888888"/>
              </a:solidFill>
              <a:latin typeface="Lato"/>
              <a:ea typeface="Lato"/>
              <a:cs typeface="Lato"/>
              <a:sym typeface="Lato"/>
            </a:endParaRPr>
          </a:p>
        </p:txBody>
      </p:sp>
      <p:grpSp>
        <p:nvGrpSpPr>
          <p:cNvPr id="144" name="Google Shape;144;p17"/>
          <p:cNvGrpSpPr/>
          <p:nvPr/>
        </p:nvGrpSpPr>
        <p:grpSpPr>
          <a:xfrm>
            <a:off x="10441748" y="-838776"/>
            <a:ext cx="1995749" cy="2033473"/>
            <a:chOff x="2449130" y="3506855"/>
            <a:chExt cx="3042300" cy="3042300"/>
          </a:xfrm>
        </p:grpSpPr>
        <p:sp>
          <p:nvSpPr>
            <p:cNvPr id="145" name="Google Shape;145;p17"/>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46" name="Google Shape;146;p17"/>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47" name="Google Shape;147;p17"/>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18"/>
          <p:cNvSpPr txBox="1">
            <a:spLocks noGrp="1"/>
          </p:cNvSpPr>
          <p:nvPr>
            <p:ph type="title"/>
          </p:nvPr>
        </p:nvSpPr>
        <p:spPr>
          <a:xfrm>
            <a:off x="838200" y="365126"/>
            <a:ext cx="10515600" cy="62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100">
                <a:solidFill>
                  <a:srgbClr val="0B5394"/>
                </a:solidFill>
                <a:latin typeface="Lato"/>
                <a:ea typeface="Lato"/>
                <a:cs typeface="Lato"/>
                <a:sym typeface="Lato"/>
              </a:rPr>
              <a:t>API Scheme OG Cancer Studies open in SWAG Region</a:t>
            </a:r>
            <a:endParaRPr sz="3100">
              <a:solidFill>
                <a:srgbClr val="0B5394"/>
              </a:solidFill>
              <a:latin typeface="Lato"/>
              <a:ea typeface="Lato"/>
              <a:cs typeface="Lato"/>
              <a:sym typeface="Lato"/>
            </a:endParaRPr>
          </a:p>
        </p:txBody>
      </p:sp>
      <p:graphicFrame>
        <p:nvGraphicFramePr>
          <p:cNvPr id="154" name="Google Shape;154;p18"/>
          <p:cNvGraphicFramePr/>
          <p:nvPr/>
        </p:nvGraphicFramePr>
        <p:xfrm>
          <a:off x="231900" y="1324175"/>
          <a:ext cx="11728200" cy="3200190"/>
        </p:xfrm>
        <a:graphic>
          <a:graphicData uri="http://schemas.openxmlformats.org/drawingml/2006/table">
            <a:tbl>
              <a:tblPr>
                <a:noFill/>
                <a:tableStyleId>{60ABCD87-DD0E-452D-8929-0326DBDC625B}</a:tableStyleId>
              </a:tblPr>
              <a:tblGrid>
                <a:gridCol w="872900">
                  <a:extLst>
                    <a:ext uri="{9D8B030D-6E8A-4147-A177-3AD203B41FA5}">
                      <a16:colId xmlns:a16="http://schemas.microsoft.com/office/drawing/2014/main" val="20000"/>
                    </a:ext>
                  </a:extLst>
                </a:gridCol>
                <a:gridCol w="6229275">
                  <a:extLst>
                    <a:ext uri="{9D8B030D-6E8A-4147-A177-3AD203B41FA5}">
                      <a16:colId xmlns:a16="http://schemas.microsoft.com/office/drawing/2014/main" val="20001"/>
                    </a:ext>
                  </a:extLst>
                </a:gridCol>
                <a:gridCol w="4626025">
                  <a:extLst>
                    <a:ext uri="{9D8B030D-6E8A-4147-A177-3AD203B41FA5}">
                      <a16:colId xmlns:a16="http://schemas.microsoft.com/office/drawing/2014/main" val="20002"/>
                    </a:ext>
                  </a:extLst>
                </a:gridCol>
              </a:tblGrid>
              <a:tr h="413050">
                <a:tc>
                  <a:txBody>
                    <a:bodyPr/>
                    <a:lstStyle/>
                    <a:p>
                      <a:pPr marL="0" lvl="0" indent="0" algn="l" rtl="0">
                        <a:spcBef>
                          <a:spcPts val="0"/>
                        </a:spcBef>
                        <a:spcAft>
                          <a:spcPts val="0"/>
                        </a:spcAft>
                        <a:buNone/>
                      </a:pPr>
                      <a:r>
                        <a:rPr lang="en-GB">
                          <a:solidFill>
                            <a:schemeClr val="lt1"/>
                          </a:solidFill>
                          <a:latin typeface="Lato"/>
                          <a:ea typeface="Lato"/>
                          <a:cs typeface="Lato"/>
                          <a:sym typeface="Lato"/>
                        </a:rPr>
                        <a:t>CPMS ID</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Study Short Name</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Sites</a:t>
                      </a:r>
                      <a:endParaRPr>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GB">
                          <a:latin typeface="Lato"/>
                          <a:ea typeface="Lato"/>
                          <a:cs typeface="Lato"/>
                          <a:sym typeface="Lato"/>
                        </a:rPr>
                        <a:t>18432</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PLATFORM</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RUH, GHFT, UHBW, Weston, Musgrove Park, Salisbury,  </a:t>
                      </a:r>
                      <a:endParaRPr>
                        <a:latin typeface="Lato"/>
                        <a:ea typeface="Lato"/>
                        <a:cs typeface="Lato"/>
                        <a:sym typeface="Lato"/>
                      </a:endParaRPr>
                    </a:p>
                    <a:p>
                      <a:pPr marL="0" lvl="0" indent="0" algn="l" rtl="0">
                        <a:spcBef>
                          <a:spcPts val="0"/>
                        </a:spcBef>
                        <a:spcAft>
                          <a:spcPts val="0"/>
                        </a:spcAft>
                        <a:buNone/>
                      </a:pPr>
                      <a:r>
                        <a:rPr lang="en-GB">
                          <a:latin typeface="Lato"/>
                          <a:ea typeface="Lato"/>
                          <a:cs typeface="Lato"/>
                          <a:sym typeface="Lato"/>
                        </a:rPr>
                        <a:t>Yeovil </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3400">
                <a:tc>
                  <a:txBody>
                    <a:bodyPr/>
                    <a:lstStyle/>
                    <a:p>
                      <a:pPr marL="0" lvl="0" indent="0" algn="l" rtl="0">
                        <a:spcBef>
                          <a:spcPts val="0"/>
                        </a:spcBef>
                        <a:spcAft>
                          <a:spcPts val="0"/>
                        </a:spcAft>
                        <a:buNone/>
                      </a:pPr>
                      <a:r>
                        <a:rPr lang="en-GB">
                          <a:latin typeface="Lato"/>
                          <a:ea typeface="Lato"/>
                          <a:cs typeface="Lato"/>
                          <a:sym typeface="Lato"/>
                        </a:rPr>
                        <a:t>20358</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latin typeface="Lato"/>
                          <a:ea typeface="Lato"/>
                          <a:cs typeface="Lato"/>
                          <a:sym typeface="Lato"/>
                        </a:rPr>
                        <a:t>SCOPE 2</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BHOC, Musgrove Park, Glos, Cheltenham </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GB">
                          <a:latin typeface="Lato"/>
                          <a:ea typeface="Lato"/>
                          <a:cs typeface="Lato"/>
                          <a:sym typeface="Lato"/>
                        </a:rPr>
                        <a:t>42715</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WAKING: Wnt and checKpoint INhibition in Gastric cancer</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latin typeface="Lato"/>
                          <a:ea typeface="Lato"/>
                          <a:cs typeface="Lato"/>
                          <a:sym typeface="Lato"/>
                        </a:rPr>
                        <a:t>BHOC</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GB">
                          <a:latin typeface="Lato"/>
                          <a:ea typeface="Lato"/>
                          <a:cs typeface="Lato"/>
                          <a:sym typeface="Lato"/>
                        </a:rPr>
                        <a:t>55905</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SARONG</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latin typeface="Lato"/>
                          <a:ea typeface="Lato"/>
                          <a:cs typeface="Lato"/>
                          <a:sym typeface="Lato"/>
                        </a:rPr>
                        <a:t>BRI in set up</a:t>
                      </a:r>
                      <a:endParaRPr>
                        <a:solidFill>
                          <a:schemeClr val="dk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GB">
                          <a:latin typeface="Lato"/>
                          <a:ea typeface="Lato"/>
                          <a:cs typeface="Lato"/>
                          <a:sym typeface="Lato"/>
                        </a:rPr>
                        <a:t>50774</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Augmented biomarker response in oesophagogastric cancer</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latin typeface="Lato"/>
                          <a:ea typeface="Lato"/>
                          <a:cs typeface="Lato"/>
                          <a:sym typeface="Lato"/>
                        </a:rPr>
                        <a:t>Yeovil, Salisbury</a:t>
                      </a:r>
                      <a:endParaRPr>
                        <a:solidFill>
                          <a:schemeClr val="dk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GB">
                          <a:latin typeface="Lato"/>
                          <a:ea typeface="Lato"/>
                          <a:cs typeface="Lato"/>
                          <a:sym typeface="Lato"/>
                        </a:rPr>
                        <a:t>50090</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Ph1b/3 Bemarituzumab in Advanced Gastric Gastroesophageal Cancer</a:t>
                      </a:r>
                      <a:endParaRPr>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latin typeface="Lato"/>
                          <a:ea typeface="Lato"/>
                          <a:cs typeface="Lato"/>
                          <a:sym typeface="Lato"/>
                        </a:rPr>
                        <a:t>BHOC</a:t>
                      </a:r>
                      <a:endParaRPr>
                        <a:solidFill>
                          <a:schemeClr val="dk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878550" y="1432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Cancer PES survey results 2022 - Q58 research</a:t>
            </a:r>
            <a:endParaRPr>
              <a:latin typeface="Lato"/>
              <a:ea typeface="Lato"/>
              <a:cs typeface="Lato"/>
              <a:sym typeface="Lato"/>
            </a:endParaRPr>
          </a:p>
        </p:txBody>
      </p:sp>
      <p:pic>
        <p:nvPicPr>
          <p:cNvPr id="161" name="Google Shape;161;p19"/>
          <p:cNvPicPr preferRelativeResize="0"/>
          <p:nvPr/>
        </p:nvPicPr>
        <p:blipFill>
          <a:blip r:embed="rId3">
            <a:alphaModFix/>
          </a:blip>
          <a:stretch>
            <a:fillRect/>
          </a:stretch>
        </p:blipFill>
        <p:spPr>
          <a:xfrm>
            <a:off x="3446275" y="2793050"/>
            <a:ext cx="5801350" cy="1745325"/>
          </a:xfrm>
          <a:prstGeom prst="rect">
            <a:avLst/>
          </a:prstGeom>
          <a:noFill/>
          <a:ln>
            <a:noFill/>
          </a:ln>
        </p:spPr>
      </p:pic>
      <p:pic>
        <p:nvPicPr>
          <p:cNvPr id="162" name="Google Shape;162;p19"/>
          <p:cNvPicPr preferRelativeResize="0"/>
          <p:nvPr/>
        </p:nvPicPr>
        <p:blipFill>
          <a:blip r:embed="rId4">
            <a:alphaModFix/>
          </a:blip>
          <a:stretch>
            <a:fillRect/>
          </a:stretch>
        </p:blipFill>
        <p:spPr>
          <a:xfrm>
            <a:off x="3853700" y="1423677"/>
            <a:ext cx="3985125" cy="1218675"/>
          </a:xfrm>
          <a:prstGeom prst="rect">
            <a:avLst/>
          </a:prstGeom>
          <a:noFill/>
          <a:ln>
            <a:noFill/>
          </a:ln>
        </p:spPr>
      </p:pic>
      <p:sp>
        <p:nvSpPr>
          <p:cNvPr id="163" name="Google Shape;163;p19"/>
          <p:cNvSpPr txBox="1"/>
          <p:nvPr/>
        </p:nvSpPr>
        <p:spPr>
          <a:xfrm>
            <a:off x="626400" y="2392850"/>
            <a:ext cx="158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ato"/>
                <a:ea typeface="Lato"/>
                <a:cs typeface="Lato"/>
                <a:sym typeface="Lato"/>
              </a:rPr>
              <a:t>National Results</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2"/>
          <p:cNvSpPr txBox="1"/>
          <p:nvPr/>
        </p:nvSpPr>
        <p:spPr>
          <a:xfrm>
            <a:off x="2046900" y="104125"/>
            <a:ext cx="8098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dirty="0">
                <a:solidFill>
                  <a:srgbClr val="0B5394"/>
                </a:solidFill>
                <a:latin typeface="Lato"/>
                <a:ea typeface="Lato"/>
                <a:cs typeface="Lato"/>
                <a:sym typeface="Lato"/>
              </a:rPr>
              <a:t>National Recruitment to Upper GI Cancer Studies </a:t>
            </a:r>
            <a:endParaRPr sz="2300" dirty="0">
              <a:solidFill>
                <a:srgbClr val="0B5394"/>
              </a:solidFill>
              <a:latin typeface="Lato"/>
              <a:ea typeface="Lato"/>
              <a:cs typeface="Lato"/>
              <a:sym typeface="Lato"/>
            </a:endParaRPr>
          </a:p>
          <a:p>
            <a:pPr marL="0" lvl="0" indent="0" algn="ctr" rtl="0">
              <a:spcBef>
                <a:spcPts val="0"/>
              </a:spcBef>
              <a:spcAft>
                <a:spcPts val="0"/>
              </a:spcAft>
              <a:buNone/>
            </a:pPr>
            <a:endParaRPr sz="2300" dirty="0">
              <a:solidFill>
                <a:srgbClr val="3D85C6"/>
              </a:solidFill>
              <a:latin typeface="Lato"/>
              <a:ea typeface="Lato"/>
              <a:cs typeface="Lato"/>
              <a:sym typeface="Lato"/>
            </a:endParaRPr>
          </a:p>
        </p:txBody>
      </p:sp>
      <p:sp>
        <p:nvSpPr>
          <p:cNvPr id="100" name="Google Shape;100;p12"/>
          <p:cNvSpPr txBox="1"/>
          <p:nvPr/>
        </p:nvSpPr>
        <p:spPr>
          <a:xfrm>
            <a:off x="8424275" y="6132375"/>
            <a:ext cx="28407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latin typeface="Lato"/>
                <a:ea typeface="Lato"/>
                <a:cs typeface="Lato"/>
                <a:sym typeface="Lato"/>
              </a:rPr>
              <a:t>Data cut 01/12/2023</a:t>
            </a:r>
            <a:endParaRPr sz="1100" dirty="0">
              <a:latin typeface="Lato"/>
              <a:ea typeface="Lato"/>
              <a:cs typeface="Lato"/>
              <a:sym typeface="Lato"/>
            </a:endParaRPr>
          </a:p>
          <a:p>
            <a:pPr marL="0" lvl="0" indent="0" algn="l" rtl="0">
              <a:spcBef>
                <a:spcPts val="0"/>
              </a:spcBef>
              <a:spcAft>
                <a:spcPts val="0"/>
              </a:spcAft>
              <a:buNone/>
            </a:pPr>
            <a:r>
              <a:rPr lang="en-GB" sz="1100" dirty="0">
                <a:latin typeface="Lato"/>
                <a:ea typeface="Lato"/>
                <a:cs typeface="Lato"/>
                <a:sym typeface="Lato"/>
              </a:rPr>
              <a:t>Source: ODP All Portfolio</a:t>
            </a:r>
            <a:endParaRPr sz="1100" dirty="0">
              <a:latin typeface="Lato"/>
              <a:ea typeface="Lato"/>
              <a:cs typeface="Lato"/>
              <a:sym typeface="Lato"/>
            </a:endParaRPr>
          </a:p>
        </p:txBody>
      </p:sp>
      <p:sp>
        <p:nvSpPr>
          <p:cNvPr id="101" name="Google Shape;101;p12"/>
          <p:cNvSpPr txBox="1"/>
          <p:nvPr/>
        </p:nvSpPr>
        <p:spPr>
          <a:xfrm>
            <a:off x="235137" y="1522025"/>
            <a:ext cx="1481438"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Lato"/>
                <a:ea typeface="Lato"/>
                <a:cs typeface="Lato"/>
                <a:sym typeface="Lato"/>
              </a:rPr>
              <a:t>Apr 22 - Mar 23</a:t>
            </a:r>
            <a:endParaRPr dirty="0">
              <a:latin typeface="Lato"/>
              <a:ea typeface="Lato"/>
              <a:cs typeface="Lato"/>
              <a:sym typeface="Lato"/>
            </a:endParaRPr>
          </a:p>
        </p:txBody>
      </p:sp>
      <p:sp>
        <p:nvSpPr>
          <p:cNvPr id="102" name="Google Shape;102;p12"/>
          <p:cNvSpPr txBox="1"/>
          <p:nvPr/>
        </p:nvSpPr>
        <p:spPr>
          <a:xfrm>
            <a:off x="170100" y="4196400"/>
            <a:ext cx="1481438"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Lato"/>
                <a:ea typeface="Lato"/>
                <a:cs typeface="Lato"/>
                <a:sym typeface="Lato"/>
              </a:rPr>
              <a:t>Apr 23 - Dec 23</a:t>
            </a:r>
            <a:endParaRPr dirty="0">
              <a:latin typeface="Lato"/>
              <a:ea typeface="Lato"/>
              <a:cs typeface="Lato"/>
              <a:sym typeface="Lato"/>
            </a:endParaRPr>
          </a:p>
        </p:txBody>
      </p:sp>
      <p:pic>
        <p:nvPicPr>
          <p:cNvPr id="103" name="Google Shape;103;p12"/>
          <p:cNvPicPr preferRelativeResize="0"/>
          <p:nvPr/>
        </p:nvPicPr>
        <p:blipFill>
          <a:blip r:embed="rId3">
            <a:alphaModFix/>
          </a:blip>
          <a:stretch>
            <a:fillRect/>
          </a:stretch>
        </p:blipFill>
        <p:spPr>
          <a:xfrm>
            <a:off x="1716575" y="791705"/>
            <a:ext cx="8823876" cy="2495369"/>
          </a:xfrm>
          <a:prstGeom prst="rect">
            <a:avLst/>
          </a:prstGeom>
          <a:noFill/>
          <a:ln>
            <a:noFill/>
          </a:ln>
        </p:spPr>
      </p:pic>
      <p:pic>
        <p:nvPicPr>
          <p:cNvPr id="104" name="Google Shape;104;p12"/>
          <p:cNvPicPr preferRelativeResize="0"/>
          <p:nvPr/>
        </p:nvPicPr>
        <p:blipFill>
          <a:blip r:embed="rId4">
            <a:alphaModFix/>
          </a:blip>
          <a:stretch>
            <a:fillRect/>
          </a:stretch>
        </p:blipFill>
        <p:spPr>
          <a:xfrm>
            <a:off x="1651538" y="3429011"/>
            <a:ext cx="8888913" cy="239516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0"/>
          <p:cNvSpPr txBox="1"/>
          <p:nvPr/>
        </p:nvSpPr>
        <p:spPr>
          <a:xfrm>
            <a:off x="838200" y="1465800"/>
            <a:ext cx="205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ato"/>
                <a:ea typeface="Lato"/>
                <a:cs typeface="Lato"/>
                <a:sym typeface="Lato"/>
              </a:rPr>
              <a:t>SWAG regional results</a:t>
            </a:r>
            <a:endParaRPr>
              <a:latin typeface="Lato"/>
              <a:ea typeface="Lato"/>
              <a:cs typeface="Lato"/>
              <a:sym typeface="Lato"/>
            </a:endParaRPr>
          </a:p>
        </p:txBody>
      </p:sp>
      <p:pic>
        <p:nvPicPr>
          <p:cNvPr id="170" name="Google Shape;170;p20"/>
          <p:cNvPicPr preferRelativeResize="0"/>
          <p:nvPr/>
        </p:nvPicPr>
        <p:blipFill>
          <a:blip r:embed="rId3">
            <a:alphaModFix/>
          </a:blip>
          <a:stretch>
            <a:fillRect/>
          </a:stretch>
        </p:blipFill>
        <p:spPr>
          <a:xfrm>
            <a:off x="5138713" y="3873825"/>
            <a:ext cx="6829425" cy="2057400"/>
          </a:xfrm>
          <a:prstGeom prst="rect">
            <a:avLst/>
          </a:prstGeom>
          <a:noFill/>
          <a:ln>
            <a:noFill/>
          </a:ln>
        </p:spPr>
      </p:pic>
      <p:pic>
        <p:nvPicPr>
          <p:cNvPr id="171" name="Google Shape;171;p20"/>
          <p:cNvPicPr preferRelativeResize="0"/>
          <p:nvPr/>
        </p:nvPicPr>
        <p:blipFill rotWithShape="1">
          <a:blip r:embed="rId4">
            <a:alphaModFix/>
          </a:blip>
          <a:srcRect r="3772"/>
          <a:stretch/>
        </p:blipFill>
        <p:spPr>
          <a:xfrm>
            <a:off x="140325" y="3873825"/>
            <a:ext cx="4979350" cy="1593775"/>
          </a:xfrm>
          <a:prstGeom prst="rect">
            <a:avLst/>
          </a:prstGeom>
          <a:noFill/>
          <a:ln>
            <a:noFill/>
          </a:ln>
        </p:spPr>
      </p:pic>
      <p:pic>
        <p:nvPicPr>
          <p:cNvPr id="172" name="Google Shape;172;p20"/>
          <p:cNvPicPr preferRelativeResize="0"/>
          <p:nvPr/>
        </p:nvPicPr>
        <p:blipFill>
          <a:blip r:embed="rId5">
            <a:alphaModFix/>
          </a:blip>
          <a:stretch>
            <a:fillRect/>
          </a:stretch>
        </p:blipFill>
        <p:spPr>
          <a:xfrm>
            <a:off x="5119675" y="1362075"/>
            <a:ext cx="6867525" cy="2066925"/>
          </a:xfrm>
          <a:prstGeom prst="rect">
            <a:avLst/>
          </a:prstGeom>
          <a:noFill/>
          <a:ln>
            <a:noFill/>
          </a:ln>
        </p:spPr>
      </p:pic>
      <p:sp>
        <p:nvSpPr>
          <p:cNvPr id="173" name="Google Shape;173;p20"/>
          <p:cNvSpPr/>
          <p:nvPr/>
        </p:nvSpPr>
        <p:spPr>
          <a:xfrm>
            <a:off x="5119675" y="2319625"/>
            <a:ext cx="6795300" cy="38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20"/>
          <p:cNvSpPr/>
          <p:nvPr/>
        </p:nvSpPr>
        <p:spPr>
          <a:xfrm>
            <a:off x="5042625" y="5234275"/>
            <a:ext cx="2934900" cy="32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20"/>
          <p:cNvSpPr/>
          <p:nvPr/>
        </p:nvSpPr>
        <p:spPr>
          <a:xfrm>
            <a:off x="9581050" y="3944325"/>
            <a:ext cx="272400" cy="19869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6" name="Google Shape;176;p20"/>
          <p:cNvPicPr preferRelativeResize="0"/>
          <p:nvPr/>
        </p:nvPicPr>
        <p:blipFill>
          <a:blip r:embed="rId6">
            <a:alphaModFix/>
          </a:blip>
          <a:stretch>
            <a:fillRect/>
          </a:stretch>
        </p:blipFill>
        <p:spPr>
          <a:xfrm>
            <a:off x="694200" y="2101179"/>
            <a:ext cx="3858029" cy="800725"/>
          </a:xfrm>
          <a:prstGeom prst="rect">
            <a:avLst/>
          </a:prstGeom>
          <a:noFill/>
          <a:ln>
            <a:noFill/>
          </a:ln>
        </p:spPr>
      </p:pic>
      <p:sp>
        <p:nvSpPr>
          <p:cNvPr id="177" name="Google Shape;177;p20"/>
          <p:cNvSpPr txBox="1"/>
          <p:nvPr/>
        </p:nvSpPr>
        <p:spPr>
          <a:xfrm>
            <a:off x="453850" y="31747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7"/>
              </a:rPr>
              <a:t>SWAG region results PDF</a:t>
            </a:r>
            <a:endParaRPr/>
          </a:p>
        </p:txBody>
      </p:sp>
      <p:sp>
        <p:nvSpPr>
          <p:cNvPr id="178" name="Google Shape;178;p20"/>
          <p:cNvSpPr txBox="1">
            <a:spLocks noGrp="1"/>
          </p:cNvSpPr>
          <p:nvPr>
            <p:ph type="title"/>
          </p:nvPr>
        </p:nvSpPr>
        <p:spPr>
          <a:xfrm>
            <a:off x="878550" y="1432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Cancer PES survey results 2022 - Q58 research</a:t>
            </a:r>
            <a:endParaRPr>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latin typeface="Lato"/>
                <a:ea typeface="Lato"/>
                <a:cs typeface="Lato"/>
                <a:sym typeface="Lato"/>
              </a:rPr>
              <a:t>Talking about research</a:t>
            </a:r>
            <a:endParaRPr>
              <a:latin typeface="Lato"/>
              <a:ea typeface="Lato"/>
              <a:cs typeface="Lato"/>
              <a:sym typeface="Lato"/>
            </a:endParaRPr>
          </a:p>
        </p:txBody>
      </p:sp>
      <p:pic>
        <p:nvPicPr>
          <p:cNvPr id="185" name="Google Shape;185;p21"/>
          <p:cNvPicPr preferRelativeResize="0"/>
          <p:nvPr/>
        </p:nvPicPr>
        <p:blipFill>
          <a:blip r:embed="rId3">
            <a:alphaModFix/>
          </a:blip>
          <a:stretch>
            <a:fillRect/>
          </a:stretch>
        </p:blipFill>
        <p:spPr>
          <a:xfrm>
            <a:off x="0" y="2129205"/>
            <a:ext cx="12191999" cy="2599590"/>
          </a:xfrm>
          <a:prstGeom prst="rect">
            <a:avLst/>
          </a:prstGeom>
          <a:noFill/>
          <a:ln>
            <a:noFill/>
          </a:ln>
        </p:spPr>
      </p:pic>
      <p:pic>
        <p:nvPicPr>
          <p:cNvPr id="186" name="Google Shape;186;p21"/>
          <p:cNvPicPr preferRelativeResize="0"/>
          <p:nvPr/>
        </p:nvPicPr>
        <p:blipFill>
          <a:blip r:embed="rId4">
            <a:alphaModFix/>
          </a:blip>
          <a:stretch>
            <a:fillRect/>
          </a:stretch>
        </p:blipFill>
        <p:spPr>
          <a:xfrm>
            <a:off x="697025" y="1542945"/>
            <a:ext cx="1390650" cy="371475"/>
          </a:xfrm>
          <a:prstGeom prst="rect">
            <a:avLst/>
          </a:prstGeom>
          <a:noFill/>
          <a:ln>
            <a:noFill/>
          </a:ln>
        </p:spPr>
      </p:pic>
      <p:sp>
        <p:nvSpPr>
          <p:cNvPr id="187" name="Google Shape;187;p21"/>
          <p:cNvSpPr txBox="1"/>
          <p:nvPr/>
        </p:nvSpPr>
        <p:spPr>
          <a:xfrm>
            <a:off x="2279275" y="1528588"/>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ato"/>
                <a:ea typeface="Lato"/>
                <a:cs typeface="Lato"/>
                <a:sym typeface="Lato"/>
              </a:rPr>
              <a:t>https://learn.nihr.ac.uk/</a:t>
            </a:r>
            <a:endParaRPr>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37E6D2-928E-6E30-6EE3-86090280D35F}"/>
              </a:ext>
            </a:extLst>
          </p:cNvPr>
          <p:cNvPicPr>
            <a:picLocks noChangeAspect="1"/>
          </p:cNvPicPr>
          <p:nvPr/>
        </p:nvPicPr>
        <p:blipFill>
          <a:blip r:embed="rId2"/>
          <a:stretch>
            <a:fillRect/>
          </a:stretch>
        </p:blipFill>
        <p:spPr>
          <a:xfrm>
            <a:off x="551586" y="88440"/>
            <a:ext cx="8832112" cy="5917080"/>
          </a:xfrm>
          <a:prstGeom prst="rect">
            <a:avLst/>
          </a:prstGeom>
        </p:spPr>
      </p:pic>
      <p:sp>
        <p:nvSpPr>
          <p:cNvPr id="7" name="TextBox 6">
            <a:extLst>
              <a:ext uri="{FF2B5EF4-FFF2-40B4-BE49-F238E27FC236}">
                <a16:creationId xmlns:a16="http://schemas.microsoft.com/office/drawing/2014/main" id="{F962EDB8-18F7-66E6-9AA7-033D731E2E46}"/>
              </a:ext>
            </a:extLst>
          </p:cNvPr>
          <p:cNvSpPr txBox="1"/>
          <p:nvPr/>
        </p:nvSpPr>
        <p:spPr>
          <a:xfrm>
            <a:off x="9383698" y="272681"/>
            <a:ext cx="2558366" cy="276999"/>
          </a:xfrm>
          <a:prstGeom prst="rect">
            <a:avLst/>
          </a:prstGeom>
          <a:noFill/>
        </p:spPr>
        <p:txBody>
          <a:bodyPr wrap="square">
            <a:spAutoFit/>
          </a:bodyPr>
          <a:lstStyle/>
          <a:p>
            <a:r>
              <a:rPr lang="en-GB" sz="1200" dirty="0"/>
              <a:t>https://bepartofresearch.nihr.ac.uk/</a:t>
            </a:r>
          </a:p>
        </p:txBody>
      </p:sp>
    </p:spTree>
    <p:extLst>
      <p:ext uri="{BB962C8B-B14F-4D97-AF65-F5344CB8AC3E}">
        <p14:creationId xmlns:p14="http://schemas.microsoft.com/office/powerpoint/2010/main" val="527341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2"/>
          <p:cNvSpPr txBox="1">
            <a:spLocks noGrp="1"/>
          </p:cNvSpPr>
          <p:nvPr>
            <p:ph type="body" idx="1"/>
          </p:nvPr>
        </p:nvSpPr>
        <p:spPr>
          <a:xfrm>
            <a:off x="838200" y="1535075"/>
            <a:ext cx="5391600" cy="4256400"/>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0"/>
              </a:spcBef>
              <a:spcAft>
                <a:spcPts val="0"/>
              </a:spcAft>
              <a:buSzPts val="2200"/>
              <a:buFont typeface="Lato"/>
              <a:buChar char="•"/>
            </a:pPr>
            <a:r>
              <a:rPr lang="en-US" sz="2200">
                <a:latin typeface="Lato"/>
                <a:ea typeface="Lato"/>
                <a:cs typeface="Lato"/>
                <a:sym typeface="Lato"/>
              </a:rPr>
              <a:t>The Participant in Research Experience Survey (PRES) is a way for those taking part in research to anonymously share feedback about their experience.</a:t>
            </a:r>
            <a:endParaRPr sz="2200">
              <a:latin typeface="Lato"/>
              <a:ea typeface="Lato"/>
              <a:cs typeface="Lato"/>
              <a:sym typeface="Lato"/>
            </a:endParaRPr>
          </a:p>
          <a:p>
            <a:pPr marL="457200" lvl="0" indent="0" algn="l" rtl="0">
              <a:lnSpc>
                <a:spcPct val="90000"/>
              </a:lnSpc>
              <a:spcBef>
                <a:spcPts val="0"/>
              </a:spcBef>
              <a:spcAft>
                <a:spcPts val="0"/>
              </a:spcAft>
              <a:buNone/>
            </a:pPr>
            <a:endParaRPr sz="2200">
              <a:latin typeface="Lato"/>
              <a:ea typeface="Lato"/>
              <a:cs typeface="Lato"/>
              <a:sym typeface="Lato"/>
            </a:endParaRPr>
          </a:p>
          <a:p>
            <a:pPr marL="457200" lvl="0" indent="-368300" algn="l" rtl="0">
              <a:lnSpc>
                <a:spcPct val="90000"/>
              </a:lnSpc>
              <a:spcBef>
                <a:spcPts val="0"/>
              </a:spcBef>
              <a:spcAft>
                <a:spcPts val="0"/>
              </a:spcAft>
              <a:buSzPts val="2200"/>
              <a:buFont typeface="Lato"/>
              <a:buChar char="•"/>
            </a:pPr>
            <a:r>
              <a:rPr lang="en-US" sz="2200">
                <a:latin typeface="Lato"/>
                <a:ea typeface="Lato"/>
                <a:cs typeface="Lato"/>
                <a:sym typeface="Lato"/>
              </a:rPr>
              <a:t>This feedback helps us to improve</a:t>
            </a:r>
            <a:endParaRPr sz="2200">
              <a:latin typeface="Lato"/>
              <a:ea typeface="Lato"/>
              <a:cs typeface="Lato"/>
              <a:sym typeface="Lato"/>
            </a:endParaRPr>
          </a:p>
          <a:p>
            <a:pPr marL="457200" lvl="0" indent="0" algn="l" rtl="0">
              <a:lnSpc>
                <a:spcPct val="90000"/>
              </a:lnSpc>
              <a:spcBef>
                <a:spcPts val="0"/>
              </a:spcBef>
              <a:spcAft>
                <a:spcPts val="0"/>
              </a:spcAft>
              <a:buNone/>
            </a:pPr>
            <a:r>
              <a:rPr lang="en-US" sz="2200">
                <a:latin typeface="Lato"/>
                <a:ea typeface="Lato"/>
                <a:cs typeface="Lato"/>
                <a:sym typeface="Lato"/>
              </a:rPr>
              <a:t>research delivery and ensure the best possible experience is being provided.</a:t>
            </a:r>
            <a:endParaRPr sz="2200">
              <a:latin typeface="Lato"/>
              <a:ea typeface="Lato"/>
              <a:cs typeface="Lato"/>
              <a:sym typeface="Lato"/>
            </a:endParaRPr>
          </a:p>
          <a:p>
            <a:pPr marL="457200" lvl="0" indent="0" algn="l" rtl="0">
              <a:lnSpc>
                <a:spcPct val="90000"/>
              </a:lnSpc>
              <a:spcBef>
                <a:spcPts val="0"/>
              </a:spcBef>
              <a:spcAft>
                <a:spcPts val="0"/>
              </a:spcAft>
              <a:buNone/>
            </a:pPr>
            <a:endParaRPr sz="2200">
              <a:latin typeface="Lato"/>
              <a:ea typeface="Lato"/>
              <a:cs typeface="Lato"/>
              <a:sym typeface="Lato"/>
            </a:endParaRPr>
          </a:p>
          <a:p>
            <a:pPr marL="457200" lvl="0" indent="-368300" algn="l" rtl="0">
              <a:lnSpc>
                <a:spcPct val="90000"/>
              </a:lnSpc>
              <a:spcBef>
                <a:spcPts val="0"/>
              </a:spcBef>
              <a:spcAft>
                <a:spcPts val="0"/>
              </a:spcAft>
              <a:buSzPts val="2200"/>
              <a:buFont typeface="Lato"/>
              <a:buChar char="•"/>
            </a:pPr>
            <a:r>
              <a:rPr lang="en-US" sz="2200">
                <a:latin typeface="Lato"/>
                <a:ea typeface="Lato"/>
                <a:cs typeface="Lato"/>
                <a:sym typeface="Lato"/>
              </a:rPr>
              <a:t>The survey is delivered across all 15 regions of the National Institute for Health and Care Research (NIHR) Clinical Research Network (CRN).</a:t>
            </a:r>
            <a:endParaRPr sz="2200">
              <a:latin typeface="Lato"/>
              <a:ea typeface="Lato"/>
              <a:cs typeface="Lato"/>
              <a:sym typeface="Lato"/>
            </a:endParaRPr>
          </a:p>
        </p:txBody>
      </p:sp>
      <p:pic>
        <p:nvPicPr>
          <p:cNvPr id="94" name="Google Shape;94;p12"/>
          <p:cNvPicPr preferRelativeResize="0"/>
          <p:nvPr/>
        </p:nvPicPr>
        <p:blipFill rotWithShape="1">
          <a:blip r:embed="rId3">
            <a:alphaModFix/>
          </a:blip>
          <a:srcRect l="20518" t="3694" r="29870" b="3256"/>
          <a:stretch/>
        </p:blipFill>
        <p:spPr>
          <a:xfrm>
            <a:off x="6229725" y="365125"/>
            <a:ext cx="5124077" cy="5406500"/>
          </a:xfrm>
          <a:prstGeom prst="rect">
            <a:avLst/>
          </a:prstGeom>
          <a:noFill/>
          <a:ln>
            <a:noFill/>
          </a:ln>
        </p:spPr>
      </p:pic>
      <p:pic>
        <p:nvPicPr>
          <p:cNvPr id="4" name="Google Shape;193;p22">
            <a:extLst>
              <a:ext uri="{FF2B5EF4-FFF2-40B4-BE49-F238E27FC236}">
                <a16:creationId xmlns:a16="http://schemas.microsoft.com/office/drawing/2014/main" id="{F5C51848-51DD-D544-AFD1-32698482E21E}"/>
              </a:ext>
            </a:extLst>
          </p:cNvPr>
          <p:cNvPicPr preferRelativeResize="0"/>
          <p:nvPr/>
        </p:nvPicPr>
        <p:blipFill>
          <a:blip r:embed="rId4">
            <a:alphaModFix/>
          </a:blip>
          <a:stretch>
            <a:fillRect/>
          </a:stretch>
        </p:blipFill>
        <p:spPr>
          <a:xfrm>
            <a:off x="589579" y="273985"/>
            <a:ext cx="5917753" cy="95660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Who responded?</a:t>
            </a:r>
            <a:endParaRPr/>
          </a:p>
        </p:txBody>
      </p:sp>
      <p:pic>
        <p:nvPicPr>
          <p:cNvPr id="113" name="Google Shape;113;p15"/>
          <p:cNvPicPr preferRelativeResize="0"/>
          <p:nvPr/>
        </p:nvPicPr>
        <p:blipFill rotWithShape="1">
          <a:blip r:embed="rId3">
            <a:alphaModFix/>
          </a:blip>
          <a:srcRect l="25457" t="3558" r="11419" b="4496"/>
          <a:stretch/>
        </p:blipFill>
        <p:spPr>
          <a:xfrm>
            <a:off x="3312649" y="1230625"/>
            <a:ext cx="5566714" cy="45608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was positive about your research experience?</a:t>
            </a:r>
            <a:endParaRPr/>
          </a:p>
        </p:txBody>
      </p:sp>
      <p:sp>
        <p:nvSpPr>
          <p:cNvPr id="147" name="Google Shape;147;p20"/>
          <p:cNvSpPr txBox="1">
            <a:spLocks noGrp="1"/>
          </p:cNvSpPr>
          <p:nvPr>
            <p:ph type="body" idx="1"/>
          </p:nvPr>
        </p:nvSpPr>
        <p:spPr>
          <a:xfrm>
            <a:off x="838200" y="1535075"/>
            <a:ext cx="6194700" cy="4256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400"/>
              <a:t>1,837 (70%) respondents left a comment explaining what made their</a:t>
            </a:r>
            <a:endParaRPr sz="1400"/>
          </a:p>
          <a:p>
            <a:pPr marL="0" lvl="0" indent="0" algn="l" rtl="0">
              <a:lnSpc>
                <a:spcPct val="100000"/>
              </a:lnSpc>
              <a:spcBef>
                <a:spcPts val="0"/>
              </a:spcBef>
              <a:spcAft>
                <a:spcPts val="0"/>
              </a:spcAft>
              <a:buNone/>
            </a:pPr>
            <a:r>
              <a:rPr lang="en-US" sz="1400"/>
              <a:t>research experience positive. From these comments we identified the</a:t>
            </a:r>
            <a:endParaRPr sz="1400"/>
          </a:p>
          <a:p>
            <a:pPr marL="0" lvl="0" indent="0" algn="l" rtl="0">
              <a:lnSpc>
                <a:spcPct val="100000"/>
              </a:lnSpc>
              <a:spcBef>
                <a:spcPts val="0"/>
              </a:spcBef>
              <a:spcAft>
                <a:spcPts val="0"/>
              </a:spcAft>
              <a:buNone/>
            </a:pPr>
            <a:r>
              <a:rPr lang="en-US" sz="1400"/>
              <a:t>following themes</a:t>
            </a:r>
            <a:endParaRPr sz="1400"/>
          </a:p>
          <a:p>
            <a:pPr marL="0" lvl="0" indent="0" algn="l" rtl="0">
              <a:lnSpc>
                <a:spcPct val="100000"/>
              </a:lnSpc>
              <a:spcBef>
                <a:spcPts val="0"/>
              </a:spcBef>
              <a:spcAft>
                <a:spcPts val="0"/>
              </a:spcAft>
              <a:buNone/>
            </a:pPr>
            <a:endParaRPr sz="1400"/>
          </a:p>
          <a:p>
            <a:pPr marL="0" lvl="0" indent="0" algn="l" rtl="0">
              <a:lnSpc>
                <a:spcPct val="150000"/>
              </a:lnSpc>
              <a:spcBef>
                <a:spcPts val="0"/>
              </a:spcBef>
              <a:spcAft>
                <a:spcPts val="0"/>
              </a:spcAft>
              <a:buNone/>
            </a:pPr>
            <a:r>
              <a:rPr lang="en-US" sz="1400"/>
              <a:t>• 864 comments mentioned the research delivery staff</a:t>
            </a:r>
            <a:endParaRPr sz="1400"/>
          </a:p>
          <a:p>
            <a:pPr marL="0" lvl="0" indent="0" algn="l" rtl="0">
              <a:lnSpc>
                <a:spcPct val="150000"/>
              </a:lnSpc>
              <a:spcBef>
                <a:spcPts val="0"/>
              </a:spcBef>
              <a:spcAft>
                <a:spcPts val="0"/>
              </a:spcAft>
              <a:buNone/>
            </a:pPr>
            <a:r>
              <a:rPr lang="en-US" sz="1400"/>
              <a:t>• 537 comments related to contributing to improving healthcare</a:t>
            </a:r>
            <a:endParaRPr sz="1400"/>
          </a:p>
          <a:p>
            <a:pPr marL="0" lvl="0" indent="0" algn="l" rtl="0">
              <a:lnSpc>
                <a:spcPct val="150000"/>
              </a:lnSpc>
              <a:spcBef>
                <a:spcPts val="0"/>
              </a:spcBef>
              <a:spcAft>
                <a:spcPts val="0"/>
              </a:spcAft>
              <a:buNone/>
            </a:pPr>
            <a:r>
              <a:rPr lang="en-US" sz="1400"/>
              <a:t>• 457 comments related to good communication</a:t>
            </a:r>
            <a:endParaRPr sz="1400"/>
          </a:p>
          <a:p>
            <a:pPr marL="0" lvl="0" indent="0" algn="l" rtl="0">
              <a:lnSpc>
                <a:spcPct val="150000"/>
              </a:lnSpc>
              <a:spcBef>
                <a:spcPts val="0"/>
              </a:spcBef>
              <a:spcAft>
                <a:spcPts val="0"/>
              </a:spcAft>
              <a:buNone/>
            </a:pPr>
            <a:r>
              <a:rPr lang="en-US" sz="1400"/>
              <a:t>• 272 comments said the research study was easy to take part in</a:t>
            </a:r>
            <a:endParaRPr sz="1400"/>
          </a:p>
          <a:p>
            <a:pPr marL="0" lvl="0" indent="0" algn="l" rtl="0">
              <a:lnSpc>
                <a:spcPct val="150000"/>
              </a:lnSpc>
              <a:spcBef>
                <a:spcPts val="0"/>
              </a:spcBef>
              <a:spcAft>
                <a:spcPts val="0"/>
              </a:spcAft>
              <a:buNone/>
            </a:pPr>
            <a:r>
              <a:rPr lang="en-US" sz="1400"/>
              <a:t>• 241 comments related to having a good experience</a:t>
            </a:r>
            <a:endParaRPr sz="1400"/>
          </a:p>
          <a:p>
            <a:pPr marL="0" lvl="0" indent="0" algn="l" rtl="0">
              <a:lnSpc>
                <a:spcPct val="150000"/>
              </a:lnSpc>
              <a:spcBef>
                <a:spcPts val="0"/>
              </a:spcBef>
              <a:spcAft>
                <a:spcPts val="0"/>
              </a:spcAft>
              <a:buNone/>
            </a:pPr>
            <a:r>
              <a:rPr lang="en-US" sz="1400"/>
              <a:t>• 203 comments mentioned experiencing personal benefits</a:t>
            </a:r>
            <a:endParaRPr sz="1400"/>
          </a:p>
          <a:p>
            <a:pPr marL="0" lvl="0" indent="0" algn="l" rtl="0">
              <a:lnSpc>
                <a:spcPct val="150000"/>
              </a:lnSpc>
              <a:spcBef>
                <a:spcPts val="0"/>
              </a:spcBef>
              <a:spcAft>
                <a:spcPts val="0"/>
              </a:spcAft>
              <a:buNone/>
            </a:pPr>
            <a:r>
              <a:rPr lang="en-US" sz="1400"/>
              <a:t>• 48 comments said "everything" was positive</a:t>
            </a:r>
            <a:endParaRPr sz="1400"/>
          </a:p>
          <a:p>
            <a:pPr marL="0" lvl="0" indent="0" algn="l" rtl="0">
              <a:lnSpc>
                <a:spcPct val="150000"/>
              </a:lnSpc>
              <a:spcBef>
                <a:spcPts val="0"/>
              </a:spcBef>
              <a:spcAft>
                <a:spcPts val="0"/>
              </a:spcAft>
              <a:buNone/>
            </a:pPr>
            <a:r>
              <a:rPr lang="en-US" sz="1400"/>
              <a:t>• 41 comments related to where the research took place</a:t>
            </a:r>
            <a:endParaRPr sz="1400"/>
          </a:p>
          <a:p>
            <a:pPr marL="0" lvl="0" indent="0" algn="l" rtl="0">
              <a:lnSpc>
                <a:spcPct val="150000"/>
              </a:lnSpc>
              <a:spcBef>
                <a:spcPts val="0"/>
              </a:spcBef>
              <a:spcAft>
                <a:spcPts val="0"/>
              </a:spcAft>
              <a:buNone/>
            </a:pPr>
            <a:r>
              <a:rPr lang="en-US" sz="1400"/>
              <a:t>• 35 comments mentioned gaining a feeling of hope</a:t>
            </a:r>
            <a:endParaRPr sz="1400"/>
          </a:p>
          <a:p>
            <a:pPr marL="0" lvl="0" indent="0" algn="l" rtl="0">
              <a:lnSpc>
                <a:spcPct val="150000"/>
              </a:lnSpc>
              <a:spcBef>
                <a:spcPts val="0"/>
              </a:spcBef>
              <a:spcAft>
                <a:spcPts val="0"/>
              </a:spcAft>
              <a:buNone/>
            </a:pPr>
            <a:r>
              <a:rPr lang="en-US" sz="1400"/>
              <a:t>• 27 comments related to financial reimbursement</a:t>
            </a:r>
            <a:endParaRPr sz="1400"/>
          </a:p>
          <a:p>
            <a:pPr marL="0" lvl="0" indent="0" algn="l" rtl="0">
              <a:lnSpc>
                <a:spcPct val="150000"/>
              </a:lnSpc>
              <a:spcBef>
                <a:spcPts val="0"/>
              </a:spcBef>
              <a:spcAft>
                <a:spcPts val="0"/>
              </a:spcAft>
              <a:buNone/>
            </a:pPr>
            <a:r>
              <a:rPr lang="en-US" sz="1400"/>
              <a:t>• 19 comments related to travel</a:t>
            </a:r>
            <a:endParaRPr sz="1400"/>
          </a:p>
        </p:txBody>
      </p:sp>
      <p:pic>
        <p:nvPicPr>
          <p:cNvPr id="148" name="Google Shape;148;p20"/>
          <p:cNvPicPr preferRelativeResize="0"/>
          <p:nvPr/>
        </p:nvPicPr>
        <p:blipFill rotWithShape="1">
          <a:blip r:embed="rId3">
            <a:alphaModFix/>
          </a:blip>
          <a:srcRect l="28896" t="3834" r="23839" b="4220"/>
          <a:stretch/>
        </p:blipFill>
        <p:spPr>
          <a:xfrm>
            <a:off x="7032925" y="1230625"/>
            <a:ext cx="4320874" cy="4727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would have made your research experience better?</a:t>
            </a:r>
            <a:endParaRPr/>
          </a:p>
        </p:txBody>
      </p:sp>
      <p:sp>
        <p:nvSpPr>
          <p:cNvPr id="154" name="Google Shape;154;p21"/>
          <p:cNvSpPr txBox="1">
            <a:spLocks noGrp="1"/>
          </p:cNvSpPr>
          <p:nvPr>
            <p:ph type="body" idx="1"/>
          </p:nvPr>
        </p:nvSpPr>
        <p:spPr>
          <a:xfrm>
            <a:off x="838200" y="1535075"/>
            <a:ext cx="50568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400"/>
              <a:t>603 respondents (23%) left a comment about what could have made their research experience better. From these comments we identified the following themes:</a:t>
            </a:r>
            <a:endParaRPr sz="1400" b="1"/>
          </a:p>
          <a:p>
            <a:pPr marL="457200" lvl="0" indent="-317500" algn="l" rtl="0">
              <a:spcBef>
                <a:spcPts val="1000"/>
              </a:spcBef>
              <a:spcAft>
                <a:spcPts val="0"/>
              </a:spcAft>
              <a:buSzPts val="1400"/>
              <a:buChar char="•"/>
            </a:pPr>
            <a:r>
              <a:rPr lang="en-US" sz="1400"/>
              <a:t>310 comments related to participant communication</a:t>
            </a:r>
            <a:endParaRPr sz="1400"/>
          </a:p>
          <a:p>
            <a:pPr marL="457200" lvl="0" indent="-317500" algn="l" rtl="0">
              <a:spcBef>
                <a:spcPts val="1000"/>
              </a:spcBef>
              <a:spcAft>
                <a:spcPts val="0"/>
              </a:spcAft>
              <a:buSzPts val="1400"/>
              <a:buChar char="•"/>
            </a:pPr>
            <a:r>
              <a:rPr lang="en-US" sz="1400"/>
              <a:t>98 comments related to procedures and materials</a:t>
            </a:r>
            <a:endParaRPr sz="1400"/>
          </a:p>
          <a:p>
            <a:pPr marL="457200" lvl="0" indent="-317500" algn="l" rtl="0">
              <a:spcBef>
                <a:spcPts val="1000"/>
              </a:spcBef>
              <a:spcAft>
                <a:spcPts val="0"/>
              </a:spcAft>
              <a:buSzPts val="1400"/>
              <a:buChar char="•"/>
            </a:pPr>
            <a:r>
              <a:rPr lang="en-US" sz="1400"/>
              <a:t>67 comments were about appointments</a:t>
            </a:r>
            <a:endParaRPr sz="1400"/>
          </a:p>
          <a:p>
            <a:pPr marL="457200" lvl="0" indent="-317500" algn="l" rtl="0">
              <a:spcBef>
                <a:spcPts val="1000"/>
              </a:spcBef>
              <a:spcAft>
                <a:spcPts val="0"/>
              </a:spcAft>
              <a:buSzPts val="1400"/>
              <a:buChar char="•"/>
            </a:pPr>
            <a:r>
              <a:rPr lang="en-US" sz="1400"/>
              <a:t>45 comments related to travel</a:t>
            </a:r>
            <a:endParaRPr sz="1400"/>
          </a:p>
          <a:p>
            <a:pPr marL="457200" lvl="0" indent="-317500" algn="l" rtl="0">
              <a:spcBef>
                <a:spcPts val="1000"/>
              </a:spcBef>
              <a:spcAft>
                <a:spcPts val="0"/>
              </a:spcAft>
              <a:buSzPts val="1400"/>
              <a:buChar char="•"/>
            </a:pPr>
            <a:r>
              <a:rPr lang="en-US" sz="1400"/>
              <a:t>28 comments were linked to COVID-19</a:t>
            </a:r>
            <a:endParaRPr sz="1400"/>
          </a:p>
          <a:p>
            <a:pPr marL="457200" lvl="0" indent="-317500" algn="l" rtl="0">
              <a:spcBef>
                <a:spcPts val="1000"/>
              </a:spcBef>
              <a:spcAft>
                <a:spcPts val="0"/>
              </a:spcAft>
              <a:buSzPts val="1400"/>
              <a:buChar char="•"/>
            </a:pPr>
            <a:r>
              <a:rPr lang="en-US" sz="1400"/>
              <a:t>26 comments were about payments and expenses</a:t>
            </a:r>
            <a:endParaRPr sz="1400"/>
          </a:p>
          <a:p>
            <a:pPr marL="457200" lvl="0" indent="-317500" algn="l" rtl="0">
              <a:spcBef>
                <a:spcPts val="1000"/>
              </a:spcBef>
              <a:spcAft>
                <a:spcPts val="0"/>
              </a:spcAft>
              <a:buSzPts val="1400"/>
              <a:buChar char="•"/>
            </a:pPr>
            <a:r>
              <a:rPr lang="en-US" sz="1400"/>
              <a:t>25 comments were about refreshments</a:t>
            </a:r>
            <a:endParaRPr sz="1400"/>
          </a:p>
          <a:p>
            <a:pPr marL="457200" lvl="0" indent="-317500" algn="l" rtl="0">
              <a:spcBef>
                <a:spcPts val="1000"/>
              </a:spcBef>
              <a:spcAft>
                <a:spcPts val="0"/>
              </a:spcAft>
              <a:buSzPts val="1400"/>
              <a:buChar char="•"/>
            </a:pPr>
            <a:r>
              <a:rPr lang="en-US" sz="1400"/>
              <a:t>20 comments were study related</a:t>
            </a:r>
            <a:endParaRPr sz="1400"/>
          </a:p>
          <a:p>
            <a:pPr marL="457200" lvl="0" indent="-317500" algn="l" rtl="0">
              <a:spcBef>
                <a:spcPts val="1000"/>
              </a:spcBef>
              <a:spcAft>
                <a:spcPts val="0"/>
              </a:spcAft>
              <a:buSzPts val="1400"/>
              <a:buChar char="•"/>
            </a:pPr>
            <a:r>
              <a:rPr lang="en-US" sz="1400"/>
              <a:t>20 comments were about knowledge and experience</a:t>
            </a:r>
            <a:endParaRPr sz="1400"/>
          </a:p>
          <a:p>
            <a:pPr marL="457200" lvl="0" indent="-317500" algn="l" rtl="0">
              <a:spcBef>
                <a:spcPts val="1000"/>
              </a:spcBef>
              <a:spcAft>
                <a:spcPts val="1000"/>
              </a:spcAft>
              <a:buSzPts val="1400"/>
              <a:buChar char="•"/>
            </a:pPr>
            <a:r>
              <a:rPr lang="en-US" sz="1400"/>
              <a:t>2 comments mentioned they’d like to communicate with other participants</a:t>
            </a:r>
            <a:endParaRPr sz="1400"/>
          </a:p>
        </p:txBody>
      </p:sp>
      <p:pic>
        <p:nvPicPr>
          <p:cNvPr id="155" name="Google Shape;155;p21"/>
          <p:cNvPicPr preferRelativeResize="0"/>
          <p:nvPr/>
        </p:nvPicPr>
        <p:blipFill rotWithShape="1">
          <a:blip r:embed="rId3">
            <a:alphaModFix/>
          </a:blip>
          <a:srcRect l="21083" t="3421" r="3643" b="3103"/>
          <a:stretch/>
        </p:blipFill>
        <p:spPr>
          <a:xfrm>
            <a:off x="5756274" y="1611275"/>
            <a:ext cx="6093536" cy="42564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Next steps</a:t>
            </a:r>
            <a:endParaRPr/>
          </a:p>
        </p:txBody>
      </p:sp>
      <p:sp>
        <p:nvSpPr>
          <p:cNvPr id="173" name="Google Shape;173;p24"/>
          <p:cNvSpPr txBox="1">
            <a:spLocks noGrp="1"/>
          </p:cNvSpPr>
          <p:nvPr>
            <p:ph type="body" idx="1"/>
          </p:nvPr>
        </p:nvSpPr>
        <p:spPr>
          <a:xfrm>
            <a:off x="838200" y="1535065"/>
            <a:ext cx="10515600" cy="42564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dirty="0"/>
              <a:t>Feedback shared with research delivery staff, partner </a:t>
            </a:r>
            <a:r>
              <a:rPr lang="en-US" dirty="0" err="1"/>
              <a:t>organisations</a:t>
            </a:r>
            <a:r>
              <a:rPr lang="en-US" dirty="0"/>
              <a:t> and members of the public</a:t>
            </a:r>
            <a:endParaRPr dirty="0"/>
          </a:p>
          <a:p>
            <a:pPr marL="457200" lvl="0" indent="0" algn="l" rtl="0">
              <a:spcBef>
                <a:spcPts val="1000"/>
              </a:spcBef>
              <a:spcAft>
                <a:spcPts val="0"/>
              </a:spcAft>
              <a:buNone/>
            </a:pPr>
            <a:endParaRPr dirty="0"/>
          </a:p>
          <a:p>
            <a:pPr marL="457200" lvl="0" indent="-381000" algn="l" rtl="0">
              <a:lnSpc>
                <a:spcPct val="100000"/>
              </a:lnSpc>
              <a:spcBef>
                <a:spcPts val="0"/>
              </a:spcBef>
              <a:spcAft>
                <a:spcPts val="0"/>
              </a:spcAft>
              <a:buSzPts val="2400"/>
              <a:buChar char="•"/>
            </a:pPr>
            <a:r>
              <a:rPr lang="en-US" dirty="0"/>
              <a:t>PRES working group to form projects which aim to improve the participant experience based on the experience received</a:t>
            </a:r>
            <a:endParaRPr dirty="0"/>
          </a:p>
        </p:txBody>
      </p:sp>
      <p:sp>
        <p:nvSpPr>
          <p:cNvPr id="2" name="Google Shape;235;p25">
            <a:extLst>
              <a:ext uri="{FF2B5EF4-FFF2-40B4-BE49-F238E27FC236}">
                <a16:creationId xmlns:a16="http://schemas.microsoft.com/office/drawing/2014/main" id="{2AA88978-5B16-1DB0-7BF9-ABB501C10598}"/>
              </a:ext>
            </a:extLst>
          </p:cNvPr>
          <p:cNvSpPr txBox="1"/>
          <p:nvPr/>
        </p:nvSpPr>
        <p:spPr>
          <a:xfrm>
            <a:off x="987641" y="5314442"/>
            <a:ext cx="4861331" cy="4770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dirty="0">
                <a:latin typeface="Lato"/>
                <a:ea typeface="Lato"/>
                <a:cs typeface="Lato"/>
                <a:sym typeface="Lato"/>
              </a:rPr>
              <a:t>For further info: we.ppie@nihr.ac.uk</a:t>
            </a:r>
            <a:endParaRPr sz="1900" b="1" dirty="0">
              <a:latin typeface="Lato"/>
              <a:ea typeface="Lato"/>
              <a:cs typeface="Lato"/>
              <a:sym typeface="Lato"/>
            </a:endParaRPr>
          </a:p>
        </p:txBody>
      </p:sp>
      <p:sp>
        <p:nvSpPr>
          <p:cNvPr id="4" name="TextBox 3">
            <a:extLst>
              <a:ext uri="{FF2B5EF4-FFF2-40B4-BE49-F238E27FC236}">
                <a16:creationId xmlns:a16="http://schemas.microsoft.com/office/drawing/2014/main" id="{A723FFE1-3A13-4550-8C46-30717F4A1832}"/>
              </a:ext>
            </a:extLst>
          </p:cNvPr>
          <p:cNvSpPr txBox="1"/>
          <p:nvPr/>
        </p:nvSpPr>
        <p:spPr>
          <a:xfrm>
            <a:off x="987641" y="4545648"/>
            <a:ext cx="6094520" cy="338554"/>
          </a:xfrm>
          <a:prstGeom prst="rect">
            <a:avLst/>
          </a:prstGeom>
          <a:noFill/>
        </p:spPr>
        <p:txBody>
          <a:bodyPr wrap="square">
            <a:spAutoFit/>
          </a:bodyPr>
          <a:lstStyle/>
          <a:p>
            <a:r>
              <a:rPr lang="en-GB" sz="1600" dirty="0">
                <a:latin typeface="Lato" panose="020F0502020204030203" pitchFamily="34" charset="0"/>
                <a:ea typeface="Lato" panose="020F0502020204030203" pitchFamily="34" charset="0"/>
                <a:cs typeface="Lato" panose="020F0502020204030203" pitchFamily="34" charset="0"/>
                <a:hlinkClick r:id="rId3"/>
              </a:rPr>
              <a:t>Full PRES Report</a:t>
            </a:r>
            <a:endParaRPr lang="en-GB" sz="160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6"/>
          <p:cNvSpPr txBox="1">
            <a:spLocks noGrp="1"/>
          </p:cNvSpPr>
          <p:nvPr>
            <p:ph type="title"/>
          </p:nvPr>
        </p:nvSpPr>
        <p:spPr>
          <a:xfrm>
            <a:off x="1813850" y="365125"/>
            <a:ext cx="95400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Clinical Research Network Transition to Research Delivery Network</a:t>
            </a:r>
            <a:endParaRPr>
              <a:latin typeface="Lato"/>
              <a:ea typeface="Lato"/>
              <a:cs typeface="Lato"/>
              <a:sym typeface="Lato"/>
            </a:endParaRPr>
          </a:p>
        </p:txBody>
      </p:sp>
      <p:sp>
        <p:nvSpPr>
          <p:cNvPr id="242" name="Google Shape;242;p26"/>
          <p:cNvSpPr txBox="1">
            <a:spLocks noGrp="1"/>
          </p:cNvSpPr>
          <p:nvPr>
            <p:ph type="body" idx="1"/>
          </p:nvPr>
        </p:nvSpPr>
        <p:spPr>
          <a:xfrm>
            <a:off x="838200" y="1535075"/>
            <a:ext cx="5358300" cy="42564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GB" sz="2100">
                <a:latin typeface="Lato"/>
                <a:ea typeface="Lato"/>
                <a:cs typeface="Lato"/>
                <a:sym typeface="Lato"/>
              </a:rPr>
              <a:t>Launching Oct 2024</a:t>
            </a:r>
            <a:endParaRPr sz="2100">
              <a:latin typeface="Lato"/>
              <a:ea typeface="Lato"/>
              <a:cs typeface="Lato"/>
              <a:sym typeface="Lato"/>
            </a:endParaRPr>
          </a:p>
          <a:p>
            <a:pPr marL="0" lvl="0" indent="0" algn="l" rtl="0">
              <a:lnSpc>
                <a:spcPct val="100000"/>
              </a:lnSpc>
              <a:spcBef>
                <a:spcPts val="1000"/>
              </a:spcBef>
              <a:spcAft>
                <a:spcPts val="0"/>
              </a:spcAft>
              <a:buNone/>
            </a:pPr>
            <a:r>
              <a:rPr lang="en-GB" sz="2100">
                <a:latin typeface="Lato"/>
                <a:ea typeface="Lato"/>
                <a:cs typeface="Lato"/>
                <a:sym typeface="Lato"/>
              </a:rPr>
              <a:t>The NIHR RDN has 2 primary purposes:</a:t>
            </a:r>
            <a:endParaRPr sz="2100">
              <a:latin typeface="Lato"/>
              <a:ea typeface="Lato"/>
              <a:cs typeface="Lato"/>
              <a:sym typeface="Lato"/>
            </a:endParaRPr>
          </a:p>
          <a:p>
            <a:pPr marL="457200" lvl="0" indent="-361950" algn="l" rtl="0">
              <a:lnSpc>
                <a:spcPct val="100000"/>
              </a:lnSpc>
              <a:spcBef>
                <a:spcPts val="1000"/>
              </a:spcBef>
              <a:spcAft>
                <a:spcPts val="0"/>
              </a:spcAft>
              <a:buSzPts val="2100"/>
              <a:buFont typeface="Lato"/>
              <a:buChar char="•"/>
            </a:pPr>
            <a:r>
              <a:rPr lang="en-GB" sz="2100">
                <a:latin typeface="Lato"/>
                <a:ea typeface="Lato"/>
                <a:cs typeface="Lato"/>
                <a:sym typeface="Lato"/>
              </a:rPr>
              <a:t>To support the successful delivery of high quality research, as an active partner in the research system</a:t>
            </a:r>
            <a:endParaRPr sz="2100">
              <a:latin typeface="Lato"/>
              <a:ea typeface="Lato"/>
              <a:cs typeface="Lato"/>
              <a:sym typeface="Lato"/>
            </a:endParaRPr>
          </a:p>
          <a:p>
            <a:pPr marL="457200" lvl="0" indent="-361950" algn="l" rtl="0">
              <a:lnSpc>
                <a:spcPct val="100000"/>
              </a:lnSpc>
              <a:spcBef>
                <a:spcPts val="1000"/>
              </a:spcBef>
              <a:spcAft>
                <a:spcPts val="0"/>
              </a:spcAft>
              <a:buSzPts val="2100"/>
              <a:buFont typeface="Lato"/>
              <a:buChar char="•"/>
            </a:pPr>
            <a:r>
              <a:rPr lang="en-GB" sz="2100">
                <a:latin typeface="Lato"/>
                <a:ea typeface="Lato"/>
                <a:cs typeface="Lato"/>
                <a:sym typeface="Lato"/>
              </a:rPr>
              <a:t>To increase capacity and capability of the research infrastructure for the future</a:t>
            </a:r>
            <a:endParaRPr sz="2100">
              <a:latin typeface="Lato"/>
              <a:ea typeface="Lato"/>
              <a:cs typeface="Lato"/>
              <a:sym typeface="Lato"/>
            </a:endParaRPr>
          </a:p>
          <a:p>
            <a:pPr marL="0" lvl="0" indent="0" algn="l" rtl="0">
              <a:lnSpc>
                <a:spcPct val="100000"/>
              </a:lnSpc>
              <a:spcBef>
                <a:spcPts val="1000"/>
              </a:spcBef>
              <a:spcAft>
                <a:spcPts val="0"/>
              </a:spcAft>
              <a:buNone/>
            </a:pPr>
            <a:r>
              <a:rPr lang="en-GB" sz="2100">
                <a:latin typeface="Lato"/>
                <a:ea typeface="Lato"/>
                <a:cs typeface="Lato"/>
                <a:sym typeface="Lato"/>
              </a:rPr>
              <a:t>Will operate as 1 organisation across England, through a network of 12 Regional Research Delivery Networks (RRDNs) and a central Coordinating Centre (RDNCC)</a:t>
            </a:r>
            <a:endParaRPr sz="2100">
              <a:latin typeface="Lato"/>
              <a:ea typeface="Lato"/>
              <a:cs typeface="Lato"/>
              <a:sym typeface="Lato"/>
            </a:endParaRPr>
          </a:p>
          <a:p>
            <a:pPr marL="0" lvl="0" indent="0" algn="l" rtl="0">
              <a:spcBef>
                <a:spcPts val="1000"/>
              </a:spcBef>
              <a:spcAft>
                <a:spcPts val="0"/>
              </a:spcAft>
              <a:buNone/>
            </a:pPr>
            <a:endParaRPr sz="2100">
              <a:latin typeface="Lato"/>
              <a:ea typeface="Lato"/>
              <a:cs typeface="Lato"/>
              <a:sym typeface="Lato"/>
            </a:endParaRPr>
          </a:p>
        </p:txBody>
      </p:sp>
      <p:pic>
        <p:nvPicPr>
          <p:cNvPr id="243" name="Google Shape;243;p26"/>
          <p:cNvPicPr preferRelativeResize="0"/>
          <p:nvPr/>
        </p:nvPicPr>
        <p:blipFill>
          <a:blip r:embed="rId3">
            <a:alphaModFix/>
          </a:blip>
          <a:stretch>
            <a:fillRect/>
          </a:stretch>
        </p:blipFill>
        <p:spPr>
          <a:xfrm>
            <a:off x="6096000" y="1259151"/>
            <a:ext cx="6096001" cy="4499275"/>
          </a:xfrm>
          <a:prstGeom prst="rect">
            <a:avLst/>
          </a:prstGeom>
          <a:noFill/>
          <a:ln>
            <a:noFill/>
          </a:ln>
        </p:spPr>
      </p:pic>
      <p:grpSp>
        <p:nvGrpSpPr>
          <p:cNvPr id="244" name="Google Shape;244;p26"/>
          <p:cNvGrpSpPr/>
          <p:nvPr/>
        </p:nvGrpSpPr>
        <p:grpSpPr>
          <a:xfrm>
            <a:off x="-9" y="-8"/>
            <a:ext cx="1125415" cy="1294185"/>
            <a:chOff x="6437745" y="332507"/>
            <a:chExt cx="2115442" cy="2122659"/>
          </a:xfrm>
        </p:grpSpPr>
        <p:sp>
          <p:nvSpPr>
            <p:cNvPr id="245" name="Google Shape;245;p26"/>
            <p:cNvSpPr/>
            <p:nvPr/>
          </p:nvSpPr>
          <p:spPr>
            <a:xfrm rot="5400000">
              <a:off x="6247245" y="523007"/>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6" name="Google Shape;246;p26"/>
            <p:cNvSpPr/>
            <p:nvPr/>
          </p:nvSpPr>
          <p:spPr>
            <a:xfrm rot="5400000">
              <a:off x="6655097" y="52300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7" name="Google Shape;247;p26"/>
            <p:cNvSpPr/>
            <p:nvPr/>
          </p:nvSpPr>
          <p:spPr>
            <a:xfrm rot="5400000">
              <a:off x="7412313" y="523009"/>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8" name="Google Shape;248;p26"/>
            <p:cNvSpPr/>
            <p:nvPr/>
          </p:nvSpPr>
          <p:spPr>
            <a:xfrm rot="5400000">
              <a:off x="7029668" y="523011"/>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9" name="Google Shape;249;p26"/>
            <p:cNvSpPr/>
            <p:nvPr/>
          </p:nvSpPr>
          <p:spPr>
            <a:xfrm>
              <a:off x="8085077" y="433427"/>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0" name="Google Shape;250;p26"/>
            <p:cNvSpPr/>
            <p:nvPr/>
          </p:nvSpPr>
          <p:spPr>
            <a:xfrm>
              <a:off x="6926364" y="1202522"/>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1" name="Google Shape;251;p26"/>
            <p:cNvSpPr/>
            <p:nvPr/>
          </p:nvSpPr>
          <p:spPr>
            <a:xfrm rot="5400000">
              <a:off x="6247245" y="1289620"/>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2" name="Google Shape;252;p26"/>
            <p:cNvSpPr/>
            <p:nvPr/>
          </p:nvSpPr>
          <p:spPr>
            <a:xfrm rot="5400000">
              <a:off x="7412316" y="1292113"/>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3" name="Google Shape;253;p26"/>
            <p:cNvSpPr/>
            <p:nvPr/>
          </p:nvSpPr>
          <p:spPr>
            <a:xfrm rot="5400000">
              <a:off x="7787462" y="1296020"/>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4" name="Google Shape;254;p26"/>
            <p:cNvSpPr/>
            <p:nvPr/>
          </p:nvSpPr>
          <p:spPr>
            <a:xfrm rot="5400000">
              <a:off x="8188387" y="129211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5" name="Google Shape;255;p26"/>
            <p:cNvSpPr/>
            <p:nvPr/>
          </p:nvSpPr>
          <p:spPr>
            <a:xfrm rot="5400000">
              <a:off x="7431167" y="2090363"/>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6" name="Google Shape;256;p26"/>
            <p:cNvSpPr/>
            <p:nvPr/>
          </p:nvSpPr>
          <p:spPr>
            <a:xfrm>
              <a:off x="8085079" y="2003800"/>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7" name="Google Shape;257;p26"/>
            <p:cNvSpPr/>
            <p:nvPr/>
          </p:nvSpPr>
          <p:spPr>
            <a:xfrm rot="5400000">
              <a:off x="6655097" y="2085932"/>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8" name="Google Shape;258;p26"/>
            <p:cNvSpPr/>
            <p:nvPr/>
          </p:nvSpPr>
          <p:spPr>
            <a:xfrm rot="5400000">
              <a:off x="7057949" y="2085935"/>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9" name="Google Shape;259;p26"/>
            <p:cNvSpPr/>
            <p:nvPr/>
          </p:nvSpPr>
          <p:spPr>
            <a:xfrm rot="5400000">
              <a:off x="6256670" y="2090366"/>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p27"/>
          <p:cNvSpPr txBox="1">
            <a:spLocks noGrp="1"/>
          </p:cNvSpPr>
          <p:nvPr>
            <p:ph type="body" idx="1"/>
          </p:nvPr>
        </p:nvSpPr>
        <p:spPr>
          <a:xfrm>
            <a:off x="838200" y="53842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and restart across whole CRN,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4"/>
              </a:rPr>
              <a:t>NIHR Be Part of Research https://www.ukctg.nihr.ac.uk/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00">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5"/>
              </a:rPr>
              <a:t>National Cancer Research Institute Portfolio Maps  http://csg.ncri.org.uk/portfolio/portfolio-maps/</a:t>
            </a:r>
            <a:endParaRPr sz="2220"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View current national portfolio of open, closed and ‘in set up’ cancer studies</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3"/>
          <p:cNvSpPr txBox="1"/>
          <p:nvPr/>
        </p:nvSpPr>
        <p:spPr>
          <a:xfrm>
            <a:off x="225775" y="104125"/>
            <a:ext cx="11599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0B5394"/>
                </a:solidFill>
                <a:latin typeface="Lato"/>
                <a:ea typeface="Lato"/>
                <a:cs typeface="Lato"/>
                <a:sym typeface="Lato"/>
              </a:rPr>
              <a:t>National vs Regional Recruitment to Upper GI Cancer Studies Apr 2019 - Mar 23 </a:t>
            </a:r>
            <a:endParaRPr sz="2200">
              <a:solidFill>
                <a:srgbClr val="0B5394"/>
              </a:solidFill>
              <a:latin typeface="Lato"/>
              <a:ea typeface="Lato"/>
              <a:cs typeface="Lato"/>
              <a:sym typeface="Lato"/>
            </a:endParaRPr>
          </a:p>
        </p:txBody>
      </p:sp>
      <p:sp>
        <p:nvSpPr>
          <p:cNvPr id="110" name="Google Shape;110;p13"/>
          <p:cNvSpPr txBox="1"/>
          <p:nvPr/>
        </p:nvSpPr>
        <p:spPr>
          <a:xfrm>
            <a:off x="8424275" y="6132375"/>
            <a:ext cx="28407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latin typeface="Lato"/>
                <a:ea typeface="Lato"/>
                <a:cs typeface="Lato"/>
                <a:sym typeface="Lato"/>
              </a:rPr>
              <a:t>Data cut 01/12/2023</a:t>
            </a:r>
            <a:endParaRPr sz="1100" dirty="0">
              <a:latin typeface="Lato"/>
              <a:ea typeface="Lato"/>
              <a:cs typeface="Lato"/>
              <a:sym typeface="Lato"/>
            </a:endParaRPr>
          </a:p>
          <a:p>
            <a:pPr marL="0" lvl="0" indent="0" algn="l" rtl="0">
              <a:spcBef>
                <a:spcPts val="0"/>
              </a:spcBef>
              <a:spcAft>
                <a:spcPts val="0"/>
              </a:spcAft>
              <a:buNone/>
            </a:pPr>
            <a:r>
              <a:rPr lang="en-GB" sz="1100" dirty="0">
                <a:latin typeface="Lato"/>
                <a:ea typeface="Lato"/>
                <a:cs typeface="Lato"/>
                <a:sym typeface="Lato"/>
              </a:rPr>
              <a:t>Source: ODP All Portfolio</a:t>
            </a:r>
            <a:endParaRPr sz="1100" dirty="0">
              <a:latin typeface="Lato"/>
              <a:ea typeface="Lato"/>
              <a:cs typeface="Lato"/>
              <a:sym typeface="Lato"/>
            </a:endParaRPr>
          </a:p>
        </p:txBody>
      </p:sp>
      <p:sp>
        <p:nvSpPr>
          <p:cNvPr id="111" name="Google Shape;111;p13"/>
          <p:cNvSpPr txBox="1"/>
          <p:nvPr/>
        </p:nvSpPr>
        <p:spPr>
          <a:xfrm>
            <a:off x="423325" y="1476975"/>
            <a:ext cx="1307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latin typeface="Lato"/>
                <a:ea typeface="Lato"/>
                <a:cs typeface="Lato"/>
                <a:sym typeface="Lato"/>
              </a:rPr>
              <a:t>National Recruitment</a:t>
            </a:r>
            <a:endParaRPr dirty="0">
              <a:latin typeface="Lato"/>
              <a:ea typeface="Lato"/>
              <a:cs typeface="Lato"/>
              <a:sym typeface="Lato"/>
            </a:endParaRPr>
          </a:p>
        </p:txBody>
      </p:sp>
      <p:sp>
        <p:nvSpPr>
          <p:cNvPr id="112" name="Google Shape;112;p13"/>
          <p:cNvSpPr txBox="1"/>
          <p:nvPr/>
        </p:nvSpPr>
        <p:spPr>
          <a:xfrm>
            <a:off x="491075" y="4261050"/>
            <a:ext cx="13077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ato"/>
                <a:ea typeface="Lato"/>
                <a:cs typeface="Lato"/>
                <a:sym typeface="Lato"/>
              </a:rPr>
              <a:t>SWAG region Recruitment</a:t>
            </a:r>
            <a:endParaRPr>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p:txBody>
      </p:sp>
      <p:pic>
        <p:nvPicPr>
          <p:cNvPr id="113" name="Google Shape;113;p13"/>
          <p:cNvPicPr preferRelativeResize="0"/>
          <p:nvPr/>
        </p:nvPicPr>
        <p:blipFill>
          <a:blip r:embed="rId3">
            <a:alphaModFix/>
          </a:blip>
          <a:stretch>
            <a:fillRect/>
          </a:stretch>
        </p:blipFill>
        <p:spPr>
          <a:xfrm>
            <a:off x="1951175" y="3284800"/>
            <a:ext cx="9296400" cy="2390775"/>
          </a:xfrm>
          <a:prstGeom prst="rect">
            <a:avLst/>
          </a:prstGeom>
          <a:noFill/>
          <a:ln>
            <a:noFill/>
          </a:ln>
        </p:spPr>
      </p:pic>
      <p:pic>
        <p:nvPicPr>
          <p:cNvPr id="114" name="Google Shape;114;p13"/>
          <p:cNvPicPr preferRelativeResize="0"/>
          <p:nvPr/>
        </p:nvPicPr>
        <p:blipFill>
          <a:blip r:embed="rId4">
            <a:alphaModFix/>
          </a:blip>
          <a:stretch>
            <a:fillRect/>
          </a:stretch>
        </p:blipFill>
        <p:spPr>
          <a:xfrm>
            <a:off x="1883425" y="779725"/>
            <a:ext cx="9269540" cy="2352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a:spLocks noGrp="1"/>
          </p:cNvSpPr>
          <p:nvPr>
            <p:ph type="body" idx="1"/>
          </p:nvPr>
        </p:nvSpPr>
        <p:spPr>
          <a:xfrm>
            <a:off x="838200" y="1002227"/>
            <a:ext cx="10515600" cy="4944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latin typeface="Lato"/>
                <a:ea typeface="Lato"/>
                <a:cs typeface="Lato"/>
                <a:sym typeface="Lato"/>
              </a:rPr>
              <a:t>Research Delivery Manager</a:t>
            </a:r>
            <a:endParaRPr>
              <a:latin typeface="Lato"/>
              <a:ea typeface="Lato"/>
              <a:cs typeface="Lato"/>
              <a:sym typeface="Lato"/>
            </a:endParaRPr>
          </a:p>
          <a:p>
            <a:pPr marL="0" lvl="0" indent="0" algn="ctr" rtl="0">
              <a:lnSpc>
                <a:spcPct val="90000"/>
              </a:lnSpc>
              <a:spcBef>
                <a:spcPts val="0"/>
              </a:spcBef>
              <a:spcAft>
                <a:spcPts val="0"/>
              </a:spcAft>
              <a:buSzPts val="2400"/>
              <a:buNone/>
            </a:pPr>
            <a:r>
              <a:rPr lang="en-GB">
                <a:latin typeface="Lato"/>
                <a:ea typeface="Lato"/>
                <a:cs typeface="Lato"/>
                <a:sym typeface="Lato"/>
              </a:rPr>
              <a:t>claire.matthews@nihr.ac.uk </a:t>
            </a:r>
            <a:endParaRPr>
              <a:latin typeface="Lato"/>
              <a:ea typeface="Lato"/>
              <a:cs typeface="Lato"/>
              <a:sym typeface="Lato"/>
            </a:endParaRPr>
          </a:p>
          <a:p>
            <a:pPr marL="2286000" lvl="0" indent="0" algn="l" rtl="0">
              <a:lnSpc>
                <a:spcPct val="90000"/>
              </a:lnSpc>
              <a:spcBef>
                <a:spcPts val="0"/>
              </a:spcBef>
              <a:spcAft>
                <a:spcPts val="0"/>
              </a:spcAft>
              <a:buSzPts val="2400"/>
              <a:buNone/>
            </a:pPr>
            <a:endParaRPr>
              <a:latin typeface="Lato"/>
              <a:ea typeface="Lato"/>
              <a:cs typeface="Lato"/>
              <a:sym typeface="Lato"/>
            </a:endParaRPr>
          </a:p>
          <a:p>
            <a:pPr marL="0" lvl="0" indent="0" algn="ctr" rtl="0">
              <a:lnSpc>
                <a:spcPct val="90000"/>
              </a:lnSpc>
              <a:spcBef>
                <a:spcPts val="0"/>
              </a:spcBef>
              <a:spcAft>
                <a:spcPts val="0"/>
              </a:spcAft>
              <a:buSzPts val="2400"/>
              <a:buNone/>
            </a:pPr>
            <a:endParaRPr>
              <a:latin typeface="Lato"/>
              <a:ea typeface="Lato"/>
              <a:cs typeface="Lato"/>
              <a:sym typeface="Lato"/>
            </a:endParaRPr>
          </a:p>
          <a:p>
            <a:pPr marL="0" lvl="0" indent="0" algn="ctr" rtl="0">
              <a:lnSpc>
                <a:spcPct val="90000"/>
              </a:lnSpc>
              <a:spcBef>
                <a:spcPts val="1000"/>
              </a:spcBef>
              <a:spcAft>
                <a:spcPts val="0"/>
              </a:spcAft>
              <a:buSzPts val="2400"/>
              <a:buNone/>
            </a:pPr>
            <a:r>
              <a:rPr lang="en-GB" sz="3000">
                <a:latin typeface="Lato"/>
                <a:ea typeface="Lato"/>
                <a:cs typeface="Lato"/>
                <a:sym typeface="Lato"/>
              </a:rPr>
              <a:t>Research Portfolio Facilitator</a:t>
            </a:r>
            <a:endParaRPr>
              <a:latin typeface="Lato"/>
              <a:ea typeface="Lato"/>
              <a:cs typeface="Lato"/>
              <a:sym typeface="Lato"/>
            </a:endParaRPr>
          </a:p>
          <a:p>
            <a:pPr marL="0" lvl="0" indent="0" algn="ctr" rtl="0">
              <a:lnSpc>
                <a:spcPct val="90000"/>
              </a:lnSpc>
              <a:spcBef>
                <a:spcPts val="1000"/>
              </a:spcBef>
              <a:spcAft>
                <a:spcPts val="0"/>
              </a:spcAft>
              <a:buSzPts val="2400"/>
              <a:buNone/>
            </a:pPr>
            <a:r>
              <a:rPr lang="en-GB">
                <a:latin typeface="Lato"/>
                <a:ea typeface="Lato"/>
                <a:cs typeface="Lato"/>
                <a:sym typeface="Lato"/>
              </a:rPr>
              <a:t>rebecca.pienaar@nihr.ac.uk</a:t>
            </a:r>
            <a:endParaRPr>
              <a:latin typeface="Lato"/>
              <a:ea typeface="Lato"/>
              <a:cs typeface="Lato"/>
              <a:sym typeface="Lato"/>
            </a:endParaRPr>
          </a:p>
          <a:p>
            <a:pPr marL="0" lvl="0" indent="0" algn="ctr" rtl="0">
              <a:lnSpc>
                <a:spcPct val="90000"/>
              </a:lnSpc>
              <a:spcBef>
                <a:spcPts val="1000"/>
              </a:spcBef>
              <a:spcAft>
                <a:spcPts val="0"/>
              </a:spcAft>
              <a:buSzPts val="2400"/>
              <a:buNone/>
            </a:pPr>
            <a:endParaRPr sz="3000">
              <a:latin typeface="Lato"/>
              <a:ea typeface="Lato"/>
              <a:cs typeface="Lato"/>
              <a:sym typeface="Lato"/>
            </a:endParaRPr>
          </a:p>
          <a:p>
            <a:pPr marL="0" lvl="0" indent="0" algn="ctr" rtl="0">
              <a:lnSpc>
                <a:spcPct val="90000"/>
              </a:lnSpc>
              <a:spcBef>
                <a:spcPts val="1000"/>
              </a:spcBef>
              <a:spcAft>
                <a:spcPts val="0"/>
              </a:spcAft>
              <a:buSzPts val="2400"/>
              <a:buNone/>
            </a:pPr>
            <a:r>
              <a:rPr lang="en-GB" sz="3000">
                <a:latin typeface="Lato"/>
                <a:ea typeface="Lato"/>
                <a:cs typeface="Lato"/>
                <a:sym typeface="Lato"/>
              </a:rPr>
              <a:t>Sub-specialty Lead</a:t>
            </a:r>
            <a:endParaRPr sz="3000">
              <a:latin typeface="Lato"/>
              <a:ea typeface="Lato"/>
              <a:cs typeface="Lato"/>
              <a:sym typeface="Lato"/>
            </a:endParaRPr>
          </a:p>
          <a:p>
            <a:pPr marL="0" lvl="0" indent="0" algn="ctr" rtl="0">
              <a:lnSpc>
                <a:spcPct val="90000"/>
              </a:lnSpc>
              <a:spcBef>
                <a:spcPts val="1000"/>
              </a:spcBef>
              <a:spcAft>
                <a:spcPts val="0"/>
              </a:spcAft>
              <a:buSzPts val="2400"/>
              <a:buNone/>
            </a:pPr>
            <a:r>
              <a:rPr lang="en-GB">
                <a:latin typeface="Lato"/>
                <a:ea typeface="Lato"/>
                <a:cs typeface="Lato"/>
                <a:sym typeface="Lato"/>
              </a:rPr>
              <a:t>sharath.gangadhara@nhs.net</a:t>
            </a:r>
            <a:endParaRPr>
              <a:latin typeface="Lato"/>
              <a:ea typeface="Lato"/>
              <a:cs typeface="Lato"/>
              <a:sym typeface="Lato"/>
            </a:endParaRPr>
          </a:p>
          <a:p>
            <a:pPr marL="0" lvl="0" indent="0" algn="ctr" rtl="0">
              <a:lnSpc>
                <a:spcPct val="90000"/>
              </a:lnSpc>
              <a:spcBef>
                <a:spcPts val="1000"/>
              </a:spcBef>
              <a:spcAft>
                <a:spcPts val="0"/>
              </a:spcAft>
              <a:buClr>
                <a:srgbClr val="000000"/>
              </a:buClr>
              <a:buSzPts val="2400"/>
              <a:buFont typeface="Arial"/>
              <a:buNone/>
            </a:pPr>
            <a:endParaRPr>
              <a:latin typeface="Lato"/>
              <a:ea typeface="Lato"/>
              <a:cs typeface="Lato"/>
              <a:sym typeface="Lato"/>
            </a:endParaRPr>
          </a:p>
        </p:txBody>
      </p:sp>
      <p:sp>
        <p:nvSpPr>
          <p:cNvPr id="270" name="Google Shape;270;p28"/>
          <p:cNvSpPr txBox="1"/>
          <p:nvPr/>
        </p:nvSpPr>
        <p:spPr>
          <a:xfrm>
            <a:off x="2575075" y="186525"/>
            <a:ext cx="6716400" cy="815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2400"/>
              <a:buFont typeface="Arial"/>
              <a:buNone/>
            </a:pPr>
            <a:r>
              <a:rPr lang="en-GB" sz="3000">
                <a:solidFill>
                  <a:schemeClr val="lt1"/>
                </a:solidFill>
                <a:latin typeface="Lato"/>
                <a:ea typeface="Lato"/>
                <a:cs typeface="Lato"/>
                <a:sym typeface="Lato"/>
              </a:rPr>
              <a:t>LCRN Contacts</a:t>
            </a:r>
            <a:endParaRPr sz="2400">
              <a:solidFill>
                <a:schemeClr val="lt1"/>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14"/>
          <p:cNvSpPr txBox="1"/>
          <p:nvPr/>
        </p:nvSpPr>
        <p:spPr>
          <a:xfrm>
            <a:off x="8424275" y="6132375"/>
            <a:ext cx="28407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latin typeface="Lato"/>
                <a:ea typeface="Lato"/>
                <a:cs typeface="Lato"/>
                <a:sym typeface="Lato"/>
              </a:rPr>
              <a:t>Data cut 01/12/2023</a:t>
            </a:r>
            <a:endParaRPr sz="1100">
              <a:latin typeface="Lato"/>
              <a:ea typeface="Lato"/>
              <a:cs typeface="Lato"/>
              <a:sym typeface="Lato"/>
            </a:endParaRPr>
          </a:p>
          <a:p>
            <a:pPr marL="0" lvl="0" indent="0" algn="l" rtl="0">
              <a:spcBef>
                <a:spcPts val="0"/>
              </a:spcBef>
              <a:spcAft>
                <a:spcPts val="0"/>
              </a:spcAft>
              <a:buNone/>
            </a:pPr>
            <a:r>
              <a:rPr lang="en-GB" sz="1100">
                <a:latin typeface="Lato"/>
                <a:ea typeface="Lato"/>
                <a:cs typeface="Lato"/>
                <a:sym typeface="Lato"/>
              </a:rPr>
              <a:t>Source: ODP All Portfolio</a:t>
            </a:r>
            <a:endParaRPr sz="1100">
              <a:latin typeface="Lato"/>
              <a:ea typeface="Lato"/>
              <a:cs typeface="Lato"/>
              <a:sym typeface="Lato"/>
            </a:endParaRPr>
          </a:p>
        </p:txBody>
      </p:sp>
      <p:sp>
        <p:nvSpPr>
          <p:cNvPr id="120" name="Google Shape;120;p14"/>
          <p:cNvSpPr txBox="1"/>
          <p:nvPr/>
        </p:nvSpPr>
        <p:spPr>
          <a:xfrm>
            <a:off x="150575" y="238925"/>
            <a:ext cx="11114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rgbClr val="0B5394"/>
                </a:solidFill>
                <a:latin typeface="Lato"/>
                <a:ea typeface="Lato"/>
                <a:cs typeface="Lato"/>
                <a:sym typeface="Lato"/>
              </a:rPr>
              <a:t>Recruitment to Upper GI Cancer Studies SWAG Region Apr 2023 - Dec 23</a:t>
            </a:r>
            <a:endParaRPr>
              <a:solidFill>
                <a:srgbClr val="0B5394"/>
              </a:solidFill>
              <a:latin typeface="Lato"/>
              <a:ea typeface="Lato"/>
              <a:cs typeface="Lato"/>
              <a:sym typeface="Lato"/>
            </a:endParaRPr>
          </a:p>
        </p:txBody>
      </p:sp>
      <p:pic>
        <p:nvPicPr>
          <p:cNvPr id="121" name="Google Shape;121;p14"/>
          <p:cNvPicPr preferRelativeResize="0"/>
          <p:nvPr/>
        </p:nvPicPr>
        <p:blipFill>
          <a:blip r:embed="rId3">
            <a:alphaModFix/>
          </a:blip>
          <a:stretch>
            <a:fillRect/>
          </a:stretch>
        </p:blipFill>
        <p:spPr>
          <a:xfrm>
            <a:off x="898275" y="955950"/>
            <a:ext cx="4400550" cy="4438650"/>
          </a:xfrm>
          <a:prstGeom prst="rect">
            <a:avLst/>
          </a:prstGeom>
          <a:noFill/>
          <a:ln>
            <a:noFill/>
          </a:ln>
        </p:spPr>
      </p:pic>
      <p:pic>
        <p:nvPicPr>
          <p:cNvPr id="122" name="Google Shape;122;p14"/>
          <p:cNvPicPr preferRelativeResize="0"/>
          <p:nvPr/>
        </p:nvPicPr>
        <p:blipFill>
          <a:blip r:embed="rId4">
            <a:alphaModFix/>
          </a:blip>
          <a:stretch>
            <a:fillRect/>
          </a:stretch>
        </p:blipFill>
        <p:spPr>
          <a:xfrm>
            <a:off x="6228200" y="1051200"/>
            <a:ext cx="4276725" cy="4248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15"/>
          <p:cNvSpPr txBox="1"/>
          <p:nvPr/>
        </p:nvSpPr>
        <p:spPr>
          <a:xfrm>
            <a:off x="175050" y="44250"/>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solidFill>
                  <a:srgbClr val="0B5394"/>
                </a:solidFill>
                <a:latin typeface="Lato"/>
                <a:ea typeface="Lato"/>
                <a:cs typeface="Lato"/>
                <a:sym typeface="Lato"/>
              </a:rPr>
              <a:t>SWAG region Open OG Cancer Studies</a:t>
            </a:r>
            <a:endParaRPr sz="2300">
              <a:solidFill>
                <a:srgbClr val="0B5394"/>
              </a:solidFill>
              <a:latin typeface="Lato"/>
              <a:ea typeface="Lato"/>
              <a:cs typeface="Lato"/>
              <a:sym typeface="Lato"/>
            </a:endParaRPr>
          </a:p>
        </p:txBody>
      </p:sp>
      <p:sp>
        <p:nvSpPr>
          <p:cNvPr id="128" name="Google Shape;128;p15"/>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Data cut 06/12/2023</a:t>
            </a:r>
            <a:endParaRPr/>
          </a:p>
          <a:p>
            <a:pPr marL="0" lvl="0" indent="0" algn="l" rtl="0">
              <a:spcBef>
                <a:spcPts val="0"/>
              </a:spcBef>
              <a:spcAft>
                <a:spcPts val="0"/>
              </a:spcAft>
              <a:buNone/>
            </a:pPr>
            <a:r>
              <a:rPr lang="en-GB"/>
              <a:t>Source: ODP All Portfolio</a:t>
            </a:r>
            <a:endParaRPr/>
          </a:p>
        </p:txBody>
      </p:sp>
      <p:graphicFrame>
        <p:nvGraphicFramePr>
          <p:cNvPr id="129" name="Google Shape;129;p15"/>
          <p:cNvGraphicFramePr/>
          <p:nvPr>
            <p:extLst>
              <p:ext uri="{D42A27DB-BD31-4B8C-83A1-F6EECF244321}">
                <p14:modId xmlns:p14="http://schemas.microsoft.com/office/powerpoint/2010/main" val="166752024"/>
              </p:ext>
            </p:extLst>
          </p:nvPr>
        </p:nvGraphicFramePr>
        <p:xfrm>
          <a:off x="132500" y="583050"/>
          <a:ext cx="11927000" cy="5851780"/>
        </p:xfrm>
        <a:graphic>
          <a:graphicData uri="http://schemas.openxmlformats.org/drawingml/2006/table">
            <a:tbl>
              <a:tblPr>
                <a:noFill/>
                <a:tableStyleId>{60ABCD87-DD0E-452D-8929-0326DBDC625B}</a:tableStyleId>
              </a:tblPr>
              <a:tblGrid>
                <a:gridCol w="743950">
                  <a:extLst>
                    <a:ext uri="{9D8B030D-6E8A-4147-A177-3AD203B41FA5}">
                      <a16:colId xmlns:a16="http://schemas.microsoft.com/office/drawing/2014/main" val="20000"/>
                    </a:ext>
                  </a:extLst>
                </a:gridCol>
                <a:gridCol w="7486315">
                  <a:extLst>
                    <a:ext uri="{9D8B030D-6E8A-4147-A177-3AD203B41FA5}">
                      <a16:colId xmlns:a16="http://schemas.microsoft.com/office/drawing/2014/main" val="20001"/>
                    </a:ext>
                  </a:extLst>
                </a:gridCol>
                <a:gridCol w="1162760">
                  <a:extLst>
                    <a:ext uri="{9D8B030D-6E8A-4147-A177-3AD203B41FA5}">
                      <a16:colId xmlns:a16="http://schemas.microsoft.com/office/drawing/2014/main" val="20002"/>
                    </a:ext>
                  </a:extLst>
                </a:gridCol>
                <a:gridCol w="1035625">
                  <a:extLst>
                    <a:ext uri="{9D8B030D-6E8A-4147-A177-3AD203B41FA5}">
                      <a16:colId xmlns:a16="http://schemas.microsoft.com/office/drawing/2014/main" val="20003"/>
                    </a:ext>
                  </a:extLst>
                </a:gridCol>
                <a:gridCol w="683925">
                  <a:extLst>
                    <a:ext uri="{9D8B030D-6E8A-4147-A177-3AD203B41FA5}">
                      <a16:colId xmlns:a16="http://schemas.microsoft.com/office/drawing/2014/main" val="20004"/>
                    </a:ext>
                  </a:extLst>
                </a:gridCol>
                <a:gridCol w="814425">
                  <a:extLst>
                    <a:ext uri="{9D8B030D-6E8A-4147-A177-3AD203B41FA5}">
                      <a16:colId xmlns:a16="http://schemas.microsoft.com/office/drawing/2014/main" val="20005"/>
                    </a:ext>
                  </a:extLst>
                </a:gridCol>
              </a:tblGrid>
              <a:tr h="510850">
                <a:tc>
                  <a:txBody>
                    <a:bodyPr/>
                    <a:lstStyle/>
                    <a:p>
                      <a:pPr marL="0" lvl="0" indent="0" algn="l" rtl="0">
                        <a:spcBef>
                          <a:spcPts val="0"/>
                        </a:spcBef>
                        <a:spcAft>
                          <a:spcPts val="0"/>
                        </a:spcAft>
                        <a:buNone/>
                      </a:pPr>
                      <a:r>
                        <a:rPr lang="en-GB" sz="1200">
                          <a:solidFill>
                            <a:schemeClr val="lt1"/>
                          </a:solidFill>
                          <a:latin typeface="Lato"/>
                          <a:ea typeface="Lato"/>
                          <a:cs typeface="Lato"/>
                          <a:sym typeface="Lato"/>
                        </a:rPr>
                        <a:t>CPMS</a:t>
                      </a:r>
                      <a:endParaRPr sz="12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latin typeface="Lato"/>
                          <a:ea typeface="Lato"/>
                          <a:cs typeface="Lato"/>
                          <a:sym typeface="Lato"/>
                        </a:rPr>
                        <a:t>Short Name</a:t>
                      </a:r>
                      <a:endParaRPr sz="12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latin typeface="Lato"/>
                          <a:ea typeface="Lato"/>
                          <a:cs typeface="Lato"/>
                          <a:sym typeface="Lato"/>
                        </a:rPr>
                        <a:t>Open</a:t>
                      </a:r>
                      <a:endParaRPr sz="12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latin typeface="Lato"/>
                          <a:ea typeface="Lato"/>
                          <a:cs typeface="Lato"/>
                          <a:sym typeface="Lato"/>
                        </a:rPr>
                        <a:t>Closure</a:t>
                      </a:r>
                      <a:endParaRPr sz="12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latin typeface="Lato"/>
                          <a:ea typeface="Lato"/>
                          <a:cs typeface="Lato"/>
                          <a:sym typeface="Lato"/>
                        </a:rPr>
                        <a:t>Target Eng</a:t>
                      </a:r>
                      <a:endParaRPr sz="12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latin typeface="Lato"/>
                          <a:ea typeface="Lato"/>
                          <a:cs typeface="Lato"/>
                          <a:sym typeface="Lato"/>
                        </a:rPr>
                        <a:t>Eng Recruits</a:t>
                      </a:r>
                      <a:endParaRPr sz="12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34725">
                <a:tc>
                  <a:txBody>
                    <a:bodyPr/>
                    <a:lstStyle/>
                    <a:p>
                      <a:pPr marL="0" lvl="0" indent="0" algn="l" rtl="0">
                        <a:spcBef>
                          <a:spcPts val="0"/>
                        </a:spcBef>
                        <a:spcAft>
                          <a:spcPts val="0"/>
                        </a:spcAft>
                        <a:buNone/>
                      </a:pPr>
                      <a:r>
                        <a:rPr lang="en-GB" sz="1200">
                          <a:latin typeface="Lato"/>
                          <a:ea typeface="Lato"/>
                          <a:cs typeface="Lato"/>
                          <a:sym typeface="Lato"/>
                        </a:rPr>
                        <a:t>55905</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Surveillance After Resection of Oesophageal aNd Gastric cancer trial (SARONG)</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09/06/2023</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31/10/2025</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800</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49</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33000">
                <a:tc>
                  <a:txBody>
                    <a:bodyPr/>
                    <a:lstStyle/>
                    <a:p>
                      <a:pPr marL="0" lvl="0" indent="0" algn="l" rtl="0">
                        <a:spcBef>
                          <a:spcPts val="0"/>
                        </a:spcBef>
                        <a:spcAft>
                          <a:spcPts val="0"/>
                        </a:spcAft>
                        <a:buNone/>
                      </a:pPr>
                      <a:r>
                        <a:rPr lang="en-GB" sz="1200">
                          <a:latin typeface="Lato"/>
                          <a:ea typeface="Lato"/>
                          <a:cs typeface="Lato"/>
                          <a:sym typeface="Lato"/>
                        </a:rPr>
                        <a:t>54878</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AspECT EXceL</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24/05/2023</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31/01/2024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1287</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214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33000">
                <a:tc>
                  <a:txBody>
                    <a:bodyPr/>
                    <a:lstStyle/>
                    <a:p>
                      <a:pPr marL="0" lvl="0" indent="0" algn="l" rtl="0">
                        <a:spcBef>
                          <a:spcPts val="0"/>
                        </a:spcBef>
                        <a:spcAft>
                          <a:spcPts val="0"/>
                        </a:spcAft>
                        <a:buNone/>
                      </a:pPr>
                      <a:r>
                        <a:rPr lang="en-GB" sz="1200">
                          <a:latin typeface="Lato"/>
                          <a:ea typeface="Lato"/>
                          <a:cs typeface="Lato"/>
                          <a:sym typeface="Lato"/>
                        </a:rPr>
                        <a:t>54168</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latin typeface="Lato"/>
                          <a:ea typeface="Lato"/>
                          <a:cs typeface="Lato"/>
                          <a:sym typeface="Lato"/>
                        </a:rPr>
                        <a:t>Gastric Platform Study</a:t>
                      </a:r>
                      <a:endParaRPr sz="1200" dirty="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01/09/2023</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20/03/2024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8</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2</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800">
                <a:tc>
                  <a:txBody>
                    <a:bodyPr/>
                    <a:lstStyle/>
                    <a:p>
                      <a:pPr marL="0" lvl="0" indent="0" algn="l" rtl="0">
                        <a:spcBef>
                          <a:spcPts val="0"/>
                        </a:spcBef>
                        <a:spcAft>
                          <a:spcPts val="0"/>
                        </a:spcAft>
                        <a:buNone/>
                      </a:pPr>
                      <a:r>
                        <a:rPr lang="en-GB" sz="1200">
                          <a:latin typeface="Lato"/>
                          <a:ea typeface="Lato"/>
                          <a:cs typeface="Lato"/>
                          <a:sym typeface="Lato"/>
                        </a:rPr>
                        <a:t>50774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Augmented biomarker response in oesophagogastric cancer</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28/02/2022</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01/09/2024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858</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257</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14025">
                <a:tc>
                  <a:txBody>
                    <a:bodyPr/>
                    <a:lstStyle/>
                    <a:p>
                      <a:pPr marL="0" lvl="0" indent="0" algn="l" rtl="0">
                        <a:spcBef>
                          <a:spcPts val="0"/>
                        </a:spcBef>
                        <a:spcAft>
                          <a:spcPts val="0"/>
                        </a:spcAft>
                        <a:buNone/>
                      </a:pPr>
                      <a:r>
                        <a:rPr lang="en-GB" sz="1200">
                          <a:latin typeface="Lato"/>
                          <a:ea typeface="Lato"/>
                          <a:cs typeface="Lato"/>
                          <a:sym typeface="Lato"/>
                        </a:rPr>
                        <a:t>50090</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Ph1b/3 Bemarituzumab in Advanced Gastric Gastroesophageal Cancer</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30/06/2022</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14/12/2024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26</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9</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33000">
                <a:tc>
                  <a:txBody>
                    <a:bodyPr/>
                    <a:lstStyle/>
                    <a:p>
                      <a:pPr marL="0" lvl="0" indent="0" algn="l" rtl="0">
                        <a:spcBef>
                          <a:spcPts val="0"/>
                        </a:spcBef>
                        <a:spcAft>
                          <a:spcPts val="0"/>
                        </a:spcAft>
                        <a:buNone/>
                      </a:pPr>
                      <a:r>
                        <a:rPr lang="en-GB" sz="1200">
                          <a:latin typeface="Lato"/>
                          <a:ea typeface="Lato"/>
                          <a:cs typeface="Lato"/>
                          <a:sym typeface="Lato"/>
                        </a:rPr>
                        <a:t>49425</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HERIZON-GEA-01</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11/04/2022</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30/06/2024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11</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5</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33000">
                <a:tc>
                  <a:txBody>
                    <a:bodyPr/>
                    <a:lstStyle/>
                    <a:p>
                      <a:pPr marL="0" lvl="0" indent="0" algn="l" rtl="0">
                        <a:spcBef>
                          <a:spcPts val="0"/>
                        </a:spcBef>
                        <a:spcAft>
                          <a:spcPts val="0"/>
                        </a:spcAft>
                        <a:buNone/>
                      </a:pPr>
                      <a:r>
                        <a:rPr lang="en-GB" sz="1200">
                          <a:latin typeface="Lato"/>
                          <a:ea typeface="Lato"/>
                          <a:cs typeface="Lato"/>
                          <a:sym typeface="Lato"/>
                        </a:rPr>
                        <a:t>44579</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DESTINY-Gastric 03</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15/07/2021</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31/08/2024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9</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8</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33000">
                <a:tc>
                  <a:txBody>
                    <a:bodyPr/>
                    <a:lstStyle/>
                    <a:p>
                      <a:pPr marL="0" lvl="0" indent="0" algn="l" rtl="0">
                        <a:spcBef>
                          <a:spcPts val="0"/>
                        </a:spcBef>
                        <a:spcAft>
                          <a:spcPts val="0"/>
                        </a:spcAft>
                        <a:buNone/>
                      </a:pPr>
                      <a:r>
                        <a:rPr lang="en-GB" sz="1200">
                          <a:latin typeface="Lato"/>
                          <a:ea typeface="Lato"/>
                          <a:cs typeface="Lato"/>
                          <a:sym typeface="Lato"/>
                        </a:rPr>
                        <a:t>42784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Early diagnosis of upper digestive tract disease</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01/10/2019</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01/08/2024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300</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101</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03650">
                <a:tc>
                  <a:txBody>
                    <a:bodyPr/>
                    <a:lstStyle/>
                    <a:p>
                      <a:pPr marL="0" lvl="0" indent="0" algn="l" rtl="0">
                        <a:spcBef>
                          <a:spcPts val="0"/>
                        </a:spcBef>
                        <a:spcAft>
                          <a:spcPts val="0"/>
                        </a:spcAft>
                        <a:buNone/>
                      </a:pPr>
                      <a:r>
                        <a:rPr lang="en-GB" sz="1200">
                          <a:latin typeface="Lato"/>
                          <a:ea typeface="Lato"/>
                          <a:cs typeface="Lato"/>
                          <a:sym typeface="Lato"/>
                        </a:rPr>
                        <a:t>42715</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WAKING: Wnt and checKpoint INhibition in Gastric cancer</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11/02/2020</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31/10/2023</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52</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38</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GB" sz="1200">
                          <a:latin typeface="Lato"/>
                          <a:ea typeface="Lato"/>
                          <a:cs typeface="Lato"/>
                          <a:sym typeface="Lato"/>
                        </a:rPr>
                        <a:t>42573</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Pembrolizumab &amp; Chemoradiation in Oesophageal Carcinoma Participants</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06/08/2020</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18/01/2024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32</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24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41500">
                <a:tc>
                  <a:txBody>
                    <a:bodyPr/>
                    <a:lstStyle/>
                    <a:p>
                      <a:pPr marL="0" lvl="0" indent="0" algn="l" rtl="0">
                        <a:spcBef>
                          <a:spcPts val="0"/>
                        </a:spcBef>
                        <a:spcAft>
                          <a:spcPts val="0"/>
                        </a:spcAft>
                        <a:buNone/>
                      </a:pPr>
                      <a:r>
                        <a:rPr lang="en-GB" sz="1200">
                          <a:latin typeface="Lato"/>
                          <a:ea typeface="Lato"/>
                          <a:cs typeface="Lato"/>
                          <a:sym typeface="Lato"/>
                        </a:rPr>
                        <a:t>42082</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Non-Invasive Testing for Early Oesophageal Cancer and Dysplasia</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19/08/2019</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01/10/2024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900</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766</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49875">
                <a:tc>
                  <a:txBody>
                    <a:bodyPr/>
                    <a:lstStyle/>
                    <a:p>
                      <a:pPr marL="0" lvl="0" indent="0" algn="l" rtl="0">
                        <a:spcBef>
                          <a:spcPts val="0"/>
                        </a:spcBef>
                        <a:spcAft>
                          <a:spcPts val="0"/>
                        </a:spcAft>
                        <a:buNone/>
                      </a:pPr>
                      <a:r>
                        <a:rPr lang="en-GB" sz="1200">
                          <a:latin typeface="Lato"/>
                          <a:ea typeface="Lato"/>
                          <a:cs typeface="Lato"/>
                          <a:sym typeface="Lato"/>
                        </a:rPr>
                        <a:t>20358</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SCOPE 2</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15/12/2015</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30/11/2025</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306</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321</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333000">
                <a:tc>
                  <a:txBody>
                    <a:bodyPr/>
                    <a:lstStyle/>
                    <a:p>
                      <a:pPr marL="0" lvl="0" indent="0" algn="l" rtl="0">
                        <a:spcBef>
                          <a:spcPts val="0"/>
                        </a:spcBef>
                        <a:spcAft>
                          <a:spcPts val="0"/>
                        </a:spcAft>
                        <a:buNone/>
                      </a:pPr>
                      <a:r>
                        <a:rPr lang="en-GB" sz="1200">
                          <a:latin typeface="Lato"/>
                          <a:ea typeface="Lato"/>
                          <a:cs typeface="Lato"/>
                          <a:sym typeface="Lato"/>
                        </a:rPr>
                        <a:t>18432</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PLATFORM</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23/02/2015</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31/03/2025</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694</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1112</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326100">
                <a:tc>
                  <a:txBody>
                    <a:bodyPr/>
                    <a:lstStyle/>
                    <a:p>
                      <a:pPr marL="0" lvl="0" indent="0" algn="l" rtl="0">
                        <a:spcBef>
                          <a:spcPts val="0"/>
                        </a:spcBef>
                        <a:spcAft>
                          <a:spcPts val="0"/>
                        </a:spcAft>
                        <a:buNone/>
                      </a:pPr>
                      <a:r>
                        <a:rPr lang="en-GB" sz="1200">
                          <a:latin typeface="Lato"/>
                          <a:ea typeface="Lato"/>
                          <a:cs typeface="Lato"/>
                          <a:sym typeface="Lato"/>
                        </a:rPr>
                        <a:t>8880</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OCCAMS: Multicentre Study Determining Predictive Biomarkers &amp; Targets for Oesophageal Adenocarcinoma</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19/07/2010</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31/03/2026</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5000</a:t>
                      </a:r>
                      <a:endParaRPr sz="12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dirty="0">
                          <a:latin typeface="Lato"/>
                          <a:ea typeface="Lato"/>
                          <a:cs typeface="Lato"/>
                          <a:sym typeface="Lato"/>
                        </a:rPr>
                        <a:t>3980</a:t>
                      </a:r>
                      <a:endParaRPr sz="1200" dirty="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16"/>
          <p:cNvSpPr txBox="1"/>
          <p:nvPr/>
        </p:nvSpPr>
        <p:spPr>
          <a:xfrm>
            <a:off x="86725" y="345125"/>
            <a:ext cx="11841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dirty="0">
                <a:solidFill>
                  <a:srgbClr val="0B5394"/>
                </a:solidFill>
                <a:latin typeface="Lato"/>
                <a:ea typeface="Lato"/>
                <a:cs typeface="Lato"/>
                <a:sym typeface="Lato"/>
              </a:rPr>
              <a:t>SWAG region In Setup OG Cancer Studies </a:t>
            </a:r>
            <a:endParaRPr sz="2300" dirty="0">
              <a:solidFill>
                <a:srgbClr val="0B5394"/>
              </a:solidFill>
              <a:latin typeface="Lato"/>
              <a:ea typeface="Lato"/>
              <a:cs typeface="Lato"/>
              <a:sym typeface="Lato"/>
            </a:endParaRPr>
          </a:p>
        </p:txBody>
      </p:sp>
      <p:sp>
        <p:nvSpPr>
          <p:cNvPr id="135" name="Google Shape;135;p16"/>
          <p:cNvSpPr txBox="1"/>
          <p:nvPr/>
        </p:nvSpPr>
        <p:spPr>
          <a:xfrm>
            <a:off x="8424275" y="6132375"/>
            <a:ext cx="28407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latin typeface="Lato" panose="020F0502020204030203" pitchFamily="34" charset="0"/>
                <a:ea typeface="Lato" panose="020F0502020204030203" pitchFamily="34" charset="0"/>
                <a:cs typeface="Lato" panose="020F0502020204030203" pitchFamily="34" charset="0"/>
              </a:rPr>
              <a:t>Data cut: 07/12/2023</a:t>
            </a:r>
            <a:endParaRPr sz="1100">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0"/>
              </a:spcAft>
              <a:buNone/>
            </a:pPr>
            <a:r>
              <a:rPr lang="en-GB" sz="1100">
                <a:latin typeface="Lato" panose="020F0502020204030203" pitchFamily="34" charset="0"/>
                <a:ea typeface="Lato" panose="020F0502020204030203" pitchFamily="34" charset="0"/>
                <a:cs typeface="Lato" panose="020F0502020204030203" pitchFamily="34" charset="0"/>
              </a:rPr>
              <a:t>Source: ODP All Portfolio</a:t>
            </a:r>
            <a:endParaRPr sz="1100">
              <a:latin typeface="Lato" panose="020F0502020204030203" pitchFamily="34" charset="0"/>
              <a:ea typeface="Lato" panose="020F0502020204030203" pitchFamily="34" charset="0"/>
              <a:cs typeface="Lato" panose="020F0502020204030203" pitchFamily="34" charset="0"/>
            </a:endParaRPr>
          </a:p>
        </p:txBody>
      </p:sp>
      <p:graphicFrame>
        <p:nvGraphicFramePr>
          <p:cNvPr id="136" name="Google Shape;136;p16"/>
          <p:cNvGraphicFramePr/>
          <p:nvPr>
            <p:extLst>
              <p:ext uri="{D42A27DB-BD31-4B8C-83A1-F6EECF244321}">
                <p14:modId xmlns:p14="http://schemas.microsoft.com/office/powerpoint/2010/main" val="3356257201"/>
              </p:ext>
            </p:extLst>
          </p:nvPr>
        </p:nvGraphicFramePr>
        <p:xfrm>
          <a:off x="119575" y="1095125"/>
          <a:ext cx="11776200" cy="4184170"/>
        </p:xfrm>
        <a:graphic>
          <a:graphicData uri="http://schemas.openxmlformats.org/drawingml/2006/table">
            <a:tbl>
              <a:tblPr>
                <a:noFill/>
                <a:tableStyleId>{60ABCD87-DD0E-452D-8929-0326DBDC625B}</a:tableStyleId>
              </a:tblPr>
              <a:tblGrid>
                <a:gridCol w="833650">
                  <a:extLst>
                    <a:ext uri="{9D8B030D-6E8A-4147-A177-3AD203B41FA5}">
                      <a16:colId xmlns:a16="http://schemas.microsoft.com/office/drawing/2014/main" val="20000"/>
                    </a:ext>
                  </a:extLst>
                </a:gridCol>
                <a:gridCol w="4729125">
                  <a:extLst>
                    <a:ext uri="{9D8B030D-6E8A-4147-A177-3AD203B41FA5}">
                      <a16:colId xmlns:a16="http://schemas.microsoft.com/office/drawing/2014/main" val="20001"/>
                    </a:ext>
                  </a:extLst>
                </a:gridCol>
                <a:gridCol w="1274400">
                  <a:extLst>
                    <a:ext uri="{9D8B030D-6E8A-4147-A177-3AD203B41FA5}">
                      <a16:colId xmlns:a16="http://schemas.microsoft.com/office/drawing/2014/main" val="20002"/>
                    </a:ext>
                  </a:extLst>
                </a:gridCol>
                <a:gridCol w="1246217">
                  <a:extLst>
                    <a:ext uri="{9D8B030D-6E8A-4147-A177-3AD203B41FA5}">
                      <a16:colId xmlns:a16="http://schemas.microsoft.com/office/drawing/2014/main" val="20003"/>
                    </a:ext>
                  </a:extLst>
                </a:gridCol>
                <a:gridCol w="692058">
                  <a:extLst>
                    <a:ext uri="{9D8B030D-6E8A-4147-A177-3AD203B41FA5}">
                      <a16:colId xmlns:a16="http://schemas.microsoft.com/office/drawing/2014/main" val="20004"/>
                    </a:ext>
                  </a:extLst>
                </a:gridCol>
                <a:gridCol w="783300">
                  <a:extLst>
                    <a:ext uri="{9D8B030D-6E8A-4147-A177-3AD203B41FA5}">
                      <a16:colId xmlns:a16="http://schemas.microsoft.com/office/drawing/2014/main" val="20005"/>
                    </a:ext>
                  </a:extLst>
                </a:gridCol>
                <a:gridCol w="2217450">
                  <a:extLst>
                    <a:ext uri="{9D8B030D-6E8A-4147-A177-3AD203B41FA5}">
                      <a16:colId xmlns:a16="http://schemas.microsoft.com/office/drawing/2014/main" val="20006"/>
                    </a:ext>
                  </a:extLst>
                </a:gridCol>
              </a:tblGrid>
              <a:tr h="590550">
                <a:tc>
                  <a:txBody>
                    <a:bodyPr/>
                    <a:lstStyle/>
                    <a:p>
                      <a:pPr marL="0" lvl="0" indent="0" algn="l" rtl="0">
                        <a:spcBef>
                          <a:spcPts val="0"/>
                        </a:spcBef>
                        <a:spcAft>
                          <a:spcPts val="0"/>
                        </a:spcAft>
                        <a:buNone/>
                      </a:pPr>
                      <a:r>
                        <a:rPr lang="en-GB">
                          <a:solidFill>
                            <a:schemeClr val="lt1"/>
                          </a:solidFill>
                          <a:latin typeface="Lato" panose="020F0502020204030203" pitchFamily="34" charset="0"/>
                          <a:ea typeface="Lato" panose="020F0502020204030203" pitchFamily="34" charset="0"/>
                          <a:cs typeface="Lato" panose="020F0502020204030203" pitchFamily="34" charset="0"/>
                        </a:rPr>
                        <a:t>CPMS ID</a:t>
                      </a:r>
                      <a:endParaRPr>
                        <a:solidFill>
                          <a:schemeClr val="lt1"/>
                        </a:solidFill>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panose="020F0502020204030203" pitchFamily="34" charset="0"/>
                          <a:ea typeface="Lato" panose="020F0502020204030203" pitchFamily="34" charset="0"/>
                          <a:cs typeface="Lato" panose="020F0502020204030203" pitchFamily="34" charset="0"/>
                        </a:rPr>
                        <a:t>Title</a:t>
                      </a:r>
                      <a:endParaRPr>
                        <a:solidFill>
                          <a:schemeClr val="lt1"/>
                        </a:solidFill>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panose="020F0502020204030203" pitchFamily="34" charset="0"/>
                          <a:ea typeface="Lato" panose="020F0502020204030203" pitchFamily="34" charset="0"/>
                          <a:cs typeface="Lato" panose="020F0502020204030203" pitchFamily="34" charset="0"/>
                        </a:rPr>
                        <a:t>Planned Opening</a:t>
                      </a:r>
                      <a:endParaRPr>
                        <a:solidFill>
                          <a:schemeClr val="lt1"/>
                        </a:solidFill>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panose="020F0502020204030203" pitchFamily="34" charset="0"/>
                          <a:ea typeface="Lato" panose="020F0502020204030203" pitchFamily="34" charset="0"/>
                          <a:cs typeface="Lato" panose="020F0502020204030203" pitchFamily="34" charset="0"/>
                        </a:rPr>
                        <a:t>Planned Closure</a:t>
                      </a:r>
                      <a:endParaRPr>
                        <a:solidFill>
                          <a:schemeClr val="lt1"/>
                        </a:solidFill>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panose="020F0502020204030203" pitchFamily="34" charset="0"/>
                          <a:ea typeface="Lato" panose="020F0502020204030203" pitchFamily="34" charset="0"/>
                          <a:cs typeface="Lato" panose="020F0502020204030203" pitchFamily="34" charset="0"/>
                        </a:rPr>
                        <a:t>Sample Size Eng</a:t>
                      </a:r>
                      <a:endParaRPr>
                        <a:solidFill>
                          <a:schemeClr val="lt1"/>
                        </a:solidFill>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panose="020F0502020204030203" pitchFamily="34" charset="0"/>
                          <a:ea typeface="Lato" panose="020F0502020204030203" pitchFamily="34" charset="0"/>
                          <a:cs typeface="Lato" panose="020F0502020204030203" pitchFamily="34" charset="0"/>
                        </a:rPr>
                        <a:t>Sample Size UK</a:t>
                      </a:r>
                      <a:endParaRPr>
                        <a:solidFill>
                          <a:schemeClr val="lt1"/>
                        </a:solidFill>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panose="020F0502020204030203" pitchFamily="34" charset="0"/>
                          <a:ea typeface="Lato" panose="020F0502020204030203" pitchFamily="34" charset="0"/>
                          <a:cs typeface="Lato" panose="020F0502020204030203" pitchFamily="34" charset="0"/>
                        </a:rPr>
                        <a:t>Sponsor</a:t>
                      </a:r>
                      <a:endParaRPr>
                        <a:solidFill>
                          <a:schemeClr val="lt1"/>
                        </a:solidFill>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847425">
                <a:tc>
                  <a:txBody>
                    <a:bodyPr/>
                    <a:lstStyle/>
                    <a:p>
                      <a:pPr marL="0" lvl="0" indent="0" algn="l" rtl="0">
                        <a:spcBef>
                          <a:spcPts val="0"/>
                        </a:spcBef>
                        <a:spcAft>
                          <a:spcPts val="0"/>
                        </a:spcAft>
                        <a:buNone/>
                      </a:pPr>
                      <a:r>
                        <a:rPr lang="en-GB" dirty="0">
                          <a:latin typeface="Lato" panose="020F0502020204030203" pitchFamily="34" charset="0"/>
                          <a:ea typeface="Lato" panose="020F0502020204030203" pitchFamily="34" charset="0"/>
                          <a:cs typeface="Lato" panose="020F0502020204030203" pitchFamily="34" charset="0"/>
                        </a:rPr>
                        <a:t>59351</a:t>
                      </a:r>
                      <a:endParaRPr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dirty="0">
                          <a:latin typeface="Lato" panose="020F0502020204030203" pitchFamily="34" charset="0"/>
                          <a:ea typeface="Lato" panose="020F0502020204030203" pitchFamily="34" charset="0"/>
                          <a:cs typeface="Lato" panose="020F0502020204030203" pitchFamily="34" charset="0"/>
                        </a:rPr>
                        <a:t>Impact of feedback from Real-time, electronic symptom monitoring on post-discharge </a:t>
                      </a:r>
                      <a:r>
                        <a:rPr lang="en-GB" dirty="0" err="1">
                          <a:latin typeface="Lato" panose="020F0502020204030203" pitchFamily="34" charset="0"/>
                          <a:ea typeface="Lato" panose="020F0502020204030203" pitchFamily="34" charset="0"/>
                          <a:cs typeface="Lato" panose="020F0502020204030203" pitchFamily="34" charset="0"/>
                        </a:rPr>
                        <a:t>recOvery</a:t>
                      </a:r>
                      <a:r>
                        <a:rPr lang="en-GB" dirty="0">
                          <a:latin typeface="Lato" panose="020F0502020204030203" pitchFamily="34" charset="0"/>
                          <a:ea typeface="Lato" panose="020F0502020204030203" pitchFamily="34" charset="0"/>
                          <a:cs typeface="Lato" panose="020F0502020204030203" pitchFamily="34" charset="0"/>
                        </a:rPr>
                        <a:t> after Surgery for </a:t>
                      </a:r>
                      <a:r>
                        <a:rPr lang="en-GB" dirty="0" err="1">
                          <a:latin typeface="Lato" panose="020F0502020204030203" pitchFamily="34" charset="0"/>
                          <a:ea typeface="Lato" panose="020F0502020204030203" pitchFamily="34" charset="0"/>
                          <a:cs typeface="Lato" panose="020F0502020204030203" pitchFamily="34" charset="0"/>
                        </a:rPr>
                        <a:t>oEsophago</a:t>
                      </a:r>
                      <a:r>
                        <a:rPr lang="en-GB" dirty="0">
                          <a:latin typeface="Lato" panose="020F0502020204030203" pitchFamily="34" charset="0"/>
                          <a:ea typeface="Lato" panose="020F0502020204030203" pitchFamily="34" charset="0"/>
                          <a:cs typeface="Lato" panose="020F0502020204030203" pitchFamily="34" charset="0"/>
                        </a:rPr>
                        <a:t>-gastric cancer: a multi-centre randomised controlled trial: The ROSE study</a:t>
                      </a:r>
                      <a:endParaRPr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dirty="0">
                          <a:latin typeface="Lato" panose="020F0502020204030203" pitchFamily="34" charset="0"/>
                          <a:ea typeface="Lato" panose="020F0502020204030203" pitchFamily="34" charset="0"/>
                          <a:cs typeface="Lato" panose="020F0502020204030203" pitchFamily="34" charset="0"/>
                        </a:rPr>
                        <a:t>01/04/2024</a:t>
                      </a:r>
                      <a:endParaRPr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dirty="0">
                          <a:latin typeface="Lato" panose="020F0502020204030203" pitchFamily="34" charset="0"/>
                          <a:ea typeface="Lato" panose="020F0502020204030203" pitchFamily="34" charset="0"/>
                          <a:cs typeface="Lato" panose="020F0502020204030203" pitchFamily="34" charset="0"/>
                        </a:rPr>
                        <a:t>15/01/2026</a:t>
                      </a:r>
                      <a:endParaRPr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dirty="0">
                          <a:latin typeface="Lato" panose="020F0502020204030203" pitchFamily="34" charset="0"/>
                          <a:ea typeface="Lato" panose="020F0502020204030203" pitchFamily="34" charset="0"/>
                          <a:cs typeface="Lato" panose="020F0502020204030203" pitchFamily="34" charset="0"/>
                        </a:rPr>
                        <a:t>206</a:t>
                      </a:r>
                      <a:endParaRPr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dirty="0">
                          <a:latin typeface="Lato" panose="020F0502020204030203" pitchFamily="34" charset="0"/>
                          <a:ea typeface="Lato" panose="020F0502020204030203" pitchFamily="34" charset="0"/>
                          <a:cs typeface="Lato" panose="020F0502020204030203" pitchFamily="34" charset="0"/>
                        </a:rPr>
                        <a:t>206</a:t>
                      </a:r>
                      <a:endParaRPr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dirty="0">
                          <a:latin typeface="Lato" panose="020F0502020204030203" pitchFamily="34" charset="0"/>
                          <a:ea typeface="Lato" panose="020F0502020204030203" pitchFamily="34" charset="0"/>
                          <a:cs typeface="Lato" panose="020F0502020204030203" pitchFamily="34" charset="0"/>
                        </a:rPr>
                        <a:t>UNIVERSITY HOSPITALS BRISTOL AND WESTON NHS FOUNDATION TRUST</a:t>
                      </a:r>
                      <a:endParaRPr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98150">
                <a:tc>
                  <a:txBody>
                    <a:bodyPr/>
                    <a:lstStyle/>
                    <a:p>
                      <a:pPr marL="0" lvl="0" indent="0" algn="l" rtl="0">
                        <a:spcBef>
                          <a:spcPts val="0"/>
                        </a:spcBef>
                        <a:spcAft>
                          <a:spcPts val="0"/>
                        </a:spcAft>
                        <a:buNone/>
                      </a:pPr>
                      <a:r>
                        <a:rPr lang="en-GB">
                          <a:latin typeface="Lato" panose="020F0502020204030203" pitchFamily="34" charset="0"/>
                          <a:ea typeface="Lato" panose="020F0502020204030203" pitchFamily="34" charset="0"/>
                          <a:cs typeface="Lato" panose="020F0502020204030203" pitchFamily="34" charset="0"/>
                        </a:rPr>
                        <a:t>57395</a:t>
                      </a:r>
                      <a:endParaRPr>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panose="020F0502020204030203" pitchFamily="34" charset="0"/>
                          <a:ea typeface="Lato" panose="020F0502020204030203" pitchFamily="34" charset="0"/>
                          <a:cs typeface="Lato" panose="020F0502020204030203" pitchFamily="34" charset="0"/>
                        </a:rPr>
                        <a:t>AZD0901 CLDN18.2 ADC: A Master protocol, Open Label, Phase 2a Study of AZD0901 as Monotherapy or in Combination with Anti-cancer Agents in Participants with advanced or metastatic solid tumors expressing Claudin 18.2</a:t>
                      </a:r>
                      <a:endParaRPr>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panose="020F0502020204030203" pitchFamily="34" charset="0"/>
                          <a:ea typeface="Lato" panose="020F0502020204030203" pitchFamily="34" charset="0"/>
                          <a:cs typeface="Lato" panose="020F0502020204030203" pitchFamily="34" charset="0"/>
                        </a:rPr>
                        <a:t>29/02/2024</a:t>
                      </a:r>
                      <a:endParaRPr>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panose="020F0502020204030203" pitchFamily="34" charset="0"/>
                          <a:ea typeface="Lato" panose="020F0502020204030203" pitchFamily="34" charset="0"/>
                          <a:cs typeface="Lato" panose="020F0502020204030203" pitchFamily="34" charset="0"/>
                        </a:rPr>
                        <a:t>19/08/2025</a:t>
                      </a:r>
                      <a:endParaRPr>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panose="020F0502020204030203" pitchFamily="34" charset="0"/>
                          <a:ea typeface="Lato" panose="020F0502020204030203" pitchFamily="34" charset="0"/>
                          <a:cs typeface="Lato" panose="020F0502020204030203" pitchFamily="34" charset="0"/>
                        </a:rPr>
                        <a:t>-</a:t>
                      </a:r>
                      <a:endParaRPr>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panose="020F0502020204030203" pitchFamily="34" charset="0"/>
                          <a:ea typeface="Lato" panose="020F0502020204030203" pitchFamily="34" charset="0"/>
                          <a:cs typeface="Lato" panose="020F0502020204030203" pitchFamily="34" charset="0"/>
                        </a:rPr>
                        <a:t>8</a:t>
                      </a:r>
                      <a:endParaRPr>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panose="020F0502020204030203" pitchFamily="34" charset="0"/>
                          <a:ea typeface="Lato" panose="020F0502020204030203" pitchFamily="34" charset="0"/>
                          <a:cs typeface="Lato" panose="020F0502020204030203" pitchFamily="34" charset="0"/>
                        </a:rPr>
                        <a:t>AstraZeneca UK Limited</a:t>
                      </a:r>
                      <a:endParaRPr>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075300">
                <a:tc>
                  <a:txBody>
                    <a:bodyPr/>
                    <a:lstStyle/>
                    <a:p>
                      <a:pPr marL="0" lvl="0" indent="0" algn="l" rtl="0">
                        <a:spcBef>
                          <a:spcPts val="0"/>
                        </a:spcBef>
                        <a:spcAft>
                          <a:spcPts val="0"/>
                        </a:spcAft>
                        <a:buNone/>
                      </a:pPr>
                      <a:r>
                        <a:rPr lang="en-GB" dirty="0">
                          <a:latin typeface="Lato" panose="020F0502020204030203" pitchFamily="34" charset="0"/>
                          <a:ea typeface="Lato" panose="020F0502020204030203" pitchFamily="34" charset="0"/>
                          <a:cs typeface="Lato" panose="020F0502020204030203" pitchFamily="34" charset="0"/>
                        </a:rPr>
                        <a:t>55713</a:t>
                      </a:r>
                      <a:endParaRPr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dirty="0">
                          <a:latin typeface="Lato" panose="020F0502020204030203" pitchFamily="34" charset="0"/>
                          <a:ea typeface="Lato" panose="020F0502020204030203" pitchFamily="34" charset="0"/>
                          <a:cs typeface="Lato" panose="020F0502020204030203" pitchFamily="34" charset="0"/>
                        </a:rPr>
                        <a:t>PICCOS: Pressurised </a:t>
                      </a:r>
                      <a:r>
                        <a:rPr lang="en-GB" dirty="0" err="1">
                          <a:latin typeface="Lato" panose="020F0502020204030203" pitchFamily="34" charset="0"/>
                          <a:ea typeface="Lato" panose="020F0502020204030203" pitchFamily="34" charset="0"/>
                          <a:cs typeface="Lato" panose="020F0502020204030203" pitchFamily="34" charset="0"/>
                        </a:rPr>
                        <a:t>IntraPeritoneal</a:t>
                      </a:r>
                      <a:r>
                        <a:rPr lang="en-GB" dirty="0">
                          <a:latin typeface="Lato" panose="020F0502020204030203" pitchFamily="34" charset="0"/>
                          <a:ea typeface="Lato" panose="020F0502020204030203" pitchFamily="34" charset="0"/>
                          <a:cs typeface="Lato" panose="020F0502020204030203" pitchFamily="34" charset="0"/>
                        </a:rPr>
                        <a:t> Aerosolised Chemotherapy (PIPAC) in the management of cancers of the colon, ovary and stomach: a randomised controlled phase II trial of efficacy in peritoneal metastases.</a:t>
                      </a:r>
                      <a:endParaRPr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dirty="0">
                          <a:latin typeface="Lato" panose="020F0502020204030203" pitchFamily="34" charset="0"/>
                          <a:ea typeface="Lato" panose="020F0502020204030203" pitchFamily="34" charset="0"/>
                          <a:cs typeface="Lato" panose="020F0502020204030203" pitchFamily="34" charset="0"/>
                        </a:rPr>
                        <a:t>15/01/2024</a:t>
                      </a:r>
                      <a:endParaRPr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dirty="0">
                          <a:latin typeface="Lato" panose="020F0502020204030203" pitchFamily="34" charset="0"/>
                          <a:ea typeface="Lato" panose="020F0502020204030203" pitchFamily="34" charset="0"/>
                          <a:cs typeface="Lato" panose="020F0502020204030203" pitchFamily="34" charset="0"/>
                        </a:rPr>
                        <a:t>30/04/2026</a:t>
                      </a:r>
                      <a:endParaRPr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dirty="0">
                          <a:latin typeface="Lato" panose="020F0502020204030203" pitchFamily="34" charset="0"/>
                          <a:ea typeface="Lato" panose="020F0502020204030203" pitchFamily="34" charset="0"/>
                          <a:cs typeface="Lato" panose="020F0502020204030203" pitchFamily="34" charset="0"/>
                        </a:rPr>
                        <a:t>0</a:t>
                      </a:r>
                      <a:endParaRPr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panose="020F0502020204030203" pitchFamily="34" charset="0"/>
                          <a:ea typeface="Lato" panose="020F0502020204030203" pitchFamily="34" charset="0"/>
                          <a:cs typeface="Lato" panose="020F0502020204030203" pitchFamily="34" charset="0"/>
                        </a:rPr>
                        <a:t>216</a:t>
                      </a:r>
                      <a:endParaRPr>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dirty="0">
                          <a:latin typeface="Lato" panose="020F0502020204030203" pitchFamily="34" charset="0"/>
                          <a:ea typeface="Lato" panose="020F0502020204030203" pitchFamily="34" charset="0"/>
                          <a:cs typeface="Lato" panose="020F0502020204030203" pitchFamily="34" charset="0"/>
                        </a:rPr>
                        <a:t>CARDIFF &amp; VALE UNIVERSITY LHB</a:t>
                      </a:r>
                      <a:endParaRPr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CBE8-8FA4-8FF7-1EAB-A6BAE8EBD6C4}"/>
              </a:ext>
            </a:extLst>
          </p:cNvPr>
          <p:cNvSpPr>
            <a:spLocks noGrp="1"/>
          </p:cNvSpPr>
          <p:nvPr>
            <p:ph type="title"/>
          </p:nvPr>
        </p:nvSpPr>
        <p:spPr/>
        <p:txBody>
          <a:bodyPr/>
          <a:lstStyle/>
          <a:p>
            <a:pPr algn="ctr"/>
            <a:r>
              <a:rPr lang="en-US" dirty="0"/>
              <a:t>Topics for discussion</a:t>
            </a:r>
          </a:p>
        </p:txBody>
      </p:sp>
      <p:sp>
        <p:nvSpPr>
          <p:cNvPr id="3" name="Text Placeholder 2">
            <a:extLst>
              <a:ext uri="{FF2B5EF4-FFF2-40B4-BE49-F238E27FC236}">
                <a16:creationId xmlns:a16="http://schemas.microsoft.com/office/drawing/2014/main" id="{1B64B719-21F9-08F5-1D3A-379C1EEB23FC}"/>
              </a:ext>
            </a:extLst>
          </p:cNvPr>
          <p:cNvSpPr>
            <a:spLocks noGrp="1"/>
          </p:cNvSpPr>
          <p:nvPr>
            <p:ph type="body" idx="1"/>
          </p:nvPr>
        </p:nvSpPr>
        <p:spPr/>
        <p:txBody>
          <a:bodyPr/>
          <a:lstStyle/>
          <a:p>
            <a:endParaRPr lang="en-US" dirty="0"/>
          </a:p>
          <a:p>
            <a:r>
              <a:rPr lang="en-US" dirty="0"/>
              <a:t>SARONG</a:t>
            </a:r>
          </a:p>
          <a:p>
            <a:r>
              <a:rPr lang="en-US" dirty="0"/>
              <a:t>Vaccine trials </a:t>
            </a:r>
          </a:p>
          <a:p>
            <a:r>
              <a:rPr lang="en-US" dirty="0"/>
              <a:t>Targeting HER2 neo-adjuvant</a:t>
            </a:r>
          </a:p>
          <a:p>
            <a:r>
              <a:rPr lang="en-US" dirty="0"/>
              <a:t>PICCOS</a:t>
            </a:r>
          </a:p>
        </p:txBody>
      </p:sp>
    </p:spTree>
    <p:extLst>
      <p:ext uri="{BB962C8B-B14F-4D97-AF65-F5344CB8AC3E}">
        <p14:creationId xmlns:p14="http://schemas.microsoft.com/office/powerpoint/2010/main" val="247201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6BD0B6C-2AFE-7CF4-5667-C854CE897D80}"/>
              </a:ext>
            </a:extLst>
          </p:cNvPr>
          <p:cNvSpPr>
            <a:spLocks noGrp="1"/>
          </p:cNvSpPr>
          <p:nvPr>
            <p:ph idx="1"/>
          </p:nvPr>
        </p:nvSpPr>
        <p:spPr>
          <a:xfrm>
            <a:off x="838200" y="1297171"/>
            <a:ext cx="10515600" cy="4720857"/>
          </a:xfrm>
        </p:spPr>
        <p:txBody>
          <a:bodyPr>
            <a:normAutofit lnSpcReduction="10000"/>
          </a:bodyPr>
          <a:lstStyle/>
          <a:p>
            <a:pPr marL="76200" indent="0" algn="ctr">
              <a:buNone/>
            </a:pPr>
            <a:r>
              <a:rPr lang="en-GB" b="1" i="0" u="none" strike="noStrike" dirty="0">
                <a:solidFill>
                  <a:srgbClr val="0B0D0F"/>
                </a:solidFill>
                <a:effectLst/>
                <a:latin typeface="+mj-lt"/>
              </a:rPr>
              <a:t>Surveillance After Resection of Oesophageal </a:t>
            </a:r>
            <a:r>
              <a:rPr lang="en-GB" b="1" i="0" u="none" strike="noStrike" dirty="0" err="1">
                <a:solidFill>
                  <a:srgbClr val="0B0D0F"/>
                </a:solidFill>
                <a:effectLst/>
                <a:latin typeface="+mj-lt"/>
              </a:rPr>
              <a:t>aNd</a:t>
            </a:r>
            <a:r>
              <a:rPr lang="en-GB" b="1" i="0" u="none" strike="noStrike" dirty="0">
                <a:solidFill>
                  <a:srgbClr val="0B0D0F"/>
                </a:solidFill>
                <a:effectLst/>
                <a:latin typeface="+mj-lt"/>
              </a:rPr>
              <a:t> Gastric cancer (SARONG) Trial</a:t>
            </a:r>
          </a:p>
          <a:p>
            <a:pPr marL="76200" indent="0" algn="ctr">
              <a:buNone/>
            </a:pPr>
            <a:endParaRPr lang="en-US" dirty="0">
              <a:latin typeface="+mj-lt"/>
            </a:endParaRPr>
          </a:p>
          <a:p>
            <a:pPr marL="0" indent="0" algn="l">
              <a:buNone/>
            </a:pPr>
            <a:r>
              <a:rPr lang="en-GB" b="1" dirty="0">
                <a:solidFill>
                  <a:srgbClr val="2B353B"/>
                </a:solidFill>
                <a:latin typeface="+mj-lt"/>
              </a:rPr>
              <a:t>D</a:t>
            </a:r>
            <a:r>
              <a:rPr lang="en-GB" b="1" i="0" u="none" strike="noStrike" dirty="0">
                <a:solidFill>
                  <a:srgbClr val="2B353B"/>
                </a:solidFill>
                <a:effectLst/>
                <a:latin typeface="+mj-lt"/>
              </a:rPr>
              <a:t>o we need a RCT in </a:t>
            </a:r>
            <a:r>
              <a:rPr lang="en-GB" b="1" i="0" u="none" strike="noStrike" dirty="0" err="1">
                <a:solidFill>
                  <a:srgbClr val="2B353B"/>
                </a:solidFill>
                <a:effectLst/>
                <a:latin typeface="+mj-lt"/>
              </a:rPr>
              <a:t>oeosophageal</a:t>
            </a:r>
            <a:r>
              <a:rPr lang="en-GB" b="1" i="0" u="none" strike="noStrike" dirty="0">
                <a:solidFill>
                  <a:srgbClr val="2B353B"/>
                </a:solidFill>
                <a:effectLst/>
                <a:latin typeface="+mj-lt"/>
              </a:rPr>
              <a:t> and gastric cancer surveillance?   </a:t>
            </a:r>
            <a:endParaRPr lang="en-GB" b="0" i="0" u="none" strike="noStrike" dirty="0">
              <a:solidFill>
                <a:srgbClr val="2B353B"/>
              </a:solidFill>
              <a:effectLst/>
              <a:latin typeface="+mj-lt"/>
            </a:endParaRPr>
          </a:p>
          <a:p>
            <a:pPr algn="l">
              <a:buFont typeface="Arial" panose="020B0604020202020204" pitchFamily="34" charset="0"/>
              <a:buChar char="•"/>
            </a:pPr>
            <a:r>
              <a:rPr lang="en-GB" b="0" i="0" u="none" strike="noStrike" dirty="0">
                <a:solidFill>
                  <a:srgbClr val="2B353B"/>
                </a:solidFill>
                <a:effectLst/>
                <a:latin typeface="+mj-lt"/>
              </a:rPr>
              <a:t>Currently, national or international guidelines do not provide a routine surveillance for the detection of recurrent disease in patients without symptom or evidence of residual disease after treatment for </a:t>
            </a:r>
            <a:r>
              <a:rPr lang="en-GB" b="0" i="0" u="none" strike="noStrike" dirty="0" err="1">
                <a:solidFill>
                  <a:srgbClr val="2B353B"/>
                </a:solidFill>
                <a:effectLst/>
                <a:latin typeface="+mj-lt"/>
              </a:rPr>
              <a:t>oesophago</a:t>
            </a:r>
            <a:r>
              <a:rPr lang="en-GB" b="0" i="0" u="none" strike="noStrike" dirty="0">
                <a:solidFill>
                  <a:srgbClr val="2B353B"/>
                </a:solidFill>
                <a:effectLst/>
                <a:latin typeface="+mj-lt"/>
              </a:rPr>
              <a:t>-gastric cancer with curative intent.</a:t>
            </a:r>
          </a:p>
          <a:p>
            <a:pPr algn="l">
              <a:buFont typeface="Arial" panose="020B0604020202020204" pitchFamily="34" charset="0"/>
              <a:buChar char="•"/>
            </a:pPr>
            <a:r>
              <a:rPr lang="en-GB" b="0" i="0" u="none" strike="noStrike" dirty="0">
                <a:solidFill>
                  <a:srgbClr val="2B353B"/>
                </a:solidFill>
                <a:effectLst/>
                <a:latin typeface="+mj-lt"/>
              </a:rPr>
              <a:t>There has yet to be a randomised controlled trial (RCT) that has compared survival between </a:t>
            </a:r>
            <a:r>
              <a:rPr lang="en-GB" b="0" i="0" u="none" strike="noStrike" dirty="0" err="1">
                <a:solidFill>
                  <a:srgbClr val="2B353B"/>
                </a:solidFill>
                <a:effectLst/>
                <a:latin typeface="+mj-lt"/>
              </a:rPr>
              <a:t>oesophago</a:t>
            </a:r>
            <a:r>
              <a:rPr lang="en-GB" b="0" i="0" u="none" strike="noStrike" dirty="0">
                <a:solidFill>
                  <a:srgbClr val="2B353B"/>
                </a:solidFill>
                <a:effectLst/>
                <a:latin typeface="+mj-lt"/>
              </a:rPr>
              <a:t>-gastric cancer patients undergoing different surveillance protocols.</a:t>
            </a:r>
          </a:p>
          <a:p>
            <a:pPr algn="l">
              <a:buFont typeface="Arial" panose="020B0604020202020204" pitchFamily="34" charset="0"/>
              <a:buChar char="•"/>
            </a:pPr>
            <a:r>
              <a:rPr lang="en-GB" b="0" i="0" u="none" strike="noStrike" dirty="0">
                <a:solidFill>
                  <a:srgbClr val="2B353B"/>
                </a:solidFill>
                <a:effectLst/>
                <a:latin typeface="+mj-lt"/>
              </a:rPr>
              <a:t>There is considerable interest in the </a:t>
            </a:r>
            <a:r>
              <a:rPr lang="en-GB" b="0" i="0" u="none" strike="noStrike" dirty="0" err="1">
                <a:solidFill>
                  <a:srgbClr val="2B353B"/>
                </a:solidFill>
                <a:effectLst/>
                <a:latin typeface="+mj-lt"/>
              </a:rPr>
              <a:t>oesophago</a:t>
            </a:r>
            <a:r>
              <a:rPr lang="en-GB" b="0" i="0" u="none" strike="noStrike" dirty="0">
                <a:solidFill>
                  <a:srgbClr val="2B353B"/>
                </a:solidFill>
                <a:effectLst/>
                <a:latin typeface="+mj-lt"/>
              </a:rPr>
              <a:t>-gastric cancer community in pursuing this</a:t>
            </a:r>
            <a:r>
              <a:rPr lang="en-GB" b="0" i="0" u="none" strike="noStrike" dirty="0">
                <a:solidFill>
                  <a:srgbClr val="2B353B"/>
                </a:solidFill>
                <a:effectLst/>
                <a:latin typeface="Lora" pitchFamily="2" charset="77"/>
              </a:rPr>
              <a:t>.</a:t>
            </a:r>
          </a:p>
          <a:p>
            <a:endParaRPr lang="en-US" dirty="0"/>
          </a:p>
        </p:txBody>
      </p:sp>
      <p:pic>
        <p:nvPicPr>
          <p:cNvPr id="1026" name="Picture 2" descr="Home">
            <a:extLst>
              <a:ext uri="{FF2B5EF4-FFF2-40B4-BE49-F238E27FC236}">
                <a16:creationId xmlns:a16="http://schemas.microsoft.com/office/drawing/2014/main" id="{E9A00445-C5D8-A8D4-98F9-9C85FBC99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100" y="172847"/>
            <a:ext cx="57658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70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3ACE82-DE69-90C2-4040-B183B048A245}"/>
              </a:ext>
            </a:extLst>
          </p:cNvPr>
          <p:cNvSpPr>
            <a:spLocks noGrp="1"/>
          </p:cNvSpPr>
          <p:nvPr>
            <p:ph idx="1"/>
          </p:nvPr>
        </p:nvSpPr>
        <p:spPr>
          <a:xfrm>
            <a:off x="838200" y="1442847"/>
            <a:ext cx="10515600" cy="4532651"/>
          </a:xfrm>
        </p:spPr>
        <p:txBody>
          <a:bodyPr>
            <a:normAutofit fontScale="85000" lnSpcReduction="10000"/>
          </a:bodyPr>
          <a:lstStyle/>
          <a:p>
            <a:pPr algn="l">
              <a:buFont typeface="Arial" panose="020B0604020202020204" pitchFamily="34" charset="0"/>
              <a:buChar char="•"/>
            </a:pPr>
            <a:endParaRPr lang="en-GB" dirty="0">
              <a:solidFill>
                <a:srgbClr val="2B353B"/>
              </a:solidFill>
              <a:latin typeface="Lora" pitchFamily="2" charset="77"/>
            </a:endParaRPr>
          </a:p>
          <a:p>
            <a:pPr algn="l">
              <a:buFont typeface="Arial" panose="020B0604020202020204" pitchFamily="34" charset="0"/>
              <a:buChar char="•"/>
            </a:pPr>
            <a:r>
              <a:rPr lang="en-GB" dirty="0">
                <a:solidFill>
                  <a:srgbClr val="2B353B"/>
                </a:solidFill>
                <a:latin typeface="+mn-lt"/>
              </a:rPr>
              <a:t>M</a:t>
            </a:r>
            <a:r>
              <a:rPr lang="en-GB" b="0" i="0" u="none" strike="noStrike" dirty="0">
                <a:solidFill>
                  <a:srgbClr val="2B353B"/>
                </a:solidFill>
                <a:effectLst/>
                <a:latin typeface="+mn-lt"/>
              </a:rPr>
              <a:t>ulti-centre, open-label, two-arm, parallel design, superiority Randomised Controlled Trial.</a:t>
            </a:r>
          </a:p>
          <a:p>
            <a:pPr algn="l">
              <a:buFont typeface="Arial" panose="020B0604020202020204" pitchFamily="34" charset="0"/>
              <a:buChar char="•"/>
            </a:pPr>
            <a:r>
              <a:rPr lang="en-GB" b="0" i="0" u="none" strike="noStrike" dirty="0">
                <a:solidFill>
                  <a:srgbClr val="2B353B"/>
                </a:solidFill>
                <a:effectLst/>
                <a:latin typeface="+mn-lt"/>
              </a:rPr>
              <a:t>The study aims to determine whether intensive surveillance after completing curatively intended treatment improves survival and health-related quality of life in patients with oesophageal or gastric cancer.</a:t>
            </a:r>
          </a:p>
          <a:p>
            <a:pPr algn="l">
              <a:buFont typeface="Arial" panose="020B0604020202020204" pitchFamily="34" charset="0"/>
              <a:buChar char="•"/>
            </a:pPr>
            <a:r>
              <a:rPr lang="en-GB" b="0" i="0" u="none" strike="noStrike" dirty="0">
                <a:solidFill>
                  <a:srgbClr val="2B353B"/>
                </a:solidFill>
                <a:effectLst/>
                <a:latin typeface="+mn-lt"/>
              </a:rPr>
              <a:t>The SARONG study will recruit adults (aged 16 years or over) receiving surgical resection for curatively intended treatment of oesophageal or gastric cancer with or without neoadjuvant/adjuvant chemo(radio)therapy/ immunotherapy.</a:t>
            </a:r>
          </a:p>
          <a:p>
            <a:pPr algn="l">
              <a:buFont typeface="Arial" panose="020B0604020202020204" pitchFamily="34" charset="0"/>
              <a:buChar char="•"/>
            </a:pPr>
            <a:r>
              <a:rPr lang="en-GB" b="0" i="0" u="none" strike="noStrike" dirty="0">
                <a:solidFill>
                  <a:srgbClr val="2B353B"/>
                </a:solidFill>
                <a:effectLst/>
                <a:latin typeface="+mn-lt"/>
              </a:rPr>
              <a:t>Participant will be randomised to either standard of care or intense surveillance intensive surveillance (including radiological scans (chest and abdomen) and clinical review) every 6 months for 36 months post-randomisation along with an endoscopy at 12 months post-randomisation.</a:t>
            </a:r>
          </a:p>
          <a:p>
            <a:pPr algn="l"/>
            <a:r>
              <a:rPr lang="en-GB" b="1" i="0" u="none" strike="noStrike" dirty="0">
                <a:solidFill>
                  <a:srgbClr val="2B353B"/>
                </a:solidFill>
                <a:effectLst/>
                <a:latin typeface="+mn-lt"/>
              </a:rPr>
              <a:t>952 patients (476 in each of two trial arms) will be recruited over a period of 32 months from approximately 24 sites in the UK.</a:t>
            </a:r>
            <a:endParaRPr lang="en-GB" b="0" i="0" u="none" strike="noStrike" dirty="0">
              <a:solidFill>
                <a:srgbClr val="2B353B"/>
              </a:solidFill>
              <a:effectLst/>
              <a:latin typeface="+mn-lt"/>
            </a:endParaRPr>
          </a:p>
          <a:p>
            <a:endParaRPr lang="en-US" dirty="0"/>
          </a:p>
        </p:txBody>
      </p:sp>
      <p:pic>
        <p:nvPicPr>
          <p:cNvPr id="4" name="Picture 2" descr="Home">
            <a:extLst>
              <a:ext uri="{FF2B5EF4-FFF2-40B4-BE49-F238E27FC236}">
                <a16:creationId xmlns:a16="http://schemas.microsoft.com/office/drawing/2014/main" id="{C95A7356-1369-0F40-3F79-DA494EE86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100" y="172847"/>
            <a:ext cx="57658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406946"/>
      </p:ext>
    </p:extLst>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2482</Words>
  <Application>Microsoft Office PowerPoint</Application>
  <PresentationFormat>Widescreen</PresentationFormat>
  <Paragraphs>321</Paragraphs>
  <Slides>30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Lato</vt:lpstr>
      <vt:lpstr>Lora</vt:lpstr>
      <vt:lpstr>Roboto</vt:lpstr>
      <vt:lpstr>Arial</vt:lpstr>
      <vt:lpstr>Calibri</vt:lpstr>
      <vt:lpstr>Aptos</vt:lpstr>
      <vt:lpstr>Custom Design</vt:lpstr>
      <vt:lpstr> SWAG Network Oesophago-gastric (OG) Cancer Clinical Advisory Group </vt:lpstr>
      <vt:lpstr>PowerPoint Presentation</vt:lpstr>
      <vt:lpstr>PowerPoint Presentation</vt:lpstr>
      <vt:lpstr>PowerPoint Presentation</vt:lpstr>
      <vt:lpstr>PowerPoint Presentation</vt:lpstr>
      <vt:lpstr>PowerPoint Presentation</vt:lpstr>
      <vt:lpstr>Topics for discussion</vt:lpstr>
      <vt:lpstr>PowerPoint Presentation</vt:lpstr>
      <vt:lpstr>PowerPoint Presentation</vt:lpstr>
      <vt:lpstr>PowerPoint Presentation</vt:lpstr>
      <vt:lpstr>Vaccine Trials </vt:lpstr>
      <vt:lpstr>Neo-adjuvant strategies</vt:lpstr>
      <vt:lpstr>PowerPoint Presentation</vt:lpstr>
      <vt:lpstr>PowerPoint Presentation</vt:lpstr>
      <vt:lpstr>Pressurised IntraPeritoneal Aerosolised Chemotherapy (PIPAC) in the management of cancers of the colon, ovary and stomach: a randomised controlled phase II trial of efficacy in peritoneal metastases (PICCOS)</vt:lpstr>
      <vt:lpstr>PowerPoint Presentation</vt:lpstr>
      <vt:lpstr>Associate PI Scheme</vt:lpstr>
      <vt:lpstr>API Scheme OG Cancer Studies open in SWAG Region</vt:lpstr>
      <vt:lpstr>Cancer PES survey results 2022 - Q58 research</vt:lpstr>
      <vt:lpstr>Cancer PES survey results 2022 - Q58 research</vt:lpstr>
      <vt:lpstr>Talking about research</vt:lpstr>
      <vt:lpstr>PowerPoint Presentation</vt:lpstr>
      <vt:lpstr>PowerPoint Presentation</vt:lpstr>
      <vt:lpstr>Who responded?</vt:lpstr>
      <vt:lpstr>What was positive about your research experience?</vt:lpstr>
      <vt:lpstr>What would have made your research experience better?</vt:lpstr>
      <vt:lpstr>Next steps</vt:lpstr>
      <vt:lpstr>Clinical Research Network Transition to Research Delivery Network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SWAG Network Oesophago-gastric (OG) Cancer Clinical Advisory Group </dc:title>
  <cp:lastModifiedBy>Claire Matthews</cp:lastModifiedBy>
  <cp:revision>9</cp:revision>
  <dcterms:modified xsi:type="dcterms:W3CDTF">2023-12-08T08:49:39Z</dcterms:modified>
</cp:coreProperties>
</file>