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93D9A-F038-4194-A7FB-6B75AB6C8105}">
  <a:tblStyle styleId="{EB993D9A-F038-4194-A7FB-6B75AB6C81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5fadd2b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5fadd2b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a5fadd2b8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244095e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244095e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e244095e3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5fadd2b8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5fadd2b8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a5fadd2b84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5fadd2b8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a5fadd2b8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a5fadd2b84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5adc10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f5adc10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01155e67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b01155e67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5fadd2b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a5fadd2b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a5fadd2b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e914741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e914741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5e9147415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2760499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2760499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a2760499ff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01155e6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01155e6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b01155e67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45a33b7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45a33b7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445a33b7a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2e4e41e4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2e4e41e4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2e4e41e4c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2e4e41e4c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2e4e41e4c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e2e4e41e4c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2e4e41e4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2e4e41e4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e2e4e41e4c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2e4e41e4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2e4e41e4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e2e4e41e4c_0_2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Heading, subhead, bullets one column">
    <p:bg>
      <p:bgPr>
        <a:solidFill>
          <a:srgbClr val="F6F8F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2pPr>
            <a:lvl3pPr marL="137160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3pPr>
            <a:lvl4pPr marL="182880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4pPr>
            <a:lvl5pPr marL="228600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2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1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1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3UP">
  <p:cSld name="TEXT Grid boxes, Titles 3UP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1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412708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520708" y="1897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"/>
          </p:nvPr>
        </p:nvSpPr>
        <p:spPr>
          <a:xfrm>
            <a:off x="412708" y="2743014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3"/>
          </p:nvPr>
        </p:nvSpPr>
        <p:spPr>
          <a:xfrm>
            <a:off x="4474871" y="1897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4"/>
          </p:nvPr>
        </p:nvSpPr>
        <p:spPr>
          <a:xfrm>
            <a:off x="4366871" y="2743014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5"/>
          </p:nvPr>
        </p:nvSpPr>
        <p:spPr>
          <a:xfrm>
            <a:off x="8367249" y="1891996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6"/>
          </p:nvPr>
        </p:nvSpPr>
        <p:spPr>
          <a:xfrm>
            <a:off x="8259249" y="2743014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1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2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s://bepartofresearch.nihr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r.ac.uk/health-and-care-professionals/career-development/associate-principal-investigator-scheme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bepartofresearch.nihr.ac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3FW-tjnMM5DymXfAWg74E8xQqz0WyC4/edit?usp=sharing&amp;ouid=116508400395350162569&amp;rtpof=true&amp;sd=tr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1017650" y="3986200"/>
            <a:ext cx="96504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 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Urological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06/06/2024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838200" y="230451"/>
            <a:ext cx="10515600" cy="57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Lato"/>
                <a:ea typeface="Lato"/>
                <a:cs typeface="Lato"/>
                <a:sym typeface="Lato"/>
              </a:rPr>
              <a:t>Studies in set-up/under consideration in SWAG region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4" name="Google Shape;214;p22"/>
          <p:cNvGrpSpPr/>
          <p:nvPr/>
        </p:nvGrpSpPr>
        <p:grpSpPr>
          <a:xfrm>
            <a:off x="10558657" y="9"/>
            <a:ext cx="1633333" cy="1638905"/>
            <a:chOff x="6437745" y="332507"/>
            <a:chExt cx="2115442" cy="2122659"/>
          </a:xfrm>
        </p:grpSpPr>
        <p:sp>
          <p:nvSpPr>
            <p:cNvPr id="215" name="Google Shape;215;p22"/>
            <p:cNvSpPr/>
            <p:nvPr/>
          </p:nvSpPr>
          <p:spPr>
            <a:xfrm rot="5400000">
              <a:off x="6247245" y="523007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 rot="5400000">
              <a:off x="6655097" y="523008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 rot="5400000">
              <a:off x="7412313" y="523009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 rot="5400000">
              <a:off x="7029668" y="523011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8085077" y="433427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6926364" y="1202522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 rot="5400000">
              <a:off x="6247245" y="1289620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 rot="5400000">
              <a:off x="7412316" y="1292113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 rot="5400000">
              <a:off x="7787462" y="1296020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 rot="5400000">
              <a:off x="8188387" y="1292118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 rot="5400000">
              <a:off x="7431167" y="2090363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8085079" y="2003800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 rot="5400000">
              <a:off x="6655097" y="2085932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 rot="5400000">
              <a:off x="7057949" y="2085935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 rot="5400000">
              <a:off x="6256670" y="2090366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30" name="Google Shape;230;p22"/>
          <p:cNvGraphicFramePr/>
          <p:nvPr/>
        </p:nvGraphicFramePr>
        <p:xfrm>
          <a:off x="217175" y="88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{EB993D9A-F038-4194-A7FB-6B75AB6C8105}</a:tableStyleId>
              </a:tblPr>
              <a:tblGrid>
                <a:gridCol w="82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POINTER-PC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Pelvis Or Involved Node Treatment: Eradicating Recurrence in Prostate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Musgrove Park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BO45230 iNEST Personalised Bladder Cancer Vaccine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Salisbury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IP9 – ATLAS (Approaches To Long-Term Active Surveillance)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Musgrove,Yeovil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Digistain Study in Solid Tumours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Musgrove, RUH, Salisbury,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Duravelo-2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BHOC,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Musgrove, RUH, Salisbury,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STAMPEDE2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BHOC, Cheltenham, Musgrove Park, Great Western,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AZD0901 CLDN18.2 ADC A Master protocol, Open Label, Phase 2a Study of AZD0901 as Monotherapy or in Combination with Anti-cancer Agents in Participants with advanced or metastatic solid tumors expressing Claudin 18.2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Musgrove,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WISER-P Version 1.0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Musgrove,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CAAA617D12302: [177Lu]Lu-PSMA-617 in Oligometastatic Prostate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R392101 A phase III, single-arm study to evaluate the efficacy and safety of ONCOFID-P-B (paclitaxel-hyaluronic acid conjugate) administered intravesically to patients with BCG-unresponsive Carcinoma in Situ of the bladder with or without Ta-T1 papillary disease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Musgrove, RUH, Salisbury,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21492 A randomized, double-blind, placebo-controlled Phase 3 study of IMP plus androgen deprivation therapy (ADT) compared to placebo plus ADT in patients with high-risk biochemical recurrence (BCR) of prostate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Salisbury, Southmead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5" y="64300"/>
            <a:ext cx="8176551" cy="60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514950" y="3076800"/>
            <a:ext cx="361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8763000" y="1098125"/>
            <a:ext cx="34290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12529"/>
                </a:solidFill>
                <a:highlight>
                  <a:srgbClr val="FFFFFF"/>
                </a:highlight>
              </a:rPr>
              <a:t>Be Part of Research is a UK-wide service that helps people find and take part in health and care research across nearly every health condition.</a:t>
            </a:r>
            <a:endParaRPr sz="18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A resource for: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patients or their families keen to get involved in research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Researchers looking for target population for research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https://bepartofresearch.nihr.ac.uk/</a:t>
            </a:r>
            <a:endParaRPr sz="180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9050" y="64300"/>
            <a:ext cx="3429000" cy="99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764150" y="20217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Associate PI Scheme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4"/>
          <p:cNvSpPr txBox="1">
            <a:spLocks noGrp="1"/>
          </p:cNvSpPr>
          <p:nvPr>
            <p:ph type="body" idx="1"/>
          </p:nvPr>
        </p:nvSpPr>
        <p:spPr>
          <a:xfrm>
            <a:off x="316650" y="867150"/>
            <a:ext cx="11604900" cy="582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https://www.nihr.ac.uk/health-and-care-professionals/career-development/associate-principal-investigator-scheme.htm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Free six month in-work training opportunity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Provides practical experience for healthcare professionals starting their research career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People who would not normally have the opportunity to take part in clinical research in their day to day role  experience what it means to work on and deliver a NIHR portfolio trial under the mentorship of an enthusiastic Local PI.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079" y="4824529"/>
            <a:ext cx="5125475" cy="186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4"/>
          <p:cNvGrpSpPr/>
          <p:nvPr/>
        </p:nvGrpSpPr>
        <p:grpSpPr>
          <a:xfrm>
            <a:off x="-2" y="4824524"/>
            <a:ext cx="1995749" cy="2033473"/>
            <a:chOff x="2449130" y="3506855"/>
            <a:chExt cx="3042300" cy="3042300"/>
          </a:xfrm>
        </p:grpSpPr>
        <p:sp>
          <p:nvSpPr>
            <p:cNvPr id="249" name="Google Shape;249;p24"/>
            <p:cNvSpPr/>
            <p:nvPr/>
          </p:nvSpPr>
          <p:spPr>
            <a:xfrm>
              <a:off x="3620954" y="4661600"/>
              <a:ext cx="720600" cy="720600"/>
            </a:xfrm>
            <a:prstGeom prst="ellipse">
              <a:avLst/>
            </a:prstGeom>
            <a:noFill/>
            <a:ln w="254000" cap="flat" cmpd="sng">
              <a:solidFill>
                <a:srgbClr val="173E7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449130" y="3506855"/>
              <a:ext cx="3042300" cy="3042300"/>
            </a:xfrm>
            <a:prstGeom prst="ellipse">
              <a:avLst/>
            </a:prstGeom>
            <a:noFill/>
            <a:ln w="254000" cap="flat" cmpd="sng">
              <a:solidFill>
                <a:srgbClr val="FBDFDD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019333" y="4064748"/>
              <a:ext cx="1923900" cy="1923900"/>
            </a:xfrm>
            <a:prstGeom prst="ellipse">
              <a:avLst/>
            </a:prstGeom>
            <a:noFill/>
            <a:ln w="254000" cap="flat" cmpd="sng">
              <a:solidFill>
                <a:srgbClr val="E65E3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>
            <a:spLocks noGrp="1"/>
          </p:cNvSpPr>
          <p:nvPr>
            <p:ph type="title"/>
          </p:nvPr>
        </p:nvSpPr>
        <p:spPr>
          <a:xfrm>
            <a:off x="1813850" y="365125"/>
            <a:ext cx="95400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Clinical Research Network Transition to Research Delivery Network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5"/>
          <p:cNvSpPr txBox="1">
            <a:spLocks noGrp="1"/>
          </p:cNvSpPr>
          <p:nvPr>
            <p:ph type="body" idx="1"/>
          </p:nvPr>
        </p:nvSpPr>
        <p:spPr>
          <a:xfrm>
            <a:off x="838200" y="1380588"/>
            <a:ext cx="53583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latin typeface="Lato"/>
                <a:ea typeface="Lato"/>
                <a:cs typeface="Lato"/>
                <a:sym typeface="Lato"/>
              </a:rPr>
              <a:t>Launching Oct 2024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latin typeface="Lato"/>
                <a:ea typeface="Lato"/>
                <a:cs typeface="Lato"/>
                <a:sym typeface="Lato"/>
              </a:rPr>
              <a:t>The NIHR RDN has 2 primary purposes: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ato"/>
              <a:buChar char="•"/>
            </a:pPr>
            <a:r>
              <a:rPr lang="en-GB" sz="2100">
                <a:latin typeface="Lato"/>
                <a:ea typeface="Lato"/>
                <a:cs typeface="Lato"/>
                <a:sym typeface="Lato"/>
              </a:rPr>
              <a:t>To support the successful delivery of high quality research, as an active partner in the research system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ato"/>
              <a:buChar char="•"/>
            </a:pPr>
            <a:r>
              <a:rPr lang="en-GB" sz="2100">
                <a:latin typeface="Lato"/>
                <a:ea typeface="Lato"/>
                <a:cs typeface="Lato"/>
                <a:sym typeface="Lato"/>
              </a:rPr>
              <a:t>To increase capacity and capability of the research infrastructure for the future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latin typeface="Lato"/>
                <a:ea typeface="Lato"/>
                <a:cs typeface="Lato"/>
                <a:sym typeface="Lato"/>
              </a:rPr>
              <a:t>Will operate as 1 organisation across England, through a network of 12 Regional Research Delivery Networks (RRDNs) and a central Coordinating Centre (RDNCC)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259151"/>
            <a:ext cx="6096001" cy="449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5"/>
          <p:cNvGrpSpPr/>
          <p:nvPr/>
        </p:nvGrpSpPr>
        <p:grpSpPr>
          <a:xfrm>
            <a:off x="-9" y="-8"/>
            <a:ext cx="1125415" cy="1294185"/>
            <a:chOff x="6437745" y="332507"/>
            <a:chExt cx="2115442" cy="2122659"/>
          </a:xfrm>
        </p:grpSpPr>
        <p:sp>
          <p:nvSpPr>
            <p:cNvPr id="261" name="Google Shape;261;p25"/>
            <p:cNvSpPr/>
            <p:nvPr/>
          </p:nvSpPr>
          <p:spPr>
            <a:xfrm rot="5400000">
              <a:off x="6247245" y="523007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 rot="5400000">
              <a:off x="6655097" y="523008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 rot="5400000">
              <a:off x="7412313" y="523009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5400000">
              <a:off x="7029668" y="523011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8085077" y="433427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926364" y="1202522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 rot="5400000">
              <a:off x="6247245" y="1289620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 rot="5400000">
              <a:off x="7412316" y="1292113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 rot="5400000">
              <a:off x="7787462" y="1296020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 rot="5400000">
              <a:off x="8188387" y="1292118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 rot="5400000">
              <a:off x="7431167" y="2090363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8085079" y="2003800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 rot="5400000">
              <a:off x="6655097" y="2085932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 rot="5400000">
              <a:off x="7057949" y="2085935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 rot="5400000">
              <a:off x="6256670" y="2090366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body" idx="1"/>
          </p:nvPr>
        </p:nvSpPr>
        <p:spPr>
          <a:xfrm>
            <a:off x="838200" y="5384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NIHR ODP</a:t>
            </a:r>
            <a:endParaRPr b="1" u="sng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Open data platform. Data on performance across whole CRN, </a:t>
            </a:r>
            <a:endParaRPr sz="222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including all specialty areas</a:t>
            </a:r>
            <a:endParaRPr sz="222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NIHR Be Part of Research</a:t>
            </a:r>
            <a:endParaRPr sz="2220" b="1" u="sng">
              <a:solidFill>
                <a:srgbClr val="0000FF"/>
              </a:solidFill>
              <a:latin typeface="Lato"/>
              <a:ea typeface="Lato"/>
              <a:cs typeface="Lato"/>
              <a:sym typeface="Lato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/>
              </a:rPr>
              <a:t>See which studies are open across the country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220" b="1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a Clinical Research Study (ODP) </a:t>
            </a:r>
            <a:endParaRPr b="1" u="sng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726048" y="-63898"/>
            <a:ext cx="2402052" cy="252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rebecca.pienaar@nihr.ac.uk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/>
              <a:t>Amit.bahl@uhbw.nhs.uk</a:t>
            </a:r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55126" y="4152500"/>
            <a:ext cx="2936875" cy="27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DETERMINE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28"/>
          <p:cNvSpPr txBox="1">
            <a:spLocks noGrp="1"/>
          </p:cNvSpPr>
          <p:nvPr>
            <p:ph type="body" idx="1"/>
          </p:nvPr>
        </p:nvSpPr>
        <p:spPr>
          <a:xfrm>
            <a:off x="838200" y="1108475"/>
            <a:ext cx="10515600" cy="4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Determining Extended Therapeutic indications for Existing drugs in Rare Molecularly defined Indications using a National Evaluation platform trial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63636"/>
                </a:solidFill>
                <a:latin typeface="Lato"/>
                <a:ea typeface="Lato"/>
                <a:cs typeface="Lato"/>
                <a:sym typeface="Lato"/>
              </a:rPr>
              <a:t>Aim: </a:t>
            </a:r>
            <a:endParaRPr sz="1400">
              <a:solidFill>
                <a:srgbClr val="36363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Lato"/>
              <a:buChar char="•"/>
            </a:pPr>
            <a:r>
              <a:rPr lang="en-GB" sz="1400">
                <a:solidFill>
                  <a:srgbClr val="363636"/>
                </a:solidFill>
                <a:latin typeface="Lato"/>
                <a:ea typeface="Lato"/>
                <a:cs typeface="Lato"/>
                <a:sym typeface="Lato"/>
              </a:rPr>
              <a:t>Evaluate the efficacy of licensed targeted therapies in unlicensed indications, in rare adult, paediatric and TYA cancers with actionable genomic alterations (including common cancers with rare actionable alterations)</a:t>
            </a:r>
            <a:endParaRPr sz="1400">
              <a:solidFill>
                <a:srgbClr val="36363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Lato"/>
              <a:buChar char="•"/>
            </a:pPr>
            <a:r>
              <a:rPr lang="en-GB" sz="1400">
                <a:solidFill>
                  <a:srgbClr val="363636"/>
                </a:solidFill>
                <a:latin typeface="Lato"/>
                <a:ea typeface="Lato"/>
                <a:cs typeface="Lato"/>
                <a:sym typeface="Lato"/>
              </a:rPr>
              <a:t>Identify genomic,transcriptomic and immune contextual influences on response to therapy</a:t>
            </a:r>
            <a:endParaRPr sz="1400">
              <a:solidFill>
                <a:srgbClr val="36363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6363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63636"/>
                </a:solidFill>
                <a:latin typeface="Lato"/>
                <a:ea typeface="Lato"/>
                <a:cs typeface="Lato"/>
                <a:sym typeface="Lato"/>
              </a:rPr>
              <a:t>The ultimate aim is to transition positive findings to the NHS (Cancer Drugs Fund [CDF]) to provide new treatment options for patients with rare malignancies.</a:t>
            </a:r>
            <a:endParaRPr sz="1400">
              <a:solidFill>
                <a:srgbClr val="36363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63636"/>
              </a:solidFill>
              <a:highlight>
                <a:srgbClr val="FAFAFA"/>
              </a:highlight>
              <a:latin typeface="Lato"/>
              <a:ea typeface="Lato"/>
              <a:cs typeface="Lato"/>
              <a:sym typeface="Lato"/>
            </a:endParaRPr>
          </a:p>
          <a:p>
            <a:pPr marL="2743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Arm 1	 Alectinib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2743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Arm 2 	Atezolizumab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2743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Arm 3 	Entrectinib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2743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Arm 4 	Trastuzumab in combination with pertuzumab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2743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Arm 5 	Vemurafenib in combination with cobimetinib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363636"/>
              </a:solidFill>
              <a:highlight>
                <a:srgbClr val="FAFAFA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838200" y="99652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National Urological Cancer Research Recruitment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513250" y="1805200"/>
            <a:ext cx="101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Apr 23 - Mar  24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400175" y="4532675"/>
            <a:ext cx="101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Apr 24 - Jun 24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5" name="Google Shape;125;p14"/>
          <p:cNvCxnSpPr/>
          <p:nvPr/>
        </p:nvCxnSpPr>
        <p:spPr>
          <a:xfrm>
            <a:off x="326400" y="3420150"/>
            <a:ext cx="11539200" cy="1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4"/>
          <p:cNvSpPr txBox="1"/>
          <p:nvPr/>
        </p:nvSpPr>
        <p:spPr>
          <a:xfrm>
            <a:off x="9379975" y="6185500"/>
            <a:ext cx="206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Source: ODP All Portfolio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Data cut: 03/06/2024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850" y="922325"/>
            <a:ext cx="8616446" cy="24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0175" y="3590250"/>
            <a:ext cx="8676329" cy="24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5"/>
          <p:cNvGrpSpPr/>
          <p:nvPr/>
        </p:nvGrpSpPr>
        <p:grpSpPr>
          <a:xfrm>
            <a:off x="10441748" y="-838776"/>
            <a:ext cx="1995749" cy="2033473"/>
            <a:chOff x="2449130" y="3506855"/>
            <a:chExt cx="3042300" cy="3042300"/>
          </a:xfrm>
        </p:grpSpPr>
        <p:sp>
          <p:nvSpPr>
            <p:cNvPr id="135" name="Google Shape;135;p15"/>
            <p:cNvSpPr/>
            <p:nvPr/>
          </p:nvSpPr>
          <p:spPr>
            <a:xfrm>
              <a:off x="3620954" y="4661600"/>
              <a:ext cx="720600" cy="720600"/>
            </a:xfrm>
            <a:prstGeom prst="ellipse">
              <a:avLst/>
            </a:prstGeom>
            <a:noFill/>
            <a:ln w="254000" cap="flat" cmpd="sng">
              <a:solidFill>
                <a:srgbClr val="173E7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449130" y="3506855"/>
              <a:ext cx="3042300" cy="3042300"/>
            </a:xfrm>
            <a:prstGeom prst="ellipse">
              <a:avLst/>
            </a:prstGeom>
            <a:noFill/>
            <a:ln w="254000" cap="flat" cmpd="sng">
              <a:solidFill>
                <a:srgbClr val="FBDFDD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019333" y="4064748"/>
              <a:ext cx="1923900" cy="1923900"/>
            </a:xfrm>
            <a:prstGeom prst="ellipse">
              <a:avLst/>
            </a:prstGeom>
            <a:noFill/>
            <a:ln w="254000" cap="flat" cmpd="sng">
              <a:solidFill>
                <a:srgbClr val="E65E3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704450" y="196825"/>
            <a:ext cx="5967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Site activity SWAG region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Mar 23-Jun 24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 b="13963"/>
          <a:stretch/>
        </p:blipFill>
        <p:spPr>
          <a:xfrm>
            <a:off x="308675" y="2144825"/>
            <a:ext cx="4828800" cy="1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725" y="703050"/>
            <a:ext cx="6756524" cy="53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9379975" y="6185500"/>
            <a:ext cx="206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Source: ODP All Portfolio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Data cut: 03/06/2024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studies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42 Studies open in SWAG region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Full list: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https://docs.google.com/spreadsheets/d/1d3FW-tjnMM5DymXfAWg74E8xQqz0WyC4/edit?usp=sharing&amp;ouid=116508400395350162569&amp;rtpof=true&amp;sd=true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Next slide shows studies open in the last 12 months - 8 studies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Not all sites confirmed</a:t>
            </a:r>
            <a:endParaRPr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10558657" y="9"/>
            <a:ext cx="1633333" cy="1638905"/>
            <a:chOff x="6437745" y="332507"/>
            <a:chExt cx="2115442" cy="2122659"/>
          </a:xfrm>
        </p:grpSpPr>
        <p:sp>
          <p:nvSpPr>
            <p:cNvPr id="150" name="Google Shape;150;p16"/>
            <p:cNvSpPr/>
            <p:nvPr/>
          </p:nvSpPr>
          <p:spPr>
            <a:xfrm rot="5400000">
              <a:off x="6247245" y="523007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 rot="5400000">
              <a:off x="6655097" y="523008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 rot="5400000">
              <a:off x="7412313" y="523009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5400000">
              <a:off x="7029668" y="523011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8085077" y="433427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926364" y="1202522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 rot="5400000">
              <a:off x="6247245" y="1289620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 rot="5400000">
              <a:off x="7412316" y="1292113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 rot="5400000">
              <a:off x="7787462" y="1296020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 rot="5400000">
              <a:off x="8188387" y="1292118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 rot="5400000">
              <a:off x="7431167" y="2090363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085079" y="2003800"/>
              <a:ext cx="358800" cy="358800"/>
            </a:xfrm>
            <a:prstGeom prst="rect">
              <a:avLst/>
            </a:prstGeom>
            <a:noFill/>
            <a:ln w="190500" cap="flat" cmpd="sng">
              <a:solidFill>
                <a:srgbClr val="2DA8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5400000">
              <a:off x="6655097" y="2085932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 rot="5400000">
              <a:off x="7057949" y="2085935"/>
              <a:ext cx="555300" cy="174300"/>
            </a:xfrm>
            <a:prstGeom prst="rect">
              <a:avLst/>
            </a:prstGeom>
            <a:solidFill>
              <a:srgbClr val="173E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 rot="5400000">
              <a:off x="6256670" y="2090366"/>
              <a:ext cx="555300" cy="174300"/>
            </a:xfrm>
            <a:prstGeom prst="rect">
              <a:avLst/>
            </a:prstGeom>
            <a:solidFill>
              <a:srgbClr val="C0D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9379975" y="6185500"/>
            <a:ext cx="206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Source: ODP All Portfolio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Data cut: 03/06/2024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17"/>
          <p:cNvGraphicFramePr/>
          <p:nvPr/>
        </p:nvGraphicFramePr>
        <p:xfrm>
          <a:off x="214575" y="121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{EB993D9A-F038-4194-A7FB-6B75AB6C8105}</a:tableStyleId>
              </a:tblPr>
              <a:tblGrid>
                <a:gridCol w="9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CPMS ID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Sites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*unconfirmed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Planned / Actual Opening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Planned / Actual Closure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60694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MoonRISe-1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NBT*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17/05/2024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28/05/2026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54260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Yeovil*, 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08/05/2024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01/04/2025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57835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NHS Cancer Vaccine Launchpad (NHS CVLP)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BHOC, Chelt, RUH, Musgrove, Yeovil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17/04/2024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01/05/2025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9951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55729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AZD5305 Ph3 Prostate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BHOC*, RUH*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26/02/2024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31/05/2026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55776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Stellar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BHOC*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08/02/2024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22/01/2025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57525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BC-Recon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Musgrove*, Yeovil*, Salisbury*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22/01/2024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15/01/2026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52252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BO43936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Musgrove*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13/11/2023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31/08/2024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53087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Trophy U-01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BHOC*, Musgrove*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29/09/2023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30/09/2024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2" name="Google Shape;172;p17"/>
          <p:cNvSpPr txBox="1"/>
          <p:nvPr/>
        </p:nvSpPr>
        <p:spPr>
          <a:xfrm>
            <a:off x="1792200" y="217550"/>
            <a:ext cx="59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Studies opened in last 12 months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9379975" y="6185500"/>
            <a:ext cx="206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Source: ODP All Portfolio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Data cut: 03/06/2024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Cancer Vaccine Launch Pad (CVLP)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432000" y="1315650"/>
            <a:ext cx="11088000" cy="4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900" b="1">
                <a:solidFill>
                  <a:srgbClr val="005EB8"/>
                </a:solidFill>
              </a:rPr>
              <a:t>The CVLP is a referral platform and tissue pathway for accessing personalised cancer vaccine trials. 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342900" lvl="0" indent="-39052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300">
                <a:latin typeface="Arial"/>
                <a:ea typeface="Arial"/>
                <a:cs typeface="Arial"/>
                <a:sym typeface="Arial"/>
              </a:rPr>
              <a:t>Accelerate the development of cancer vaccines and increase the opportunity for patients to take part in cancer vaccine trials.</a:t>
            </a:r>
            <a:endParaRPr sz="2500"/>
          </a:p>
          <a:p>
            <a:pPr marL="342900" lvl="0" indent="-39052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300">
                <a:latin typeface="Arial"/>
                <a:ea typeface="Arial"/>
                <a:cs typeface="Arial"/>
                <a:sym typeface="Arial"/>
              </a:rPr>
              <a:t>Support recruitment into cancer vaccine trials and the transfer of tissue samples to industry partners for genomic sequencing.</a:t>
            </a:r>
            <a:endParaRPr sz="2500"/>
          </a:p>
          <a:p>
            <a:pPr marL="342900" lvl="0" indent="-39052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300">
                <a:latin typeface="Arial"/>
                <a:ea typeface="Arial"/>
                <a:cs typeface="Arial"/>
                <a:sym typeface="Arial"/>
              </a:rPr>
              <a:t>Determine whether it is feasible to recruit cancer patients to a platform for personalised cancer vaccine trials.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Progress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447612" y="1230625"/>
            <a:ext cx="107199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NIHR portfolio adopted, registered for Associate PI Scheme.</a:t>
            </a:r>
            <a:endParaRPr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recruitment to one colorectal cancer vaccine trial, BNT122-01.</a:t>
            </a:r>
            <a:endParaRPr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to expand to support more cancer vaccines in a variety of cancer types by the end of 2024. </a:t>
            </a:r>
            <a:endParaRPr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>
                <a:solidFill>
                  <a:schemeClr val="dk1"/>
                </a:solidFill>
              </a:rPr>
              <a:t>9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hospitals open to recruitment for the CVLP. </a:t>
            </a:r>
            <a:endParaRPr/>
          </a:p>
          <a:p>
            <a:pPr marL="285750" marR="0" lvl="0" indent="-28575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20+ sites in set-up. </a:t>
            </a:r>
            <a:endParaRPr sz="220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</a:rPr>
              <a:t>Quick site set-up within 4-6 weeks of confirming participation.</a:t>
            </a:r>
            <a:endParaRPr/>
          </a:p>
          <a:p>
            <a:pPr marL="285750" marR="0" lvl="0" indent="-28575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</a:rPr>
              <a:t>Designed to be low administrative burden for sites involved.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SWAG region sites</a:t>
            </a: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4294967295"/>
          </p:nvPr>
        </p:nvSpPr>
        <p:spPr>
          <a:xfrm>
            <a:off x="8367225" y="2069075"/>
            <a:ext cx="3348000" cy="3263100"/>
          </a:xfrm>
          <a:prstGeom prst="rect">
            <a:avLst/>
          </a:prstGeom>
          <a:solidFill>
            <a:srgbClr val="C0DFE3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Velindre Cancer Centre, Cardiff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Queen Elizabeth Hospital, Birmingham</a:t>
            </a:r>
            <a:endParaRPr sz="1600" baseline="30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Guy’s and St Thomas’, London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Torbay Hospital, Torbay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baseline="30000">
              <a:solidFill>
                <a:srgbClr val="193E72"/>
              </a:solidFill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4294967295"/>
          </p:nvPr>
        </p:nvSpPr>
        <p:spPr>
          <a:xfrm>
            <a:off x="4395928" y="1293223"/>
            <a:ext cx="3348000" cy="684000"/>
          </a:xfrm>
          <a:prstGeom prst="rect">
            <a:avLst/>
          </a:prstGeom>
          <a:solidFill>
            <a:srgbClr val="C0DF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2000"/>
              <a:buNone/>
            </a:pPr>
            <a:r>
              <a:rPr lang="en-GB" sz="1800">
                <a:solidFill>
                  <a:srgbClr val="005EB8"/>
                </a:solidFill>
              </a:rPr>
              <a:t>Cellular Pathology Genomic Centres (CPGC)</a:t>
            </a:r>
            <a:endParaRPr sz="18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4294967295"/>
          </p:nvPr>
        </p:nvSpPr>
        <p:spPr>
          <a:xfrm>
            <a:off x="4395937" y="2073725"/>
            <a:ext cx="3348000" cy="3253800"/>
          </a:xfrm>
          <a:prstGeom prst="rect">
            <a:avLst/>
          </a:prstGeom>
          <a:solidFill>
            <a:srgbClr val="C0DFE3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71428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North Bristol NHS Trust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(Severn Pathology)</a:t>
            </a:r>
            <a:endParaRPr sz="2000">
              <a:solidFill>
                <a:srgbClr val="193E72"/>
              </a:solidFill>
            </a:endParaRPr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1"/>
          </p:nvPr>
        </p:nvSpPr>
        <p:spPr>
          <a:xfrm>
            <a:off x="596226" y="1293225"/>
            <a:ext cx="3176400" cy="708000"/>
          </a:xfrm>
          <a:prstGeom prst="rect">
            <a:avLst/>
          </a:prstGeom>
          <a:solidFill>
            <a:srgbClr val="C0DFE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BBB2"/>
              </a:buClr>
              <a:buSzPts val="2200"/>
              <a:buNone/>
            </a:pPr>
            <a:r>
              <a:rPr lang="en-GB" sz="1800">
                <a:solidFill>
                  <a:srgbClr val="005EB8"/>
                </a:solidFill>
              </a:rPr>
              <a:t>CVLP sites</a:t>
            </a:r>
            <a:r>
              <a:rPr lang="en-GB" sz="1800">
                <a:solidFill>
                  <a:srgbClr val="42BBB2"/>
                </a:solidFill>
              </a:rPr>
              <a:t> </a:t>
            </a:r>
            <a:endParaRPr sz="1800"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4294967295"/>
          </p:nvPr>
        </p:nvSpPr>
        <p:spPr>
          <a:xfrm>
            <a:off x="596225" y="2073729"/>
            <a:ext cx="3176400" cy="3708900"/>
          </a:xfrm>
          <a:prstGeom prst="rect">
            <a:avLst/>
          </a:prstGeom>
          <a:solidFill>
            <a:srgbClr val="C0DFE3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600" b="1">
                <a:solidFill>
                  <a:srgbClr val="193E72"/>
                </a:solidFill>
              </a:rPr>
              <a:t>Live: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Gloucester Hospitals NHS Foundation Trust</a:t>
            </a: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28571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North Bristol NHS Trust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85714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Royal United Hospitals Bath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Somerset NHS Foundation Trust – Musgrove Park and Yeovil</a:t>
            </a:r>
            <a:r>
              <a:rPr lang="en-GB" sz="1600" baseline="30000">
                <a:solidFill>
                  <a:srgbClr val="193E72"/>
                </a:solidFill>
              </a:rPr>
              <a:t> </a:t>
            </a: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GB" sz="1600">
                <a:solidFill>
                  <a:srgbClr val="193E72"/>
                </a:solidFill>
              </a:rPr>
              <a:t>University Hospitals Bristol &amp; Weston NHS Foundation Trust - BHOC</a:t>
            </a:r>
            <a:endParaRPr sz="20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5714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>
              <a:solidFill>
                <a:srgbClr val="193E72"/>
              </a:solidFill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4294967295"/>
          </p:nvPr>
        </p:nvSpPr>
        <p:spPr>
          <a:xfrm>
            <a:off x="8367224" y="1293216"/>
            <a:ext cx="3348000" cy="684000"/>
          </a:xfrm>
          <a:prstGeom prst="rect">
            <a:avLst/>
          </a:prstGeom>
          <a:solidFill>
            <a:srgbClr val="C0DFE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25563"/>
              </a:buClr>
              <a:buSzPts val="2035"/>
              <a:buNone/>
            </a:pPr>
            <a:r>
              <a:rPr lang="en-GB" sz="1800">
                <a:solidFill>
                  <a:srgbClr val="005EB8"/>
                </a:solidFill>
              </a:rPr>
              <a:t>Colorectal Cancer vaccine trial sites </a:t>
            </a:r>
            <a:endParaRPr sz="1800">
              <a:solidFill>
                <a:srgbClr val="005EB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/>
        </p:nvSpPr>
        <p:spPr>
          <a:xfrm>
            <a:off x="1085850" y="56500"/>
            <a:ext cx="8829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93E72"/>
                </a:solidFill>
              </a:rPr>
              <a:t>Cancer Vaccine Pathway Studies: Urology</a:t>
            </a:r>
            <a:endParaRPr sz="2700">
              <a:solidFill>
                <a:srgbClr val="193E72"/>
              </a:solidFill>
            </a:endParaRPr>
          </a:p>
        </p:txBody>
      </p:sp>
      <p:graphicFrame>
        <p:nvGraphicFramePr>
          <p:cNvPr id="206" name="Google Shape;206;p21"/>
          <p:cNvGraphicFramePr/>
          <p:nvPr/>
        </p:nvGraphicFramePr>
        <p:xfrm>
          <a:off x="131675" y="116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{EB993D9A-F038-4194-A7FB-6B75AB6C8105}</a:tableStyleId>
              </a:tblPr>
              <a:tblGrid>
                <a:gridCol w="1060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V940-005 - </a:t>
                      </a:r>
                      <a:r>
                        <a:rPr lang="en-GB"/>
                        <a:t>A Phase 2  Study Evaluating Adjuvant V940/mRNA-4157+Pembro vs Placebo + Pembro in High-Risk Muscle Invasive Urothelial Carcinoma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 Setup, Approval Received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V940-004 - </a:t>
                      </a:r>
                      <a:r>
                        <a:rPr lang="en-GB"/>
                        <a:t>A Phase 2, Randomized, Double-blind, Clinical Study of V940 (mRNA-4157) Plus Pembrolizumab (MK-3475) Versus Placebo Plus Pembrolizumab in the Adjuvant Treatment of Participants With Renal Cell Carcinoma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 Setup, Pending Approval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Mobilize Trial - </a:t>
                      </a:r>
                      <a:r>
                        <a:rPr lang="en-GB"/>
                        <a:t>Phase 1/2 Study of mRNA 4359 Administered Alone and in Combination With Immune Checkpoint Blockade in Participants with Advanced Solid Tumors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BNT142-01 - </a:t>
                      </a:r>
                      <a:r>
                        <a:rPr lang="en-GB"/>
                        <a:t>First-in-human, open-label, multicenter, Phase I/IIa, dose   escalation trial with expansion cohorts to evaluate safety and   preliminary efficacy of BNT142 in patients with CLDN6-positive  advanced solid tumours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Modi-1 in Patients with Breast, Head &amp; Neck, Ovarian or Renal Cancer - </a:t>
                      </a:r>
                      <a:r>
                        <a:rPr lang="en-GB"/>
                        <a:t>A Phase 1/2, Multicentre, Open-Label Study of Modi-1 in Patients with Breast, Head and Neck, Ovarian, or Renal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 Phase 1, Multicenter, Open-label, Nonrandomized, First-in-human Study of OVM-200 as a Therapeutic Vaccine in Patients with Locally Advanced or Metastatic Non Small Cell Lung Cancer, Ovarian Cancer, and Prostate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DURANCE - </a:t>
                      </a:r>
                      <a:r>
                        <a:rPr lang="en-GB"/>
                        <a:t>A phase Ib/II study to assess the safety and activity of DURvalumab (MEDI4736) in combination with S-488210/S-488211 vAccine in Non-muscle invasive bladder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7" name="Google Shape;207;p21"/>
          <p:cNvSpPr txBox="1"/>
          <p:nvPr/>
        </p:nvSpPr>
        <p:spPr>
          <a:xfrm>
            <a:off x="362575" y="694075"/>
            <a:ext cx="1063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None currently open or in setup in the SWAG region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Widescreen</PresentationFormat>
  <Paragraphs>234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Lato</vt:lpstr>
      <vt:lpstr>Arial</vt:lpstr>
      <vt:lpstr>Calibri</vt:lpstr>
      <vt:lpstr>Custom Design</vt:lpstr>
      <vt:lpstr> SWAG Network Urological Cancer Clinical Advisory Group </vt:lpstr>
      <vt:lpstr>National Urological Cancer Research Recruitment</vt:lpstr>
      <vt:lpstr>PowerPoint Presentation</vt:lpstr>
      <vt:lpstr>Open studies</vt:lpstr>
      <vt:lpstr>PowerPoint Presentation</vt:lpstr>
      <vt:lpstr>Cancer Vaccine Launch Pad (CVLP)</vt:lpstr>
      <vt:lpstr>Progress</vt:lpstr>
      <vt:lpstr>SWAG region sites</vt:lpstr>
      <vt:lpstr>PowerPoint Presentation</vt:lpstr>
      <vt:lpstr>Studies in set-up/under consideration in SWAG region</vt:lpstr>
      <vt:lpstr>PowerPoint Presentation</vt:lpstr>
      <vt:lpstr>Associate PI Scheme</vt:lpstr>
      <vt:lpstr>Clinical Research Network Transition to Research Delivery Network</vt:lpstr>
      <vt:lpstr>PowerPoint Presentation</vt:lpstr>
      <vt:lpstr>PowerPoint Presentation</vt:lpstr>
      <vt:lpstr>DETERMINE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Urological Cancer Clinical Advisory Group </dc:title>
  <dc:creator>Dunderdale, Helen</dc:creator>
  <cp:lastModifiedBy>Helen Dunderdale</cp:lastModifiedBy>
  <cp:revision>1</cp:revision>
  <dcterms:modified xsi:type="dcterms:W3CDTF">2024-06-06T09:37:29Z</dcterms:modified>
</cp:coreProperties>
</file>