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8"/>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373158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79532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313100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320286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361208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5764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383879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389524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15272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41317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33E14-4568-4AA4-A2EF-CD1841329706}" type="datetimeFigureOut">
              <a:rPr lang="en-GB" smtClean="0"/>
              <a:t>02/05/2024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90622D3-4D64-482F-917C-1FF7F8BE7900}" type="slidenum">
              <a:rPr lang="en-GB" smtClean="0"/>
              <a:t>‹#›</a:t>
            </a:fld>
            <a:endParaRPr lang="en-GB" dirty="0"/>
          </a:p>
        </p:txBody>
      </p:sp>
    </p:spTree>
    <p:extLst>
      <p:ext uri="{BB962C8B-B14F-4D97-AF65-F5344CB8AC3E}">
        <p14:creationId xmlns:p14="http://schemas.microsoft.com/office/powerpoint/2010/main" val="97032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3E14-4568-4AA4-A2EF-CD1841329706}" type="datetimeFigureOut">
              <a:rPr lang="en-GB" smtClean="0"/>
              <a:t>02/05/2024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622D3-4D64-482F-917C-1FF7F8BE7900}" type="slidenum">
              <a:rPr lang="en-GB" smtClean="0"/>
              <a:t>‹#›</a:t>
            </a:fld>
            <a:endParaRPr lang="en-GB" dirty="0"/>
          </a:p>
        </p:txBody>
      </p:sp>
    </p:spTree>
    <p:extLst>
      <p:ext uri="{BB962C8B-B14F-4D97-AF65-F5344CB8AC3E}">
        <p14:creationId xmlns:p14="http://schemas.microsoft.com/office/powerpoint/2010/main" val="303659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 name="Rectangle 1126">
            <a:extLst>
              <a:ext uri="{FF2B5EF4-FFF2-40B4-BE49-F238E27FC236}">
                <a16:creationId xmlns:a16="http://schemas.microsoft.com/office/drawing/2014/main" id="{AC477752-ACCA-41C1-9B1D-D0CED1F9C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8650" y="4072046"/>
            <a:ext cx="7886700" cy="1104033"/>
          </a:xfrm>
        </p:spPr>
        <p:txBody>
          <a:bodyPr>
            <a:normAutofit fontScale="90000"/>
          </a:bodyPr>
          <a:lstStyle/>
          <a:p>
            <a:pPr>
              <a:lnSpc>
                <a:spcPct val="90000"/>
              </a:lnSpc>
            </a:pPr>
            <a:r>
              <a:rPr lang="en-GB" sz="3500" b="1" dirty="0"/>
              <a:t>Robotic Minimally Invasive Surgery – for Colorectal Cancer Patients</a:t>
            </a:r>
            <a:br>
              <a:rPr lang="en-GB" sz="3500" b="1" dirty="0"/>
            </a:br>
            <a:r>
              <a:rPr lang="en-GB" sz="3500" b="1" dirty="0"/>
              <a:t>Shared Decision Making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28650" y="1714229"/>
            <a:ext cx="7886699" cy="65461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11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71D55-990C-1C2C-DBF3-C6CDE9157C3E}"/>
              </a:ext>
            </a:extLst>
          </p:cNvPr>
          <p:cNvSpPr>
            <a:spLocks noGrp="1"/>
          </p:cNvSpPr>
          <p:nvPr>
            <p:ph type="title"/>
          </p:nvPr>
        </p:nvSpPr>
        <p:spPr>
          <a:xfrm>
            <a:off x="395536" y="274638"/>
            <a:ext cx="8291264" cy="1143000"/>
          </a:xfrm>
        </p:spPr>
        <p:txBody>
          <a:bodyPr>
            <a:normAutofit fontScale="90000"/>
          </a:bodyPr>
          <a:lstStyle/>
          <a:p>
            <a:r>
              <a:rPr lang="en-GB" b="1" dirty="0"/>
              <a:t>Shared Decision Making for Surgery Patients – Recommendations</a:t>
            </a:r>
            <a:br>
              <a:rPr lang="en-GB" dirty="0"/>
            </a:br>
            <a:endParaRPr lang="en-GB" dirty="0"/>
          </a:p>
        </p:txBody>
      </p:sp>
      <p:sp>
        <p:nvSpPr>
          <p:cNvPr id="3" name="Content Placeholder 2">
            <a:extLst>
              <a:ext uri="{FF2B5EF4-FFF2-40B4-BE49-F238E27FC236}">
                <a16:creationId xmlns:a16="http://schemas.microsoft.com/office/drawing/2014/main" id="{B038A6D3-CE7E-FF33-8A8E-561786AAE6F5}"/>
              </a:ext>
            </a:extLst>
          </p:cNvPr>
          <p:cNvSpPr>
            <a:spLocks noGrp="1"/>
          </p:cNvSpPr>
          <p:nvPr>
            <p:ph idx="1"/>
          </p:nvPr>
        </p:nvSpPr>
        <p:spPr>
          <a:xfrm>
            <a:off x="457200" y="1196752"/>
            <a:ext cx="8229600" cy="4781128"/>
          </a:xfrm>
        </p:spPr>
        <p:txBody>
          <a:bodyPr>
            <a:noAutofit/>
          </a:bodyPr>
          <a:lstStyle/>
          <a:p>
            <a:r>
              <a:rPr lang="en-GB" sz="1600" dirty="0"/>
              <a:t>Shared decision making in consent, safety and transparency in surgical treatments is the central principle within colorectal patient care</a:t>
            </a:r>
          </a:p>
          <a:p>
            <a:r>
              <a:rPr lang="en-GB" sz="1600" dirty="0"/>
              <a:t>Patient’s care preferences are central. </a:t>
            </a:r>
          </a:p>
          <a:p>
            <a:r>
              <a:rPr lang="en-GB" sz="1600" dirty="0"/>
              <a:t>There are 8 themes which consent process must include relating to any procedure:</a:t>
            </a:r>
          </a:p>
          <a:p>
            <a:pPr marL="0" indent="0">
              <a:buNone/>
            </a:pPr>
            <a:r>
              <a:rPr lang="en-GB" sz="1600" dirty="0"/>
              <a:t>The first theme to be addressed is that this is a new procedure for department, and we will explain what makes this new for our department. </a:t>
            </a:r>
          </a:p>
          <a:p>
            <a:pPr marL="0" indent="0">
              <a:buNone/>
            </a:pPr>
            <a:r>
              <a:rPr lang="en-GB" sz="1600" dirty="0"/>
              <a:t>The second theme will cover the expected risks and benefits of this device and the reasons why this may be right for this patient. </a:t>
            </a:r>
          </a:p>
          <a:p>
            <a:pPr marL="0" indent="0">
              <a:buNone/>
            </a:pPr>
            <a:r>
              <a:rPr lang="en-GB" sz="1600" dirty="0"/>
              <a:t>The third theme is the existence and availability of alternative surgical approaches. </a:t>
            </a:r>
          </a:p>
          <a:p>
            <a:pPr marL="0" indent="0">
              <a:buNone/>
            </a:pPr>
            <a:r>
              <a:rPr lang="en-GB" sz="1600" dirty="0"/>
              <a:t>The fourth theme will relate to patient choice, and that the patient is entitled and supported to choose either robotic surgery or current standard care within the trust. </a:t>
            </a:r>
          </a:p>
          <a:p>
            <a:pPr marL="0" indent="0">
              <a:buNone/>
            </a:pPr>
            <a:r>
              <a:rPr lang="en-GB" sz="1600" dirty="0"/>
              <a:t>The fifth theme is that of the unknown, including changes or modifications in approaches in the future. </a:t>
            </a:r>
          </a:p>
          <a:p>
            <a:pPr marL="0" indent="0">
              <a:buNone/>
            </a:pPr>
            <a:r>
              <a:rPr lang="en-GB" sz="1600" dirty="0"/>
              <a:t>The sixth theme, convers our expertise as colorectal surgeons and our current experience both with other MIS and robotic MIS, our experience as this develops, together with experienced national mentor supervision of cases. </a:t>
            </a:r>
          </a:p>
          <a:p>
            <a:pPr marL="0" indent="0">
              <a:buNone/>
            </a:pPr>
            <a:r>
              <a:rPr lang="en-GB" sz="1600" dirty="0"/>
              <a:t>The seventh theme will indicate that this process is under strict governance review in the context of national and international guidance. </a:t>
            </a:r>
          </a:p>
          <a:p>
            <a:pPr marL="0" indent="0">
              <a:buNone/>
            </a:pPr>
            <a:r>
              <a:rPr lang="en-GB" sz="1600" dirty="0"/>
              <a:t>The eight theme is to highlight any conflict of interest in relation to robotic surgery. These themes have been identified with NICE and the GMC.</a:t>
            </a:r>
          </a:p>
        </p:txBody>
      </p:sp>
    </p:spTree>
    <p:extLst>
      <p:ext uri="{BB962C8B-B14F-4D97-AF65-F5344CB8AC3E}">
        <p14:creationId xmlns:p14="http://schemas.microsoft.com/office/powerpoint/2010/main" val="71543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263</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Robotic Minimally Invasive Surgery – for Colorectal Cancer Patients Shared Decision Making </vt:lpstr>
      <vt:lpstr>Shared Decision Making for Surgery Patients – Recommendations </vt:lpstr>
    </vt:vector>
  </TitlesOfParts>
  <Company>UHBrstiol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Cancer Clinical Leads</dc:title>
  <dc:creator>Dunderdale, Helen</dc:creator>
  <cp:lastModifiedBy>Helen Dunderdale</cp:lastModifiedBy>
  <cp:revision>26</cp:revision>
  <dcterms:created xsi:type="dcterms:W3CDTF">2018-09-10T10:35:41Z</dcterms:created>
  <dcterms:modified xsi:type="dcterms:W3CDTF">2024-05-02T15:47:18Z</dcterms:modified>
</cp:coreProperties>
</file>