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435" r:id="rId2"/>
    <p:sldId id="1341" r:id="rId3"/>
    <p:sldId id="896" r:id="rId4"/>
    <p:sldId id="505" r:id="rId5"/>
    <p:sldId id="506" r:id="rId6"/>
    <p:sldId id="1382" r:id="rId7"/>
    <p:sldId id="537" r:id="rId8"/>
    <p:sldId id="538" r:id="rId9"/>
    <p:sldId id="539" r:id="rId10"/>
    <p:sldId id="540" r:id="rId11"/>
    <p:sldId id="1348" r:id="rId12"/>
    <p:sldId id="531" r:id="rId13"/>
    <p:sldId id="532" r:id="rId14"/>
    <p:sldId id="530" r:id="rId15"/>
    <p:sldId id="1384" r:id="rId16"/>
    <p:sldId id="515" r:id="rId17"/>
    <p:sldId id="1383" r:id="rId18"/>
    <p:sldId id="889" r:id="rId19"/>
    <p:sldId id="898" r:id="rId20"/>
    <p:sldId id="1386" r:id="rId21"/>
    <p:sldId id="1385" r:id="rId22"/>
    <p:sldId id="2147474001" r:id="rId23"/>
    <p:sldId id="2147473999" r:id="rId24"/>
    <p:sldId id="2147474002" r:id="rId25"/>
    <p:sldId id="2147474000" r:id="rId26"/>
    <p:sldId id="895" r:id="rId27"/>
    <p:sldId id="2147473995" r:id="rId28"/>
    <p:sldId id="2147473971" r:id="rId29"/>
    <p:sldId id="2147473997" r:id="rId30"/>
    <p:sldId id="2147473994" r:id="rId31"/>
    <p:sldId id="2147473998" r:id="rId32"/>
    <p:sldId id="138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.BNH.BAS.NHS.UK\Pseudomyxoma$\Monthly%20Governance%20&amp;%20Annual%20Reports\Annual%20Report%20Data\2022-23\Age%20Demographics%20LA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100" b="1" i="0" baseline="0" dirty="0">
                <a:solidFill>
                  <a:sysClr val="windowText" lastClr="000000"/>
                </a:solidFill>
                <a:effectLst/>
              </a:rPr>
              <a:t>Colorectal Peritoneal Metastases</a:t>
            </a:r>
            <a:endParaRPr lang="en-GB" sz="1100" b="1" dirty="0">
              <a:solidFill>
                <a:sysClr val="windowText" lastClr="000000"/>
              </a:solidFill>
              <a:effectLst/>
            </a:endParaRPr>
          </a:p>
          <a:p>
            <a:pPr>
              <a:defRPr b="1"/>
            </a:pPr>
            <a:r>
              <a:rPr lang="en-GB" sz="1100" b="1" i="0" baseline="0" dirty="0">
                <a:solidFill>
                  <a:sysClr val="windowText" lastClr="000000"/>
                </a:solidFill>
                <a:effectLst/>
              </a:rPr>
              <a:t>Referrals by Age</a:t>
            </a:r>
            <a:endParaRPr lang="en-GB" sz="1100" b="1" dirty="0">
              <a:solidFill>
                <a:sysClr val="windowText" lastClr="000000"/>
              </a:solidFill>
              <a:effectLst/>
            </a:endParaRPr>
          </a:p>
          <a:p>
            <a:pPr>
              <a:defRPr b="1"/>
            </a:pPr>
            <a:endParaRPr lang="en-US" b="1" dirty="0"/>
          </a:p>
        </c:rich>
      </c:tx>
      <c:layout>
        <c:manualLayout>
          <c:xMode val="edge"/>
          <c:yMode val="edge"/>
          <c:x val="0.20612370824963822"/>
          <c:y val="5.93810345391891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811364675078018"/>
          <c:y val="0.31456622491956543"/>
          <c:w val="0.85588141415209007"/>
          <c:h val="0.55876568091295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Age!$C$2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263D633-743C-453D-963E-13E0CBCC8946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2D0C-4F28-82C7-2E5B9B9524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DCEE8F9-E4DD-4EF0-8899-F2128CDCBD36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2D0C-4F28-82C7-2E5B9B95243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FBDDE52-9505-4E1F-AB35-2074746A4E31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2D0C-4F28-82C7-2E5B9B95243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F55CC32-C223-4416-88F5-35FDBCE83A5A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2D0C-4F28-82C7-2E5B9B95243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20E17F2-89AA-4137-915C-6E7BF7E0B162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2D0C-4F28-82C7-2E5B9B95243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9BC1066-24EF-4C2F-A68A-9DDFCC5BF71E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2D0C-4F28-82C7-2E5B9B95243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C06AB29-EE7A-453E-8AF4-9C507CA78CEA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2D0C-4F28-82C7-2E5B9B9524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Age!$B$3:$B$9</c:f>
              <c:strCache>
                <c:ptCount val="7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75+</c:v>
                </c:pt>
              </c:strCache>
            </c:strRef>
          </c:cat>
          <c:val>
            <c:numRef>
              <c:f>Age!$C$3:$C$9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46</c:v>
                </c:pt>
                <c:pt idx="3">
                  <c:v>64</c:v>
                </c:pt>
                <c:pt idx="4">
                  <c:v>90</c:v>
                </c:pt>
                <c:pt idx="5">
                  <c:v>94</c:v>
                </c:pt>
                <c:pt idx="6">
                  <c:v>57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Age!$D$3:$D$9</c15:f>
                <c15:dlblRangeCache>
                  <c:ptCount val="7"/>
                  <c:pt idx="0">
                    <c:v>0%</c:v>
                  </c:pt>
                  <c:pt idx="1">
                    <c:v>2%</c:v>
                  </c:pt>
                  <c:pt idx="2">
                    <c:v>13%</c:v>
                  </c:pt>
                  <c:pt idx="3">
                    <c:v>18%</c:v>
                  </c:pt>
                  <c:pt idx="4">
                    <c:v>25%</c:v>
                  </c:pt>
                  <c:pt idx="5">
                    <c:v>26%</c:v>
                  </c:pt>
                  <c:pt idx="6">
                    <c:v>16%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2D0C-4F28-82C7-2E5B9B9524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15479648"/>
        <c:axId val="415483392"/>
      </c:barChart>
      <c:catAx>
        <c:axId val="41547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483392"/>
        <c:crosses val="autoZero"/>
        <c:auto val="1"/>
        <c:lblAlgn val="ctr"/>
        <c:lblOffset val="100"/>
        <c:noMultiLvlLbl val="0"/>
      </c:catAx>
      <c:valAx>
        <c:axId val="41548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47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0DE68-DC08-F147-AB2B-240B22FB5D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C2E0E-33EF-C34D-B8F4-0A5F8E306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3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/>
              <a:t>Back ground to the unit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/>
              <a:t>First case in 1994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err="1"/>
              <a:t>Brendna</a:t>
            </a:r>
            <a:r>
              <a:rPr lang="en-AU" altLang="en-US"/>
              <a:t> Moran appt 1995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/>
              <a:t>First 100 cases over 8 years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/>
              <a:t>2000 appt UK national centre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/>
              <a:t>Good NHS90 % of population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/>
              <a:t>2nd centre Manchester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/>
              <a:t>Remit evaluation and treatment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err="1"/>
              <a:t>Increasign</a:t>
            </a:r>
            <a:r>
              <a:rPr lang="en-AU" altLang="en-US"/>
              <a:t> referrals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/>
              <a:t>Transplant 2013</a:t>
            </a:r>
          </a:p>
          <a:p>
            <a:pPr eaLnBrk="1" hangingPunct="1">
              <a:spcBef>
                <a:spcPct val="0"/>
              </a:spcBef>
            </a:pPr>
            <a:endParaRPr lang="en-AU" altLang="en-US"/>
          </a:p>
          <a:p>
            <a:pPr eaLnBrk="1" hangingPunct="1">
              <a:spcBef>
                <a:spcPct val="0"/>
              </a:spcBef>
            </a:pPr>
            <a:endParaRPr lang="en-AU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latin typeface="Calibri" pitchFamily="34" charset="0"/>
              </a:defRPr>
            </a:lvl1pPr>
            <a:lvl2pPr marL="511818" indent="-196853">
              <a:defRPr sz="1700">
                <a:solidFill>
                  <a:schemeClr val="tx1"/>
                </a:solidFill>
                <a:latin typeface="Calibri" pitchFamily="34" charset="0"/>
              </a:defRPr>
            </a:lvl2pPr>
            <a:lvl3pPr marL="787413" indent="-157483"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102378" indent="-157483">
              <a:defRPr sz="1700">
                <a:solidFill>
                  <a:schemeClr val="tx1"/>
                </a:solidFill>
                <a:latin typeface="Calibri" pitchFamily="34" charset="0"/>
              </a:defRPr>
            </a:lvl4pPr>
            <a:lvl5pPr marL="1417343" indent="-157483">
              <a:defRPr sz="1700">
                <a:solidFill>
                  <a:schemeClr val="tx1"/>
                </a:solidFill>
                <a:latin typeface="Calibri" pitchFamily="34" charset="0"/>
              </a:defRPr>
            </a:lvl5pPr>
            <a:lvl6pPr marL="1732308" indent="-157483" defTabSz="88146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6pPr>
            <a:lvl7pPr marL="2047273" indent="-157483" defTabSz="88146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7pPr>
            <a:lvl8pPr marL="2362238" indent="-157483" defTabSz="88146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8pPr>
            <a:lvl9pPr marL="2677203" indent="-157483" defTabSz="88146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881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34930-1951-4157-A9F0-0413402ECFDD}" type="slidenum"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881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328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F89153-9179-44DF-AE8C-D7177947CC0B}" type="slidenum">
              <a:rPr lang="en-GB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11</a:t>
            </a:fld>
            <a:endParaRPr lang="en-GB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4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P:	Primary tumour and Peritoneal Cancer Index, estimated by imaging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A:	Ascites and abdominal wall involvement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U:	Unfavourable sites of involvement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S:	Small bowel and mesenteric disease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E:	Extra peritoneal metastases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C2E0E-33EF-C34D-B8F4-0A5F8E3066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MSI, microsatellite instability; MSS, microsatellite stable; WT, wild type.#</a:t>
            </a:r>
          </a:p>
          <a:p>
            <a:r>
              <a:rPr lang="en-US" i="1"/>
              <a:t>Consensus molecular subtypes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A03E61-E294-43CD-85F5-61BED1165C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More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C2E0E-33EF-C34D-B8F4-0A5F8E3066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MI_Logo_Left_CMYK.t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000" y="468000"/>
            <a:ext cx="2639568" cy="893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54" y="468000"/>
            <a:ext cx="755904" cy="3047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5427678" y="6189135"/>
            <a:ext cx="131707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lnSpc>
                <a:spcPts val="1000"/>
              </a:lnSpc>
            </a:pPr>
            <a:r>
              <a:rPr lang="en-US" sz="800" kern="1200" baseline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Working in partnership with:</a:t>
            </a:r>
            <a:endParaRPr lang="en-US" sz="800" baseline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03" y="6189135"/>
            <a:ext cx="853425" cy="332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1" y="6200519"/>
            <a:ext cx="784167" cy="248503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 rot="5400000">
            <a:off x="7589654" y="6355655"/>
            <a:ext cx="332896" cy="1444"/>
          </a:xfrm>
          <a:prstGeom prst="line">
            <a:avLst/>
          </a:prstGeom>
          <a:ln w="381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396000" y="6153679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396000" y="6189929"/>
            <a:ext cx="3028425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baseline="0">
                <a:latin typeface="Arial" panose="020B0604020202020204" pitchFamily="34" charset="0"/>
                <a:cs typeface="Arial" panose="020B0604020202020204" pitchFamily="34" charset="0"/>
              </a:rPr>
              <a:t>PMI Basingstoke </a:t>
            </a:r>
            <a:r>
              <a:rPr lang="en-US" sz="800" baseline="0" err="1">
                <a:latin typeface="Arial" panose="020B0604020202020204" pitchFamily="34" charset="0"/>
                <a:cs typeface="Arial" panose="020B0604020202020204" pitchFamily="34" charset="0"/>
              </a:rPr>
              <a:t>Basingstoke</a:t>
            </a:r>
            <a:r>
              <a:rPr lang="en-US" sz="800" baseline="0">
                <a:latin typeface="Arial" panose="020B0604020202020204" pitchFamily="34" charset="0"/>
                <a:cs typeface="Arial" panose="020B0604020202020204" pitchFamily="34" charset="0"/>
              </a:rPr>
              <a:t> and North Hampshire Hospital </a:t>
            </a:r>
            <a:br>
              <a:rPr lang="en-US" sz="800" baseline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aseline="0" err="1">
                <a:latin typeface="Arial" panose="020B0604020202020204" pitchFamily="34" charset="0"/>
                <a:cs typeface="Arial" panose="020B0604020202020204" pitchFamily="34" charset="0"/>
              </a:rPr>
              <a:t>Aldermaston</a:t>
            </a:r>
            <a:r>
              <a:rPr lang="en-US" sz="800" baseline="0">
                <a:latin typeface="Arial" panose="020B0604020202020204" pitchFamily="34" charset="0"/>
                <a:cs typeface="Arial" panose="020B0604020202020204" pitchFamily="34" charset="0"/>
              </a:rPr>
              <a:t> Road, Basingstoke, Hampshire RG24 9NA</a:t>
            </a:r>
          </a:p>
          <a:p>
            <a:pPr>
              <a:lnSpc>
                <a:spcPts val="1000"/>
              </a:lnSpc>
            </a:pPr>
            <a:r>
              <a:rPr lang="en-US" sz="800" b="1" baseline="0">
                <a:latin typeface="Arial" panose="020B0604020202020204" pitchFamily="34" charset="0"/>
                <a:cs typeface="Arial" panose="020B0604020202020204" pitchFamily="34" charset="0"/>
              </a:rPr>
              <a:t>www.pmibasingstoke.com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8477" y="2111827"/>
            <a:ext cx="8172581" cy="1143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MI_Logo_Left_CMYK.t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000" y="468000"/>
            <a:ext cx="2639568" cy="893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54" y="468002"/>
            <a:ext cx="755904" cy="3047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5427680" y="6189136"/>
            <a:ext cx="1317071" cy="1025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lnSpc>
                <a:spcPts val="833"/>
              </a:lnSpc>
            </a:pPr>
            <a:r>
              <a:rPr lang="en-US" sz="667" kern="1200" baseline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Working in partnership with:</a:t>
            </a:r>
            <a:endParaRPr lang="en-US" sz="667" baseline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05" y="6189136"/>
            <a:ext cx="853425" cy="332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1" y="6200520"/>
            <a:ext cx="784167" cy="248503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 rot="5400000">
            <a:off x="7589655" y="6355655"/>
            <a:ext cx="332896" cy="1444"/>
          </a:xfrm>
          <a:prstGeom prst="line">
            <a:avLst/>
          </a:prstGeom>
          <a:ln w="381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396000" y="6153679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396002" y="6189931"/>
            <a:ext cx="30284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833"/>
              </a:lnSpc>
            </a:pPr>
            <a:r>
              <a:rPr lang="en-US" sz="667" b="1" baseline="0">
                <a:latin typeface="Arial" panose="020B0604020202020204" pitchFamily="34" charset="0"/>
                <a:cs typeface="Arial" panose="020B0604020202020204" pitchFamily="34" charset="0"/>
              </a:rPr>
              <a:t>PMI Basingstoke </a:t>
            </a:r>
            <a:r>
              <a:rPr lang="en-US" sz="667" baseline="0" err="1">
                <a:latin typeface="Arial" panose="020B0604020202020204" pitchFamily="34" charset="0"/>
                <a:cs typeface="Arial" panose="020B0604020202020204" pitchFamily="34" charset="0"/>
              </a:rPr>
              <a:t>Basingstoke</a:t>
            </a:r>
            <a:r>
              <a:rPr lang="en-US" sz="667" baseline="0">
                <a:latin typeface="Arial" panose="020B0604020202020204" pitchFamily="34" charset="0"/>
                <a:cs typeface="Arial" panose="020B0604020202020204" pitchFamily="34" charset="0"/>
              </a:rPr>
              <a:t> and North Hampshire Hospital </a:t>
            </a:r>
            <a:br>
              <a:rPr lang="en-US" sz="667" baseline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7" baseline="0" err="1">
                <a:latin typeface="Arial" panose="020B0604020202020204" pitchFamily="34" charset="0"/>
                <a:cs typeface="Arial" panose="020B0604020202020204" pitchFamily="34" charset="0"/>
              </a:rPr>
              <a:t>Aldermaston</a:t>
            </a:r>
            <a:r>
              <a:rPr lang="en-US" sz="667" baseline="0">
                <a:latin typeface="Arial" panose="020B0604020202020204" pitchFamily="34" charset="0"/>
                <a:cs typeface="Arial" panose="020B0604020202020204" pitchFamily="34" charset="0"/>
              </a:rPr>
              <a:t> Road, Basingstoke, Hampshire RG24 9NA</a:t>
            </a:r>
          </a:p>
          <a:p>
            <a:pPr>
              <a:lnSpc>
                <a:spcPts val="833"/>
              </a:lnSpc>
            </a:pPr>
            <a:r>
              <a:rPr lang="en-US" sz="667" b="1" baseline="0">
                <a:latin typeface="Arial" panose="020B0604020202020204" pitchFamily="34" charset="0"/>
                <a:cs typeface="Arial" panose="020B0604020202020204" pitchFamily="34" charset="0"/>
              </a:rPr>
              <a:t>www.pmibasingstoke.com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8479" y="2111827"/>
            <a:ext cx="8172581" cy="1143000"/>
          </a:xfrm>
        </p:spPr>
        <p:txBody>
          <a:bodyPr lIns="0" tIns="0" rIns="0" bIns="0" anchor="t" anchorCtr="0">
            <a:noAutofit/>
          </a:bodyPr>
          <a:lstStyle>
            <a:lvl1pPr algn="l">
              <a:defRPr sz="3333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68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5750" y="342900"/>
            <a:ext cx="8610600" cy="622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-396875" y="5949950"/>
            <a:ext cx="5414963" cy="538163"/>
            <a:chOff x="2208" y="3744"/>
            <a:chExt cx="3171" cy="339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208" y="3744"/>
              <a:ext cx="2477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0" hangingPunct="0">
                <a:lnSpc>
                  <a:spcPct val="90000"/>
                </a:lnSpc>
                <a:defRPr/>
              </a:pPr>
              <a:r>
                <a:rPr lang="en-GB" b="0">
                  <a:solidFill>
                    <a:srgbClr val="CCEC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utiger 45 Light" pitchFamily="34" charset="0"/>
                </a:rPr>
                <a:t>North</a:t>
              </a:r>
              <a:r>
                <a:rPr lang="en-GB" b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utiger 45 Light" pitchFamily="34" charset="0"/>
                </a:rPr>
                <a:t> </a:t>
              </a:r>
              <a:r>
                <a:rPr lang="en-GB" b="0">
                  <a:solidFill>
                    <a:srgbClr val="CCEC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utiger 45 Light" pitchFamily="34" charset="0"/>
                </a:rPr>
                <a:t>Hampshire</a:t>
              </a:r>
              <a:r>
                <a:rPr lang="en-GB" b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utiger 45 Light" pitchFamily="34" charset="0"/>
                </a:rPr>
                <a:t> </a:t>
              </a:r>
              <a:r>
                <a:rPr lang="en-GB" b="0">
                  <a:solidFill>
                    <a:srgbClr val="CCEC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utiger 45 Light" pitchFamily="34" charset="0"/>
                </a:rPr>
                <a:t>Hospitals</a:t>
              </a:r>
              <a:endParaRPr lang="en-GB" b="0" i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utiger 45 Light" pitchFamily="34" charset="0"/>
              </a:endParaRPr>
            </a:p>
            <a:p>
              <a:pPr algn="r" eaLnBrk="0" hangingPunct="0">
                <a:lnSpc>
                  <a:spcPct val="90000"/>
                </a:lnSpc>
                <a:defRPr/>
              </a:pPr>
              <a:r>
                <a:rPr lang="en-GB" sz="1200" b="0">
                  <a:solidFill>
                    <a:srgbClr val="CCEC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utiger 45 Light" pitchFamily="34" charset="0"/>
                </a:rPr>
                <a:t>NHS</a:t>
              </a:r>
              <a:r>
                <a:rPr lang="en-GB" sz="1200" b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utiger 45 Light" pitchFamily="34" charset="0"/>
                </a:rPr>
                <a:t> </a:t>
              </a:r>
              <a:r>
                <a:rPr lang="en-GB" sz="1200" b="0">
                  <a:solidFill>
                    <a:srgbClr val="CCEC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utiger 45 Light" pitchFamily="34" charset="0"/>
                </a:rPr>
                <a:t>Trust</a:t>
              </a:r>
              <a:endParaRPr lang="en-GB" sz="1600" b="0">
                <a:solidFill>
                  <a:srgbClr val="006699"/>
                </a:solidFill>
                <a:latin typeface="Frutiger 45 Light" pitchFamily="34" charset="0"/>
              </a:endParaRPr>
            </a:p>
          </p:txBody>
        </p:sp>
        <p:pic>
          <p:nvPicPr>
            <p:cNvPr id="7" name="Picture 7" descr="NHS RG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809"/>
              <a:ext cx="675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304800" y="5943600"/>
            <a:ext cx="8610600" cy="0"/>
          </a:xfrm>
          <a:prstGeom prst="line">
            <a:avLst/>
          </a:prstGeom>
          <a:noFill/>
          <a:ln w="317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002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 sz="36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9543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I_Logo_Left_CMYK.tif"/>
          <p:cNvPicPr>
            <a:picLocks noChangeAspect="1"/>
          </p:cNvPicPr>
          <p:nvPr userDrawn="1"/>
        </p:nvPicPr>
        <p:blipFill>
          <a:blip r:embed="rId2"/>
          <a:srcRect r="54773"/>
          <a:stretch>
            <a:fillRect/>
          </a:stretch>
        </p:blipFill>
        <p:spPr>
          <a:xfrm>
            <a:off x="7388483" y="461511"/>
            <a:ext cx="1193800" cy="893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96" y="6222690"/>
            <a:ext cx="755904" cy="3047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554871" y="6189134"/>
            <a:ext cx="13800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lnSpc>
                <a:spcPts val="1000"/>
              </a:lnSpc>
            </a:pPr>
            <a:r>
              <a:rPr lang="en-US" sz="800" kern="1200" baseline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Working in partnership with:</a:t>
            </a:r>
            <a:endParaRPr lang="en-US" sz="800" baseline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03" y="6189134"/>
            <a:ext cx="938162" cy="332896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 rot="5400000">
            <a:off x="4776531" y="6354788"/>
            <a:ext cx="332896" cy="1588"/>
          </a:xfrm>
          <a:prstGeom prst="line">
            <a:avLst/>
          </a:prstGeom>
          <a:ln w="381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96000" y="1872000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396000" y="6153679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96000" y="6189134"/>
            <a:ext cx="238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CD7FBFE2-4CE7-4AB8-A3A2-770E31F60FD3}" type="slidenum">
              <a:rPr lang="en-GB" sz="8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828000" y="6189134"/>
            <a:ext cx="13123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>
                <a:latin typeface="Arial" panose="020B0604020202020204" pitchFamily="34" charset="0"/>
                <a:cs typeface="Arial" panose="020B0604020202020204" pitchFamily="34" charset="0"/>
              </a:rPr>
              <a:t>www.pmibasingstoke.com</a:t>
            </a:r>
          </a:p>
          <a:p>
            <a:endParaRPr lang="en-GB" sz="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5288" y="1871663"/>
            <a:ext cx="8135937" cy="4000500"/>
          </a:xfrm>
        </p:spPr>
        <p:txBody>
          <a:bodyPr t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31" y="6189134"/>
            <a:ext cx="856015" cy="271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I_Logo_Left_CMYK.tif"/>
          <p:cNvPicPr>
            <a:picLocks noChangeAspect="1"/>
          </p:cNvPicPr>
          <p:nvPr userDrawn="1"/>
        </p:nvPicPr>
        <p:blipFill>
          <a:blip r:embed="rId2"/>
          <a:srcRect r="54773"/>
          <a:stretch>
            <a:fillRect/>
          </a:stretch>
        </p:blipFill>
        <p:spPr>
          <a:xfrm>
            <a:off x="7388483" y="461511"/>
            <a:ext cx="1193800" cy="89306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554871" y="6189134"/>
            <a:ext cx="13800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lnSpc>
                <a:spcPts val="1000"/>
              </a:lnSpc>
            </a:pPr>
            <a:r>
              <a:rPr lang="en-US" sz="800" kern="1200" baseline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Working in partnership with:</a:t>
            </a:r>
            <a:endParaRPr lang="en-US" sz="800" baseline="0">
              <a:latin typeface="Arial"/>
              <a:cs typeface="Arial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 rot="5400000">
            <a:off x="4776531" y="6354788"/>
            <a:ext cx="332896" cy="1588"/>
          </a:xfrm>
          <a:prstGeom prst="line">
            <a:avLst/>
          </a:prstGeom>
          <a:ln w="381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96000" y="1872000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396000" y="6153679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96000" y="6189134"/>
            <a:ext cx="238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CD7FBFE2-4CE7-4AB8-A3A2-770E31F60FD3}" type="slidenum">
              <a:rPr lang="en-GB" sz="8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828000" y="6189134"/>
            <a:ext cx="13123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>
                <a:latin typeface="Arial" panose="020B0604020202020204" pitchFamily="34" charset="0"/>
                <a:cs typeface="Arial" panose="020B0604020202020204" pitchFamily="34" charset="0"/>
              </a:rPr>
              <a:t>www.pmibasingstoke.com</a:t>
            </a:r>
          </a:p>
          <a:p>
            <a:endParaRPr lang="en-GB" sz="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5289" y="1871663"/>
            <a:ext cx="3971195" cy="4000500"/>
          </a:xfrm>
        </p:spPr>
        <p:txBody>
          <a:bodyPr t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0805" y="1871663"/>
            <a:ext cx="3971195" cy="4000500"/>
          </a:xfrm>
        </p:spPr>
        <p:txBody>
          <a:bodyPr t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96" y="6222690"/>
            <a:ext cx="755904" cy="3047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31" y="6189134"/>
            <a:ext cx="856015" cy="2712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03" y="6189134"/>
            <a:ext cx="938162" cy="3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2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MI_Logo_Left_CMYK.tif"/>
          <p:cNvPicPr>
            <a:picLocks noChangeAspect="1"/>
          </p:cNvPicPr>
          <p:nvPr userDrawn="1"/>
        </p:nvPicPr>
        <p:blipFill>
          <a:blip r:embed="rId2"/>
          <a:srcRect r="54773"/>
          <a:stretch>
            <a:fillRect/>
          </a:stretch>
        </p:blipFill>
        <p:spPr>
          <a:xfrm>
            <a:off x="7388483" y="461511"/>
            <a:ext cx="1193800" cy="893064"/>
          </a:xfrm>
          <a:prstGeom prst="rect">
            <a:avLst/>
          </a:prstGeom>
        </p:spPr>
      </p:pic>
      <p:sp>
        <p:nvSpPr>
          <p:cNvPr id="33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4563611" y="1984539"/>
            <a:ext cx="3968389" cy="3971644"/>
          </a:xfrm>
        </p:spPr>
        <p:txBody>
          <a:bodyPr/>
          <a:lstStyle/>
          <a:p>
            <a:endParaRPr lang="en-US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96000" y="1872000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 userDrawn="1"/>
        </p:nvSpPr>
        <p:spPr>
          <a:xfrm>
            <a:off x="2554871" y="6189134"/>
            <a:ext cx="13800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lnSpc>
                <a:spcPts val="1000"/>
              </a:lnSpc>
            </a:pPr>
            <a:r>
              <a:rPr lang="en-US" sz="800" kern="1200" baseline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Working in partnership with:</a:t>
            </a:r>
            <a:endParaRPr lang="en-US" sz="800" baseline="0">
              <a:latin typeface="Arial"/>
              <a:cs typeface="Arial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 rot="5400000">
            <a:off x="4776531" y="6354788"/>
            <a:ext cx="332896" cy="1588"/>
          </a:xfrm>
          <a:prstGeom prst="line">
            <a:avLst/>
          </a:prstGeom>
          <a:ln w="381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>
            <a:off x="396000" y="6153679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 userDrawn="1"/>
        </p:nvSpPr>
        <p:spPr>
          <a:xfrm>
            <a:off x="396000" y="6189134"/>
            <a:ext cx="238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CD7FBFE2-4CE7-4AB8-A3A2-770E31F60FD3}" type="slidenum">
              <a:rPr lang="en-GB" sz="8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 userDrawn="1"/>
        </p:nvSpPr>
        <p:spPr>
          <a:xfrm>
            <a:off x="828000" y="6189134"/>
            <a:ext cx="13123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>
                <a:latin typeface="Arial" panose="020B0604020202020204" pitchFamily="34" charset="0"/>
                <a:cs typeface="Arial" panose="020B0604020202020204" pitchFamily="34" charset="0"/>
              </a:rPr>
              <a:t>www.pmibasingstoke.com</a:t>
            </a:r>
          </a:p>
          <a:p>
            <a:endParaRPr lang="en-GB" sz="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95288" y="1871663"/>
            <a:ext cx="4068762" cy="4084637"/>
          </a:xfrm>
        </p:spPr>
        <p:txBody>
          <a:bodyPr t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96" y="6222690"/>
            <a:ext cx="755904" cy="3047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31" y="6189134"/>
            <a:ext cx="856015" cy="2712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03" y="6189134"/>
            <a:ext cx="938162" cy="3328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MI_Logo_Left_CMYK.tif"/>
          <p:cNvPicPr>
            <a:picLocks noChangeAspect="1"/>
          </p:cNvPicPr>
          <p:nvPr userDrawn="1"/>
        </p:nvPicPr>
        <p:blipFill>
          <a:blip r:embed="rId2"/>
          <a:srcRect r="54773"/>
          <a:stretch>
            <a:fillRect/>
          </a:stretch>
        </p:blipFill>
        <p:spPr>
          <a:xfrm>
            <a:off x="7388483" y="461511"/>
            <a:ext cx="1193800" cy="893064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396000" y="1872000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4563611" y="1984539"/>
            <a:ext cx="3968389" cy="3971644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396000" y="1984539"/>
            <a:ext cx="3968389" cy="3971644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extBox 36"/>
          <p:cNvSpPr txBox="1"/>
          <p:nvPr userDrawn="1"/>
        </p:nvSpPr>
        <p:spPr>
          <a:xfrm>
            <a:off x="2554871" y="6189134"/>
            <a:ext cx="13800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lnSpc>
                <a:spcPts val="1000"/>
              </a:lnSpc>
            </a:pPr>
            <a:r>
              <a:rPr lang="en-US" sz="800" kern="1200" baseline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Working in partnership with:</a:t>
            </a:r>
            <a:endParaRPr lang="en-US" sz="800" baseline="0">
              <a:latin typeface="Arial"/>
              <a:cs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31" y="6189134"/>
            <a:ext cx="856015" cy="271272"/>
          </a:xfrm>
          <a:prstGeom prst="rect">
            <a:avLst/>
          </a:prstGeom>
        </p:spPr>
      </p:pic>
      <p:cxnSp>
        <p:nvCxnSpPr>
          <p:cNvPr id="40" name="Straight Connector 39"/>
          <p:cNvCxnSpPr/>
          <p:nvPr userDrawn="1"/>
        </p:nvCxnSpPr>
        <p:spPr>
          <a:xfrm rot="5400000">
            <a:off x="4776531" y="6354788"/>
            <a:ext cx="332896" cy="1588"/>
          </a:xfrm>
          <a:prstGeom prst="line">
            <a:avLst/>
          </a:prstGeom>
          <a:ln w="381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396000" y="6153679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 userDrawn="1"/>
        </p:nvSpPr>
        <p:spPr>
          <a:xfrm>
            <a:off x="396000" y="6189134"/>
            <a:ext cx="238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CD7FBFE2-4CE7-4AB8-A3A2-770E31F60FD3}" type="slidenum">
              <a:rPr lang="en-GB" sz="8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828000" y="6189134"/>
            <a:ext cx="13123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>
                <a:latin typeface="Arial" panose="020B0604020202020204" pitchFamily="34" charset="0"/>
                <a:cs typeface="Arial" panose="020B0604020202020204" pitchFamily="34" charset="0"/>
              </a:rPr>
              <a:t>www.pmibasingstoke.com</a:t>
            </a:r>
          </a:p>
          <a:p>
            <a:endParaRPr lang="en-GB" sz="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96" y="6222690"/>
            <a:ext cx="755904" cy="3047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03" y="6189134"/>
            <a:ext cx="938162" cy="3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5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8820" y="557416"/>
            <a:ext cx="3746981" cy="371296"/>
          </a:xfrm>
        </p:spPr>
        <p:txBody>
          <a:bodyPr anchor="t">
            <a:noAutofit/>
          </a:bodyPr>
          <a:lstStyle>
            <a:lvl1pPr algn="l">
              <a:defRPr sz="1800" b="1" i="0" spc="0" baseline="0">
                <a:solidFill>
                  <a:srgbClr val="00A0D6"/>
                </a:solidFill>
                <a:latin typeface="Helvetica"/>
                <a:cs typeface="Helvetica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8820" y="2017325"/>
            <a:ext cx="3218061" cy="3907656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solidFill>
                  <a:srgbClr val="777877"/>
                </a:solidFill>
                <a:latin typeface="Helvetica"/>
                <a:cs typeface="Helvetica"/>
              </a:defRPr>
            </a:lvl1pPr>
            <a:lvl2pPr marL="457119" indent="0">
              <a:buNone/>
              <a:defRPr sz="1200">
                <a:latin typeface="Museo 500 Webfont"/>
                <a:cs typeface="Museo 500 Webfont"/>
              </a:defRPr>
            </a:lvl2pPr>
            <a:lvl3pPr marL="914237" indent="0">
              <a:buNone/>
              <a:defRPr sz="1200">
                <a:latin typeface="Museo 500 Webfont"/>
                <a:cs typeface="Museo 500 Webfont"/>
              </a:defRPr>
            </a:lvl3pPr>
            <a:lvl4pPr marL="1371355" indent="0">
              <a:buNone/>
              <a:defRPr sz="1200">
                <a:latin typeface="Museo 500 Webfont"/>
                <a:cs typeface="Museo 500 Webfont"/>
              </a:defRPr>
            </a:lvl4pPr>
            <a:lvl5pPr marL="1828472" indent="0">
              <a:buNone/>
              <a:defRPr sz="1200">
                <a:latin typeface="Museo 500 Webfont"/>
                <a:cs typeface="Museo 500 Webfont"/>
              </a:defRPr>
            </a:lvl5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748820" y="1567574"/>
            <a:ext cx="3218061" cy="442476"/>
          </a:xfrm>
        </p:spPr>
        <p:txBody>
          <a:bodyPr>
            <a:normAutofit/>
          </a:bodyPr>
          <a:lstStyle>
            <a:lvl1pPr marL="0" indent="0">
              <a:buNone/>
              <a:defRPr sz="1100" b="1" i="0">
                <a:solidFill>
                  <a:srgbClr val="00A0D6"/>
                </a:solidFill>
                <a:latin typeface="Helvetica"/>
                <a:cs typeface="Helvetica"/>
              </a:defRPr>
            </a:lvl1pPr>
          </a:lstStyle>
          <a:p>
            <a:r>
              <a:rPr lang="en-GB"/>
              <a:t>HEADER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914612" y="2017325"/>
            <a:ext cx="3218061" cy="3907656"/>
          </a:xfrm>
        </p:spPr>
        <p:txBody>
          <a:bodyPr>
            <a:normAutofit/>
          </a:bodyPr>
          <a:lstStyle>
            <a:lvl1pPr marL="0" indent="0">
              <a:buClr>
                <a:srgbClr val="0092D2"/>
              </a:buClr>
              <a:buFont typeface="Arial"/>
              <a:buNone/>
              <a:defRPr sz="1000" b="0" i="0">
                <a:solidFill>
                  <a:srgbClr val="777877"/>
                </a:solidFill>
                <a:latin typeface="Helvetica"/>
                <a:cs typeface="Helvetica"/>
              </a:defRPr>
            </a:lvl1pPr>
            <a:lvl2pPr marL="457119" indent="0">
              <a:buNone/>
              <a:defRPr sz="1200">
                <a:latin typeface="Museo 500 Webfont"/>
                <a:cs typeface="Museo 500 Webfont"/>
              </a:defRPr>
            </a:lvl2pPr>
            <a:lvl3pPr marL="914237" indent="0">
              <a:buNone/>
              <a:defRPr sz="1200">
                <a:latin typeface="Museo 500 Webfont"/>
                <a:cs typeface="Museo 500 Webfont"/>
              </a:defRPr>
            </a:lvl3pPr>
            <a:lvl4pPr marL="1371355" indent="0">
              <a:buNone/>
              <a:defRPr sz="1200">
                <a:latin typeface="Museo 500 Webfont"/>
                <a:cs typeface="Museo 500 Webfont"/>
              </a:defRPr>
            </a:lvl4pPr>
            <a:lvl5pPr marL="1828472" indent="0">
              <a:buNone/>
              <a:defRPr sz="1200">
                <a:latin typeface="Museo 500 Webfont"/>
                <a:cs typeface="Museo 500 Webfont"/>
              </a:defRPr>
            </a:lvl5pPr>
          </a:lstStyle>
          <a:p>
            <a:pPr lvl="0"/>
            <a:r>
              <a:rPr lang="en-GB"/>
              <a:t>Copy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48819" y="967657"/>
            <a:ext cx="7015114" cy="0"/>
          </a:xfrm>
          <a:prstGeom prst="line">
            <a:avLst/>
          </a:prstGeom>
          <a:ln w="6350" cmpd="sng">
            <a:solidFill>
              <a:srgbClr val="77787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3333" y="238734"/>
            <a:ext cx="830196" cy="996235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748819" y="6372781"/>
            <a:ext cx="7599314" cy="0"/>
          </a:xfrm>
          <a:prstGeom prst="line">
            <a:avLst/>
          </a:prstGeom>
          <a:ln w="6350" cmpd="sng">
            <a:solidFill>
              <a:srgbClr val="77787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 txBox="1">
            <a:spLocks/>
          </p:cNvSpPr>
          <p:nvPr userDrawn="1"/>
        </p:nvSpPr>
        <p:spPr>
          <a:xfrm>
            <a:off x="748819" y="6399416"/>
            <a:ext cx="1765780" cy="371296"/>
          </a:xfrm>
          <a:prstGeom prst="rect">
            <a:avLst/>
          </a:prstGeom>
        </p:spPr>
        <p:txBody>
          <a:bodyPr vert="horz" lIns="91423" tIns="45711" rIns="91423" bIns="45711" rtlCol="0" anchor="t">
            <a:normAutofit/>
          </a:bodyPr>
          <a:lstStyle>
            <a:lvl1pPr algn="l" defTabSz="457119" rtl="0" eaLnBrk="1" latinLnBrk="0" hangingPunct="1">
              <a:spcBef>
                <a:spcPct val="0"/>
              </a:spcBef>
              <a:buNone/>
              <a:defRPr sz="1400" b="1" i="0" kern="1200" spc="0" baseline="0">
                <a:solidFill>
                  <a:srgbClr val="00A0D6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l"/>
            <a:r>
              <a:rPr lang="en-GB" sz="900" b="0"/>
              <a:t>www.pmibasingstoke.com</a:t>
            </a:r>
            <a:endParaRPr lang="en-US" sz="900" b="0"/>
          </a:p>
        </p:txBody>
      </p:sp>
      <p:sp>
        <p:nvSpPr>
          <p:cNvPr id="12" name="Rectangle 11"/>
          <p:cNvSpPr/>
          <p:nvPr userDrawn="1"/>
        </p:nvSpPr>
        <p:spPr>
          <a:xfrm>
            <a:off x="7200795" y="6434412"/>
            <a:ext cx="16850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aseline="0">
                <a:solidFill>
                  <a:srgbClr val="00A0D6"/>
                </a:solidFill>
                <a:latin typeface="Helvetica" pitchFamily="34" charset="0"/>
              </a:rPr>
              <a:t>Improving Care Together</a:t>
            </a:r>
          </a:p>
        </p:txBody>
      </p:sp>
    </p:spTree>
    <p:extLst>
      <p:ext uri="{BB962C8B-B14F-4D97-AF65-F5344CB8AC3E}">
        <p14:creationId xmlns:p14="http://schemas.microsoft.com/office/powerpoint/2010/main" val="308806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66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7EDB-5834-E04C-9F7A-DF98E4395E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5FAA-7678-6A46-B320-D0E51D49A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5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MI_Logo_Left_CMYK.tif"/>
          <p:cNvPicPr>
            <a:picLocks noChangeAspect="1"/>
          </p:cNvPicPr>
          <p:nvPr userDrawn="1"/>
        </p:nvPicPr>
        <p:blipFill>
          <a:blip r:embed="rId2"/>
          <a:srcRect r="54773"/>
          <a:stretch>
            <a:fillRect/>
          </a:stretch>
        </p:blipFill>
        <p:spPr>
          <a:xfrm>
            <a:off x="7388483" y="461512"/>
            <a:ext cx="1193800" cy="893064"/>
          </a:xfrm>
          <a:prstGeom prst="rect">
            <a:avLst/>
          </a:prstGeom>
        </p:spPr>
      </p:pic>
      <p:sp>
        <p:nvSpPr>
          <p:cNvPr id="33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4563613" y="1984540"/>
            <a:ext cx="3968389" cy="3971644"/>
          </a:xfrm>
        </p:spPr>
        <p:txBody>
          <a:bodyPr/>
          <a:lstStyle/>
          <a:p>
            <a:endParaRPr lang="en-US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96000" y="1872000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 userDrawn="1"/>
        </p:nvSpPr>
        <p:spPr>
          <a:xfrm>
            <a:off x="2554873" y="6189135"/>
            <a:ext cx="1380067" cy="1025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lnSpc>
                <a:spcPts val="833"/>
              </a:lnSpc>
            </a:pPr>
            <a:r>
              <a:rPr lang="en-US" sz="667" kern="1200" baseline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Working in partnership with:</a:t>
            </a:r>
            <a:endParaRPr lang="en-US" sz="667" baseline="0">
              <a:latin typeface="Arial"/>
              <a:cs typeface="Arial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 rot="5400000">
            <a:off x="4776532" y="6354788"/>
            <a:ext cx="332896" cy="1588"/>
          </a:xfrm>
          <a:prstGeom prst="line">
            <a:avLst/>
          </a:prstGeom>
          <a:ln w="381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>
            <a:off x="396000" y="6153679"/>
            <a:ext cx="81360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 userDrawn="1"/>
        </p:nvSpPr>
        <p:spPr>
          <a:xfrm>
            <a:off x="396002" y="6189135"/>
            <a:ext cx="238227" cy="10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CD7FBFE2-4CE7-4AB8-A3A2-770E31F60FD3}" type="slidenum">
              <a:rPr lang="en-GB" sz="667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 userDrawn="1"/>
        </p:nvSpPr>
        <p:spPr>
          <a:xfrm>
            <a:off x="828002" y="6189135"/>
            <a:ext cx="1312333" cy="205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7" b="1">
                <a:latin typeface="Arial" panose="020B0604020202020204" pitchFamily="34" charset="0"/>
                <a:cs typeface="Arial" panose="020B0604020202020204" pitchFamily="34" charset="0"/>
              </a:rPr>
              <a:t>www.pmibasingstoke.com</a:t>
            </a:r>
          </a:p>
          <a:p>
            <a:endParaRPr lang="en-GB" sz="667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95288" y="1871664"/>
            <a:ext cx="4068762" cy="4084637"/>
          </a:xfrm>
        </p:spPr>
        <p:txBody>
          <a:bodyPr t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96" y="6222692"/>
            <a:ext cx="755904" cy="3047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33" y="6189134"/>
            <a:ext cx="856015" cy="2712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03" y="6189135"/>
            <a:ext cx="938162" cy="3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0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894" y="468000"/>
            <a:ext cx="6350466" cy="9496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894" y="1600200"/>
            <a:ext cx="8300906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222A7-6316-504E-8FCE-EE142176AC9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B9717-62ED-EC43-A32B-D1A0F7C864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1" r:id="rId4"/>
    <p:sldLayoutId id="2147483652" r:id="rId5"/>
    <p:sldLayoutId id="2147483661" r:id="rId6"/>
    <p:sldLayoutId id="2147483663" r:id="rId7"/>
    <p:sldLayoutId id="2147483664" r:id="rId8"/>
    <p:sldLayoutId id="2147483667" r:id="rId9"/>
    <p:sldLayoutId id="2147483669" r:id="rId10"/>
    <p:sldLayoutId id="2147483699" r:id="rId11"/>
  </p:sldLayoutIdLst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6213" indent="-176213" algn="l" defTabSz="457200" rtl="0" eaLnBrk="1" latinLnBrk="0" hangingPunct="1">
        <a:lnSpc>
          <a:spcPts val="1800"/>
        </a:lnSpc>
        <a:spcBef>
          <a:spcPts val="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4150" algn="l" defTabSz="457200" rtl="0" eaLnBrk="1" latinLnBrk="0" hangingPunct="1">
        <a:lnSpc>
          <a:spcPts val="1800"/>
        </a:lnSpc>
        <a:spcBef>
          <a:spcPts val="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6575" indent="-176213" algn="l" defTabSz="457200" rtl="0" eaLnBrk="1" latinLnBrk="0" hangingPunct="1">
        <a:lnSpc>
          <a:spcPts val="1800"/>
        </a:lnSpc>
        <a:spcBef>
          <a:spcPts val="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725" indent="-184150" algn="l" defTabSz="457200" rtl="0" eaLnBrk="1" latinLnBrk="0" hangingPunct="1">
        <a:lnSpc>
          <a:spcPts val="1800"/>
        </a:lnSpc>
        <a:spcBef>
          <a:spcPts val="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6938" indent="-176213" algn="l" defTabSz="457200" rtl="0" eaLnBrk="1" latinLnBrk="0" hangingPunct="1">
        <a:lnSpc>
          <a:spcPts val="1800"/>
        </a:lnSpc>
        <a:spcBef>
          <a:spcPts val="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jpe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emf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10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91.png"/><Relationship Id="rId5" Type="http://schemas.openxmlformats.org/officeDocument/2006/relationships/image" Target="../media/image12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11.png"/><Relationship Id="rId9" Type="http://schemas.openxmlformats.org/officeDocument/2006/relationships/image" Target="../media/image89.jpeg"/><Relationship Id="rId1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4198" y="4061603"/>
            <a:ext cx="3212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Mr Gui Han Lee</a:t>
            </a:r>
          </a:p>
          <a:p>
            <a:r>
              <a:rPr lang="en-GB" sz="2000" dirty="0"/>
              <a:t>Locum Consultant Surgeon</a:t>
            </a:r>
          </a:p>
          <a:p>
            <a:r>
              <a:rPr lang="en-GB" sz="2000" dirty="0"/>
              <a:t>PMI Basingstoke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11196F-913E-B5C1-94BE-54CB5FEC5311}"/>
              </a:ext>
            </a:extLst>
          </p:cNvPr>
          <p:cNvSpPr txBox="1"/>
          <p:nvPr/>
        </p:nvSpPr>
        <p:spPr>
          <a:xfrm>
            <a:off x="361950" y="1481553"/>
            <a:ext cx="8260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Peritoneal Treatments: Expanding indications</a:t>
            </a:r>
          </a:p>
        </p:txBody>
      </p:sp>
      <p:pic>
        <p:nvPicPr>
          <p:cNvPr id="2" name="Content Placeholder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40312E2-C2B5-95FF-F29B-78298188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171" y="2305888"/>
            <a:ext cx="4775773" cy="26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38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366229" y="949299"/>
            <a:ext cx="6350466" cy="50539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Outcome</a:t>
            </a:r>
            <a:endParaRPr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5" name="Screen Shot 2014-09-11 at 00.25.4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39364" y="1935265"/>
            <a:ext cx="4280219" cy="2987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" name="pasted-image.tif"/>
          <p:cNvPicPr/>
          <p:nvPr/>
        </p:nvPicPr>
        <p:blipFill>
          <a:blip r:embed="rId3"/>
          <a:srcRect l="18599" t="3505" r="7260" b="11214"/>
          <a:stretch>
            <a:fillRect/>
          </a:stretch>
        </p:blipFill>
        <p:spPr>
          <a:xfrm>
            <a:off x="5415871" y="1935265"/>
            <a:ext cx="2811509" cy="3568183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1342014" y="4990501"/>
            <a:ext cx="2701510" cy="981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69">
                <a:solidFill>
                  <a:srgbClr val="414141"/>
                </a:solidFill>
              </a:rPr>
              <a:t>Alive &amp; well </a:t>
            </a:r>
            <a:r>
              <a:rPr lang="en-GB" sz="1969">
                <a:solidFill>
                  <a:srgbClr val="414141"/>
                </a:solidFill>
              </a:rPr>
              <a:t>over 10</a:t>
            </a:r>
            <a:r>
              <a:rPr sz="1969">
                <a:solidFill>
                  <a:srgbClr val="414141"/>
                </a:solidFill>
              </a:rPr>
              <a:t> years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69">
                <a:solidFill>
                  <a:srgbClr val="414141"/>
                </a:solidFill>
              </a:rPr>
              <a:t>No further chemo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69">
                <a:solidFill>
                  <a:srgbClr val="414141"/>
                </a:solidFill>
              </a:rPr>
              <a:t>No disease recurrence</a:t>
            </a:r>
          </a:p>
        </p:txBody>
      </p:sp>
    </p:spTree>
    <p:extLst>
      <p:ext uri="{BB962C8B-B14F-4D97-AF65-F5344CB8AC3E}">
        <p14:creationId xmlns:p14="http://schemas.microsoft.com/office/powerpoint/2010/main" val="141371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11120" y="856053"/>
            <a:ext cx="7769319" cy="1031907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Cytoreduction Surgery (CRS) and </a:t>
            </a:r>
            <a:br>
              <a:rPr lang="en-GB" sz="2400" dirty="0">
                <a:solidFill>
                  <a:schemeClr val="accent1"/>
                </a:solidFill>
              </a:rPr>
            </a:br>
            <a:r>
              <a:rPr lang="en-GB" sz="2400" dirty="0">
                <a:solidFill>
                  <a:schemeClr val="accent1"/>
                </a:solidFill>
              </a:rPr>
              <a:t>Heated Intraperitoneal Chemotherapy (HIPEC)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716" y="1999589"/>
            <a:ext cx="2377958" cy="3330921"/>
          </a:xfrm>
          <a:prstGeom prst="rect">
            <a:avLst/>
          </a:prstGeom>
        </p:spPr>
      </p:pic>
      <p:pic>
        <p:nvPicPr>
          <p:cNvPr id="10243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119" y="2014859"/>
            <a:ext cx="3089163" cy="1871406"/>
          </a:xfrm>
        </p:spPr>
      </p:pic>
      <p:pic>
        <p:nvPicPr>
          <p:cNvPr id="10244" name="Picture 2" descr="15508#22-01-08#1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8" y="4016802"/>
            <a:ext cx="3089164" cy="190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Content Placeholder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08" y="4970041"/>
            <a:ext cx="2144116" cy="186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1756" y="2356941"/>
            <a:ext cx="2858821" cy="214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71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1" y="1386841"/>
            <a:ext cx="7002779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F1BBA-8BCF-418B-B979-0361DEB82D41}"/>
              </a:ext>
            </a:extLst>
          </p:cNvPr>
          <p:cNvSpPr txBox="1"/>
          <p:nvPr/>
        </p:nvSpPr>
        <p:spPr>
          <a:xfrm>
            <a:off x="739141" y="417345"/>
            <a:ext cx="5150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Early experience - Overall survival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43B50DA-46A1-4C30-9005-4A897F643865}"/>
              </a:ext>
            </a:extLst>
          </p:cNvPr>
          <p:cNvCxnSpPr>
            <a:cxnSpLocks/>
          </p:cNvCxnSpPr>
          <p:nvPr/>
        </p:nvCxnSpPr>
        <p:spPr>
          <a:xfrm>
            <a:off x="4472940" y="2286000"/>
            <a:ext cx="0" cy="838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583C3C-998A-4AAF-99B7-6CF1253D9BEC}"/>
              </a:ext>
            </a:extLst>
          </p:cNvPr>
          <p:cNvCxnSpPr>
            <a:cxnSpLocks/>
          </p:cNvCxnSpPr>
          <p:nvPr/>
        </p:nvCxnSpPr>
        <p:spPr>
          <a:xfrm>
            <a:off x="5913120" y="2286001"/>
            <a:ext cx="0" cy="13868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B6B58EF-6524-4FC8-BB4C-A35679D8DEB8}"/>
              </a:ext>
            </a:extLst>
          </p:cNvPr>
          <p:cNvSpPr txBox="1"/>
          <p:nvPr/>
        </p:nvSpPr>
        <p:spPr>
          <a:xfrm>
            <a:off x="3531521" y="1916668"/>
            <a:ext cx="2238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46% 3 year survival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B472DF-2E6F-4FED-A257-6BB6E4589CCF}"/>
              </a:ext>
            </a:extLst>
          </p:cNvPr>
          <p:cNvSpPr txBox="1"/>
          <p:nvPr/>
        </p:nvSpPr>
        <p:spPr>
          <a:xfrm>
            <a:off x="6015768" y="2124194"/>
            <a:ext cx="2180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30% 5 year survival</a:t>
            </a:r>
          </a:p>
        </p:txBody>
      </p:sp>
    </p:spTree>
    <p:extLst>
      <p:ext uri="{BB962C8B-B14F-4D97-AF65-F5344CB8AC3E}">
        <p14:creationId xmlns:p14="http://schemas.microsoft.com/office/powerpoint/2010/main" val="911800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980" y="1691641"/>
            <a:ext cx="6195060" cy="43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375BEAD-AE95-41B1-AE4E-EA786E49ED9B}"/>
              </a:ext>
            </a:extLst>
          </p:cNvPr>
          <p:cNvCxnSpPr>
            <a:cxnSpLocks/>
          </p:cNvCxnSpPr>
          <p:nvPr/>
        </p:nvCxnSpPr>
        <p:spPr>
          <a:xfrm>
            <a:off x="6061710" y="3002280"/>
            <a:ext cx="0" cy="1371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9ED80C1-E9E5-4936-9A81-371C74C5E773}"/>
              </a:ext>
            </a:extLst>
          </p:cNvPr>
          <p:cNvSpPr txBox="1"/>
          <p:nvPr/>
        </p:nvSpPr>
        <p:spPr>
          <a:xfrm>
            <a:off x="6061710" y="2626936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21% 5 year DFS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1FC87-D1D9-590B-0710-F8A1698FFCCA}"/>
              </a:ext>
            </a:extLst>
          </p:cNvPr>
          <p:cNvSpPr txBox="1"/>
          <p:nvPr/>
        </p:nvSpPr>
        <p:spPr>
          <a:xfrm>
            <a:off x="739141" y="417345"/>
            <a:ext cx="5971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Early experience – Disease Free Survival</a:t>
            </a:r>
          </a:p>
        </p:txBody>
      </p:sp>
    </p:spTree>
    <p:extLst>
      <p:ext uri="{BB962C8B-B14F-4D97-AF65-F5344CB8AC3E}">
        <p14:creationId xmlns:p14="http://schemas.microsoft.com/office/powerpoint/2010/main" val="3343447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80" y="1059817"/>
            <a:ext cx="6879271" cy="1136031"/>
          </a:xfrm>
        </p:spPr>
        <p:txBody>
          <a:bodyPr/>
          <a:lstStyle/>
          <a:p>
            <a:r>
              <a:rPr lang="en-GB" sz="2800" dirty="0">
                <a:solidFill>
                  <a:schemeClr val="accent1"/>
                </a:solidFill>
              </a:rPr>
              <a:t>Basingstoke early experience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13181" y="2067339"/>
          <a:ext cx="6816478" cy="3820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8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8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392">
                <a:tc gridSpan="2">
                  <a:txBody>
                    <a:bodyPr/>
                    <a:lstStyle/>
                    <a:p>
                      <a:r>
                        <a:rPr lang="en-GB" sz="2000" i="1"/>
                        <a:t>117 patients</a:t>
                      </a:r>
                    </a:p>
                    <a:p>
                      <a:r>
                        <a:rPr lang="en-GB" sz="2000" i="1"/>
                        <a:t>Median follow</a:t>
                      </a:r>
                      <a:r>
                        <a:rPr lang="en-GB" sz="2000" i="1" baseline="0"/>
                        <a:t> up 15 months </a:t>
                      </a:r>
                      <a:endParaRPr lang="en-GB" sz="2000" i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66">
                <a:tc>
                  <a:txBody>
                    <a:bodyPr/>
                    <a:lstStyle/>
                    <a:p>
                      <a:r>
                        <a:rPr lang="en-GB" sz="2000"/>
                        <a:t>M:F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44:73 (35%:65%)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266">
                <a:tc>
                  <a:txBody>
                    <a:bodyPr/>
                    <a:lstStyle/>
                    <a:p>
                      <a:r>
                        <a:rPr lang="en-GB" sz="2000"/>
                        <a:t>Median age (range)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55(19 -83)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266">
                <a:tc>
                  <a:txBody>
                    <a:bodyPr/>
                    <a:lstStyle/>
                    <a:p>
                      <a:r>
                        <a:rPr lang="en-GB" sz="2000"/>
                        <a:t>Median PCI (range)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8 (2-29)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867">
                <a:tc>
                  <a:txBody>
                    <a:bodyPr/>
                    <a:lstStyle/>
                    <a:p>
                      <a:r>
                        <a:rPr lang="en-GB" sz="2000"/>
                        <a:t>Median</a:t>
                      </a:r>
                      <a:r>
                        <a:rPr lang="en-GB" sz="2000" baseline="0"/>
                        <a:t> length of surgery (range)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7.5 hours (5.5 – 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867">
                <a:tc>
                  <a:txBody>
                    <a:bodyPr/>
                    <a:lstStyle/>
                    <a:p>
                      <a:r>
                        <a:rPr lang="en-GB" sz="2000"/>
                        <a:t>Median length of</a:t>
                      </a:r>
                      <a:r>
                        <a:rPr lang="en-GB" sz="2000" baseline="0"/>
                        <a:t> stay (range)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16 days (7-65)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085">
                <a:tc>
                  <a:txBody>
                    <a:bodyPr/>
                    <a:lstStyle/>
                    <a:p>
                      <a:r>
                        <a:rPr lang="en-GB" sz="2000" err="1"/>
                        <a:t>Clavien</a:t>
                      </a:r>
                      <a:r>
                        <a:rPr lang="en-GB" sz="2000"/>
                        <a:t> </a:t>
                      </a:r>
                      <a:r>
                        <a:rPr lang="en-GB" sz="2000" err="1"/>
                        <a:t>Dindo</a:t>
                      </a:r>
                      <a:r>
                        <a:rPr lang="en-GB" sz="2000"/>
                        <a:t> Grade 3/4 complications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354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837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C19F8-C804-389E-EAAE-AED6937E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Activity today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206279-8F19-7439-AFC8-A504AEF2B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3939916"/>
            <a:ext cx="3771900" cy="2108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E24C03-9889-38AC-4176-73C826219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8" t="39338" r="64555" b="36242"/>
          <a:stretch/>
        </p:blipFill>
        <p:spPr bwMode="auto">
          <a:xfrm>
            <a:off x="725619" y="1964666"/>
            <a:ext cx="3558142" cy="1975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DDDC20-4D75-A355-4FC9-CDD8FE5BE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23" t="41422" r="29261" b="34076"/>
          <a:stretch/>
        </p:blipFill>
        <p:spPr>
          <a:xfrm>
            <a:off x="4627604" y="1927115"/>
            <a:ext cx="3389939" cy="2050349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639A008-159F-D2EC-F6F2-1BCE9C409F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1151848"/>
              </p:ext>
            </p:extLst>
          </p:nvPr>
        </p:nvGraphicFramePr>
        <p:xfrm>
          <a:off x="4655034" y="4071399"/>
          <a:ext cx="3362509" cy="192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21827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288" y="625655"/>
            <a:ext cx="6350466" cy="949637"/>
          </a:xfrm>
        </p:spPr>
        <p:txBody>
          <a:bodyPr/>
          <a:lstStyle/>
          <a:p>
            <a:br>
              <a:rPr lang="en-GB" sz="4000">
                <a:solidFill>
                  <a:srgbClr val="0070C0"/>
                </a:solidFill>
              </a:rPr>
            </a:br>
            <a:endParaRPr lang="en-GB">
              <a:solidFill>
                <a:srgbClr val="0070C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sz="5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5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5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5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5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5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5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GB" sz="5400" dirty="0">
                <a:solidFill>
                  <a:srgbClr val="0070C0"/>
                </a:solidFill>
              </a:rPr>
              <a:t>What have we learned?</a:t>
            </a:r>
          </a:p>
        </p:txBody>
      </p:sp>
    </p:spTree>
    <p:extLst>
      <p:ext uri="{BB962C8B-B14F-4D97-AF65-F5344CB8AC3E}">
        <p14:creationId xmlns:p14="http://schemas.microsoft.com/office/powerpoint/2010/main" val="2597030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6DA2-B24E-BEFF-5B87-4BDC6C116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rgbClr val="0070C0"/>
                </a:solidFill>
              </a:rPr>
              <a:t>Selection today</a:t>
            </a:r>
            <a:endParaRPr lang="en-GB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CCBFD-B314-D5C2-FB1B-B49438BDEC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1"/>
                </a:solidFill>
              </a:rPr>
              <a:t>CT</a:t>
            </a:r>
            <a:r>
              <a:rPr lang="en-GB" sz="2400"/>
              <a:t> MRI </a:t>
            </a:r>
            <a:r>
              <a:rPr lang="en-GB" sz="2400">
                <a:solidFill>
                  <a:schemeClr val="accent1"/>
                </a:solidFill>
              </a:rPr>
              <a:t>(PETCT)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CRAM</a:t>
            </a:r>
            <a:r>
              <a:rPr lang="en-GB" sz="2400">
                <a:solidFill>
                  <a:schemeClr val="accent1"/>
                </a:solidFill>
              </a:rPr>
              <a:t>/SMDT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1"/>
                </a:solidFill>
              </a:rPr>
              <a:t>Laparoscopy </a:t>
            </a:r>
            <a:r>
              <a:rPr lang="en-GB" sz="2400"/>
              <a:t>rarely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1"/>
                </a:solidFill>
              </a:rPr>
              <a:t>Biology/histology: </a:t>
            </a:r>
            <a:r>
              <a:rPr lang="en-GB" sz="2400"/>
              <a:t>BRAF mutations/signet ring cells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Trial of time</a:t>
            </a:r>
          </a:p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59D83-3D75-7581-1F3E-C60D4632B9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1"/>
                </a:solidFill>
              </a:rPr>
              <a:t>PCI &lt; 20 </a:t>
            </a:r>
            <a:r>
              <a:rPr lang="en-GB" sz="2400"/>
              <a:t>(&lt;10) PAUSE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CC0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err="1"/>
              <a:t>Krukenbergs</a:t>
            </a:r>
            <a:endParaRPr lang="en-GB" sz="240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1"/>
                </a:solidFill>
              </a:rPr>
              <a:t>Stoma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Funding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NACT</a:t>
            </a:r>
          </a:p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496162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CD563-13B5-438E-A044-B14CA0E95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CRAM/SMDT</a:t>
            </a:r>
            <a:endParaRPr lang="en-GB" sz="28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9A8FC-2FC3-4693-8D26-FA125BDFF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>
                <a:solidFill>
                  <a:schemeClr val="accent1"/>
                </a:solidFill>
              </a:rPr>
              <a:t>Weekly Clinical - Radiological Meeting (CRAM)</a:t>
            </a:r>
          </a:p>
          <a:p>
            <a:pPr marL="0" indent="0">
              <a:buNone/>
            </a:pPr>
            <a:endParaRPr lang="en-US" sz="1800">
              <a:solidFill>
                <a:schemeClr val="accent1"/>
              </a:solidFill>
            </a:endParaRPr>
          </a:p>
          <a:p>
            <a:endParaRPr lang="en-US" sz="1800">
              <a:solidFill>
                <a:schemeClr val="accent1"/>
              </a:solidFill>
            </a:endParaRPr>
          </a:p>
          <a:p>
            <a:r>
              <a:rPr lang="en-US" sz="1800">
                <a:solidFill>
                  <a:schemeClr val="accent1"/>
                </a:solidFill>
              </a:rPr>
              <a:t>Review of clinical history and radiology images.</a:t>
            </a:r>
          </a:p>
          <a:p>
            <a:endParaRPr lang="en-US" sz="1800">
              <a:solidFill>
                <a:schemeClr val="accent1"/>
              </a:solidFill>
            </a:endParaRPr>
          </a:p>
          <a:p>
            <a:r>
              <a:rPr lang="en-US" sz="1800">
                <a:solidFill>
                  <a:schemeClr val="accent1"/>
                </a:solidFill>
              </a:rPr>
              <a:t>PMI Surgeon</a:t>
            </a:r>
          </a:p>
          <a:p>
            <a:r>
              <a:rPr lang="en-US" sz="1800">
                <a:solidFill>
                  <a:schemeClr val="accent1"/>
                </a:solidFill>
              </a:rPr>
              <a:t>PMI Radiologist</a:t>
            </a:r>
          </a:p>
          <a:p>
            <a:r>
              <a:rPr lang="en-US" sz="1800">
                <a:solidFill>
                  <a:schemeClr val="accent1"/>
                </a:solidFill>
              </a:rPr>
              <a:t>PMI nurse specialist</a:t>
            </a:r>
          </a:p>
          <a:p>
            <a:r>
              <a:rPr lang="en-US" sz="1800">
                <a:solidFill>
                  <a:schemeClr val="accent1"/>
                </a:solidFill>
              </a:rPr>
              <a:t>PMI admin team</a:t>
            </a:r>
          </a:p>
          <a:p>
            <a:endParaRPr lang="en-US" sz="1800">
              <a:solidFill>
                <a:schemeClr val="accent1"/>
              </a:solidFill>
            </a:endParaRPr>
          </a:p>
          <a:p>
            <a:r>
              <a:rPr lang="en-US" sz="1800">
                <a:solidFill>
                  <a:schemeClr val="accent1"/>
                </a:solidFill>
              </a:rPr>
              <a:t>Further discussion at Specialist MDT if required</a:t>
            </a:r>
          </a:p>
          <a:p>
            <a:pPr marL="0" indent="0">
              <a:buNone/>
            </a:pPr>
            <a:endParaRPr lang="en-US" sz="1800">
              <a:solidFill>
                <a:schemeClr val="accent1"/>
              </a:solidFill>
            </a:endParaRPr>
          </a:p>
          <a:p>
            <a:endParaRPr lang="en-US" sz="1800">
              <a:solidFill>
                <a:schemeClr val="accent1"/>
              </a:solidFill>
            </a:endParaRPr>
          </a:p>
          <a:p>
            <a:endParaRPr lang="en-US" sz="1800">
              <a:solidFill>
                <a:schemeClr val="accent1"/>
              </a:solidFill>
            </a:endParaRPr>
          </a:p>
          <a:p>
            <a:endParaRPr lang="en-US" sz="1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>
              <a:solidFill>
                <a:schemeClr val="accent1"/>
              </a:solidFill>
            </a:endParaRPr>
          </a:p>
          <a:p>
            <a:endParaRPr lang="en-US" sz="1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40FBF2-1004-3BEB-E722-6F4BB17D1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483" y="3199672"/>
            <a:ext cx="4436873" cy="25915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C81335-EA78-67D7-C2C1-F27133AE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484" y="1989674"/>
            <a:ext cx="4497158" cy="10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04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159BC-67CB-E070-F4AF-B409F2DE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Changing approach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2B61F-30A6-41D2-938F-E031D9E5E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71" y="2309375"/>
            <a:ext cx="4603248" cy="3421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B67CC1-7F57-0152-569F-70DDBBE1E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709" y="1493467"/>
            <a:ext cx="5463397" cy="22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2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10" descr="Man, User, Profile, Person, Icon, Symbol, 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51" y="3232711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" name="Picture 10" descr="Man, User, Profile, Person, Icon, Symbol, 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575" y="3237730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" name="Picture 10" descr="Man, User, Profile, Person, Icon, Symbol, 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18" y="3406318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8" name="Straight Connector 187"/>
          <p:cNvCxnSpPr>
            <a:cxnSpLocks/>
          </p:cNvCxnSpPr>
          <p:nvPr/>
        </p:nvCxnSpPr>
        <p:spPr>
          <a:xfrm flipH="1" flipV="1">
            <a:off x="8318200" y="4099455"/>
            <a:ext cx="1643" cy="144639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-74674" y="3881438"/>
          <a:ext cx="9130400" cy="157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65216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157616"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1994</a:t>
                      </a: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1995</a:t>
                      </a: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1996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1997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1998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1999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2000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2001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2002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2003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2004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2005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2006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2007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2008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2009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2010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2011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2013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4899" marR="4899" marT="490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4899" marR="4899" marT="490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05" name="AutoShape 5" descr="Image result for person icon transparent"/>
          <p:cNvSpPr>
            <a:spLocks noChangeAspect="1" noChangeArrowheads="1"/>
          </p:cNvSpPr>
          <p:nvPr/>
        </p:nvSpPr>
        <p:spPr bwMode="auto">
          <a:xfrm>
            <a:off x="117283" y="-103188"/>
            <a:ext cx="217714" cy="21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3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130" name="Straight Connector 129"/>
          <p:cNvCxnSpPr>
            <a:endCxn id="252" idx="2"/>
          </p:cNvCxnSpPr>
          <p:nvPr/>
        </p:nvCxnSpPr>
        <p:spPr>
          <a:xfrm flipV="1">
            <a:off x="6756445" y="1773374"/>
            <a:ext cx="0" cy="202526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115" name="Group 144"/>
          <p:cNvGrpSpPr>
            <a:grpSpLocks/>
          </p:cNvGrpSpPr>
          <p:nvPr/>
        </p:nvGrpSpPr>
        <p:grpSpPr bwMode="auto">
          <a:xfrm>
            <a:off x="29481" y="-15639"/>
            <a:ext cx="1366381" cy="1165898"/>
            <a:chOff x="288924" y="742950"/>
            <a:chExt cx="1802358" cy="1469965"/>
          </a:xfrm>
        </p:grpSpPr>
        <p:sp>
          <p:nvSpPr>
            <p:cNvPr id="146" name="TextBox 145"/>
            <p:cNvSpPr txBox="1"/>
            <p:nvPr/>
          </p:nvSpPr>
          <p:spPr>
            <a:xfrm>
              <a:off x="288924" y="742950"/>
              <a:ext cx="641537" cy="366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haroni" panose="02010803020104030203" pitchFamily="2" charset="-79"/>
                </a:rPr>
                <a:t>KEY</a:t>
              </a:r>
            </a:p>
          </p:txBody>
        </p:sp>
        <p:cxnSp>
          <p:nvCxnSpPr>
            <p:cNvPr id="147" name="Straight Connector 146"/>
            <p:cNvCxnSpPr/>
            <p:nvPr/>
          </p:nvCxnSpPr>
          <p:spPr>
            <a:xfrm flipH="1">
              <a:off x="327039" y="1081355"/>
              <a:ext cx="150233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2146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388938" y="1157288"/>
              <a:ext cx="117475" cy="25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7" name="TextBox 111"/>
            <p:cNvSpPr txBox="1">
              <a:spLocks noChangeArrowheads="1"/>
            </p:cNvSpPr>
            <p:nvPr/>
          </p:nvSpPr>
          <p:spPr bwMode="auto">
            <a:xfrm>
              <a:off x="511175" y="1130656"/>
              <a:ext cx="1580107" cy="32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4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3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37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AU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100 patients</a:t>
              </a:r>
            </a:p>
          </p:txBody>
        </p:sp>
        <p:sp>
          <p:nvSpPr>
            <p:cNvPr id="2148" name="TextBox 113"/>
            <p:cNvSpPr txBox="1">
              <a:spLocks noChangeArrowheads="1"/>
            </p:cNvSpPr>
            <p:nvPr/>
          </p:nvSpPr>
          <p:spPr bwMode="auto">
            <a:xfrm>
              <a:off x="522288" y="1354139"/>
              <a:ext cx="1349853" cy="32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4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3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37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AU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Publications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363566" y="1457890"/>
              <a:ext cx="179454" cy="7626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0" name="TextBox 116"/>
            <p:cNvSpPr txBox="1">
              <a:spLocks noChangeArrowheads="1"/>
            </p:cNvSpPr>
            <p:nvPr/>
          </p:nvSpPr>
          <p:spPr bwMode="auto">
            <a:xfrm>
              <a:off x="522288" y="1541462"/>
              <a:ext cx="1428750" cy="32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4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3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37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AU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Procedures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358801" y="1648541"/>
              <a:ext cx="179455" cy="7626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" name="TextBox 122"/>
            <p:cNvSpPr txBox="1">
              <a:spLocks noChangeArrowheads="1"/>
            </p:cNvSpPr>
            <p:nvPr/>
          </p:nvSpPr>
          <p:spPr bwMode="auto">
            <a:xfrm>
              <a:off x="521317" y="1747261"/>
              <a:ext cx="1430339" cy="465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4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3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37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AU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Staff &amp; resources</a:t>
              </a:r>
            </a:p>
            <a:p>
              <a:pPr marL="0" marR="0" lvl="0" indent="0" algn="l" defTabSz="9137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AU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Surgeons</a:t>
              </a:r>
            </a:p>
          </p:txBody>
        </p:sp>
        <p:pic>
          <p:nvPicPr>
            <p:cNvPr id="2153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" y="1786990"/>
              <a:ext cx="115887" cy="218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29" name="TextBox 163"/>
          <p:cNvSpPr txBox="1">
            <a:spLocks noChangeArrowheads="1"/>
          </p:cNvSpPr>
          <p:nvPr/>
        </p:nvSpPr>
        <p:spPr bwMode="auto">
          <a:xfrm>
            <a:off x="7526569" y="5686913"/>
            <a:ext cx="939049" cy="34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298" tIns="32649" rIns="65298" bIns="3264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3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altLang="en-US" sz="9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1000 appendix cases </a:t>
            </a:r>
          </a:p>
        </p:txBody>
      </p:sp>
      <p:sp>
        <p:nvSpPr>
          <p:cNvPr id="2135" name="TextBox 163"/>
          <p:cNvSpPr txBox="1">
            <a:spLocks noChangeArrowheads="1"/>
          </p:cNvSpPr>
          <p:nvPr/>
        </p:nvSpPr>
        <p:spPr bwMode="auto">
          <a:xfrm>
            <a:off x="6800721" y="2482281"/>
            <a:ext cx="720044" cy="48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298" tIns="32649" rIns="65298" bIns="3264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3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altLang="en-US" sz="9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Future directions -Transplant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98520" y="2780228"/>
            <a:ext cx="223897" cy="243233"/>
            <a:chOff x="7840370" y="2042182"/>
            <a:chExt cx="313456" cy="340526"/>
          </a:xfrm>
        </p:grpSpPr>
        <p:pic>
          <p:nvPicPr>
            <p:cNvPr id="163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7840370" y="2042182"/>
              <a:ext cx="156728" cy="338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7997098" y="2044296"/>
              <a:ext cx="156728" cy="338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390591" y="2378253"/>
            <a:ext cx="223898" cy="423414"/>
            <a:chOff x="4343523" y="2186619"/>
            <a:chExt cx="223898" cy="423414"/>
          </a:xfrm>
        </p:grpSpPr>
        <p:pic>
          <p:nvPicPr>
            <p:cNvPr id="172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4399508" y="2186619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7" name="Group 166"/>
            <p:cNvGrpSpPr/>
            <p:nvPr/>
          </p:nvGrpSpPr>
          <p:grpSpPr>
            <a:xfrm>
              <a:off x="4343523" y="2366628"/>
              <a:ext cx="223898" cy="243405"/>
              <a:chOff x="7840370" y="2042182"/>
              <a:chExt cx="313458" cy="340767"/>
            </a:xfrm>
          </p:grpSpPr>
          <p:pic>
            <p:nvPicPr>
              <p:cNvPr id="170" name="Picture 10" descr="Man, User, Profile, Person, Icon, Symbol, Simpl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13" t="4091" r="29759" b="3928"/>
              <a:stretch>
                <a:fillRect/>
              </a:stretch>
            </p:blipFill>
            <p:spPr bwMode="auto">
              <a:xfrm>
                <a:off x="7840370" y="2042182"/>
                <a:ext cx="156728" cy="338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1" name="Picture 10" descr="Man, User, Profile, Person, Icon, Symbol, Simpl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13" t="4091" r="29759" b="3928"/>
              <a:stretch>
                <a:fillRect/>
              </a:stretch>
            </p:blipFill>
            <p:spPr bwMode="auto">
              <a:xfrm>
                <a:off x="7997099" y="2044537"/>
                <a:ext cx="156729" cy="338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4806467" y="1973361"/>
            <a:ext cx="228434" cy="421248"/>
            <a:chOff x="10435072" y="1884420"/>
            <a:chExt cx="319808" cy="589747"/>
          </a:xfrm>
        </p:grpSpPr>
        <p:grpSp>
          <p:nvGrpSpPr>
            <p:cNvPr id="193" name="Group 192"/>
            <p:cNvGrpSpPr/>
            <p:nvPr/>
          </p:nvGrpSpPr>
          <p:grpSpPr>
            <a:xfrm>
              <a:off x="10435072" y="1884420"/>
              <a:ext cx="313456" cy="339736"/>
              <a:chOff x="7840370" y="2040858"/>
              <a:chExt cx="313456" cy="339736"/>
            </a:xfrm>
          </p:grpSpPr>
          <p:pic>
            <p:nvPicPr>
              <p:cNvPr id="194" name="Picture 10" descr="Man, User, Profile, Person, Icon, Symbol, Simpl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13" t="4091" r="29759" b="3928"/>
              <a:stretch>
                <a:fillRect/>
              </a:stretch>
            </p:blipFill>
            <p:spPr bwMode="auto">
              <a:xfrm>
                <a:off x="7840370" y="2042182"/>
                <a:ext cx="156728" cy="338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" name="Picture 10" descr="Man, User, Profile, Person, Icon, Symbol, Simpl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13" t="4091" r="29759" b="3928"/>
              <a:stretch>
                <a:fillRect/>
              </a:stretch>
            </p:blipFill>
            <p:spPr bwMode="auto">
              <a:xfrm>
                <a:off x="7997098" y="2040858"/>
                <a:ext cx="156728" cy="338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6" name="Group 175"/>
            <p:cNvGrpSpPr/>
            <p:nvPr/>
          </p:nvGrpSpPr>
          <p:grpSpPr>
            <a:xfrm>
              <a:off x="10441422" y="2133400"/>
              <a:ext cx="313458" cy="340767"/>
              <a:chOff x="7840370" y="2042182"/>
              <a:chExt cx="313458" cy="340767"/>
            </a:xfrm>
          </p:grpSpPr>
          <p:pic>
            <p:nvPicPr>
              <p:cNvPr id="178" name="Picture 10" descr="Man, User, Profile, Person, Icon, Symbol, Simpl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13" t="4091" r="29759" b="3928"/>
              <a:stretch>
                <a:fillRect/>
              </a:stretch>
            </p:blipFill>
            <p:spPr bwMode="auto">
              <a:xfrm>
                <a:off x="7840370" y="2042182"/>
                <a:ext cx="156728" cy="338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10" descr="Man, User, Profile, Person, Icon, Symbol, Simpl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13" t="4091" r="29759" b="3928"/>
              <a:stretch>
                <a:fillRect/>
              </a:stretch>
            </p:blipFill>
            <p:spPr bwMode="auto">
              <a:xfrm>
                <a:off x="7997099" y="2044537"/>
                <a:ext cx="156729" cy="338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5123204" y="1514024"/>
            <a:ext cx="228434" cy="604984"/>
            <a:chOff x="5123204" y="1370935"/>
            <a:chExt cx="228434" cy="604984"/>
          </a:xfrm>
        </p:grpSpPr>
        <p:pic>
          <p:nvPicPr>
            <p:cNvPr id="205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5175064" y="1370935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8" name="Group 197"/>
            <p:cNvGrpSpPr/>
            <p:nvPr/>
          </p:nvGrpSpPr>
          <p:grpSpPr>
            <a:xfrm>
              <a:off x="5123204" y="1554671"/>
              <a:ext cx="228434" cy="421248"/>
              <a:chOff x="10435072" y="1884420"/>
              <a:chExt cx="319808" cy="589747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10435072" y="1884420"/>
                <a:ext cx="313456" cy="339736"/>
                <a:chOff x="7840370" y="2040858"/>
                <a:chExt cx="313456" cy="339736"/>
              </a:xfrm>
            </p:grpSpPr>
            <p:pic>
              <p:nvPicPr>
                <p:cNvPr id="203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4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00" name="Group 199"/>
              <p:cNvGrpSpPr/>
              <p:nvPr/>
            </p:nvGrpSpPr>
            <p:grpSpPr>
              <a:xfrm>
                <a:off x="10441422" y="2133400"/>
                <a:ext cx="313458" cy="340767"/>
                <a:chOff x="7840370" y="2042182"/>
                <a:chExt cx="313458" cy="340767"/>
              </a:xfrm>
            </p:grpSpPr>
            <p:pic>
              <p:nvPicPr>
                <p:cNvPr id="201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2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9" y="2044537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26" name="Group 25"/>
          <p:cNvGrpSpPr/>
          <p:nvPr/>
        </p:nvGrpSpPr>
        <p:grpSpPr>
          <a:xfrm>
            <a:off x="6638212" y="612801"/>
            <a:ext cx="226461" cy="963049"/>
            <a:chOff x="6646564" y="427716"/>
            <a:chExt cx="226461" cy="963049"/>
          </a:xfrm>
        </p:grpSpPr>
        <p:pic>
          <p:nvPicPr>
            <p:cNvPr id="333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4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8" name="Group 317"/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319" name="Group 318"/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331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2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28" name="Group 327"/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329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0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206" name="Group 205"/>
            <p:cNvGrpSpPr/>
            <p:nvPr/>
          </p:nvGrpSpPr>
          <p:grpSpPr>
            <a:xfrm>
              <a:off x="6647424" y="971199"/>
              <a:ext cx="225601" cy="419566"/>
              <a:chOff x="10439038" y="1884420"/>
              <a:chExt cx="315840" cy="587392"/>
            </a:xfrm>
          </p:grpSpPr>
          <p:grpSp>
            <p:nvGrpSpPr>
              <p:cNvPr id="207" name="Group 206"/>
              <p:cNvGrpSpPr/>
              <p:nvPr/>
            </p:nvGrpSpPr>
            <p:grpSpPr>
              <a:xfrm>
                <a:off x="10439038" y="1884420"/>
                <a:ext cx="313504" cy="339736"/>
                <a:chOff x="7844336" y="2040858"/>
                <a:chExt cx="313504" cy="339736"/>
              </a:xfrm>
            </p:grpSpPr>
            <p:pic>
              <p:nvPicPr>
                <p:cNvPr id="211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36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2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08" name="Group 207"/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209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cxnSp>
        <p:nvCxnSpPr>
          <p:cNvPr id="230" name="Straight Connector 229"/>
          <p:cNvCxnSpPr/>
          <p:nvPr/>
        </p:nvCxnSpPr>
        <p:spPr>
          <a:xfrm flipH="1" flipV="1">
            <a:off x="7817716" y="1398984"/>
            <a:ext cx="2" cy="239440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4" y="389509"/>
            <a:ext cx="848397" cy="5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29" y="1957119"/>
            <a:ext cx="526350" cy="5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" name="Picture 2" descr="15508#22-01-08#1 cop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1834" y="532434"/>
            <a:ext cx="783823" cy="580583"/>
          </a:xfrm>
          <a:prstGeom prst="rect">
            <a:avLst/>
          </a:prstGeom>
          <a:noFill/>
        </p:spPr>
      </p:pic>
      <p:pic>
        <p:nvPicPr>
          <p:cNvPr id="232" name="Content Placeholder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206" y="1734872"/>
            <a:ext cx="766890" cy="520513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0" y="4910526"/>
            <a:ext cx="775282" cy="70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4" name="Straight Connector 233"/>
          <p:cNvCxnSpPr/>
          <p:nvPr/>
        </p:nvCxnSpPr>
        <p:spPr bwMode="auto">
          <a:xfrm flipH="1" flipV="1">
            <a:off x="1471662" y="2892002"/>
            <a:ext cx="3994" cy="89403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5" name="TextBox 135"/>
          <p:cNvSpPr txBox="1">
            <a:spLocks noChangeArrowheads="1"/>
          </p:cNvSpPr>
          <p:nvPr/>
        </p:nvSpPr>
        <p:spPr bwMode="auto">
          <a:xfrm>
            <a:off x="1301312" y="1069665"/>
            <a:ext cx="12769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Electro-evaporation </a:t>
            </a:r>
          </a:p>
          <a:p>
            <a:pPr marL="0" marR="0" lvl="0" indent="0" algn="ctr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of liver disease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36" name="Picture 2" descr="Oment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33" y="1118777"/>
            <a:ext cx="625526" cy="76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" name="Straight Connector 265"/>
          <p:cNvCxnSpPr>
            <a:cxnSpLocks/>
          </p:cNvCxnSpPr>
          <p:nvPr/>
        </p:nvCxnSpPr>
        <p:spPr>
          <a:xfrm flipV="1">
            <a:off x="8542388" y="1641367"/>
            <a:ext cx="0" cy="215533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7"/>
          <a:stretch/>
        </p:blipFill>
        <p:spPr bwMode="auto">
          <a:xfrm>
            <a:off x="5560091" y="4555255"/>
            <a:ext cx="1032620" cy="452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21" y="4660827"/>
            <a:ext cx="705091" cy="356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04" name="Straight Connector 303"/>
          <p:cNvCxnSpPr>
            <a:cxnSpLocks/>
          </p:cNvCxnSpPr>
          <p:nvPr/>
        </p:nvCxnSpPr>
        <p:spPr bwMode="auto">
          <a:xfrm flipV="1">
            <a:off x="3175544" y="4096890"/>
            <a:ext cx="0" cy="91108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892" y="5291394"/>
            <a:ext cx="1015980" cy="4224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06" name="Straight Connector 305"/>
          <p:cNvCxnSpPr/>
          <p:nvPr/>
        </p:nvCxnSpPr>
        <p:spPr bwMode="auto">
          <a:xfrm flipV="1">
            <a:off x="2267744" y="4099153"/>
            <a:ext cx="0" cy="85985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7" name="TextBox 139"/>
          <p:cNvSpPr txBox="1">
            <a:spLocks noChangeArrowheads="1"/>
          </p:cNvSpPr>
          <p:nvPr/>
        </p:nvSpPr>
        <p:spPr bwMode="auto">
          <a:xfrm>
            <a:off x="2659569" y="5023012"/>
            <a:ext cx="102117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3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altLang="en-US" sz="9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Radiology  </a:t>
            </a:r>
          </a:p>
        </p:txBody>
      </p:sp>
      <p:sp>
        <p:nvSpPr>
          <p:cNvPr id="308" name="TextBox 139"/>
          <p:cNvSpPr txBox="1">
            <a:spLocks noChangeArrowheads="1"/>
          </p:cNvSpPr>
          <p:nvPr/>
        </p:nvSpPr>
        <p:spPr bwMode="auto">
          <a:xfrm>
            <a:off x="762675" y="4406912"/>
            <a:ext cx="78976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3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altLang="en-US" sz="9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UK National Centre approval 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99" y="6102181"/>
            <a:ext cx="863314" cy="386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21" y="5277118"/>
            <a:ext cx="931682" cy="326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21" y="5881790"/>
            <a:ext cx="939804" cy="473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19" y="5252029"/>
            <a:ext cx="901506" cy="355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121" y="5705814"/>
            <a:ext cx="901804" cy="58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44" y="5762993"/>
            <a:ext cx="1026362" cy="65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63" y="6009815"/>
            <a:ext cx="855147" cy="41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" name="TextBox 135"/>
          <p:cNvSpPr txBox="1">
            <a:spLocks noChangeArrowheads="1"/>
          </p:cNvSpPr>
          <p:nvPr/>
        </p:nvSpPr>
        <p:spPr bwMode="auto">
          <a:xfrm>
            <a:off x="1510891" y="6067036"/>
            <a:ext cx="911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defTabSz="913727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z="900" b="1">
                <a:solidFill>
                  <a:srgbClr val="C0504D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9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800"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latin typeface="Calibri" pitchFamily="34" charset="0"/>
              </a:defRPr>
            </a:lvl9pPr>
          </a:lstStyle>
          <a:p>
            <a:pPr marL="0" marR="0" lvl="0" indent="0" algn="r" defTabSz="913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PSOGI</a:t>
            </a:r>
          </a:p>
          <a:p>
            <a:pPr marL="0" marR="0" lvl="0" indent="0" algn="r" defTabSz="913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Basingstoke</a:t>
            </a:r>
          </a:p>
        </p:txBody>
      </p:sp>
      <p:cxnSp>
        <p:nvCxnSpPr>
          <p:cNvPr id="314" name="Straight Connector 313"/>
          <p:cNvCxnSpPr/>
          <p:nvPr/>
        </p:nvCxnSpPr>
        <p:spPr bwMode="auto">
          <a:xfrm flipV="1">
            <a:off x="2970349" y="4096890"/>
            <a:ext cx="0" cy="4122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 bwMode="auto">
          <a:xfrm flipV="1">
            <a:off x="4355976" y="4092679"/>
            <a:ext cx="0" cy="11365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9" name="TextBox 152"/>
          <p:cNvSpPr txBox="1">
            <a:spLocks noChangeArrowheads="1"/>
          </p:cNvSpPr>
          <p:nvPr/>
        </p:nvSpPr>
        <p:spPr bwMode="auto">
          <a:xfrm>
            <a:off x="3943676" y="5193208"/>
            <a:ext cx="675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3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altLang="en-US" sz="9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Learning- Curve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15" y="5545852"/>
            <a:ext cx="766852" cy="3359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97" y="4573832"/>
            <a:ext cx="695083" cy="378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8" name="TextBox 152"/>
          <p:cNvSpPr txBox="1">
            <a:spLocks noChangeArrowheads="1"/>
          </p:cNvSpPr>
          <p:nvPr/>
        </p:nvSpPr>
        <p:spPr bwMode="auto">
          <a:xfrm>
            <a:off x="7436624" y="4187171"/>
            <a:ext cx="7922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3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altLang="en-US" sz="9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Pathology </a:t>
            </a:r>
            <a:r>
              <a:rPr kumimoji="0" lang="en-AU" altLang="en-US" sz="900" b="1" i="0" u="none" strike="noStrike" kern="1200" cap="none" spc="0" normalizeH="0" baseline="0" noProof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Consenus</a:t>
            </a:r>
            <a:r>
              <a:rPr kumimoji="0" lang="en-AU" altLang="en-US" sz="9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</a:p>
        </p:txBody>
      </p:sp>
      <p:cxnSp>
        <p:nvCxnSpPr>
          <p:cNvPr id="229" name="Straight Connector 228"/>
          <p:cNvCxnSpPr/>
          <p:nvPr/>
        </p:nvCxnSpPr>
        <p:spPr bwMode="auto">
          <a:xfrm flipH="1" flipV="1">
            <a:off x="8139192" y="4092679"/>
            <a:ext cx="2" cy="37652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5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99" y="4986152"/>
            <a:ext cx="699752" cy="4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" name="TextBox 314"/>
          <p:cNvSpPr txBox="1"/>
          <p:nvPr/>
        </p:nvSpPr>
        <p:spPr bwMode="auto">
          <a:xfrm>
            <a:off x="6771065" y="3012157"/>
            <a:ext cx="10064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0" u="none" strike="noStrike" kern="1200" cap="none" spc="0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Admin / CNS</a:t>
            </a:r>
          </a:p>
          <a:p>
            <a:pPr marL="0" marR="0" lvl="0" indent="0" algn="l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0" u="none" strike="noStrike" kern="1200" cap="none" spc="0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Management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69439" y="909925"/>
            <a:ext cx="9073676" cy="4989711"/>
            <a:chOff x="-69439" y="909925"/>
            <a:chExt cx="9073676" cy="4989711"/>
          </a:xfrm>
        </p:grpSpPr>
        <p:grpSp>
          <p:nvGrpSpPr>
            <p:cNvPr id="2107" name="Group 3"/>
            <p:cNvGrpSpPr>
              <a:grpSpLocks/>
            </p:cNvGrpSpPr>
            <p:nvPr/>
          </p:nvGrpSpPr>
          <p:grpSpPr bwMode="auto">
            <a:xfrm>
              <a:off x="-69439" y="909925"/>
              <a:ext cx="9073676" cy="4989711"/>
              <a:chOff x="361982" y="1140449"/>
              <a:chExt cx="12703946" cy="6985165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460384" y="5305446"/>
                <a:ext cx="1260554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742991" y="4811765"/>
                <a:ext cx="0" cy="367766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6762122" y="3791075"/>
                <a:ext cx="0" cy="1381488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2159" name="Picture 10" descr="Man, User, Profile, Person, Icon, Symbol, Simpl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13" t="4091" r="29759" b="3928"/>
              <a:stretch>
                <a:fillRect/>
              </a:stretch>
            </p:blipFill>
            <p:spPr bwMode="auto">
              <a:xfrm>
                <a:off x="4670956" y="4634390"/>
                <a:ext cx="156738" cy="338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3" name="Straight Connector 32"/>
              <p:cNvCxnSpPr/>
              <p:nvPr/>
            </p:nvCxnSpPr>
            <p:spPr>
              <a:xfrm flipH="1" flipV="1">
                <a:off x="5942910" y="4091865"/>
                <a:ext cx="0" cy="1078744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7348363" y="3165808"/>
                <a:ext cx="0" cy="2005178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cxnSpLocks/>
              </p:cNvCxnSpPr>
              <p:nvPr/>
            </p:nvCxnSpPr>
            <p:spPr>
              <a:xfrm flipH="1" flipV="1">
                <a:off x="7783117" y="2903209"/>
                <a:ext cx="5824" cy="2269322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3385590" y="4206158"/>
                <a:ext cx="708386" cy="473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 defTabSz="914180">
                  <a:defRPr sz="800" b="1">
                    <a:solidFill>
                      <a:srgbClr val="4BACC6"/>
                    </a:solidFill>
                    <a:cs typeface="Arial" charset="0"/>
                  </a:defRPr>
                </a:lvl1pPr>
              </a:lstStyle>
              <a:p>
                <a:pPr marL="0" marR="0" lvl="0" indent="0" algn="ctr" defTabSz="9141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4BACC6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First CNS </a:t>
                </a:r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 flipV="1">
                <a:off x="5286688" y="1510947"/>
                <a:ext cx="0" cy="3646873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H="1" flipV="1">
                <a:off x="1723321" y="3926597"/>
                <a:ext cx="0" cy="1257044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4138864" y="1140449"/>
                <a:ext cx="1250898" cy="904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1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8064A2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Biological mesh repair abdominal wall</a:t>
                </a:r>
              </a:p>
            </p:txBody>
          </p:sp>
          <p:cxnSp>
            <p:nvCxnSpPr>
              <p:cNvPr id="129" name="Straight Connector 128"/>
              <p:cNvCxnSpPr/>
              <p:nvPr/>
            </p:nvCxnSpPr>
            <p:spPr>
              <a:xfrm flipV="1">
                <a:off x="10691472" y="5611432"/>
                <a:ext cx="0" cy="1374244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86" name="TextBox 129"/>
              <p:cNvSpPr txBox="1">
                <a:spLocks noChangeArrowheads="1"/>
              </p:cNvSpPr>
              <p:nvPr/>
            </p:nvSpPr>
            <p:spPr bwMode="auto">
              <a:xfrm>
                <a:off x="9794894" y="6927945"/>
                <a:ext cx="1222595" cy="323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45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39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3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372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AU" alt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1200 cases </a:t>
                </a:r>
              </a:p>
            </p:txBody>
          </p:sp>
          <p:sp>
            <p:nvSpPr>
              <p:cNvPr id="2190" name="TextBox 135"/>
              <p:cNvSpPr txBox="1">
                <a:spLocks noChangeArrowheads="1"/>
              </p:cNvSpPr>
              <p:nvPr/>
            </p:nvSpPr>
            <p:spPr bwMode="auto">
              <a:xfrm>
                <a:off x="2109286" y="3003587"/>
                <a:ext cx="797279" cy="323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372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604A7B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HIPEC </a:t>
                </a:r>
              </a:p>
            </p:txBody>
          </p:sp>
          <p:sp>
            <p:nvSpPr>
              <p:cNvPr id="2191" name="TextBox 139"/>
              <p:cNvSpPr txBox="1">
                <a:spLocks noChangeArrowheads="1"/>
              </p:cNvSpPr>
              <p:nvPr/>
            </p:nvSpPr>
            <p:spPr bwMode="auto">
              <a:xfrm>
                <a:off x="724232" y="2624129"/>
                <a:ext cx="1376345" cy="517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 defTabSz="913727" fontAlgn="base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rgbClr val="604A7B"/>
                    </a:solidFill>
                    <a:cs typeface="Arial" charset="0"/>
                  </a:defRPr>
                </a:lvl1pPr>
              </a:lstStyle>
              <a:p>
                <a:pPr marL="0" marR="0" lvl="0" indent="0" algn="ctr" defTabSz="91372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604A7B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Major tumour debulking </a:t>
                </a:r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 flipV="1">
                <a:off x="7012462" y="5606374"/>
                <a:ext cx="0" cy="388056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96" name="TextBox 152"/>
              <p:cNvSpPr txBox="1">
                <a:spLocks noChangeArrowheads="1"/>
              </p:cNvSpPr>
              <p:nvPr/>
            </p:nvSpPr>
            <p:spPr bwMode="auto">
              <a:xfrm>
                <a:off x="6595460" y="5918613"/>
                <a:ext cx="1109288" cy="517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45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39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3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372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AU" alt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Outcome First 100</a:t>
                </a:r>
              </a:p>
            </p:txBody>
          </p:sp>
          <p:sp>
            <p:nvSpPr>
              <p:cNvPr id="2201" name="TextBox 172"/>
              <p:cNvSpPr txBox="1">
                <a:spLocks noChangeArrowheads="1"/>
              </p:cNvSpPr>
              <p:nvPr/>
            </p:nvSpPr>
            <p:spPr bwMode="auto">
              <a:xfrm>
                <a:off x="9723274" y="7802469"/>
                <a:ext cx="1360713" cy="323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45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39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3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372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AU" alt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Colorectal</a:t>
                </a:r>
              </a:p>
            </p:txBody>
          </p:sp>
          <p:cxnSp>
            <p:nvCxnSpPr>
              <p:cNvPr id="181" name="Straight Connector 180"/>
              <p:cNvCxnSpPr/>
              <p:nvPr/>
            </p:nvCxnSpPr>
            <p:spPr>
              <a:xfrm flipV="1">
                <a:off x="8966302" y="5606797"/>
                <a:ext cx="1" cy="371336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06" name="TextBox 184"/>
              <p:cNvSpPr txBox="1">
                <a:spLocks noChangeArrowheads="1"/>
              </p:cNvSpPr>
              <p:nvPr/>
            </p:nvSpPr>
            <p:spPr bwMode="auto">
              <a:xfrm>
                <a:off x="8294338" y="5967457"/>
                <a:ext cx="1340085" cy="323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45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39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3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372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AU" alt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Quality of Life</a:t>
                </a:r>
              </a:p>
            </p:txBody>
          </p:sp>
          <p:cxnSp>
            <p:nvCxnSpPr>
              <p:cNvPr id="189" name="Straight Connector 188"/>
              <p:cNvCxnSpPr/>
              <p:nvPr/>
            </p:nvCxnSpPr>
            <p:spPr>
              <a:xfrm flipV="1">
                <a:off x="7854115" y="5606374"/>
                <a:ext cx="0" cy="131743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09" name="TextBox 192"/>
              <p:cNvSpPr txBox="1">
                <a:spLocks noChangeArrowheads="1"/>
              </p:cNvSpPr>
              <p:nvPr/>
            </p:nvSpPr>
            <p:spPr bwMode="auto">
              <a:xfrm>
                <a:off x="7144221" y="6927945"/>
                <a:ext cx="1289050" cy="323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45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39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3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279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r" defTabSz="91372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AU" alt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Mesothelioma </a:t>
                </a:r>
              </a:p>
            </p:txBody>
          </p:sp>
          <p:cxnSp>
            <p:nvCxnSpPr>
              <p:cNvPr id="127" name="Straight Connector 126"/>
              <p:cNvCxnSpPr/>
              <p:nvPr/>
            </p:nvCxnSpPr>
            <p:spPr>
              <a:xfrm flipV="1">
                <a:off x="2109286" y="3090757"/>
                <a:ext cx="0" cy="2076697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34" name="TextBox 133"/>
              <p:cNvSpPr txBox="1"/>
              <p:nvPr/>
            </p:nvSpPr>
            <p:spPr>
              <a:xfrm>
                <a:off x="5472579" y="2325533"/>
                <a:ext cx="1465663" cy="71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1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604A7B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Gastrectomy for complete CRS</a:t>
                </a:r>
              </a:p>
              <a:p>
                <a:pPr marL="0" marR="0" lvl="0" indent="0" algn="ctr" defTabSz="9141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900" b="1" i="0" u="none" strike="noStrike" kern="1200" cap="none" spc="0" normalizeH="0" baseline="0" noProof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cxnSp>
            <p:nvCxnSpPr>
              <p:cNvPr id="137" name="Straight Connector 136"/>
              <p:cNvCxnSpPr/>
              <p:nvPr/>
            </p:nvCxnSpPr>
            <p:spPr>
              <a:xfrm flipV="1">
                <a:off x="3394483" y="2529408"/>
                <a:ext cx="0" cy="2652273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41" name="TextBox 140"/>
              <p:cNvSpPr txBox="1"/>
              <p:nvPr/>
            </p:nvSpPr>
            <p:spPr>
              <a:xfrm>
                <a:off x="3409736" y="3710408"/>
                <a:ext cx="1422760" cy="517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1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8064A2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NSCAG Appendix Specialisation   </a:t>
                </a: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8750050" y="4565118"/>
                <a:ext cx="676187" cy="473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1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4BACC6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First</a:t>
                </a:r>
              </a:p>
              <a:p>
                <a:pPr marL="0" marR="0" lvl="0" indent="0" algn="l" defTabSz="9141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4BACC6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MDT</a:t>
                </a: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9849449" y="3767255"/>
                <a:ext cx="765403" cy="301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1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00" b="1" i="0" u="none" strike="noStrike" kern="1200" cap="none" spc="0" normalizeH="0" baseline="0" noProof="0">
                  <a:ln>
                    <a:noFill/>
                  </a:ln>
                  <a:solidFill>
                    <a:srgbClr val="4BACC6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cxnSp>
            <p:nvCxnSpPr>
              <p:cNvPr id="215" name="Straight Connector 214"/>
              <p:cNvCxnSpPr/>
              <p:nvPr/>
            </p:nvCxnSpPr>
            <p:spPr>
              <a:xfrm flipV="1">
                <a:off x="699375" y="4578013"/>
                <a:ext cx="0" cy="606387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17" name="TextBox 216"/>
              <p:cNvSpPr txBox="1"/>
              <p:nvPr/>
            </p:nvSpPr>
            <p:spPr>
              <a:xfrm>
                <a:off x="361982" y="4096866"/>
                <a:ext cx="684374" cy="517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1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8064A2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First case</a:t>
                </a:r>
              </a:p>
            </p:txBody>
          </p:sp>
          <p:grpSp>
            <p:nvGrpSpPr>
              <p:cNvPr id="2228" name="Group 115"/>
              <p:cNvGrpSpPr>
                <a:grpSpLocks/>
              </p:cNvGrpSpPr>
              <p:nvPr/>
            </p:nvGrpSpPr>
            <p:grpSpPr bwMode="auto">
              <a:xfrm>
                <a:off x="3650321" y="4636769"/>
                <a:ext cx="164677" cy="547164"/>
                <a:chOff x="7702778" y="4680047"/>
                <a:chExt cx="165386" cy="547363"/>
              </a:xfrm>
            </p:grpSpPr>
            <p:cxnSp>
              <p:nvCxnSpPr>
                <p:cNvPr id="119" name="Straight Connector 118"/>
                <p:cNvCxnSpPr/>
                <p:nvPr/>
              </p:nvCxnSpPr>
              <p:spPr>
                <a:xfrm flipV="1">
                  <a:off x="7785473" y="5029779"/>
                  <a:ext cx="1" cy="197631"/>
                </a:xfrm>
                <a:prstGeom prst="line">
                  <a:avLst/>
                </a:pr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pic>
              <p:nvPicPr>
                <p:cNvPr id="2253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02778" y="4680047"/>
                  <a:ext cx="165386" cy="355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6" name="TextBox 125"/>
              <p:cNvSpPr txBox="1"/>
              <p:nvPr/>
            </p:nvSpPr>
            <p:spPr>
              <a:xfrm>
                <a:off x="791661" y="4216691"/>
                <a:ext cx="849750" cy="473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1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4BACC6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Data Collection </a:t>
                </a:r>
              </a:p>
            </p:txBody>
          </p:sp>
        </p:grpSp>
        <p:cxnSp>
          <p:nvCxnSpPr>
            <p:cNvPr id="316" name="Straight Connector 315"/>
            <p:cNvCxnSpPr/>
            <p:nvPr/>
          </p:nvCxnSpPr>
          <p:spPr bwMode="auto">
            <a:xfrm flipV="1">
              <a:off x="280121" y="3625001"/>
              <a:ext cx="1" cy="169425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pic>
          <p:nvPicPr>
            <p:cNvPr id="317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75" y="3412311"/>
              <a:ext cx="117619" cy="253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21" name="Straight Connector 320"/>
          <p:cNvCxnSpPr/>
          <p:nvPr/>
        </p:nvCxnSpPr>
        <p:spPr bwMode="auto">
          <a:xfrm flipV="1">
            <a:off x="434911" y="2898683"/>
            <a:ext cx="472371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cxnSpLocks/>
            <a:endCxn id="2191" idx="2"/>
          </p:cNvCxnSpPr>
          <p:nvPr/>
        </p:nvCxnSpPr>
        <p:spPr bwMode="auto">
          <a:xfrm flipH="1" flipV="1">
            <a:off x="680816" y="2339094"/>
            <a:ext cx="1109" cy="55290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 bwMode="auto">
          <a:xfrm flipV="1">
            <a:off x="1471662" y="2899236"/>
            <a:ext cx="472371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endCxn id="235" idx="2"/>
          </p:cNvCxnSpPr>
          <p:nvPr/>
        </p:nvCxnSpPr>
        <p:spPr bwMode="auto">
          <a:xfrm flipV="1">
            <a:off x="1927092" y="1438997"/>
            <a:ext cx="12710" cy="146024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086443" y="1514490"/>
            <a:ext cx="814085" cy="1269790"/>
            <a:chOff x="2006541" y="1514490"/>
            <a:chExt cx="814085" cy="1269790"/>
          </a:xfrm>
        </p:grpSpPr>
        <p:cxnSp>
          <p:nvCxnSpPr>
            <p:cNvPr id="325" name="Straight Connector 324"/>
            <p:cNvCxnSpPr/>
            <p:nvPr/>
          </p:nvCxnSpPr>
          <p:spPr bwMode="auto">
            <a:xfrm flipV="1">
              <a:off x="2006541" y="1893447"/>
              <a:ext cx="216000" cy="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237" name="Picture 4" descr="15253#19-12-06#2 copy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227" y="1514490"/>
              <a:ext cx="624399" cy="73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6" name="Straight Connector 325"/>
            <p:cNvCxnSpPr/>
            <p:nvPr/>
          </p:nvCxnSpPr>
          <p:spPr bwMode="auto">
            <a:xfrm flipV="1">
              <a:off x="2026727" y="2546590"/>
              <a:ext cx="216000" cy="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233" name="Picture 3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621" y="2303088"/>
              <a:ext cx="630592" cy="481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27" name="Straight Connector 326"/>
          <p:cNvCxnSpPr/>
          <p:nvPr/>
        </p:nvCxnSpPr>
        <p:spPr bwMode="auto">
          <a:xfrm>
            <a:off x="3447987" y="1533650"/>
            <a:ext cx="447481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83" y="1208703"/>
            <a:ext cx="779406" cy="57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594672" y="439119"/>
            <a:ext cx="446422" cy="963523"/>
            <a:chOff x="7582695" y="422150"/>
            <a:chExt cx="446422" cy="963523"/>
          </a:xfrm>
        </p:grpSpPr>
        <p:grpSp>
          <p:nvGrpSpPr>
            <p:cNvPr id="239" name="Group 238"/>
            <p:cNvGrpSpPr/>
            <p:nvPr/>
          </p:nvGrpSpPr>
          <p:grpSpPr>
            <a:xfrm>
              <a:off x="7800683" y="790561"/>
              <a:ext cx="228434" cy="595112"/>
              <a:chOff x="12028923" y="1676017"/>
              <a:chExt cx="319808" cy="833160"/>
            </a:xfrm>
          </p:grpSpPr>
          <p:pic>
            <p:nvPicPr>
              <p:cNvPr id="240" name="Picture 10" descr="Man, User, Profile, Person, Icon, Symbol, Simpl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13" t="4091" r="29759" b="3928"/>
              <a:stretch>
                <a:fillRect/>
              </a:stretch>
            </p:blipFill>
            <p:spPr bwMode="auto">
              <a:xfrm>
                <a:off x="12101030" y="1676017"/>
                <a:ext cx="156729" cy="338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41" name="Group 240"/>
              <p:cNvGrpSpPr/>
              <p:nvPr/>
            </p:nvGrpSpPr>
            <p:grpSpPr>
              <a:xfrm>
                <a:off x="12028923" y="1921782"/>
                <a:ext cx="319808" cy="587395"/>
                <a:chOff x="10435072" y="1896456"/>
                <a:chExt cx="319808" cy="587395"/>
              </a:xfrm>
            </p:grpSpPr>
            <p:grpSp>
              <p:nvGrpSpPr>
                <p:cNvPr id="242" name="Group 241"/>
                <p:cNvGrpSpPr/>
                <p:nvPr/>
              </p:nvGrpSpPr>
              <p:grpSpPr>
                <a:xfrm>
                  <a:off x="10435072" y="1896456"/>
                  <a:ext cx="313458" cy="339736"/>
                  <a:chOff x="7840370" y="2052894"/>
                  <a:chExt cx="313458" cy="339736"/>
                </a:xfrm>
              </p:grpSpPr>
              <p:pic>
                <p:nvPicPr>
                  <p:cNvPr id="246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7840370" y="2054218"/>
                    <a:ext cx="156728" cy="3384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7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7997099" y="2052894"/>
                    <a:ext cx="156729" cy="3384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243" name="Group 242"/>
                <p:cNvGrpSpPr/>
                <p:nvPr/>
              </p:nvGrpSpPr>
              <p:grpSpPr>
                <a:xfrm>
                  <a:off x="10441422" y="2144112"/>
                  <a:ext cx="313458" cy="339739"/>
                  <a:chOff x="7840370" y="2052894"/>
                  <a:chExt cx="313458" cy="339739"/>
                </a:xfrm>
              </p:grpSpPr>
              <p:pic>
                <p:nvPicPr>
                  <p:cNvPr id="244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7840370" y="2054219"/>
                    <a:ext cx="156729" cy="3384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5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7997099" y="2052894"/>
                    <a:ext cx="156729" cy="338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grpSp>
          <p:nvGrpSpPr>
            <p:cNvPr id="335" name="Group 334"/>
            <p:cNvGrpSpPr/>
            <p:nvPr/>
          </p:nvGrpSpPr>
          <p:grpSpPr>
            <a:xfrm>
              <a:off x="7582695" y="422150"/>
              <a:ext cx="226422" cy="963049"/>
              <a:chOff x="6646564" y="427716"/>
              <a:chExt cx="226422" cy="963049"/>
            </a:xfrm>
          </p:grpSpPr>
          <p:pic>
            <p:nvPicPr>
              <p:cNvPr id="336" name="Picture 10" descr="Man, User, Profile, Person, Icon, Symbol, Simpl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13" t="4091" r="29759" b="3928"/>
              <a:stretch>
                <a:fillRect/>
              </a:stretch>
            </p:blipFill>
            <p:spPr bwMode="auto">
              <a:xfrm>
                <a:off x="6648277" y="428662"/>
                <a:ext cx="111949" cy="241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7" name="Picture 10" descr="Man, User, Profile, Person, Icon, Symbol, Simpl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13" t="4091" r="29759" b="3928"/>
              <a:stretch>
                <a:fillRect/>
              </a:stretch>
            </p:blipFill>
            <p:spPr bwMode="auto">
              <a:xfrm>
                <a:off x="6760226" y="427716"/>
                <a:ext cx="111949" cy="241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38" name="Group 337"/>
              <p:cNvGrpSpPr/>
              <p:nvPr/>
            </p:nvGrpSpPr>
            <p:grpSpPr>
              <a:xfrm>
                <a:off x="6646564" y="610638"/>
                <a:ext cx="225094" cy="419566"/>
                <a:chOff x="10441422" y="1884420"/>
                <a:chExt cx="315132" cy="587392"/>
              </a:xfrm>
            </p:grpSpPr>
            <p:grpSp>
              <p:nvGrpSpPr>
                <p:cNvPr id="346" name="Group 345"/>
                <p:cNvGrpSpPr/>
                <p:nvPr/>
              </p:nvGrpSpPr>
              <p:grpSpPr>
                <a:xfrm>
                  <a:off x="10443096" y="1884420"/>
                  <a:ext cx="313458" cy="339736"/>
                  <a:chOff x="7848394" y="2040858"/>
                  <a:chExt cx="313458" cy="339736"/>
                </a:xfrm>
              </p:grpSpPr>
              <p:pic>
                <p:nvPicPr>
                  <p:cNvPr id="350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7848394" y="2042182"/>
                    <a:ext cx="156727" cy="3384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51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8005123" y="2040858"/>
                    <a:ext cx="156729" cy="3384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47" name="Group 346"/>
                <p:cNvGrpSpPr/>
                <p:nvPr/>
              </p:nvGrpSpPr>
              <p:grpSpPr>
                <a:xfrm>
                  <a:off x="10441422" y="2132076"/>
                  <a:ext cx="313456" cy="339736"/>
                  <a:chOff x="7840370" y="2040858"/>
                  <a:chExt cx="313456" cy="339736"/>
                </a:xfrm>
              </p:grpSpPr>
              <p:pic>
                <p:nvPicPr>
                  <p:cNvPr id="348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7840370" y="2042182"/>
                    <a:ext cx="156728" cy="3384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49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7997098" y="2040858"/>
                    <a:ext cx="156728" cy="3384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339" name="Group 338"/>
              <p:cNvGrpSpPr/>
              <p:nvPr/>
            </p:nvGrpSpPr>
            <p:grpSpPr>
              <a:xfrm>
                <a:off x="6647419" y="971199"/>
                <a:ext cx="225567" cy="419566"/>
                <a:chOff x="10439084" y="1884420"/>
                <a:chExt cx="315794" cy="587392"/>
              </a:xfrm>
            </p:grpSpPr>
            <p:grpSp>
              <p:nvGrpSpPr>
                <p:cNvPr id="340" name="Group 339"/>
                <p:cNvGrpSpPr/>
                <p:nvPr/>
              </p:nvGrpSpPr>
              <p:grpSpPr>
                <a:xfrm>
                  <a:off x="10439084" y="1884420"/>
                  <a:ext cx="313458" cy="339736"/>
                  <a:chOff x="7844382" y="2040858"/>
                  <a:chExt cx="313458" cy="339736"/>
                </a:xfrm>
              </p:grpSpPr>
              <p:pic>
                <p:nvPicPr>
                  <p:cNvPr id="344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7844382" y="2042182"/>
                    <a:ext cx="156727" cy="3384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45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8001111" y="2040858"/>
                    <a:ext cx="156729" cy="3384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41" name="Group 340"/>
                <p:cNvGrpSpPr/>
                <p:nvPr/>
              </p:nvGrpSpPr>
              <p:grpSpPr>
                <a:xfrm>
                  <a:off x="10441422" y="2132076"/>
                  <a:ext cx="313456" cy="339736"/>
                  <a:chOff x="7840370" y="2040858"/>
                  <a:chExt cx="313456" cy="339736"/>
                </a:xfrm>
              </p:grpSpPr>
              <p:pic>
                <p:nvPicPr>
                  <p:cNvPr id="342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7840370" y="2042182"/>
                    <a:ext cx="156728" cy="3384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43" name="Picture 10" descr="Man, User, Profile, Person, Icon, Symbol, Simp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713" t="4091" r="29759" b="3928"/>
                  <a:stretch>
                    <a:fillRect/>
                  </a:stretch>
                </p:blipFill>
                <p:spPr bwMode="auto">
                  <a:xfrm>
                    <a:off x="7997098" y="2040858"/>
                    <a:ext cx="156728" cy="3384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grpSp>
        <p:nvGrpSpPr>
          <p:cNvPr id="352" name="Group 351"/>
          <p:cNvGrpSpPr/>
          <p:nvPr/>
        </p:nvGrpSpPr>
        <p:grpSpPr>
          <a:xfrm>
            <a:off x="8269932" y="440065"/>
            <a:ext cx="226422" cy="963049"/>
            <a:chOff x="6646564" y="427716"/>
            <a:chExt cx="226422" cy="963049"/>
          </a:xfrm>
        </p:grpSpPr>
        <p:pic>
          <p:nvPicPr>
            <p:cNvPr id="353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4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5" name="Group 354"/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363" name="Group 362"/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367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8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64" name="Group 363"/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365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6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56" name="Group 355"/>
            <p:cNvGrpSpPr/>
            <p:nvPr/>
          </p:nvGrpSpPr>
          <p:grpSpPr>
            <a:xfrm>
              <a:off x="6647419" y="971199"/>
              <a:ext cx="225567" cy="419566"/>
              <a:chOff x="10439084" y="1884420"/>
              <a:chExt cx="315794" cy="587392"/>
            </a:xfrm>
          </p:grpSpPr>
          <p:grpSp>
            <p:nvGrpSpPr>
              <p:cNvPr id="357" name="Group 356"/>
              <p:cNvGrpSpPr/>
              <p:nvPr/>
            </p:nvGrpSpPr>
            <p:grpSpPr>
              <a:xfrm>
                <a:off x="10439084" y="1884420"/>
                <a:ext cx="313458" cy="339736"/>
                <a:chOff x="7844382" y="2040858"/>
                <a:chExt cx="313458" cy="339736"/>
              </a:xfrm>
            </p:grpSpPr>
            <p:pic>
              <p:nvPicPr>
                <p:cNvPr id="361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82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2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58" name="Group 357"/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359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0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369" name="Group 368"/>
          <p:cNvGrpSpPr/>
          <p:nvPr/>
        </p:nvGrpSpPr>
        <p:grpSpPr>
          <a:xfrm>
            <a:off x="8533175" y="433355"/>
            <a:ext cx="226422" cy="963049"/>
            <a:chOff x="6646564" y="427716"/>
            <a:chExt cx="226422" cy="963049"/>
          </a:xfrm>
        </p:grpSpPr>
        <p:pic>
          <p:nvPicPr>
            <p:cNvPr id="370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1" name="Picture 10" descr="Man, User, Profile, Person, Icon, Symbol, Simp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2" name="Group 371"/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380" name="Group 379"/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384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81" name="Group 380"/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382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73" name="Group 372"/>
            <p:cNvGrpSpPr/>
            <p:nvPr/>
          </p:nvGrpSpPr>
          <p:grpSpPr>
            <a:xfrm>
              <a:off x="6647419" y="971199"/>
              <a:ext cx="225567" cy="419566"/>
              <a:chOff x="10439084" y="1884420"/>
              <a:chExt cx="315794" cy="587392"/>
            </a:xfrm>
          </p:grpSpPr>
          <p:grpSp>
            <p:nvGrpSpPr>
              <p:cNvPr id="374" name="Group 373"/>
              <p:cNvGrpSpPr/>
              <p:nvPr/>
            </p:nvGrpSpPr>
            <p:grpSpPr>
              <a:xfrm>
                <a:off x="10439084" y="1884420"/>
                <a:ext cx="313458" cy="339736"/>
                <a:chOff x="7844382" y="2040858"/>
                <a:chExt cx="313458" cy="339736"/>
              </a:xfrm>
            </p:grpSpPr>
            <p:pic>
              <p:nvPicPr>
                <p:cNvPr id="378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82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75" name="Group 374"/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376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7" name="Picture 10" descr="Man, User, Profile, Person, Icon, Symbol, Simpl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396" name="Picture 10" descr="Man, User, Profile, Person, Icon, Symbol, 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804" y="3420431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7" name="Straight Connector 396"/>
          <p:cNvCxnSpPr/>
          <p:nvPr/>
        </p:nvCxnSpPr>
        <p:spPr bwMode="auto">
          <a:xfrm flipH="1">
            <a:off x="2428562" y="4509120"/>
            <a:ext cx="54178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 bwMode="auto">
          <a:xfrm flipV="1">
            <a:off x="2434633" y="4509120"/>
            <a:ext cx="0" cy="178079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 bwMode="auto">
          <a:xfrm flipH="1">
            <a:off x="1584608" y="4959005"/>
            <a:ext cx="69152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 bwMode="auto">
          <a:xfrm flipV="1">
            <a:off x="7430323" y="4100371"/>
            <a:ext cx="2226" cy="170489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1" name="TextBox 220"/>
          <p:cNvSpPr txBox="1"/>
          <p:nvPr/>
        </p:nvSpPr>
        <p:spPr bwMode="auto">
          <a:xfrm>
            <a:off x="5249104" y="3019132"/>
            <a:ext cx="6390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180">
              <a:defRPr sz="800" b="1">
                <a:solidFill>
                  <a:srgbClr val="4BACC6"/>
                </a:solidFill>
                <a:cs typeface="Arial" charset="0"/>
              </a:defRPr>
            </a:lvl1pPr>
          </a:lstStyle>
          <a:p>
            <a:pPr marL="0" marR="0" lvl="0" indent="0" algn="r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0" u="none" strike="noStrike" kern="1200" cap="none" spc="0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Senior </a:t>
            </a:r>
          </a:p>
          <a:p>
            <a:pPr marL="0" marR="0" lvl="0" indent="0" algn="r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0" u="none" strike="noStrike" kern="1200" cap="none" spc="0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Manager  </a:t>
            </a:r>
          </a:p>
        </p:txBody>
      </p:sp>
      <p:pic>
        <p:nvPicPr>
          <p:cNvPr id="226" name="Picture 10" descr="Man, User, Profile, Person, Icon, Symbol, 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52" y="3425516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Box 251"/>
          <p:cNvSpPr txBox="1"/>
          <p:nvPr/>
        </p:nvSpPr>
        <p:spPr bwMode="auto">
          <a:xfrm>
            <a:off x="6456859" y="1557930"/>
            <a:ext cx="6390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180">
              <a:defRPr sz="800" b="1">
                <a:solidFill>
                  <a:srgbClr val="4BACC6"/>
                </a:solidFill>
                <a:cs typeface="Arial" charset="0"/>
              </a:defRPr>
            </a:lvl1pPr>
          </a:lstStyle>
          <a:p>
            <a:pPr marL="0" marR="0" lvl="0" indent="0" algn="ctr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1000 cases</a:t>
            </a:r>
          </a:p>
        </p:txBody>
      </p:sp>
      <p:sp>
        <p:nvSpPr>
          <p:cNvPr id="253" name="TextBox 252"/>
          <p:cNvSpPr txBox="1"/>
          <p:nvPr/>
        </p:nvSpPr>
        <p:spPr bwMode="auto">
          <a:xfrm>
            <a:off x="8222848" y="1452670"/>
            <a:ext cx="6390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180">
              <a:defRPr sz="800" b="1">
                <a:solidFill>
                  <a:srgbClr val="4BACC6"/>
                </a:solidFill>
                <a:cs typeface="Arial" charset="0"/>
              </a:defRPr>
            </a:lvl1pPr>
          </a:lstStyle>
          <a:p>
            <a:pPr marL="0" marR="0" lvl="0" indent="0" algn="ctr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2000 cases</a:t>
            </a:r>
          </a:p>
        </p:txBody>
      </p:sp>
      <p:pic>
        <p:nvPicPr>
          <p:cNvPr id="258" name="Picture 10" descr="Man, User, Profile, Person, Icon, Symbol, 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120" y="3375762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" name="Picture 10" descr="Man, User, Profile, Person, Icon, Symbol, 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29" y="3410814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" name="Picture 10" descr="Man, User, Profile, Person, Icon, Symbol, 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33" y="3409628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" name="Picture 10" descr="Man, User, Profile, Person, Icon, Symbol, 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030" y="3411788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" name="Picture 10" descr="Man, User, Profile, Person, Icon, Symbol, 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89" y="3413684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8" name="Straight Connector 387"/>
          <p:cNvCxnSpPr/>
          <p:nvPr/>
        </p:nvCxnSpPr>
        <p:spPr bwMode="auto">
          <a:xfrm flipV="1">
            <a:off x="6314786" y="3654069"/>
            <a:ext cx="1" cy="1411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 bwMode="auto">
          <a:xfrm flipV="1">
            <a:off x="7414113" y="3661191"/>
            <a:ext cx="1" cy="1411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 bwMode="auto">
          <a:xfrm flipV="1">
            <a:off x="8081614" y="3650680"/>
            <a:ext cx="1" cy="1411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 bwMode="auto">
          <a:xfrm flipV="1">
            <a:off x="7705767" y="3659581"/>
            <a:ext cx="1" cy="1411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 bwMode="auto">
          <a:xfrm flipV="1">
            <a:off x="5636846" y="3614371"/>
            <a:ext cx="1" cy="1411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 bwMode="auto">
          <a:xfrm flipV="1">
            <a:off x="6980238" y="3656978"/>
            <a:ext cx="1" cy="1411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 bwMode="auto">
          <a:xfrm flipV="1">
            <a:off x="7153290" y="3659346"/>
            <a:ext cx="1" cy="1411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 bwMode="auto">
          <a:xfrm flipV="1">
            <a:off x="8319842" y="3654596"/>
            <a:ext cx="1" cy="1411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63" name="Picture 10" descr="Man, User, Profile, Person, Icon, Symbol, 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40" y="3425087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4" name="Straight Connector 263"/>
          <p:cNvCxnSpPr/>
          <p:nvPr/>
        </p:nvCxnSpPr>
        <p:spPr bwMode="auto">
          <a:xfrm flipV="1">
            <a:off x="7939349" y="3664048"/>
            <a:ext cx="1" cy="1411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48" name="Picture 10" descr="Man, User, Profile, Person, Icon, Symbol, Simple">
            <a:extLst>
              <a:ext uri="{FF2B5EF4-FFF2-40B4-BE49-F238E27FC236}">
                <a16:creationId xmlns:a16="http://schemas.microsoft.com/office/drawing/2014/main" id="{51A7879E-3A5A-4BA9-BFAF-5072AF6D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9" y="3516785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249" name="Picture 10" descr="Man, User, Profile, Person, Icon, Symbol, Simple">
            <a:extLst>
              <a:ext uri="{FF2B5EF4-FFF2-40B4-BE49-F238E27FC236}">
                <a16:creationId xmlns:a16="http://schemas.microsoft.com/office/drawing/2014/main" id="{6748CC72-9EFB-4992-B0FB-B22D1FFAD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44" y="2994232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250" name="Picture 10" descr="Man, User, Profile, Person, Icon, Symbol, Simple">
            <a:extLst>
              <a:ext uri="{FF2B5EF4-FFF2-40B4-BE49-F238E27FC236}">
                <a16:creationId xmlns:a16="http://schemas.microsoft.com/office/drawing/2014/main" id="{973A2624-4602-4DFB-86DD-33BB6E5E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27" y="2690152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251" name="Picture 10" descr="Man, User, Profile, Person, Icon, Symbol, Simple">
            <a:extLst>
              <a:ext uri="{FF2B5EF4-FFF2-40B4-BE49-F238E27FC236}">
                <a16:creationId xmlns:a16="http://schemas.microsoft.com/office/drawing/2014/main" id="{D31A0755-1195-4D9D-9B7F-88244F925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23" y="2684712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254" name="Picture 10" descr="Man, User, Profile, Person, Icon, Symbol, Simple">
            <a:extLst>
              <a:ext uri="{FF2B5EF4-FFF2-40B4-BE49-F238E27FC236}">
                <a16:creationId xmlns:a16="http://schemas.microsoft.com/office/drawing/2014/main" id="{99077F75-5222-451A-B4E3-2CC41C4A2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944" y="2696158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268" name="Picture 10" descr="Man, User, Profile, Person, Icon, Symbol, Simple">
            <a:extLst>
              <a:ext uri="{FF2B5EF4-FFF2-40B4-BE49-F238E27FC236}">
                <a16:creationId xmlns:a16="http://schemas.microsoft.com/office/drawing/2014/main" id="{22277BE0-412F-4C63-9331-DCB46B39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18" y="2674897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269" name="Picture 10" descr="Man, User, Profile, Person, Icon, Symbol, Simple">
            <a:extLst>
              <a:ext uri="{FF2B5EF4-FFF2-40B4-BE49-F238E27FC236}">
                <a16:creationId xmlns:a16="http://schemas.microsoft.com/office/drawing/2014/main" id="{0492CAA1-D9CE-45E3-AFF0-BE879540D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005" y="2682142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270" name="Picture 10" descr="Man, User, Profile, Person, Icon, Symbol, Simple">
            <a:extLst>
              <a:ext uri="{FF2B5EF4-FFF2-40B4-BE49-F238E27FC236}">
                <a16:creationId xmlns:a16="http://schemas.microsoft.com/office/drawing/2014/main" id="{13CC7357-198F-4557-A84E-74CBBFBA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88" y="2682142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271" name="Picture 10" descr="Man, User, Profile, Person, Icon, Symbol, Simple">
            <a:extLst>
              <a:ext uri="{FF2B5EF4-FFF2-40B4-BE49-F238E27FC236}">
                <a16:creationId xmlns:a16="http://schemas.microsoft.com/office/drawing/2014/main" id="{F86C8FB1-3273-4011-9600-88777FA4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0" y="1000165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716A45E3-F705-4F51-9EBD-38B2C6B9DF7B}"/>
              </a:ext>
            </a:extLst>
          </p:cNvPr>
          <p:cNvCxnSpPr>
            <a:cxnSpLocks/>
          </p:cNvCxnSpPr>
          <p:nvPr/>
        </p:nvCxnSpPr>
        <p:spPr bwMode="auto">
          <a:xfrm flipV="1">
            <a:off x="7502797" y="2596185"/>
            <a:ext cx="0" cy="114476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002362E-BAB5-408B-5269-CBA8C3C779E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90585" y="419366"/>
            <a:ext cx="1263474" cy="101975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A581E5D-012E-E7AE-BADD-388F22256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939" y="4134344"/>
            <a:ext cx="492876" cy="59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670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25CB7-27E0-1D1A-9147-B4FAE8346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Current Basingstoke outcomes OS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D2F38-A7C9-3F06-D7E4-D886A0AA8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6" y="2379441"/>
            <a:ext cx="5836217" cy="3162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A9A2E-2CD7-D36C-389A-FCB07A61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960" y="4516647"/>
            <a:ext cx="2482978" cy="1155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D805F-2BC0-671C-82B2-0D6EC6F30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073" y="2249041"/>
            <a:ext cx="3010055" cy="22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62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6D33-F996-9BA4-D035-2B0D92CB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Current Basingstoke outcomes DFS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C68AD-9271-BE56-6CB1-03285FCF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20" y="2459106"/>
            <a:ext cx="4744798" cy="2869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AAD2A-13BD-5905-6205-38D16F80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938" y="2205793"/>
            <a:ext cx="3010055" cy="2273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8C89CC-6ECF-3106-B3BD-F5A0862CD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807" y="4814474"/>
            <a:ext cx="2603634" cy="10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11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D3BE6-5ACA-A73D-A628-11BDAE10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CC score Basingstoke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A0A5A-8B53-CAD8-3C6E-0024B0214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2" y="1949279"/>
            <a:ext cx="4418849" cy="2970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7C9040-B812-E9E9-D6DC-BC49BA2F8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567" y="4674673"/>
            <a:ext cx="6280322" cy="1241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04B1F6-0CC2-2AD0-F4C1-D3DA0705C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967" y="2138361"/>
            <a:ext cx="4093400" cy="25531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132608-3AB3-EDB2-4C43-937D43EA5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282" y="4863961"/>
            <a:ext cx="2527430" cy="100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3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E343-1EC5-E068-C392-394E4CE41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Risk factors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C4127-382D-87FD-F679-A8516DD9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8" y="2191145"/>
            <a:ext cx="4785881" cy="3183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8C5D3-1E46-8538-2FE2-8AAF4AF6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079" y="2504395"/>
            <a:ext cx="3941668" cy="27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73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E343-1EC5-E068-C392-394E4CE4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69" y="657612"/>
            <a:ext cx="6350466" cy="503550"/>
          </a:xfrm>
        </p:spPr>
        <p:txBody>
          <a:bodyPr/>
          <a:lstStyle/>
          <a:p>
            <a:r>
              <a:rPr lang="en-GB" sz="2800" dirty="0">
                <a:solidFill>
                  <a:schemeClr val="accent1"/>
                </a:solidFill>
              </a:rPr>
              <a:t>Liver </a:t>
            </a:r>
            <a:r>
              <a:rPr lang="en-GB" sz="2800" dirty="0" err="1">
                <a:solidFill>
                  <a:schemeClr val="accent1"/>
                </a:solidFill>
              </a:rPr>
              <a:t>metastatectomy</a:t>
            </a:r>
            <a:r>
              <a:rPr lang="en-GB" sz="2800" dirty="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D16AC80-FAAE-4062-9777-39FEC3B2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t="50000" r="38357" b="2404"/>
          <a:stretch/>
        </p:blipFill>
        <p:spPr>
          <a:xfrm>
            <a:off x="1" y="1682585"/>
            <a:ext cx="5422566" cy="4413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BDC592-076A-223E-58D5-5EB8161392A6}"/>
              </a:ext>
            </a:extLst>
          </p:cNvPr>
          <p:cNvSpPr txBox="1"/>
          <p:nvPr/>
        </p:nvSpPr>
        <p:spPr>
          <a:xfrm>
            <a:off x="4438651" y="3680633"/>
            <a:ext cx="8451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CRS + HIPEC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02826-BA88-3778-4676-D1B8A2B47C77}"/>
              </a:ext>
            </a:extLst>
          </p:cNvPr>
          <p:cNvSpPr txBox="1"/>
          <p:nvPr/>
        </p:nvSpPr>
        <p:spPr>
          <a:xfrm>
            <a:off x="4438650" y="4094726"/>
            <a:ext cx="17732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CRS + HIPEC + Liver resection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7D20F44-D108-FD8E-28F8-77F2D771C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40000" r="28407" b="43060"/>
          <a:stretch/>
        </p:blipFill>
        <p:spPr>
          <a:xfrm>
            <a:off x="3306718" y="1703228"/>
            <a:ext cx="5810347" cy="134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70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59723-3221-52AE-28C5-6999B4EF1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UK and Ireland Colorectal Peritoneal Metastases Registry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25A8E-EBB8-485A-BE15-8F7B569595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944" y="2047632"/>
            <a:ext cx="2642378" cy="4000500"/>
          </a:xfrm>
        </p:spPr>
        <p:txBody>
          <a:bodyPr/>
          <a:lstStyle/>
          <a:p>
            <a:pPr defTabSz="761900">
              <a:lnSpc>
                <a:spcPct val="150000"/>
              </a:lnSpc>
              <a:defRPr/>
            </a:pPr>
            <a:r>
              <a:rPr lang="en-GB" sz="2000" kern="0">
                <a:solidFill>
                  <a:schemeClr val="accent1"/>
                </a:solidFill>
                <a:latin typeface="Calibri"/>
              </a:rPr>
              <a:t>Went live Oct 2017</a:t>
            </a:r>
          </a:p>
          <a:p>
            <a:pPr defTabSz="761900">
              <a:lnSpc>
                <a:spcPct val="150000"/>
              </a:lnSpc>
              <a:defRPr/>
            </a:pPr>
            <a:r>
              <a:rPr lang="en-GB" sz="2000" kern="0">
                <a:solidFill>
                  <a:schemeClr val="accent1"/>
                </a:solidFill>
                <a:latin typeface="Calibri"/>
              </a:rPr>
              <a:t>5 units</a:t>
            </a:r>
          </a:p>
          <a:p>
            <a:pPr defTabSz="761900">
              <a:lnSpc>
                <a:spcPct val="150000"/>
              </a:lnSpc>
              <a:defRPr/>
            </a:pPr>
            <a:r>
              <a:rPr lang="en-GB" sz="2000" kern="0">
                <a:solidFill>
                  <a:schemeClr val="accent1"/>
                </a:solidFill>
                <a:latin typeface="Calibri"/>
              </a:rPr>
              <a:t>1138 patients to date</a:t>
            </a:r>
          </a:p>
          <a:p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845615-6225-D3FD-C528-EB74CB5E79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20728"/>
          <a:stretch/>
        </p:blipFill>
        <p:spPr bwMode="auto">
          <a:xfrm>
            <a:off x="3561127" y="2036808"/>
            <a:ext cx="4238787" cy="367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51575-6D4F-0852-F965-CCEC546E4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114" y="3777171"/>
            <a:ext cx="1236529" cy="806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D9AEC4-24F7-2648-035B-EAE31883A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114" y="4801665"/>
            <a:ext cx="1236529" cy="8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12756-4DE4-982A-924C-F2C066C2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UK and Ireland CPM Registry : 1138 patients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D8705-B51F-88C1-2F82-5BFB410B2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400885"/>
            <a:ext cx="6957060" cy="32022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2000D-6A86-B174-DA6C-1FF7B930DA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Median survival after complete cytoreduction (overall 38 months)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5E8315-74F1-181E-C932-C190C753A874}"/>
              </a:ext>
            </a:extLst>
          </p:cNvPr>
          <p:cNvSpPr txBox="1"/>
          <p:nvPr/>
        </p:nvSpPr>
        <p:spPr>
          <a:xfrm>
            <a:off x="2011680" y="2690126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33 months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7EA21-07E1-4567-2D9B-F09DC7E4E7C7}"/>
              </a:ext>
            </a:extLst>
          </p:cNvPr>
          <p:cNvSpPr txBox="1"/>
          <p:nvPr/>
        </p:nvSpPr>
        <p:spPr>
          <a:xfrm>
            <a:off x="4091940" y="2690126"/>
            <a:ext cx="963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40 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F2E5E-4229-805C-E9A2-BC73685381D4}"/>
              </a:ext>
            </a:extLst>
          </p:cNvPr>
          <p:cNvSpPr txBox="1"/>
          <p:nvPr/>
        </p:nvSpPr>
        <p:spPr>
          <a:xfrm>
            <a:off x="6362700" y="2690125"/>
            <a:ext cx="963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39 months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772ED4-E7B4-868E-D5DB-20265B37E1BB}"/>
              </a:ext>
            </a:extLst>
          </p:cNvPr>
          <p:cNvCxnSpPr/>
          <p:nvPr/>
        </p:nvCxnSpPr>
        <p:spPr>
          <a:xfrm>
            <a:off x="1158240" y="3581400"/>
            <a:ext cx="11201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9BF6B0-6F50-9C42-E317-E8E7B9EFEFDF}"/>
              </a:ext>
            </a:extLst>
          </p:cNvPr>
          <p:cNvCxnSpPr/>
          <p:nvPr/>
        </p:nvCxnSpPr>
        <p:spPr>
          <a:xfrm>
            <a:off x="2278380" y="3581400"/>
            <a:ext cx="0" cy="708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BC362F-7A3D-6D01-56DC-EAB7F98249B1}"/>
              </a:ext>
            </a:extLst>
          </p:cNvPr>
          <p:cNvCxnSpPr/>
          <p:nvPr/>
        </p:nvCxnSpPr>
        <p:spPr>
          <a:xfrm>
            <a:off x="3444240" y="3581400"/>
            <a:ext cx="1196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812994-E328-6576-D8F3-46DA13876C62}"/>
              </a:ext>
            </a:extLst>
          </p:cNvPr>
          <p:cNvCxnSpPr/>
          <p:nvPr/>
        </p:nvCxnSpPr>
        <p:spPr>
          <a:xfrm>
            <a:off x="4640580" y="3581400"/>
            <a:ext cx="0" cy="708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BF4155-068F-0D7F-6F03-5955320F5BD8}"/>
              </a:ext>
            </a:extLst>
          </p:cNvPr>
          <p:cNvCxnSpPr>
            <a:cxnSpLocks/>
          </p:cNvCxnSpPr>
          <p:nvPr/>
        </p:nvCxnSpPr>
        <p:spPr>
          <a:xfrm>
            <a:off x="5676900" y="3710940"/>
            <a:ext cx="13868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060D9E9-F35C-0F16-B94D-2365A00A4CDC}"/>
              </a:ext>
            </a:extLst>
          </p:cNvPr>
          <p:cNvCxnSpPr/>
          <p:nvPr/>
        </p:nvCxnSpPr>
        <p:spPr>
          <a:xfrm>
            <a:off x="7048500" y="3710940"/>
            <a:ext cx="0" cy="701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96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C0207-6B45-6C7D-7489-A387CEE4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do we fail?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03ED8-10CB-A16F-58D5-271C27FE8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64" y="3154601"/>
            <a:ext cx="8434784" cy="2279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1B463-6E79-3243-C9C4-D727DAA4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2004960"/>
            <a:ext cx="5704811" cy="1041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65E036-0F35-390F-8D9A-B14B49628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41" y="5652442"/>
            <a:ext cx="1809907" cy="255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F94666-58B9-B7DD-61B1-8A3BACF7B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7" y="5534322"/>
            <a:ext cx="6751905" cy="4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85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6216" y="1179195"/>
            <a:ext cx="596026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b="1" spc="-4">
                <a:solidFill>
                  <a:srgbClr val="522D91"/>
                </a:solidFill>
                <a:latin typeface="Verdana"/>
                <a:cs typeface="Verdana"/>
              </a:rPr>
              <a:t>Why </a:t>
            </a:r>
            <a:r>
              <a:rPr b="1">
                <a:solidFill>
                  <a:srgbClr val="522D91"/>
                </a:solidFill>
                <a:latin typeface="Verdana"/>
                <a:cs typeface="Verdana"/>
              </a:rPr>
              <a:t>a </a:t>
            </a:r>
            <a:r>
              <a:rPr b="1" spc="-4">
                <a:solidFill>
                  <a:srgbClr val="522D91"/>
                </a:solidFill>
                <a:latin typeface="Verdana"/>
                <a:cs typeface="Verdana"/>
              </a:rPr>
              <a:t>multidisciplinary approach </a:t>
            </a:r>
            <a:r>
              <a:rPr b="1">
                <a:solidFill>
                  <a:srgbClr val="522D91"/>
                </a:solidFill>
                <a:latin typeface="Verdana"/>
                <a:cs typeface="Verdana"/>
              </a:rPr>
              <a:t>is</a:t>
            </a:r>
            <a:r>
              <a:rPr b="1" spc="26">
                <a:solidFill>
                  <a:srgbClr val="522D91"/>
                </a:solidFill>
                <a:latin typeface="Verdana"/>
                <a:cs typeface="Verdana"/>
              </a:rPr>
              <a:t> </a:t>
            </a:r>
            <a:r>
              <a:rPr b="1" spc="-4">
                <a:solidFill>
                  <a:srgbClr val="522D91"/>
                </a:solidFill>
                <a:latin typeface="Verdana"/>
                <a:cs typeface="Verdana"/>
              </a:rPr>
              <a:t>important</a:t>
            </a:r>
            <a:endParaRPr>
              <a:solidFill>
                <a:prstClr val="black"/>
              </a:solidFill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52705" y="2271093"/>
            <a:ext cx="1626870" cy="661988"/>
            <a:chOff x="1936940" y="1885124"/>
            <a:chExt cx="2169160" cy="882650"/>
          </a:xfrm>
        </p:grpSpPr>
        <p:sp>
          <p:nvSpPr>
            <p:cNvPr id="4" name="object 4"/>
            <p:cNvSpPr/>
            <p:nvPr/>
          </p:nvSpPr>
          <p:spPr>
            <a:xfrm>
              <a:off x="1949957" y="1898141"/>
              <a:ext cx="2143125" cy="856615"/>
            </a:xfrm>
            <a:custGeom>
              <a:avLst/>
              <a:gdLst/>
              <a:ahLst/>
              <a:cxnLst/>
              <a:rect l="l" t="t" r="r" b="b"/>
              <a:pathLst>
                <a:path w="2143125" h="856614">
                  <a:moveTo>
                    <a:pt x="1714500" y="0"/>
                  </a:moveTo>
                  <a:lnTo>
                    <a:pt x="0" y="0"/>
                  </a:lnTo>
                  <a:lnTo>
                    <a:pt x="428244" y="428244"/>
                  </a:lnTo>
                  <a:lnTo>
                    <a:pt x="0" y="856488"/>
                  </a:lnTo>
                  <a:lnTo>
                    <a:pt x="1714500" y="856488"/>
                  </a:lnTo>
                  <a:lnTo>
                    <a:pt x="2142744" y="428244"/>
                  </a:lnTo>
                  <a:lnTo>
                    <a:pt x="1714500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949957" y="1898141"/>
              <a:ext cx="2143125" cy="856615"/>
            </a:xfrm>
            <a:custGeom>
              <a:avLst/>
              <a:gdLst/>
              <a:ahLst/>
              <a:cxnLst/>
              <a:rect l="l" t="t" r="r" b="b"/>
              <a:pathLst>
                <a:path w="2143125" h="856614">
                  <a:moveTo>
                    <a:pt x="0" y="0"/>
                  </a:moveTo>
                  <a:lnTo>
                    <a:pt x="1714500" y="0"/>
                  </a:lnTo>
                  <a:lnTo>
                    <a:pt x="2142744" y="428244"/>
                  </a:lnTo>
                  <a:lnTo>
                    <a:pt x="1714500" y="856488"/>
                  </a:lnTo>
                  <a:lnTo>
                    <a:pt x="0" y="856488"/>
                  </a:lnTo>
                  <a:lnTo>
                    <a:pt x="428244" y="42824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804416" y="2401252"/>
            <a:ext cx="948214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sz="2100" b="1" spc="-8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100" b="1" spc="-4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100" b="1" spc="-34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100" b="1" spc="-23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100" b="1" spc="-172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100" b="1" spc="-4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66596" y="2325957"/>
            <a:ext cx="1353503" cy="552450"/>
            <a:chOff x="3822128" y="1958276"/>
            <a:chExt cx="1804670" cy="736600"/>
          </a:xfrm>
        </p:grpSpPr>
        <p:sp>
          <p:nvSpPr>
            <p:cNvPr id="8" name="object 8"/>
            <p:cNvSpPr/>
            <p:nvPr/>
          </p:nvSpPr>
          <p:spPr>
            <a:xfrm>
              <a:off x="3835145" y="1971294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5" h="710564">
                  <a:moveTo>
                    <a:pt x="1423415" y="0"/>
                  </a:moveTo>
                  <a:lnTo>
                    <a:pt x="0" y="0"/>
                  </a:lnTo>
                  <a:lnTo>
                    <a:pt x="355091" y="355091"/>
                  </a:lnTo>
                  <a:lnTo>
                    <a:pt x="0" y="710183"/>
                  </a:lnTo>
                  <a:lnTo>
                    <a:pt x="1423415" y="710183"/>
                  </a:lnTo>
                  <a:lnTo>
                    <a:pt x="1778507" y="355091"/>
                  </a:lnTo>
                  <a:lnTo>
                    <a:pt x="1423415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835145" y="1971294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5" h="710564">
                  <a:moveTo>
                    <a:pt x="0" y="0"/>
                  </a:moveTo>
                  <a:lnTo>
                    <a:pt x="1423415" y="0"/>
                  </a:lnTo>
                  <a:lnTo>
                    <a:pt x="1778507" y="355091"/>
                  </a:lnTo>
                  <a:lnTo>
                    <a:pt x="1423415" y="710183"/>
                  </a:lnTo>
                  <a:lnTo>
                    <a:pt x="0" y="710183"/>
                  </a:lnTo>
                  <a:lnTo>
                    <a:pt x="355091" y="355091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216212" y="2399728"/>
            <a:ext cx="669131" cy="361798"/>
          </a:xfrm>
          <a:prstGeom prst="rect">
            <a:avLst/>
          </a:prstGeom>
        </p:spPr>
        <p:txBody>
          <a:bodyPr vert="horz" wrap="square" lIns="0" tIns="28099" rIns="0" bIns="0" rtlCol="0">
            <a:spAutoFit/>
          </a:bodyPr>
          <a:lstStyle/>
          <a:p>
            <a:pPr marL="9525" marR="3810" indent="77629" defTabSz="685800">
              <a:lnSpc>
                <a:spcPts val="1313"/>
              </a:lnSpc>
              <a:spcBef>
                <a:spcPts val="221"/>
              </a:spcBef>
              <a:defRPr/>
            </a:pP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General  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ol</a:t>
            </a: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gi</a:t>
            </a: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97023" y="2325957"/>
            <a:ext cx="1353503" cy="552450"/>
            <a:chOff x="5329364" y="1958276"/>
            <a:chExt cx="1804670" cy="736600"/>
          </a:xfrm>
        </p:grpSpPr>
        <p:sp>
          <p:nvSpPr>
            <p:cNvPr id="12" name="object 12"/>
            <p:cNvSpPr/>
            <p:nvPr/>
          </p:nvSpPr>
          <p:spPr>
            <a:xfrm>
              <a:off x="5342382" y="1971294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1423415" y="0"/>
                  </a:moveTo>
                  <a:lnTo>
                    <a:pt x="0" y="0"/>
                  </a:lnTo>
                  <a:lnTo>
                    <a:pt x="355091" y="355091"/>
                  </a:lnTo>
                  <a:lnTo>
                    <a:pt x="0" y="710183"/>
                  </a:lnTo>
                  <a:lnTo>
                    <a:pt x="1423415" y="710183"/>
                  </a:lnTo>
                  <a:lnTo>
                    <a:pt x="1778508" y="355091"/>
                  </a:lnTo>
                  <a:lnTo>
                    <a:pt x="1423415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342382" y="1971294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0" y="0"/>
                  </a:moveTo>
                  <a:lnTo>
                    <a:pt x="1423415" y="0"/>
                  </a:lnTo>
                  <a:lnTo>
                    <a:pt x="1778508" y="355091"/>
                  </a:lnTo>
                  <a:lnTo>
                    <a:pt x="1423415" y="710183"/>
                  </a:lnTo>
                  <a:lnTo>
                    <a:pt x="0" y="710183"/>
                  </a:lnTo>
                  <a:lnTo>
                    <a:pt x="355091" y="355091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505992" y="2454592"/>
            <a:ext cx="353378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  <a:defRPr/>
            </a:pP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71%</a:t>
            </a:r>
            <a:endParaRPr sz="15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143452" y="2325957"/>
            <a:ext cx="1353503" cy="552450"/>
            <a:chOff x="6857936" y="1958276"/>
            <a:chExt cx="1804670" cy="736600"/>
          </a:xfrm>
        </p:grpSpPr>
        <p:sp>
          <p:nvSpPr>
            <p:cNvPr id="16" name="object 16"/>
            <p:cNvSpPr/>
            <p:nvPr/>
          </p:nvSpPr>
          <p:spPr>
            <a:xfrm>
              <a:off x="6870953" y="1971294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1423416" y="0"/>
                  </a:moveTo>
                  <a:lnTo>
                    <a:pt x="0" y="0"/>
                  </a:lnTo>
                  <a:lnTo>
                    <a:pt x="355092" y="355091"/>
                  </a:lnTo>
                  <a:lnTo>
                    <a:pt x="0" y="710183"/>
                  </a:lnTo>
                  <a:lnTo>
                    <a:pt x="1423416" y="710183"/>
                  </a:lnTo>
                  <a:lnTo>
                    <a:pt x="1778507" y="355091"/>
                  </a:lnTo>
                  <a:lnTo>
                    <a:pt x="1423416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870953" y="1971294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0" y="0"/>
                  </a:moveTo>
                  <a:lnTo>
                    <a:pt x="1423416" y="0"/>
                  </a:lnTo>
                  <a:lnTo>
                    <a:pt x="1778507" y="355091"/>
                  </a:lnTo>
                  <a:lnTo>
                    <a:pt x="1423416" y="710183"/>
                  </a:lnTo>
                  <a:lnTo>
                    <a:pt x="0" y="710183"/>
                  </a:lnTo>
                  <a:lnTo>
                    <a:pt x="355092" y="355091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93544" y="2399728"/>
            <a:ext cx="669131" cy="361798"/>
          </a:xfrm>
          <a:prstGeom prst="rect">
            <a:avLst/>
          </a:prstGeom>
        </p:spPr>
        <p:txBody>
          <a:bodyPr vert="horz" wrap="square" lIns="0" tIns="28099" rIns="0" bIns="0" rtlCol="0">
            <a:spAutoFit/>
          </a:bodyPr>
          <a:lstStyle/>
          <a:p>
            <a:pPr marL="9525" marR="3810" indent="77629" defTabSz="685800">
              <a:lnSpc>
                <a:spcPts val="1313"/>
              </a:lnSpc>
              <a:spcBef>
                <a:spcPts val="221"/>
              </a:spcBef>
              <a:defRPr/>
            </a:pP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General  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ol</a:t>
            </a: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gi</a:t>
            </a: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452705" y="2325957"/>
            <a:ext cx="6190774" cy="1275873"/>
            <a:chOff x="1936940" y="1958276"/>
            <a:chExt cx="8254365" cy="1701164"/>
          </a:xfrm>
        </p:grpSpPr>
        <p:sp>
          <p:nvSpPr>
            <p:cNvPr id="20" name="object 20"/>
            <p:cNvSpPr/>
            <p:nvPr/>
          </p:nvSpPr>
          <p:spPr>
            <a:xfrm>
              <a:off x="8399525" y="1971294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1423416" y="0"/>
                  </a:moveTo>
                  <a:lnTo>
                    <a:pt x="0" y="0"/>
                  </a:lnTo>
                  <a:lnTo>
                    <a:pt x="355092" y="355091"/>
                  </a:lnTo>
                  <a:lnTo>
                    <a:pt x="0" y="710183"/>
                  </a:lnTo>
                  <a:lnTo>
                    <a:pt x="1423416" y="710183"/>
                  </a:lnTo>
                  <a:lnTo>
                    <a:pt x="1778507" y="355091"/>
                  </a:lnTo>
                  <a:lnTo>
                    <a:pt x="1423416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399525" y="1971294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0" y="0"/>
                  </a:moveTo>
                  <a:lnTo>
                    <a:pt x="1423416" y="0"/>
                  </a:lnTo>
                  <a:lnTo>
                    <a:pt x="1778507" y="355091"/>
                  </a:lnTo>
                  <a:lnTo>
                    <a:pt x="1423416" y="710183"/>
                  </a:lnTo>
                  <a:lnTo>
                    <a:pt x="0" y="710183"/>
                  </a:lnTo>
                  <a:lnTo>
                    <a:pt x="355092" y="355091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949957" y="2789682"/>
              <a:ext cx="2143125" cy="856615"/>
            </a:xfrm>
            <a:custGeom>
              <a:avLst/>
              <a:gdLst/>
              <a:ahLst/>
              <a:cxnLst/>
              <a:rect l="l" t="t" r="r" b="b"/>
              <a:pathLst>
                <a:path w="2143125" h="856614">
                  <a:moveTo>
                    <a:pt x="1714500" y="0"/>
                  </a:moveTo>
                  <a:lnTo>
                    <a:pt x="0" y="0"/>
                  </a:lnTo>
                  <a:lnTo>
                    <a:pt x="428244" y="428243"/>
                  </a:lnTo>
                  <a:lnTo>
                    <a:pt x="0" y="856487"/>
                  </a:lnTo>
                  <a:lnTo>
                    <a:pt x="1714500" y="856487"/>
                  </a:lnTo>
                  <a:lnTo>
                    <a:pt x="2142744" y="428243"/>
                  </a:lnTo>
                  <a:lnTo>
                    <a:pt x="1714500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949957" y="2789682"/>
              <a:ext cx="2143125" cy="856615"/>
            </a:xfrm>
            <a:custGeom>
              <a:avLst/>
              <a:gdLst/>
              <a:ahLst/>
              <a:cxnLst/>
              <a:rect l="l" t="t" r="r" b="b"/>
              <a:pathLst>
                <a:path w="2143125" h="856614">
                  <a:moveTo>
                    <a:pt x="0" y="0"/>
                  </a:moveTo>
                  <a:lnTo>
                    <a:pt x="1714500" y="0"/>
                  </a:lnTo>
                  <a:lnTo>
                    <a:pt x="2142744" y="428243"/>
                  </a:lnTo>
                  <a:lnTo>
                    <a:pt x="1714500" y="856487"/>
                  </a:lnTo>
                  <a:lnTo>
                    <a:pt x="0" y="856487"/>
                  </a:lnTo>
                  <a:lnTo>
                    <a:pt x="428244" y="428243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958721" y="3070383"/>
            <a:ext cx="640556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sz="2100" b="1" spc="-8">
                <a:solidFill>
                  <a:srgbClr val="FFFFFF"/>
                </a:solidFill>
                <a:latin typeface="Calibri"/>
                <a:cs typeface="Calibri"/>
              </a:rPr>
              <a:t>OPUS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864310" y="2999184"/>
            <a:ext cx="1352550" cy="553403"/>
            <a:chOff x="3819080" y="2855912"/>
            <a:chExt cx="1803400" cy="737870"/>
          </a:xfrm>
        </p:grpSpPr>
        <p:sp>
          <p:nvSpPr>
            <p:cNvPr id="26" name="object 26"/>
            <p:cNvSpPr/>
            <p:nvPr/>
          </p:nvSpPr>
          <p:spPr>
            <a:xfrm>
              <a:off x="3832097" y="2868929"/>
              <a:ext cx="1777364" cy="711835"/>
            </a:xfrm>
            <a:custGeom>
              <a:avLst/>
              <a:gdLst/>
              <a:ahLst/>
              <a:cxnLst/>
              <a:rect l="l" t="t" r="r" b="b"/>
              <a:pathLst>
                <a:path w="1777364" h="711835">
                  <a:moveTo>
                    <a:pt x="1421129" y="0"/>
                  </a:moveTo>
                  <a:lnTo>
                    <a:pt x="0" y="0"/>
                  </a:lnTo>
                  <a:lnTo>
                    <a:pt x="355853" y="355854"/>
                  </a:lnTo>
                  <a:lnTo>
                    <a:pt x="0" y="711708"/>
                  </a:lnTo>
                  <a:lnTo>
                    <a:pt x="1421129" y="711708"/>
                  </a:lnTo>
                  <a:lnTo>
                    <a:pt x="1776984" y="355854"/>
                  </a:lnTo>
                  <a:lnTo>
                    <a:pt x="1421129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832097" y="2868929"/>
              <a:ext cx="1777364" cy="711835"/>
            </a:xfrm>
            <a:custGeom>
              <a:avLst/>
              <a:gdLst/>
              <a:ahLst/>
              <a:cxnLst/>
              <a:rect l="l" t="t" r="r" b="b"/>
              <a:pathLst>
                <a:path w="1777364" h="711835">
                  <a:moveTo>
                    <a:pt x="0" y="0"/>
                  </a:moveTo>
                  <a:lnTo>
                    <a:pt x="1421129" y="0"/>
                  </a:lnTo>
                  <a:lnTo>
                    <a:pt x="1776984" y="355854"/>
                  </a:lnTo>
                  <a:lnTo>
                    <a:pt x="1421129" y="711708"/>
                  </a:lnTo>
                  <a:lnTo>
                    <a:pt x="0" y="711708"/>
                  </a:lnTo>
                  <a:lnTo>
                    <a:pt x="355853" y="35585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213545" y="3073336"/>
            <a:ext cx="669131" cy="361798"/>
          </a:xfrm>
          <a:prstGeom prst="rect">
            <a:avLst/>
          </a:prstGeom>
        </p:spPr>
        <p:txBody>
          <a:bodyPr vert="horz" wrap="square" lIns="0" tIns="28099" rIns="0" bIns="0" rtlCol="0">
            <a:spAutoFit/>
          </a:bodyPr>
          <a:lstStyle/>
          <a:p>
            <a:pPr marL="9525" marR="3810" indent="77629" defTabSz="685800">
              <a:lnSpc>
                <a:spcPts val="1313"/>
              </a:lnSpc>
              <a:spcBef>
                <a:spcPts val="221"/>
              </a:spcBef>
              <a:defRPr/>
            </a:pP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General  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ol</a:t>
            </a: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gi</a:t>
            </a: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997023" y="2994612"/>
            <a:ext cx="1353503" cy="553403"/>
            <a:chOff x="5329364" y="2849816"/>
            <a:chExt cx="1804670" cy="737870"/>
          </a:xfrm>
        </p:grpSpPr>
        <p:sp>
          <p:nvSpPr>
            <p:cNvPr id="30" name="object 30"/>
            <p:cNvSpPr/>
            <p:nvPr/>
          </p:nvSpPr>
          <p:spPr>
            <a:xfrm>
              <a:off x="5342382" y="2862834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1422653" y="0"/>
                  </a:moveTo>
                  <a:lnTo>
                    <a:pt x="0" y="0"/>
                  </a:lnTo>
                  <a:lnTo>
                    <a:pt x="355853" y="355853"/>
                  </a:lnTo>
                  <a:lnTo>
                    <a:pt x="0" y="711707"/>
                  </a:lnTo>
                  <a:lnTo>
                    <a:pt x="1422653" y="711707"/>
                  </a:lnTo>
                  <a:lnTo>
                    <a:pt x="1778508" y="355853"/>
                  </a:lnTo>
                  <a:lnTo>
                    <a:pt x="1422653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342382" y="2862834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0" y="0"/>
                  </a:moveTo>
                  <a:lnTo>
                    <a:pt x="1422653" y="0"/>
                  </a:lnTo>
                  <a:lnTo>
                    <a:pt x="1778508" y="355853"/>
                  </a:lnTo>
                  <a:lnTo>
                    <a:pt x="1422653" y="711707"/>
                  </a:lnTo>
                  <a:lnTo>
                    <a:pt x="0" y="711707"/>
                  </a:lnTo>
                  <a:lnTo>
                    <a:pt x="355853" y="355853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505992" y="3123628"/>
            <a:ext cx="353378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  <a:defRPr/>
            </a:pP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76%</a:t>
            </a:r>
            <a:endParaRPr sz="15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143452" y="2994612"/>
            <a:ext cx="1353503" cy="553403"/>
            <a:chOff x="6857936" y="2849816"/>
            <a:chExt cx="1804670" cy="737870"/>
          </a:xfrm>
        </p:grpSpPr>
        <p:sp>
          <p:nvSpPr>
            <p:cNvPr id="34" name="object 34"/>
            <p:cNvSpPr/>
            <p:nvPr/>
          </p:nvSpPr>
          <p:spPr>
            <a:xfrm>
              <a:off x="6870953" y="2862834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1422653" y="0"/>
                  </a:moveTo>
                  <a:lnTo>
                    <a:pt x="0" y="0"/>
                  </a:lnTo>
                  <a:lnTo>
                    <a:pt x="355853" y="355853"/>
                  </a:lnTo>
                  <a:lnTo>
                    <a:pt x="0" y="711707"/>
                  </a:lnTo>
                  <a:lnTo>
                    <a:pt x="1422653" y="711707"/>
                  </a:lnTo>
                  <a:lnTo>
                    <a:pt x="1778507" y="355853"/>
                  </a:lnTo>
                  <a:lnTo>
                    <a:pt x="1422653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6870953" y="2862834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0" y="0"/>
                  </a:moveTo>
                  <a:lnTo>
                    <a:pt x="1422653" y="0"/>
                  </a:lnTo>
                  <a:lnTo>
                    <a:pt x="1778507" y="355853"/>
                  </a:lnTo>
                  <a:lnTo>
                    <a:pt x="1422653" y="711707"/>
                  </a:lnTo>
                  <a:lnTo>
                    <a:pt x="0" y="711707"/>
                  </a:lnTo>
                  <a:lnTo>
                    <a:pt x="355853" y="355853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493544" y="3068765"/>
            <a:ext cx="669131" cy="361798"/>
          </a:xfrm>
          <a:prstGeom prst="rect">
            <a:avLst/>
          </a:prstGeom>
        </p:spPr>
        <p:txBody>
          <a:bodyPr vert="horz" wrap="square" lIns="0" tIns="28099" rIns="0" bIns="0" rtlCol="0">
            <a:spAutoFit/>
          </a:bodyPr>
          <a:lstStyle/>
          <a:p>
            <a:pPr marL="9525" marR="3810" indent="77629" defTabSz="685800">
              <a:lnSpc>
                <a:spcPts val="1313"/>
              </a:lnSpc>
              <a:spcBef>
                <a:spcPts val="221"/>
              </a:spcBef>
              <a:defRPr/>
            </a:pP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General  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ol</a:t>
            </a: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gi</a:t>
            </a: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 spc="-4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291024" y="2994612"/>
            <a:ext cx="1353503" cy="553403"/>
            <a:chOff x="8388032" y="2849816"/>
            <a:chExt cx="1804670" cy="737870"/>
          </a:xfrm>
        </p:grpSpPr>
        <p:sp>
          <p:nvSpPr>
            <p:cNvPr id="38" name="object 38"/>
            <p:cNvSpPr/>
            <p:nvPr/>
          </p:nvSpPr>
          <p:spPr>
            <a:xfrm>
              <a:off x="8401049" y="2862834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1422653" y="0"/>
                  </a:moveTo>
                  <a:lnTo>
                    <a:pt x="0" y="0"/>
                  </a:lnTo>
                  <a:lnTo>
                    <a:pt x="355853" y="355853"/>
                  </a:lnTo>
                  <a:lnTo>
                    <a:pt x="0" y="711707"/>
                  </a:lnTo>
                  <a:lnTo>
                    <a:pt x="1422653" y="711707"/>
                  </a:lnTo>
                  <a:lnTo>
                    <a:pt x="1778507" y="355853"/>
                  </a:lnTo>
                  <a:lnTo>
                    <a:pt x="1422653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8401049" y="2862834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0" y="0"/>
                  </a:moveTo>
                  <a:lnTo>
                    <a:pt x="1422653" y="0"/>
                  </a:lnTo>
                  <a:lnTo>
                    <a:pt x="1778507" y="355853"/>
                  </a:lnTo>
                  <a:lnTo>
                    <a:pt x="1422653" y="711707"/>
                  </a:lnTo>
                  <a:lnTo>
                    <a:pt x="0" y="711707"/>
                  </a:lnTo>
                  <a:lnTo>
                    <a:pt x="355853" y="355853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6472808" y="2226564"/>
            <a:ext cx="1079183" cy="1196001"/>
          </a:xfrm>
          <a:prstGeom prst="rect">
            <a:avLst/>
          </a:prstGeom>
          <a:ln w="76200">
            <a:solidFill>
              <a:srgbClr val="FFFF00"/>
            </a:solidFill>
          </a:ln>
        </p:spPr>
        <p:txBody>
          <a:bodyPr vert="horz" wrap="square" lIns="0" tIns="155734" rIns="0" bIns="0" rtlCol="0">
            <a:spAutoFit/>
          </a:bodyPr>
          <a:lstStyle/>
          <a:p>
            <a:pPr marL="243364" defTabSz="685800">
              <a:spcBef>
                <a:spcPts val="1226"/>
              </a:spcBef>
              <a:defRPr/>
            </a:pPr>
            <a:r>
              <a:rPr sz="2400" b="1" spc="-4">
                <a:solidFill>
                  <a:srgbClr val="FFFFFF"/>
                </a:solidFill>
                <a:latin typeface="Calibri"/>
                <a:cs typeface="Calibri"/>
              </a:rPr>
              <a:t>13%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spcBef>
                <a:spcPts val="4"/>
              </a:spcBef>
              <a:defRPr/>
            </a:pPr>
            <a:endParaRPr sz="1950">
              <a:solidFill>
                <a:prstClr val="black"/>
              </a:solidFill>
              <a:latin typeface="Calibri"/>
              <a:cs typeface="Calibri"/>
            </a:endParaRPr>
          </a:p>
          <a:p>
            <a:pPr marL="244316" defTabSz="685800">
              <a:spcBef>
                <a:spcPts val="4"/>
              </a:spcBef>
              <a:defRPr/>
            </a:pPr>
            <a:r>
              <a:rPr sz="2400" b="1" spc="-4">
                <a:solidFill>
                  <a:srgbClr val="FFFFFF"/>
                </a:solidFill>
                <a:latin typeface="Calibri"/>
                <a:cs typeface="Calibri"/>
              </a:rPr>
              <a:t>16%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452705" y="3634692"/>
            <a:ext cx="1626870" cy="661988"/>
            <a:chOff x="1936940" y="3703256"/>
            <a:chExt cx="2169160" cy="882650"/>
          </a:xfrm>
        </p:grpSpPr>
        <p:sp>
          <p:nvSpPr>
            <p:cNvPr id="42" name="object 42"/>
            <p:cNvSpPr/>
            <p:nvPr/>
          </p:nvSpPr>
          <p:spPr>
            <a:xfrm>
              <a:off x="1949957" y="3716274"/>
              <a:ext cx="2143125" cy="856615"/>
            </a:xfrm>
            <a:custGeom>
              <a:avLst/>
              <a:gdLst/>
              <a:ahLst/>
              <a:cxnLst/>
              <a:rect l="l" t="t" r="r" b="b"/>
              <a:pathLst>
                <a:path w="2143125" h="856614">
                  <a:moveTo>
                    <a:pt x="1714500" y="0"/>
                  </a:moveTo>
                  <a:lnTo>
                    <a:pt x="0" y="0"/>
                  </a:lnTo>
                  <a:lnTo>
                    <a:pt x="428244" y="428244"/>
                  </a:lnTo>
                  <a:lnTo>
                    <a:pt x="0" y="856488"/>
                  </a:lnTo>
                  <a:lnTo>
                    <a:pt x="1714500" y="856488"/>
                  </a:lnTo>
                  <a:lnTo>
                    <a:pt x="2142744" y="428244"/>
                  </a:lnTo>
                  <a:lnTo>
                    <a:pt x="1714500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949957" y="3716274"/>
              <a:ext cx="2143125" cy="856615"/>
            </a:xfrm>
            <a:custGeom>
              <a:avLst/>
              <a:gdLst/>
              <a:ahLst/>
              <a:cxnLst/>
              <a:rect l="l" t="t" r="r" b="b"/>
              <a:pathLst>
                <a:path w="2143125" h="856614">
                  <a:moveTo>
                    <a:pt x="0" y="0"/>
                  </a:moveTo>
                  <a:lnTo>
                    <a:pt x="1714500" y="0"/>
                  </a:lnTo>
                  <a:lnTo>
                    <a:pt x="2142744" y="428244"/>
                  </a:lnTo>
                  <a:lnTo>
                    <a:pt x="1714500" y="856488"/>
                  </a:lnTo>
                  <a:lnTo>
                    <a:pt x="0" y="856488"/>
                  </a:lnTo>
                  <a:lnTo>
                    <a:pt x="428244" y="42824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925574" y="3764852"/>
            <a:ext cx="706279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sz="2100" b="1" spc="-8">
                <a:solidFill>
                  <a:srgbClr val="FFFFFF"/>
                </a:solidFill>
                <a:latin typeface="Calibri"/>
                <a:cs typeface="Calibri"/>
              </a:rPr>
              <a:t>CELIM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2850594" y="3689556"/>
            <a:ext cx="1352550" cy="552450"/>
            <a:chOff x="3800792" y="3776408"/>
            <a:chExt cx="1803400" cy="736600"/>
          </a:xfrm>
        </p:grpSpPr>
        <p:sp>
          <p:nvSpPr>
            <p:cNvPr id="46" name="object 46"/>
            <p:cNvSpPr/>
            <p:nvPr/>
          </p:nvSpPr>
          <p:spPr>
            <a:xfrm>
              <a:off x="3813809" y="3789426"/>
              <a:ext cx="1777364" cy="710565"/>
            </a:xfrm>
            <a:custGeom>
              <a:avLst/>
              <a:gdLst/>
              <a:ahLst/>
              <a:cxnLst/>
              <a:rect l="l" t="t" r="r" b="b"/>
              <a:pathLst>
                <a:path w="1777364" h="710564">
                  <a:moveTo>
                    <a:pt x="1421891" y="0"/>
                  </a:moveTo>
                  <a:lnTo>
                    <a:pt x="0" y="0"/>
                  </a:lnTo>
                  <a:lnTo>
                    <a:pt x="355091" y="355092"/>
                  </a:lnTo>
                  <a:lnTo>
                    <a:pt x="0" y="710184"/>
                  </a:lnTo>
                  <a:lnTo>
                    <a:pt x="1421891" y="710184"/>
                  </a:lnTo>
                  <a:lnTo>
                    <a:pt x="1776984" y="355092"/>
                  </a:lnTo>
                  <a:lnTo>
                    <a:pt x="1421891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813809" y="3789426"/>
              <a:ext cx="1777364" cy="710565"/>
            </a:xfrm>
            <a:custGeom>
              <a:avLst/>
              <a:gdLst/>
              <a:ahLst/>
              <a:cxnLst/>
              <a:rect l="l" t="t" r="r" b="b"/>
              <a:pathLst>
                <a:path w="1777364" h="710564">
                  <a:moveTo>
                    <a:pt x="0" y="0"/>
                  </a:moveTo>
                  <a:lnTo>
                    <a:pt x="1421891" y="0"/>
                  </a:lnTo>
                  <a:lnTo>
                    <a:pt x="1776984" y="355092"/>
                  </a:lnTo>
                  <a:lnTo>
                    <a:pt x="1421891" y="710184"/>
                  </a:lnTo>
                  <a:lnTo>
                    <a:pt x="0" y="710184"/>
                  </a:lnTo>
                  <a:lnTo>
                    <a:pt x="355091" y="355092"/>
                  </a:lnTo>
                  <a:lnTo>
                    <a:pt x="0" y="0"/>
                  </a:lnTo>
                  <a:close/>
                </a:path>
              </a:pathLst>
            </a:custGeom>
            <a:ln w="25907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3213734" y="3679603"/>
            <a:ext cx="641033" cy="534280"/>
          </a:xfrm>
          <a:prstGeom prst="rect">
            <a:avLst/>
          </a:prstGeom>
        </p:spPr>
        <p:txBody>
          <a:bodyPr vert="horz" wrap="square" lIns="0" tIns="24288" rIns="0" bIns="0" rtlCol="0">
            <a:spAutoFit/>
          </a:bodyPr>
          <a:lstStyle/>
          <a:p>
            <a:pPr marL="9525" marR="3810" algn="ctr" defTabSz="685800">
              <a:lnSpc>
                <a:spcPct val="91600"/>
              </a:lnSpc>
              <a:spcBef>
                <a:spcPts val="191"/>
              </a:spcBef>
              <a:defRPr/>
            </a:pP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MDT</a:t>
            </a:r>
            <a:r>
              <a:rPr sz="1200" b="1" spc="-5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with  </a:t>
            </a:r>
            <a:r>
              <a:rPr sz="1200" b="1" i="1" u="heavy" spc="-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liver </a:t>
            </a:r>
            <a:r>
              <a:rPr sz="1200" b="1" i="1" spc="-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u="heavy" spc="-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surgeon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3997023" y="3689556"/>
            <a:ext cx="1353503" cy="552450"/>
            <a:chOff x="5329364" y="3776408"/>
            <a:chExt cx="1804670" cy="736600"/>
          </a:xfrm>
        </p:grpSpPr>
        <p:sp>
          <p:nvSpPr>
            <p:cNvPr id="50" name="object 50"/>
            <p:cNvSpPr/>
            <p:nvPr/>
          </p:nvSpPr>
          <p:spPr>
            <a:xfrm>
              <a:off x="5342382" y="3789426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1423415" y="0"/>
                  </a:moveTo>
                  <a:lnTo>
                    <a:pt x="0" y="0"/>
                  </a:lnTo>
                  <a:lnTo>
                    <a:pt x="355091" y="355092"/>
                  </a:lnTo>
                  <a:lnTo>
                    <a:pt x="0" y="710184"/>
                  </a:lnTo>
                  <a:lnTo>
                    <a:pt x="1423415" y="710184"/>
                  </a:lnTo>
                  <a:lnTo>
                    <a:pt x="1778508" y="355092"/>
                  </a:lnTo>
                  <a:lnTo>
                    <a:pt x="142341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5342382" y="3789426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0" y="0"/>
                  </a:moveTo>
                  <a:lnTo>
                    <a:pt x="1423415" y="0"/>
                  </a:lnTo>
                  <a:lnTo>
                    <a:pt x="1778508" y="355092"/>
                  </a:lnTo>
                  <a:lnTo>
                    <a:pt x="1423415" y="710184"/>
                  </a:lnTo>
                  <a:lnTo>
                    <a:pt x="0" y="710184"/>
                  </a:lnTo>
                  <a:lnTo>
                    <a:pt x="355091" y="355092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0D6C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505992" y="3818191"/>
            <a:ext cx="353378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70%</a:t>
            </a:r>
            <a:endParaRPr sz="15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5143452" y="3689556"/>
            <a:ext cx="1353503" cy="552450"/>
            <a:chOff x="6857936" y="3776408"/>
            <a:chExt cx="1804670" cy="736600"/>
          </a:xfrm>
        </p:grpSpPr>
        <p:sp>
          <p:nvSpPr>
            <p:cNvPr id="54" name="object 54"/>
            <p:cNvSpPr/>
            <p:nvPr/>
          </p:nvSpPr>
          <p:spPr>
            <a:xfrm>
              <a:off x="6870953" y="3789426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1423416" y="0"/>
                  </a:moveTo>
                  <a:lnTo>
                    <a:pt x="0" y="0"/>
                  </a:lnTo>
                  <a:lnTo>
                    <a:pt x="355092" y="355092"/>
                  </a:lnTo>
                  <a:lnTo>
                    <a:pt x="0" y="710184"/>
                  </a:lnTo>
                  <a:lnTo>
                    <a:pt x="1423416" y="710184"/>
                  </a:lnTo>
                  <a:lnTo>
                    <a:pt x="1778507" y="355092"/>
                  </a:lnTo>
                  <a:lnTo>
                    <a:pt x="142341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6870953" y="3789426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0" y="0"/>
                  </a:moveTo>
                  <a:lnTo>
                    <a:pt x="1423416" y="0"/>
                  </a:lnTo>
                  <a:lnTo>
                    <a:pt x="1778507" y="355092"/>
                  </a:lnTo>
                  <a:lnTo>
                    <a:pt x="1423416" y="710184"/>
                  </a:lnTo>
                  <a:lnTo>
                    <a:pt x="0" y="710184"/>
                  </a:lnTo>
                  <a:lnTo>
                    <a:pt x="355092" y="355092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507260" y="3679603"/>
            <a:ext cx="641033" cy="534280"/>
          </a:xfrm>
          <a:prstGeom prst="rect">
            <a:avLst/>
          </a:prstGeom>
        </p:spPr>
        <p:txBody>
          <a:bodyPr vert="horz" wrap="square" lIns="0" tIns="24288" rIns="0" bIns="0" rtlCol="0">
            <a:spAutoFit/>
          </a:bodyPr>
          <a:lstStyle/>
          <a:p>
            <a:pPr marL="9049" marR="3810" algn="ctr" defTabSz="685800">
              <a:lnSpc>
                <a:spcPct val="91600"/>
              </a:lnSpc>
              <a:spcBef>
                <a:spcPts val="191"/>
              </a:spcBef>
              <a:defRPr/>
            </a:pP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MDT</a:t>
            </a:r>
            <a:r>
              <a:rPr sz="1200" b="1" spc="-5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with  </a:t>
            </a:r>
            <a:r>
              <a:rPr sz="1200" b="1" i="1" u="heavy" spc="-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liver </a:t>
            </a:r>
            <a:r>
              <a:rPr sz="1200" b="1" i="1" spc="-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u="heavy" spc="-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surgeon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452705" y="3689556"/>
            <a:ext cx="6190774" cy="1313498"/>
            <a:chOff x="1936940" y="3776408"/>
            <a:chExt cx="8254365" cy="1751330"/>
          </a:xfrm>
        </p:grpSpPr>
        <p:sp>
          <p:nvSpPr>
            <p:cNvPr id="58" name="object 58"/>
            <p:cNvSpPr/>
            <p:nvPr/>
          </p:nvSpPr>
          <p:spPr>
            <a:xfrm>
              <a:off x="8399525" y="3789426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1423416" y="0"/>
                  </a:moveTo>
                  <a:lnTo>
                    <a:pt x="0" y="0"/>
                  </a:lnTo>
                  <a:lnTo>
                    <a:pt x="355092" y="355092"/>
                  </a:lnTo>
                  <a:lnTo>
                    <a:pt x="0" y="710184"/>
                  </a:lnTo>
                  <a:lnTo>
                    <a:pt x="1423416" y="710184"/>
                  </a:lnTo>
                  <a:lnTo>
                    <a:pt x="1778507" y="355092"/>
                  </a:lnTo>
                  <a:lnTo>
                    <a:pt x="142341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8399525" y="3789426"/>
              <a:ext cx="1778635" cy="710565"/>
            </a:xfrm>
            <a:custGeom>
              <a:avLst/>
              <a:gdLst/>
              <a:ahLst/>
              <a:cxnLst/>
              <a:rect l="l" t="t" r="r" b="b"/>
              <a:pathLst>
                <a:path w="1778634" h="710564">
                  <a:moveTo>
                    <a:pt x="0" y="0"/>
                  </a:moveTo>
                  <a:lnTo>
                    <a:pt x="1423416" y="0"/>
                  </a:lnTo>
                  <a:lnTo>
                    <a:pt x="1778507" y="355092"/>
                  </a:lnTo>
                  <a:lnTo>
                    <a:pt x="1423416" y="710184"/>
                  </a:lnTo>
                  <a:lnTo>
                    <a:pt x="0" y="710184"/>
                  </a:lnTo>
                  <a:lnTo>
                    <a:pt x="355092" y="355092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949957" y="4658106"/>
              <a:ext cx="2143125" cy="856615"/>
            </a:xfrm>
            <a:custGeom>
              <a:avLst/>
              <a:gdLst/>
              <a:ahLst/>
              <a:cxnLst/>
              <a:rect l="l" t="t" r="r" b="b"/>
              <a:pathLst>
                <a:path w="2143125" h="856614">
                  <a:moveTo>
                    <a:pt x="1714500" y="0"/>
                  </a:moveTo>
                  <a:lnTo>
                    <a:pt x="0" y="0"/>
                  </a:lnTo>
                  <a:lnTo>
                    <a:pt x="428244" y="428244"/>
                  </a:lnTo>
                  <a:lnTo>
                    <a:pt x="0" y="856488"/>
                  </a:lnTo>
                  <a:lnTo>
                    <a:pt x="1714500" y="856488"/>
                  </a:lnTo>
                  <a:lnTo>
                    <a:pt x="2142744" y="428244"/>
                  </a:lnTo>
                  <a:lnTo>
                    <a:pt x="1714500" y="0"/>
                  </a:lnTo>
                  <a:close/>
                </a:path>
              </a:pathLst>
            </a:custGeom>
            <a:solidFill>
              <a:srgbClr val="73338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949957" y="4658106"/>
              <a:ext cx="2143125" cy="856615"/>
            </a:xfrm>
            <a:custGeom>
              <a:avLst/>
              <a:gdLst/>
              <a:ahLst/>
              <a:cxnLst/>
              <a:rect l="l" t="t" r="r" b="b"/>
              <a:pathLst>
                <a:path w="2143125" h="856614">
                  <a:moveTo>
                    <a:pt x="0" y="0"/>
                  </a:moveTo>
                  <a:lnTo>
                    <a:pt x="1714500" y="0"/>
                  </a:lnTo>
                  <a:lnTo>
                    <a:pt x="2142744" y="428244"/>
                  </a:lnTo>
                  <a:lnTo>
                    <a:pt x="1714500" y="856488"/>
                  </a:lnTo>
                  <a:lnTo>
                    <a:pt x="0" y="856488"/>
                  </a:lnTo>
                  <a:lnTo>
                    <a:pt x="428244" y="42824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813559" y="4472177"/>
            <a:ext cx="929640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sz="2100" b="1" spc="-8">
                <a:solidFill>
                  <a:srgbClr val="FFFFFF"/>
                </a:solidFill>
                <a:latin typeface="Calibri"/>
                <a:cs typeface="Calibri"/>
              </a:rPr>
              <a:t>POCHER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2850594" y="4395930"/>
            <a:ext cx="1352550" cy="553403"/>
            <a:chOff x="3800792" y="4718240"/>
            <a:chExt cx="1803400" cy="737870"/>
          </a:xfrm>
        </p:grpSpPr>
        <p:sp>
          <p:nvSpPr>
            <p:cNvPr id="64" name="object 64"/>
            <p:cNvSpPr/>
            <p:nvPr/>
          </p:nvSpPr>
          <p:spPr>
            <a:xfrm>
              <a:off x="3813809" y="4731258"/>
              <a:ext cx="1777364" cy="711835"/>
            </a:xfrm>
            <a:custGeom>
              <a:avLst/>
              <a:gdLst/>
              <a:ahLst/>
              <a:cxnLst/>
              <a:rect l="l" t="t" r="r" b="b"/>
              <a:pathLst>
                <a:path w="1777364" h="711835">
                  <a:moveTo>
                    <a:pt x="1421129" y="0"/>
                  </a:moveTo>
                  <a:lnTo>
                    <a:pt x="0" y="0"/>
                  </a:lnTo>
                  <a:lnTo>
                    <a:pt x="355853" y="355854"/>
                  </a:lnTo>
                  <a:lnTo>
                    <a:pt x="0" y="711708"/>
                  </a:lnTo>
                  <a:lnTo>
                    <a:pt x="1421129" y="711708"/>
                  </a:lnTo>
                  <a:lnTo>
                    <a:pt x="1776984" y="355854"/>
                  </a:lnTo>
                  <a:lnTo>
                    <a:pt x="1421129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3813809" y="4731258"/>
              <a:ext cx="1777364" cy="711835"/>
            </a:xfrm>
            <a:custGeom>
              <a:avLst/>
              <a:gdLst/>
              <a:ahLst/>
              <a:cxnLst/>
              <a:rect l="l" t="t" r="r" b="b"/>
              <a:pathLst>
                <a:path w="1777364" h="711835">
                  <a:moveTo>
                    <a:pt x="0" y="0"/>
                  </a:moveTo>
                  <a:lnTo>
                    <a:pt x="1421129" y="0"/>
                  </a:lnTo>
                  <a:lnTo>
                    <a:pt x="1776984" y="355854"/>
                  </a:lnTo>
                  <a:lnTo>
                    <a:pt x="1421129" y="711708"/>
                  </a:lnTo>
                  <a:lnTo>
                    <a:pt x="0" y="711708"/>
                  </a:lnTo>
                  <a:lnTo>
                    <a:pt x="355853" y="35585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3213734" y="4386930"/>
            <a:ext cx="641033" cy="534280"/>
          </a:xfrm>
          <a:prstGeom prst="rect">
            <a:avLst/>
          </a:prstGeom>
        </p:spPr>
        <p:txBody>
          <a:bodyPr vert="horz" wrap="square" lIns="0" tIns="24288" rIns="0" bIns="0" rtlCol="0">
            <a:spAutoFit/>
          </a:bodyPr>
          <a:lstStyle/>
          <a:p>
            <a:pPr marL="9525" marR="3810" algn="ctr" defTabSz="685800">
              <a:lnSpc>
                <a:spcPct val="91600"/>
              </a:lnSpc>
              <a:spcBef>
                <a:spcPts val="191"/>
              </a:spcBef>
              <a:defRPr/>
            </a:pP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MDT</a:t>
            </a:r>
            <a:r>
              <a:rPr sz="1200" b="1" spc="-5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with  </a:t>
            </a:r>
            <a:r>
              <a:rPr sz="1200" b="1" i="1" u="heavy" spc="-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liver </a:t>
            </a:r>
            <a:r>
              <a:rPr sz="1200" b="1" i="1" spc="-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u="heavy" spc="-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surgeon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3997023" y="4395930"/>
            <a:ext cx="1353503" cy="553403"/>
            <a:chOff x="5329364" y="4718240"/>
            <a:chExt cx="1804670" cy="737870"/>
          </a:xfrm>
        </p:grpSpPr>
        <p:sp>
          <p:nvSpPr>
            <p:cNvPr id="68" name="object 68"/>
            <p:cNvSpPr/>
            <p:nvPr/>
          </p:nvSpPr>
          <p:spPr>
            <a:xfrm>
              <a:off x="5342382" y="4731258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1422653" y="0"/>
                  </a:moveTo>
                  <a:lnTo>
                    <a:pt x="0" y="0"/>
                  </a:lnTo>
                  <a:lnTo>
                    <a:pt x="355853" y="355854"/>
                  </a:lnTo>
                  <a:lnTo>
                    <a:pt x="0" y="711708"/>
                  </a:lnTo>
                  <a:lnTo>
                    <a:pt x="1422653" y="711708"/>
                  </a:lnTo>
                  <a:lnTo>
                    <a:pt x="1778508" y="355854"/>
                  </a:lnTo>
                  <a:lnTo>
                    <a:pt x="1422653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342382" y="4731258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0" y="0"/>
                  </a:moveTo>
                  <a:lnTo>
                    <a:pt x="1422653" y="0"/>
                  </a:lnTo>
                  <a:lnTo>
                    <a:pt x="1778508" y="355854"/>
                  </a:lnTo>
                  <a:lnTo>
                    <a:pt x="1422653" y="711708"/>
                  </a:lnTo>
                  <a:lnTo>
                    <a:pt x="0" y="711708"/>
                  </a:lnTo>
                  <a:lnTo>
                    <a:pt x="355853" y="35585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4505992" y="4525422"/>
            <a:ext cx="353378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79%</a:t>
            </a:r>
            <a:endParaRPr sz="15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5143452" y="4395930"/>
            <a:ext cx="1353503" cy="553403"/>
            <a:chOff x="6857936" y="4718240"/>
            <a:chExt cx="1804670" cy="737870"/>
          </a:xfrm>
        </p:grpSpPr>
        <p:sp>
          <p:nvSpPr>
            <p:cNvPr id="72" name="object 72"/>
            <p:cNvSpPr/>
            <p:nvPr/>
          </p:nvSpPr>
          <p:spPr>
            <a:xfrm>
              <a:off x="6870953" y="4731258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1422653" y="0"/>
                  </a:moveTo>
                  <a:lnTo>
                    <a:pt x="0" y="0"/>
                  </a:lnTo>
                  <a:lnTo>
                    <a:pt x="355853" y="355854"/>
                  </a:lnTo>
                  <a:lnTo>
                    <a:pt x="0" y="711708"/>
                  </a:lnTo>
                  <a:lnTo>
                    <a:pt x="1422653" y="711708"/>
                  </a:lnTo>
                  <a:lnTo>
                    <a:pt x="1778507" y="355854"/>
                  </a:lnTo>
                  <a:lnTo>
                    <a:pt x="1422653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6870953" y="4731258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0" y="0"/>
                  </a:moveTo>
                  <a:lnTo>
                    <a:pt x="1422653" y="0"/>
                  </a:lnTo>
                  <a:lnTo>
                    <a:pt x="1778507" y="355854"/>
                  </a:lnTo>
                  <a:lnTo>
                    <a:pt x="1422653" y="711708"/>
                  </a:lnTo>
                  <a:lnTo>
                    <a:pt x="0" y="711708"/>
                  </a:lnTo>
                  <a:lnTo>
                    <a:pt x="355853" y="35585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5507260" y="4386930"/>
            <a:ext cx="641508" cy="534280"/>
          </a:xfrm>
          <a:prstGeom prst="rect">
            <a:avLst/>
          </a:prstGeom>
        </p:spPr>
        <p:txBody>
          <a:bodyPr vert="horz" wrap="square" lIns="0" tIns="24288" rIns="0" bIns="0" rtlCol="0">
            <a:spAutoFit/>
          </a:bodyPr>
          <a:lstStyle/>
          <a:p>
            <a:pPr marL="9049" marR="3810" algn="ctr" defTabSz="685800">
              <a:lnSpc>
                <a:spcPct val="91600"/>
              </a:lnSpc>
              <a:spcBef>
                <a:spcPts val="191"/>
              </a:spcBef>
              <a:defRPr/>
            </a:pPr>
            <a:r>
              <a:rPr sz="1200" b="1" spc="-11">
                <a:solidFill>
                  <a:srgbClr val="FFFFFF"/>
                </a:solidFill>
                <a:latin typeface="Calibri"/>
                <a:cs typeface="Calibri"/>
              </a:rPr>
              <a:t>MDT</a:t>
            </a:r>
            <a:r>
              <a:rPr sz="1200" b="1" spc="-4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8">
                <a:solidFill>
                  <a:srgbClr val="FFFFFF"/>
                </a:solidFill>
                <a:latin typeface="Calibri"/>
                <a:cs typeface="Calibri"/>
              </a:rPr>
              <a:t>with  </a:t>
            </a:r>
            <a:r>
              <a:rPr sz="1200" b="1" i="1" u="heavy" spc="-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liver </a:t>
            </a:r>
            <a:r>
              <a:rPr sz="1200" b="1" i="1" spc="-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u="heavy" spc="-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surgeon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6289881" y="4395930"/>
            <a:ext cx="1353503" cy="553403"/>
            <a:chOff x="8386508" y="4718240"/>
            <a:chExt cx="1804670" cy="737870"/>
          </a:xfrm>
        </p:grpSpPr>
        <p:sp>
          <p:nvSpPr>
            <p:cNvPr id="76" name="object 76"/>
            <p:cNvSpPr/>
            <p:nvPr/>
          </p:nvSpPr>
          <p:spPr>
            <a:xfrm>
              <a:off x="8399525" y="4731258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1422653" y="0"/>
                  </a:moveTo>
                  <a:lnTo>
                    <a:pt x="0" y="0"/>
                  </a:lnTo>
                  <a:lnTo>
                    <a:pt x="355853" y="355854"/>
                  </a:lnTo>
                  <a:lnTo>
                    <a:pt x="0" y="711708"/>
                  </a:lnTo>
                  <a:lnTo>
                    <a:pt x="1422653" y="711708"/>
                  </a:lnTo>
                  <a:lnTo>
                    <a:pt x="1778507" y="355854"/>
                  </a:lnTo>
                  <a:lnTo>
                    <a:pt x="1422653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8399525" y="4731258"/>
              <a:ext cx="1778635" cy="711835"/>
            </a:xfrm>
            <a:custGeom>
              <a:avLst/>
              <a:gdLst/>
              <a:ahLst/>
              <a:cxnLst/>
              <a:rect l="l" t="t" r="r" b="b"/>
              <a:pathLst>
                <a:path w="1778634" h="711835">
                  <a:moveTo>
                    <a:pt x="0" y="0"/>
                  </a:moveTo>
                  <a:lnTo>
                    <a:pt x="1422653" y="0"/>
                  </a:lnTo>
                  <a:lnTo>
                    <a:pt x="1778507" y="355854"/>
                  </a:lnTo>
                  <a:lnTo>
                    <a:pt x="1422653" y="711708"/>
                  </a:lnTo>
                  <a:lnTo>
                    <a:pt x="0" y="711708"/>
                  </a:lnTo>
                  <a:lnTo>
                    <a:pt x="355853" y="35585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DBCFD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6469380" y="3626740"/>
            <a:ext cx="1080135" cy="1193596"/>
          </a:xfrm>
          <a:prstGeom prst="rect">
            <a:avLst/>
          </a:prstGeom>
          <a:ln w="76200">
            <a:solidFill>
              <a:srgbClr val="3D226C"/>
            </a:solidFill>
          </a:ln>
        </p:spPr>
        <p:txBody>
          <a:bodyPr vert="horz" wrap="square" lIns="0" tIns="119063" rIns="0" bIns="0" rtlCol="0">
            <a:spAutoFit/>
          </a:bodyPr>
          <a:lstStyle/>
          <a:p>
            <a:pPr marL="246698" defTabSz="685800">
              <a:spcBef>
                <a:spcPts val="938"/>
              </a:spcBef>
              <a:defRPr/>
            </a:pPr>
            <a:r>
              <a:rPr sz="2400" b="1" i="1" spc="-8">
                <a:solidFill>
                  <a:srgbClr val="FFFFFF"/>
                </a:solidFill>
                <a:latin typeface="Calibri"/>
                <a:cs typeface="Calibri"/>
              </a:rPr>
              <a:t>33%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spcBef>
                <a:spcPts val="34"/>
              </a:spcBef>
              <a:defRPr/>
            </a:pPr>
            <a:endParaRPr sz="2175">
              <a:solidFill>
                <a:prstClr val="black"/>
              </a:solidFill>
              <a:latin typeface="Calibri"/>
              <a:cs typeface="Calibri"/>
            </a:endParaRPr>
          </a:p>
          <a:p>
            <a:pPr marL="246698" defTabSz="685800">
              <a:defRPr/>
            </a:pPr>
            <a:r>
              <a:rPr sz="2400" b="1" i="1" spc="-4">
                <a:solidFill>
                  <a:srgbClr val="FFFFFF"/>
                </a:solidFill>
                <a:latin typeface="Calibri"/>
                <a:cs typeface="Calibri"/>
              </a:rPr>
              <a:t>60%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241834" y="1824095"/>
            <a:ext cx="588169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21431" algn="ctr" defTabSz="685800">
              <a:spcBef>
                <a:spcPts val="79"/>
              </a:spcBef>
              <a:defRPr/>
            </a:pPr>
            <a:r>
              <a:rPr sz="1050" b="1" spc="-4">
                <a:solidFill>
                  <a:srgbClr val="522D91"/>
                </a:solidFill>
                <a:latin typeface="Calibri"/>
                <a:cs typeface="Calibri"/>
              </a:rPr>
              <a:t>Who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685800">
              <a:defRPr/>
            </a:pPr>
            <a:r>
              <a:rPr sz="1050" b="1" spc="-4">
                <a:solidFill>
                  <a:srgbClr val="522D91"/>
                </a:solidFill>
                <a:latin typeface="Calibri"/>
                <a:cs typeface="Calibri"/>
              </a:rPr>
              <a:t>recruited?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086035" y="1824095"/>
            <a:ext cx="932021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76" algn="ctr" defTabSz="685800">
              <a:spcBef>
                <a:spcPts val="79"/>
              </a:spcBef>
              <a:defRPr/>
            </a:pPr>
            <a:r>
              <a:rPr sz="1050" b="1">
                <a:solidFill>
                  <a:srgbClr val="522D91"/>
                </a:solidFill>
                <a:latin typeface="Calibri"/>
                <a:cs typeface="Calibri"/>
              </a:rPr>
              <a:t>%</a:t>
            </a:r>
            <a:r>
              <a:rPr sz="1050" b="1" spc="-15">
                <a:solidFill>
                  <a:srgbClr val="522D91"/>
                </a:solidFill>
                <a:latin typeface="Calibri"/>
                <a:cs typeface="Calibri"/>
              </a:rPr>
              <a:t> </a:t>
            </a:r>
            <a:r>
              <a:rPr sz="1050" b="1">
                <a:solidFill>
                  <a:srgbClr val="522D91"/>
                </a:solidFill>
                <a:latin typeface="Calibri"/>
                <a:cs typeface="Calibri"/>
              </a:rPr>
              <a:t>RR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685800">
              <a:defRPr/>
            </a:pPr>
            <a:r>
              <a:rPr sz="1050" b="1" spc="-4">
                <a:solidFill>
                  <a:srgbClr val="522D91"/>
                </a:solidFill>
                <a:latin typeface="Calibri"/>
                <a:cs typeface="Calibri"/>
              </a:rPr>
              <a:t>Cetuximab</a:t>
            </a:r>
            <a:r>
              <a:rPr sz="1050" b="1" spc="-64">
                <a:solidFill>
                  <a:srgbClr val="522D91"/>
                </a:solidFill>
                <a:latin typeface="Calibri"/>
                <a:cs typeface="Calibri"/>
              </a:rPr>
              <a:t> </a:t>
            </a:r>
            <a:r>
              <a:rPr sz="1050" b="1">
                <a:solidFill>
                  <a:srgbClr val="522D91"/>
                </a:solidFill>
                <a:latin typeface="Calibri"/>
                <a:cs typeface="Calibri"/>
              </a:rPr>
              <a:t>arm*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281613" y="1824095"/>
            <a:ext cx="1036796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5720" defTabSz="685800">
              <a:spcBef>
                <a:spcPts val="79"/>
              </a:spcBef>
              <a:defRPr/>
            </a:pPr>
            <a:r>
              <a:rPr sz="1050" b="1">
                <a:solidFill>
                  <a:srgbClr val="522D91"/>
                </a:solidFill>
                <a:latin typeface="Calibri"/>
                <a:cs typeface="Calibri"/>
              </a:rPr>
              <a:t>Who</a:t>
            </a:r>
            <a:r>
              <a:rPr sz="1050" b="1" spc="-38">
                <a:solidFill>
                  <a:srgbClr val="522D91"/>
                </a:solidFill>
                <a:latin typeface="Calibri"/>
                <a:cs typeface="Calibri"/>
              </a:rPr>
              <a:t> </a:t>
            </a:r>
            <a:r>
              <a:rPr sz="1050" b="1" spc="-4">
                <a:solidFill>
                  <a:srgbClr val="522D91"/>
                </a:solidFill>
                <a:latin typeface="Calibri"/>
                <a:cs typeface="Calibri"/>
              </a:rPr>
              <a:t>determined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85800">
              <a:defRPr/>
            </a:pPr>
            <a:r>
              <a:rPr sz="1050" b="1" spc="-4">
                <a:solidFill>
                  <a:srgbClr val="522D91"/>
                </a:solidFill>
                <a:latin typeface="Calibri"/>
                <a:cs typeface="Calibri"/>
              </a:rPr>
              <a:t>liver</a:t>
            </a:r>
            <a:r>
              <a:rPr sz="1050" b="1" spc="-30">
                <a:solidFill>
                  <a:srgbClr val="522D91"/>
                </a:solidFill>
                <a:latin typeface="Calibri"/>
                <a:cs typeface="Calibri"/>
              </a:rPr>
              <a:t> </a:t>
            </a:r>
            <a:r>
              <a:rPr sz="1050" b="1" spc="-4">
                <a:solidFill>
                  <a:srgbClr val="522D91"/>
                </a:solidFill>
                <a:latin typeface="Calibri"/>
                <a:cs typeface="Calibri"/>
              </a:rPr>
              <a:t>resectability?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518815" y="1824095"/>
            <a:ext cx="1078706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 defTabSz="685800">
              <a:spcBef>
                <a:spcPts val="79"/>
              </a:spcBef>
              <a:defRPr/>
            </a:pPr>
            <a:r>
              <a:rPr sz="1050" b="1" spc="-4">
                <a:solidFill>
                  <a:srgbClr val="522D91"/>
                </a:solidFill>
                <a:latin typeface="Calibri"/>
                <a:cs typeface="Calibri"/>
              </a:rPr>
              <a:t>Liver </a:t>
            </a:r>
            <a:r>
              <a:rPr sz="1050" b="1">
                <a:solidFill>
                  <a:srgbClr val="522D91"/>
                </a:solidFill>
                <a:latin typeface="Calibri"/>
                <a:cs typeface="Calibri"/>
              </a:rPr>
              <a:t>resection</a:t>
            </a:r>
            <a:r>
              <a:rPr sz="1050" b="1" spc="-90">
                <a:solidFill>
                  <a:srgbClr val="522D91"/>
                </a:solidFill>
                <a:latin typeface="Calibri"/>
                <a:cs typeface="Calibri"/>
              </a:rPr>
              <a:t> </a:t>
            </a:r>
            <a:r>
              <a:rPr sz="1050" b="1" spc="-11">
                <a:solidFill>
                  <a:srgbClr val="522D91"/>
                </a:solidFill>
                <a:latin typeface="Calibri"/>
                <a:cs typeface="Calibri"/>
              </a:rPr>
              <a:t>rate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685800">
              <a:defRPr/>
            </a:pPr>
            <a:r>
              <a:rPr sz="1050" b="1" spc="-4">
                <a:solidFill>
                  <a:srgbClr val="522D91"/>
                </a:solidFill>
                <a:latin typeface="Calibri"/>
                <a:cs typeface="Calibri"/>
              </a:rPr>
              <a:t>Cetuximab</a:t>
            </a:r>
            <a:r>
              <a:rPr sz="1050" b="1" spc="-41">
                <a:solidFill>
                  <a:srgbClr val="522D91"/>
                </a:solidFill>
                <a:latin typeface="Calibri"/>
                <a:cs typeface="Calibri"/>
              </a:rPr>
              <a:t> </a:t>
            </a:r>
            <a:r>
              <a:rPr sz="1050" b="1">
                <a:solidFill>
                  <a:srgbClr val="522D91"/>
                </a:solidFill>
                <a:latin typeface="Calibri"/>
                <a:cs typeface="Calibri"/>
              </a:rPr>
              <a:t>arm*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623947" y="5278679"/>
            <a:ext cx="3616643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1464" marR="3810" indent="-272415" defTabSz="685800">
              <a:spcBef>
                <a:spcPts val="71"/>
              </a:spcBef>
              <a:defRPr/>
            </a:pPr>
            <a:r>
              <a:rPr sz="1200" b="1" spc="-8">
                <a:solidFill>
                  <a:srgbClr val="522D91"/>
                </a:solidFill>
                <a:latin typeface="Calibri"/>
                <a:cs typeface="Calibri"/>
              </a:rPr>
              <a:t> surgeons </a:t>
            </a:r>
            <a:r>
              <a:rPr sz="1200" i="1" u="heavy" spc="-8">
                <a:solidFill>
                  <a:srgbClr val="522D91"/>
                </a:solidFill>
                <a:uFill>
                  <a:solidFill>
                    <a:srgbClr val="522D91"/>
                  </a:solidFill>
                </a:uFill>
                <a:latin typeface="Calibri"/>
                <a:cs typeface="Calibri"/>
              </a:rPr>
              <a:t>MUST</a:t>
            </a:r>
            <a:r>
              <a:rPr sz="1200" i="1" spc="-8">
                <a:solidFill>
                  <a:srgbClr val="522D91"/>
                </a:solidFill>
                <a:latin typeface="Calibri"/>
                <a:cs typeface="Calibri"/>
              </a:rPr>
              <a:t> </a:t>
            </a:r>
            <a:r>
              <a:rPr sz="1200" b="1" spc="-8">
                <a:solidFill>
                  <a:srgbClr val="522D91"/>
                </a:solidFill>
                <a:latin typeface="Calibri"/>
                <a:cs typeface="Calibri"/>
              </a:rPr>
              <a:t>work with </a:t>
            </a:r>
            <a:r>
              <a:rPr sz="1200" b="1" spc="-4">
                <a:solidFill>
                  <a:srgbClr val="522D91"/>
                </a:solidFill>
                <a:latin typeface="Calibri"/>
                <a:cs typeface="Calibri"/>
              </a:rPr>
              <a:t>medical oncologists </a:t>
            </a:r>
            <a:r>
              <a:rPr sz="1200" b="1" spc="-11">
                <a:solidFill>
                  <a:srgbClr val="522D91"/>
                </a:solidFill>
                <a:latin typeface="Calibri"/>
                <a:cs typeface="Calibri"/>
              </a:rPr>
              <a:t>from  </a:t>
            </a:r>
            <a:r>
              <a:rPr sz="1200" b="1" spc="-8">
                <a:solidFill>
                  <a:srgbClr val="522D91"/>
                </a:solidFill>
                <a:latin typeface="Calibri"/>
                <a:cs typeface="Calibri"/>
              </a:rPr>
              <a:t>the </a:t>
            </a:r>
            <a:r>
              <a:rPr lang="en-US" sz="1200" b="1" spc="-8">
                <a:solidFill>
                  <a:srgbClr val="522D91"/>
                </a:solidFill>
                <a:latin typeface="Calibri"/>
                <a:cs typeface="Calibri"/>
              </a:rPr>
              <a:t>start</a:t>
            </a:r>
            <a:r>
              <a:rPr sz="1200" b="1" spc="-8">
                <a:solidFill>
                  <a:srgbClr val="522D91"/>
                </a:solidFill>
                <a:latin typeface="Calibri"/>
                <a:cs typeface="Calibri"/>
              </a:rPr>
              <a:t> </a:t>
            </a:r>
            <a:r>
              <a:rPr sz="1200" b="1" spc="-4">
                <a:solidFill>
                  <a:srgbClr val="522D91"/>
                </a:solidFill>
                <a:latin typeface="Calibri"/>
                <a:cs typeface="Calibri"/>
              </a:rPr>
              <a:t>if </a:t>
            </a:r>
            <a:r>
              <a:rPr sz="1200" b="1" spc="-8">
                <a:solidFill>
                  <a:srgbClr val="522D91"/>
                </a:solidFill>
                <a:latin typeface="Calibri"/>
                <a:cs typeface="Calibri"/>
              </a:rPr>
              <a:t>best outcomes are to be</a:t>
            </a:r>
            <a:r>
              <a:rPr sz="1200" b="1" spc="68">
                <a:solidFill>
                  <a:srgbClr val="522D91"/>
                </a:solidFill>
                <a:latin typeface="Calibri"/>
                <a:cs typeface="Calibri"/>
              </a:rPr>
              <a:t> </a:t>
            </a:r>
            <a:r>
              <a:rPr sz="1200" b="1" spc="-11">
                <a:solidFill>
                  <a:srgbClr val="522D91"/>
                </a:solidFill>
                <a:latin typeface="Calibri"/>
                <a:cs typeface="Calibri"/>
              </a:rPr>
              <a:t>reproduced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2977515" y="2197989"/>
            <a:ext cx="3428048" cy="2847499"/>
            <a:chOff x="3970020" y="1787651"/>
            <a:chExt cx="4570730" cy="3796665"/>
          </a:xfrm>
        </p:grpSpPr>
        <p:sp>
          <p:nvSpPr>
            <p:cNvPr id="85" name="object 85"/>
            <p:cNvSpPr/>
            <p:nvPr/>
          </p:nvSpPr>
          <p:spPr>
            <a:xfrm>
              <a:off x="4008120" y="3691127"/>
              <a:ext cx="1440180" cy="1853564"/>
            </a:xfrm>
            <a:custGeom>
              <a:avLst/>
              <a:gdLst/>
              <a:ahLst/>
              <a:cxnLst/>
              <a:rect l="l" t="t" r="r" b="b"/>
              <a:pathLst>
                <a:path w="1440179" h="1853564">
                  <a:moveTo>
                    <a:pt x="0" y="1853184"/>
                  </a:moveTo>
                  <a:lnTo>
                    <a:pt x="1440179" y="1853184"/>
                  </a:lnTo>
                  <a:lnTo>
                    <a:pt x="1440179" y="0"/>
                  </a:lnTo>
                  <a:lnTo>
                    <a:pt x="0" y="0"/>
                  </a:lnTo>
                  <a:lnTo>
                    <a:pt x="0" y="1853184"/>
                  </a:lnTo>
                  <a:close/>
                </a:path>
              </a:pathLst>
            </a:custGeom>
            <a:ln w="76200">
              <a:solidFill>
                <a:srgbClr val="3D226C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008120" y="1825751"/>
              <a:ext cx="1440180" cy="1748155"/>
            </a:xfrm>
            <a:custGeom>
              <a:avLst/>
              <a:gdLst/>
              <a:ahLst/>
              <a:cxnLst/>
              <a:rect l="l" t="t" r="r" b="b"/>
              <a:pathLst>
                <a:path w="1440179" h="1748154">
                  <a:moveTo>
                    <a:pt x="0" y="1748027"/>
                  </a:moveTo>
                  <a:lnTo>
                    <a:pt x="1440179" y="1748027"/>
                  </a:lnTo>
                  <a:lnTo>
                    <a:pt x="1440179" y="0"/>
                  </a:lnTo>
                  <a:lnTo>
                    <a:pt x="0" y="0"/>
                  </a:lnTo>
                  <a:lnTo>
                    <a:pt x="0" y="1748027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7062216" y="3692651"/>
              <a:ext cx="1440180" cy="1853564"/>
            </a:xfrm>
            <a:custGeom>
              <a:avLst/>
              <a:gdLst/>
              <a:ahLst/>
              <a:cxnLst/>
              <a:rect l="l" t="t" r="r" b="b"/>
              <a:pathLst>
                <a:path w="1440179" h="1853564">
                  <a:moveTo>
                    <a:pt x="0" y="1853184"/>
                  </a:moveTo>
                  <a:lnTo>
                    <a:pt x="1440179" y="1853184"/>
                  </a:lnTo>
                  <a:lnTo>
                    <a:pt x="1440179" y="0"/>
                  </a:lnTo>
                  <a:lnTo>
                    <a:pt x="0" y="0"/>
                  </a:lnTo>
                  <a:lnTo>
                    <a:pt x="0" y="1853184"/>
                  </a:lnTo>
                  <a:close/>
                </a:path>
              </a:pathLst>
            </a:custGeom>
            <a:ln w="76200">
              <a:solidFill>
                <a:srgbClr val="3D226C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7054596" y="1825751"/>
              <a:ext cx="1440180" cy="1748155"/>
            </a:xfrm>
            <a:custGeom>
              <a:avLst/>
              <a:gdLst/>
              <a:ahLst/>
              <a:cxnLst/>
              <a:rect l="l" t="t" r="r" b="b"/>
              <a:pathLst>
                <a:path w="1440179" h="1748154">
                  <a:moveTo>
                    <a:pt x="0" y="1748027"/>
                  </a:moveTo>
                  <a:lnTo>
                    <a:pt x="1440179" y="1748027"/>
                  </a:lnTo>
                  <a:lnTo>
                    <a:pt x="1440179" y="0"/>
                  </a:lnTo>
                  <a:lnTo>
                    <a:pt x="0" y="0"/>
                  </a:lnTo>
                  <a:lnTo>
                    <a:pt x="0" y="1748027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9" name="object 89"/>
          <p:cNvSpPr txBox="1"/>
          <p:nvPr/>
        </p:nvSpPr>
        <p:spPr>
          <a:xfrm>
            <a:off x="7331773" y="5698389"/>
            <a:ext cx="1752600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675" b="1" spc="-4">
                <a:solidFill>
                  <a:srgbClr val="522D91"/>
                </a:solidFill>
                <a:latin typeface="Calibri"/>
                <a:cs typeface="Calibri"/>
              </a:rPr>
              <a:t>Köhne C-H, </a:t>
            </a:r>
            <a:r>
              <a:rPr sz="675" b="1">
                <a:solidFill>
                  <a:srgbClr val="522D91"/>
                </a:solidFill>
                <a:latin typeface="Calibri"/>
                <a:cs typeface="Calibri"/>
              </a:rPr>
              <a:t>et </a:t>
            </a:r>
            <a:r>
              <a:rPr sz="675" b="1" spc="-4">
                <a:solidFill>
                  <a:srgbClr val="522D91"/>
                </a:solidFill>
                <a:latin typeface="Calibri"/>
                <a:cs typeface="Calibri"/>
              </a:rPr>
              <a:t>al. ASCO </a:t>
            </a:r>
            <a:r>
              <a:rPr sz="675" b="1">
                <a:solidFill>
                  <a:srgbClr val="522D91"/>
                </a:solidFill>
                <a:latin typeface="Calibri"/>
                <a:cs typeface="Calibri"/>
              </a:rPr>
              <a:t>2011 </a:t>
            </a:r>
            <a:r>
              <a:rPr sz="675" b="1" spc="-4">
                <a:solidFill>
                  <a:srgbClr val="522D91"/>
                </a:solidFill>
                <a:latin typeface="Calibri"/>
                <a:cs typeface="Calibri"/>
              </a:rPr>
              <a:t>(Abstract No.</a:t>
            </a:r>
            <a:r>
              <a:rPr sz="675" b="1" spc="-11">
                <a:solidFill>
                  <a:srgbClr val="522D91"/>
                </a:solidFill>
                <a:latin typeface="Calibri"/>
                <a:cs typeface="Calibri"/>
              </a:rPr>
              <a:t> </a:t>
            </a:r>
            <a:r>
              <a:rPr sz="675" b="1" spc="-4">
                <a:solidFill>
                  <a:srgbClr val="522D91"/>
                </a:solidFill>
                <a:latin typeface="Calibri"/>
                <a:cs typeface="Calibri"/>
              </a:rPr>
              <a:t>3576);</a:t>
            </a:r>
            <a:endParaRPr sz="67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572411" y="5801259"/>
            <a:ext cx="351377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675" b="1" spc="-4">
                <a:solidFill>
                  <a:srgbClr val="522D91"/>
                </a:solidFill>
                <a:latin typeface="Calibri"/>
                <a:cs typeface="Calibri"/>
              </a:rPr>
              <a:t>Folprecht G, et al. </a:t>
            </a:r>
            <a:r>
              <a:rPr sz="675" b="1">
                <a:solidFill>
                  <a:srgbClr val="522D91"/>
                </a:solidFill>
                <a:latin typeface="Calibri"/>
                <a:cs typeface="Calibri"/>
              </a:rPr>
              <a:t>EMCC 2011 </a:t>
            </a:r>
            <a:r>
              <a:rPr sz="675" b="1" spc="-4">
                <a:solidFill>
                  <a:srgbClr val="522D91"/>
                </a:solidFill>
                <a:latin typeface="Calibri"/>
                <a:cs typeface="Calibri"/>
              </a:rPr>
              <a:t>(Abstract No. </a:t>
            </a:r>
            <a:r>
              <a:rPr sz="675" b="1">
                <a:solidFill>
                  <a:srgbClr val="522D91"/>
                </a:solidFill>
                <a:latin typeface="Calibri"/>
                <a:cs typeface="Calibri"/>
              </a:rPr>
              <a:t>6009); </a:t>
            </a:r>
            <a:r>
              <a:rPr sz="675" b="1" spc="-4">
                <a:solidFill>
                  <a:srgbClr val="522D91"/>
                </a:solidFill>
                <a:latin typeface="Calibri"/>
                <a:cs typeface="Calibri"/>
              </a:rPr>
              <a:t>Garufi </a:t>
            </a:r>
            <a:r>
              <a:rPr sz="675" b="1">
                <a:solidFill>
                  <a:srgbClr val="522D91"/>
                </a:solidFill>
                <a:latin typeface="Calibri"/>
                <a:cs typeface="Calibri"/>
              </a:rPr>
              <a:t>C, et </a:t>
            </a:r>
            <a:r>
              <a:rPr sz="675" b="1" spc="-4">
                <a:solidFill>
                  <a:srgbClr val="522D91"/>
                </a:solidFill>
                <a:latin typeface="Calibri"/>
                <a:cs typeface="Calibri"/>
              </a:rPr>
              <a:t>al. </a:t>
            </a:r>
            <a:r>
              <a:rPr sz="675" b="1">
                <a:solidFill>
                  <a:srgbClr val="522D91"/>
                </a:solidFill>
                <a:latin typeface="Calibri"/>
                <a:cs typeface="Calibri"/>
              </a:rPr>
              <a:t>Br J </a:t>
            </a:r>
            <a:r>
              <a:rPr sz="675" b="1" spc="-4">
                <a:solidFill>
                  <a:srgbClr val="522D91"/>
                </a:solidFill>
                <a:latin typeface="Calibri"/>
                <a:cs typeface="Calibri"/>
              </a:rPr>
              <a:t>Cancer</a:t>
            </a:r>
            <a:r>
              <a:rPr sz="675" b="1" spc="26">
                <a:solidFill>
                  <a:srgbClr val="522D91"/>
                </a:solidFill>
                <a:latin typeface="Calibri"/>
                <a:cs typeface="Calibri"/>
              </a:rPr>
              <a:t> </a:t>
            </a:r>
            <a:r>
              <a:rPr sz="675" b="1" spc="-4">
                <a:solidFill>
                  <a:srgbClr val="522D91"/>
                </a:solidFill>
                <a:latin typeface="Calibri"/>
                <a:cs typeface="Calibri"/>
              </a:rPr>
              <a:t>2010;103:1542–1547</a:t>
            </a:r>
            <a:endParaRPr sz="67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496282" y="5774969"/>
            <a:ext cx="227171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825" b="1" spc="-4">
                <a:solidFill>
                  <a:srgbClr val="522D91"/>
                </a:solidFill>
                <a:latin typeface="Calibri"/>
                <a:cs typeface="Calibri"/>
              </a:rPr>
              <a:t>*L</a:t>
            </a:r>
            <a:r>
              <a:rPr sz="825" b="1">
                <a:solidFill>
                  <a:srgbClr val="522D91"/>
                </a:solidFill>
                <a:latin typeface="Calibri"/>
                <a:cs typeface="Calibri"/>
              </a:rPr>
              <a:t>LD</a:t>
            </a:r>
            <a:endParaRPr sz="825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804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solidFill>
                  <a:schemeClr val="accent1"/>
                </a:solidFill>
              </a:rPr>
              <a:t>Colon Cancer: Complex vs simple</a:t>
            </a:r>
          </a:p>
        </p:txBody>
      </p:sp>
      <p:grpSp>
        <p:nvGrpSpPr>
          <p:cNvPr id="558085" name="Group 558084"/>
          <p:cNvGrpSpPr/>
          <p:nvPr/>
        </p:nvGrpSpPr>
        <p:grpSpPr>
          <a:xfrm>
            <a:off x="155069" y="2315336"/>
            <a:ext cx="3873829" cy="583451"/>
            <a:chOff x="240025" y="1310123"/>
            <a:chExt cx="5166451" cy="778138"/>
          </a:xfrm>
          <a:solidFill>
            <a:schemeClr val="accent3"/>
          </a:solidFill>
        </p:grpSpPr>
        <p:sp>
          <p:nvSpPr>
            <p:cNvPr id="8" name="TextBox 7"/>
            <p:cNvSpPr txBox="1"/>
            <p:nvPr/>
          </p:nvSpPr>
          <p:spPr>
            <a:xfrm>
              <a:off x="240025" y="1376568"/>
              <a:ext cx="2468880" cy="61395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MSI vs MSS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37596" y="1310123"/>
              <a:ext cx="2468880" cy="77813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RAS</a:t>
              </a:r>
              <a:r>
                <a:rPr lang="en-US" b="1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WT vs mutant</a:t>
              </a:r>
            </a:p>
          </p:txBody>
        </p:sp>
      </p:grpSp>
      <p:grpSp>
        <p:nvGrpSpPr>
          <p:cNvPr id="558086" name="Group 558085"/>
          <p:cNvGrpSpPr/>
          <p:nvPr/>
        </p:nvGrpSpPr>
        <p:grpSpPr>
          <a:xfrm>
            <a:off x="4797826" y="2544617"/>
            <a:ext cx="3801888" cy="583451"/>
            <a:chOff x="6606733" y="3574529"/>
            <a:chExt cx="5070504" cy="778138"/>
          </a:xfrm>
          <a:solidFill>
            <a:schemeClr val="accent3"/>
          </a:solidFill>
        </p:grpSpPr>
        <p:sp>
          <p:nvSpPr>
            <p:cNvPr id="20" name="TextBox 19"/>
            <p:cNvSpPr txBox="1"/>
            <p:nvPr/>
          </p:nvSpPr>
          <p:spPr>
            <a:xfrm>
              <a:off x="6606733" y="3574529"/>
              <a:ext cx="2468880" cy="77813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Right vs left vs rectal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208357" y="3635389"/>
              <a:ext cx="2468880" cy="61395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Young vs old</a:t>
              </a:r>
            </a:p>
          </p:txBody>
        </p:sp>
      </p:grpSp>
      <p:grpSp>
        <p:nvGrpSpPr>
          <p:cNvPr id="558094" name="Group 558093"/>
          <p:cNvGrpSpPr/>
          <p:nvPr/>
        </p:nvGrpSpPr>
        <p:grpSpPr>
          <a:xfrm>
            <a:off x="544286" y="3027391"/>
            <a:ext cx="3412671" cy="454192"/>
            <a:chOff x="1486391" y="2879245"/>
            <a:chExt cx="4321524" cy="716271"/>
          </a:xfrm>
          <a:solidFill>
            <a:schemeClr val="accent3"/>
          </a:solidFill>
        </p:grpSpPr>
        <p:sp>
          <p:nvSpPr>
            <p:cNvPr id="21" name="TextBox 20"/>
            <p:cNvSpPr txBox="1"/>
            <p:nvPr/>
          </p:nvSpPr>
          <p:spPr>
            <a:xfrm>
              <a:off x="3339034" y="2879245"/>
              <a:ext cx="2468881" cy="71627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BRAF</a:t>
              </a:r>
              <a:r>
                <a:rPr lang="en-US" b="1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WT vs mutant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86391" y="2879245"/>
              <a:ext cx="1280160" cy="56513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HER2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59041" y="1939764"/>
            <a:ext cx="2399675" cy="3428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Molecular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2996" y="1999915"/>
            <a:ext cx="2399675" cy="3428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Anatomic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3CD35-0653-72D0-4252-22A8E5E11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5" y="3587641"/>
            <a:ext cx="4009272" cy="1985244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B9399655-2BEA-072D-D5D2-45D3DF98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20" y="3697241"/>
            <a:ext cx="1607987" cy="16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B0C0AD3-C390-5250-2671-B05E999D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67" y="3537020"/>
            <a:ext cx="2565205" cy="192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14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DA85E-FF8C-CFD7-488F-A11DBDA5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6B9AB-53CC-F9C4-C91B-8520C1166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3" y="2610340"/>
            <a:ext cx="5072230" cy="2261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2EF0A-7340-1485-D08C-7549ADBE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40" y="2230781"/>
            <a:ext cx="2883794" cy="346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310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ECD89-CCB7-2B49-BB2E-4E7AAB0F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51" y="468000"/>
            <a:ext cx="6350466" cy="949637"/>
          </a:xfrm>
        </p:spPr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Multi disciplinary team and individualised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8866C-D67F-A428-2FDA-F6BE14BB3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506" y="2011281"/>
            <a:ext cx="7829152" cy="3802517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We need each other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Understanding a common language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Oncologist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NACT to increase </a:t>
            </a:r>
            <a:r>
              <a:rPr lang="en-GB" dirty="0" err="1">
                <a:solidFill>
                  <a:schemeClr val="accent1"/>
                </a:solidFill>
              </a:rPr>
              <a:t>resectability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>
                <a:solidFill>
                  <a:schemeClr val="accent1"/>
                </a:solidFill>
              </a:rPr>
              <a:t>NACT Control of disease and trial of time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NACT to access response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Preventing recurrence</a:t>
            </a:r>
          </a:p>
          <a:p>
            <a:pPr lvl="1"/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Surgeon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Timing and suitability for resection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Logistics</a:t>
            </a:r>
          </a:p>
          <a:p>
            <a:pPr lvl="1"/>
            <a:r>
              <a:rPr lang="en-GB" dirty="0" err="1">
                <a:solidFill>
                  <a:schemeClr val="accent1"/>
                </a:solidFill>
              </a:rPr>
              <a:t>Krukenbergs</a:t>
            </a:r>
            <a:r>
              <a:rPr lang="en-GB" dirty="0">
                <a:solidFill>
                  <a:schemeClr val="accent1"/>
                </a:solidFill>
              </a:rPr>
              <a:t> obstruction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Better outcomes</a:t>
            </a:r>
          </a:p>
          <a:p>
            <a:pPr marL="176213" lvl="1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Talk to the patient</a:t>
            </a:r>
          </a:p>
          <a:p>
            <a:pPr lvl="1"/>
            <a:endParaRPr lang="en-GB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pic>
        <p:nvPicPr>
          <p:cNvPr id="1026" name="Picture 2" descr="Image result for toss a coin">
            <a:extLst>
              <a:ext uri="{FF2B5EF4-FFF2-40B4-BE49-F238E27FC236}">
                <a16:creationId xmlns:a16="http://schemas.microsoft.com/office/drawing/2014/main" id="{99069DED-D29E-286B-2DCD-B1D5FA4F6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77" y="2148188"/>
            <a:ext cx="2368048" cy="371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104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2A905-DECF-523B-2BE0-B4185CAD4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8D789-4E57-B838-1262-E0F9ACA093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EE20B87-556E-796C-B23D-EBBAD4B9B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9070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395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B2C102-9D36-4F40-A774-4AA5CF4A42A8}"/>
              </a:ext>
            </a:extLst>
          </p:cNvPr>
          <p:cNvGraphicFramePr>
            <a:graphicFrameLocks noGrp="1"/>
          </p:cNvGraphicFramePr>
          <p:nvPr/>
        </p:nvGraphicFramePr>
        <p:xfrm>
          <a:off x="1019331" y="3350928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38174818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561628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3761758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417126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65967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04877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3CFB4B-306E-48CF-93B0-49C663BE1689}"/>
              </a:ext>
            </a:extLst>
          </p:cNvPr>
          <p:cNvCxnSpPr/>
          <p:nvPr/>
        </p:nvCxnSpPr>
        <p:spPr>
          <a:xfrm>
            <a:off x="49489" y="3317823"/>
            <a:ext cx="8984105" cy="39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" name="Group 144">
            <a:extLst>
              <a:ext uri="{FF2B5EF4-FFF2-40B4-BE49-F238E27FC236}">
                <a16:creationId xmlns:a16="http://schemas.microsoft.com/office/drawing/2014/main" id="{6945E863-85B2-40C9-BD07-3F744193CAB2}"/>
              </a:ext>
            </a:extLst>
          </p:cNvPr>
          <p:cNvGrpSpPr>
            <a:grpSpLocks/>
          </p:cNvGrpSpPr>
          <p:nvPr/>
        </p:nvGrpSpPr>
        <p:grpSpPr bwMode="auto">
          <a:xfrm>
            <a:off x="29481" y="-15639"/>
            <a:ext cx="1366381" cy="1165898"/>
            <a:chOff x="288924" y="742950"/>
            <a:chExt cx="1802358" cy="14699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577871-AD37-4992-A98E-115E487663E9}"/>
                </a:ext>
              </a:extLst>
            </p:cNvPr>
            <p:cNvSpPr txBox="1"/>
            <p:nvPr/>
          </p:nvSpPr>
          <p:spPr>
            <a:xfrm>
              <a:off x="288924" y="742950"/>
              <a:ext cx="641537" cy="366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haroni" panose="02010803020104030203" pitchFamily="2" charset="-79"/>
                </a:rPr>
                <a:t>KEY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DB1AD5C-8333-4A28-9925-DF3EB5024FA4}"/>
                </a:ext>
              </a:extLst>
            </p:cNvPr>
            <p:cNvCxnSpPr/>
            <p:nvPr/>
          </p:nvCxnSpPr>
          <p:spPr>
            <a:xfrm flipH="1">
              <a:off x="327039" y="1081355"/>
              <a:ext cx="150233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10" name="Picture 10" descr="Man, User, Profile, Person, Icon, Symbol, Simple">
              <a:extLst>
                <a:ext uri="{FF2B5EF4-FFF2-40B4-BE49-F238E27FC236}">
                  <a16:creationId xmlns:a16="http://schemas.microsoft.com/office/drawing/2014/main" id="{9E893F77-FBCE-4B83-9917-4AC878B392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388938" y="1157288"/>
              <a:ext cx="117475" cy="25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11">
              <a:extLst>
                <a:ext uri="{FF2B5EF4-FFF2-40B4-BE49-F238E27FC236}">
                  <a16:creationId xmlns:a16="http://schemas.microsoft.com/office/drawing/2014/main" id="{7E07A2E9-F264-43E3-8006-AFAE2E029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175" y="1130656"/>
              <a:ext cx="1580107" cy="32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4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3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37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AU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100 patients</a:t>
              </a:r>
            </a:p>
          </p:txBody>
        </p:sp>
        <p:sp>
          <p:nvSpPr>
            <p:cNvPr id="12" name="TextBox 113">
              <a:extLst>
                <a:ext uri="{FF2B5EF4-FFF2-40B4-BE49-F238E27FC236}">
                  <a16:creationId xmlns:a16="http://schemas.microsoft.com/office/drawing/2014/main" id="{F240AF99-0956-444A-B0AB-F1CB478DB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288" y="1354139"/>
              <a:ext cx="1349853" cy="32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4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3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37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AU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Publications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988351-5187-4E95-B596-3EC622572564}"/>
                </a:ext>
              </a:extLst>
            </p:cNvPr>
            <p:cNvSpPr/>
            <p:nvPr/>
          </p:nvSpPr>
          <p:spPr>
            <a:xfrm>
              <a:off x="363566" y="1457890"/>
              <a:ext cx="179454" cy="7626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16">
              <a:extLst>
                <a:ext uri="{FF2B5EF4-FFF2-40B4-BE49-F238E27FC236}">
                  <a16:creationId xmlns:a16="http://schemas.microsoft.com/office/drawing/2014/main" id="{F0ADCC63-A341-4E6A-9D6F-E29ADB1159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288" y="1541462"/>
              <a:ext cx="1428750" cy="32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4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3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37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AU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Procedures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B0F91B-778D-456B-92C4-92C13E0971A6}"/>
                </a:ext>
              </a:extLst>
            </p:cNvPr>
            <p:cNvSpPr/>
            <p:nvPr/>
          </p:nvSpPr>
          <p:spPr>
            <a:xfrm>
              <a:off x="358801" y="1648541"/>
              <a:ext cx="179455" cy="7626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22">
              <a:extLst>
                <a:ext uri="{FF2B5EF4-FFF2-40B4-BE49-F238E27FC236}">
                  <a16:creationId xmlns:a16="http://schemas.microsoft.com/office/drawing/2014/main" id="{5F5ED3D5-C6FB-4E85-80C9-3D5B48D3C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317" y="1747261"/>
              <a:ext cx="1430339" cy="465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4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3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37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AU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Staff &amp; resources</a:t>
              </a:r>
            </a:p>
            <a:p>
              <a:pPr marL="0" marR="0" lvl="0" indent="0" algn="l" defTabSz="9137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AU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Surgeons</a:t>
              </a:r>
            </a:p>
          </p:txBody>
        </p:sp>
        <p:pic>
          <p:nvPicPr>
            <p:cNvPr id="17" name="Picture 10" descr="Man, User, Profile, Person, Icon, Symbol, Simple">
              <a:extLst>
                <a:ext uri="{FF2B5EF4-FFF2-40B4-BE49-F238E27FC236}">
                  <a16:creationId xmlns:a16="http://schemas.microsoft.com/office/drawing/2014/main" id="{9B9D4CA2-5D05-4A1C-9492-DCB7BC642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" y="1786990"/>
              <a:ext cx="115887" cy="218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AFF75C-57F7-4D60-997A-828B34837CCC}"/>
              </a:ext>
            </a:extLst>
          </p:cNvPr>
          <p:cNvGrpSpPr/>
          <p:nvPr/>
        </p:nvGrpSpPr>
        <p:grpSpPr>
          <a:xfrm>
            <a:off x="947478" y="1176733"/>
            <a:ext cx="226461" cy="963049"/>
            <a:chOff x="6646564" y="427716"/>
            <a:chExt cx="226461" cy="963049"/>
          </a:xfrm>
        </p:grpSpPr>
        <p:pic>
          <p:nvPicPr>
            <p:cNvPr id="19" name="Picture 10" descr="Man, User, Profile, Person, Icon, Symbol, Simple">
              <a:extLst>
                <a:ext uri="{FF2B5EF4-FFF2-40B4-BE49-F238E27FC236}">
                  <a16:creationId xmlns:a16="http://schemas.microsoft.com/office/drawing/2014/main" id="{77D787F1-351D-41F0-B464-B1AB4452A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" descr="Man, User, Profile, Person, Icon, Symbol, Simple">
              <a:extLst>
                <a:ext uri="{FF2B5EF4-FFF2-40B4-BE49-F238E27FC236}">
                  <a16:creationId xmlns:a16="http://schemas.microsoft.com/office/drawing/2014/main" id="{A550C323-3522-4BA0-BC81-FED9B5E4E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0B8C68-F175-4F87-9B14-11B1144D676A}"/>
                </a:ext>
              </a:extLst>
            </p:cNvPr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E259966-982E-47F1-9C03-833CA662D245}"/>
                  </a:ext>
                </a:extLst>
              </p:cNvPr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33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DAE6218B-8234-42A6-8631-695D0E1D8E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0BF3EB78-BF5B-432B-8B92-0219FC602B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59FF296-BA06-482F-A0E0-52E3F1C2249D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31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D3F135CD-D34F-477F-877D-756197FB6B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42C9B467-0C6B-4EF7-B23B-9CB01D8E62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DA8913E-72D3-403E-A593-D6D58E2A0064}"/>
                </a:ext>
              </a:extLst>
            </p:cNvPr>
            <p:cNvGrpSpPr/>
            <p:nvPr/>
          </p:nvGrpSpPr>
          <p:grpSpPr>
            <a:xfrm>
              <a:off x="6647424" y="971199"/>
              <a:ext cx="225601" cy="419566"/>
              <a:chOff x="10439038" y="1884420"/>
              <a:chExt cx="315840" cy="58739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ACBB035-447E-46A0-9CA5-4AA2AF06E6F3}"/>
                  </a:ext>
                </a:extLst>
              </p:cNvPr>
              <p:cNvGrpSpPr/>
              <p:nvPr/>
            </p:nvGrpSpPr>
            <p:grpSpPr>
              <a:xfrm>
                <a:off x="10439038" y="1884420"/>
                <a:ext cx="313504" cy="339736"/>
                <a:chOff x="7844336" y="2040858"/>
                <a:chExt cx="313504" cy="339736"/>
              </a:xfrm>
            </p:grpSpPr>
            <p:pic>
              <p:nvPicPr>
                <p:cNvPr id="27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8CA36CCA-FFC4-4500-AD99-9C7C02984E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36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0B2B5AEB-DC4E-4F90-A4FF-F62FFB5273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B072A60-3E8F-4BE7-91E1-6729837BFEA9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25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4D25242A-878E-4F8B-8AA7-E852B21716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19C0D70D-6712-4E84-A8B4-956D974C28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51BCA8D-B2DB-4CC8-8CA4-47FB44CF0B6B}"/>
              </a:ext>
            </a:extLst>
          </p:cNvPr>
          <p:cNvGrpSpPr/>
          <p:nvPr/>
        </p:nvGrpSpPr>
        <p:grpSpPr>
          <a:xfrm>
            <a:off x="3110008" y="1086464"/>
            <a:ext cx="226461" cy="963049"/>
            <a:chOff x="6646564" y="427716"/>
            <a:chExt cx="226461" cy="963049"/>
          </a:xfrm>
        </p:grpSpPr>
        <p:pic>
          <p:nvPicPr>
            <p:cNvPr id="36" name="Picture 10" descr="Man, User, Profile, Person, Icon, Symbol, Simple">
              <a:extLst>
                <a:ext uri="{FF2B5EF4-FFF2-40B4-BE49-F238E27FC236}">
                  <a16:creationId xmlns:a16="http://schemas.microsoft.com/office/drawing/2014/main" id="{CD46102E-D78B-4D9D-9DD4-534884719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0" descr="Man, User, Profile, Person, Icon, Symbol, Simple">
              <a:extLst>
                <a:ext uri="{FF2B5EF4-FFF2-40B4-BE49-F238E27FC236}">
                  <a16:creationId xmlns:a16="http://schemas.microsoft.com/office/drawing/2014/main" id="{B88BB27E-247B-4B10-9C4A-117D74729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A1538B6-21DB-4500-BD38-DC277057CFEB}"/>
                </a:ext>
              </a:extLst>
            </p:cNvPr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CCE8CDB-645E-4B69-A128-1A523A5D6B5F}"/>
                  </a:ext>
                </a:extLst>
              </p:cNvPr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50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DB829597-7BA8-4D3F-A106-13D2AEDAF4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CACEA316-51B1-4A0F-A72D-C0536C2457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B14CE47-959B-4AB0-9A24-0C7876B8ED62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48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D8CF404F-9449-432F-840A-3A5D8836EE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2757D0E9-5111-4DF9-BB2E-535841CB8C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F7C66BA-21FF-4908-BA4B-83F9B706594F}"/>
                </a:ext>
              </a:extLst>
            </p:cNvPr>
            <p:cNvGrpSpPr/>
            <p:nvPr/>
          </p:nvGrpSpPr>
          <p:grpSpPr>
            <a:xfrm>
              <a:off x="6647424" y="971199"/>
              <a:ext cx="225601" cy="419566"/>
              <a:chOff x="10439038" y="1884420"/>
              <a:chExt cx="315840" cy="587392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0EBF6DA-29C7-4C96-A048-A3B4065BCFC2}"/>
                  </a:ext>
                </a:extLst>
              </p:cNvPr>
              <p:cNvGrpSpPr/>
              <p:nvPr/>
            </p:nvGrpSpPr>
            <p:grpSpPr>
              <a:xfrm>
                <a:off x="10439038" y="1884420"/>
                <a:ext cx="313504" cy="339736"/>
                <a:chOff x="7844336" y="2040858"/>
                <a:chExt cx="313504" cy="339736"/>
              </a:xfrm>
            </p:grpSpPr>
            <p:pic>
              <p:nvPicPr>
                <p:cNvPr id="44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F2925120-505C-47CA-A33C-55313BF5F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36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12AE9FD4-42F3-4CAE-998C-13B7814C4A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65E0F11-3A5B-4D06-8043-A7B514010829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42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EC2DB37F-A9CB-45BB-AA55-CEF3027D6A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34A9247D-0E87-4527-8EEC-178CCDD0E9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6F283AC-D1E4-4CB3-8122-7A3A112040FE}"/>
              </a:ext>
            </a:extLst>
          </p:cNvPr>
          <p:cNvGrpSpPr/>
          <p:nvPr/>
        </p:nvGrpSpPr>
        <p:grpSpPr>
          <a:xfrm>
            <a:off x="1408670" y="1542055"/>
            <a:ext cx="228434" cy="604984"/>
            <a:chOff x="5123204" y="1370935"/>
            <a:chExt cx="228434" cy="604984"/>
          </a:xfrm>
        </p:grpSpPr>
        <p:pic>
          <p:nvPicPr>
            <p:cNvPr id="53" name="Picture 10" descr="Man, User, Profile, Person, Icon, Symbol, Simple">
              <a:extLst>
                <a:ext uri="{FF2B5EF4-FFF2-40B4-BE49-F238E27FC236}">
                  <a16:creationId xmlns:a16="http://schemas.microsoft.com/office/drawing/2014/main" id="{8D81D904-505F-47D3-8614-8AD47330D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5175064" y="1370935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6CA3046-4B94-4C8B-BD05-42E6C99E5469}"/>
                </a:ext>
              </a:extLst>
            </p:cNvPr>
            <p:cNvGrpSpPr/>
            <p:nvPr/>
          </p:nvGrpSpPr>
          <p:grpSpPr>
            <a:xfrm>
              <a:off x="5123204" y="1554671"/>
              <a:ext cx="228434" cy="421248"/>
              <a:chOff x="10435072" y="1884420"/>
              <a:chExt cx="319808" cy="589747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40DD1DA-1A11-43A8-B987-AEEA23A21FBD}"/>
                  </a:ext>
                </a:extLst>
              </p:cNvPr>
              <p:cNvGrpSpPr/>
              <p:nvPr/>
            </p:nvGrpSpPr>
            <p:grpSpPr>
              <a:xfrm>
                <a:off x="10435072" y="1884420"/>
                <a:ext cx="313456" cy="339736"/>
                <a:chOff x="7840370" y="2040858"/>
                <a:chExt cx="313456" cy="339736"/>
              </a:xfrm>
            </p:grpSpPr>
            <p:pic>
              <p:nvPicPr>
                <p:cNvPr id="59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A3DE9F2F-3D10-42E8-AE87-15D69E4259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8F5F26DE-F8CE-4D49-879B-FE89F8FB93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B54AA5D-1741-4944-858A-DEE5E1B01264}"/>
                  </a:ext>
                </a:extLst>
              </p:cNvPr>
              <p:cNvGrpSpPr/>
              <p:nvPr/>
            </p:nvGrpSpPr>
            <p:grpSpPr>
              <a:xfrm>
                <a:off x="10441422" y="2133400"/>
                <a:ext cx="313458" cy="340767"/>
                <a:chOff x="7840370" y="2042182"/>
                <a:chExt cx="313458" cy="340767"/>
              </a:xfrm>
            </p:grpSpPr>
            <p:pic>
              <p:nvPicPr>
                <p:cNvPr id="57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EC9288FF-B1C7-4429-9E93-D4A2BA797F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1FF8DDFD-68C2-48C4-ACE8-5778537133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9" y="2044537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6692180-7655-4409-BFE4-D9AC0FC4F8C7}"/>
              </a:ext>
            </a:extLst>
          </p:cNvPr>
          <p:cNvCxnSpPr/>
          <p:nvPr/>
        </p:nvCxnSpPr>
        <p:spPr bwMode="auto">
          <a:xfrm flipH="1" flipV="1">
            <a:off x="1309255" y="2398615"/>
            <a:ext cx="0" cy="77057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451795AE-0BC8-4ED3-B336-879596505E81}"/>
              </a:ext>
            </a:extLst>
          </p:cNvPr>
          <p:cNvSpPr/>
          <p:nvPr/>
        </p:nvSpPr>
        <p:spPr>
          <a:xfrm>
            <a:off x="861843" y="2102045"/>
            <a:ext cx="8714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180">
              <a:defRPr/>
            </a:pPr>
            <a:r>
              <a:rPr lang="en-AU" sz="1200" b="1">
                <a:solidFill>
                  <a:srgbClr val="F79646">
                    <a:lumMod val="75000"/>
                  </a:srgbClr>
                </a:solidFill>
                <a:cs typeface="Arial" charset="0"/>
              </a:rPr>
              <a:t>2500 cases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BB927DA-9C6E-4F17-86CC-8A9DE5186427}"/>
              </a:ext>
            </a:extLst>
          </p:cNvPr>
          <p:cNvCxnSpPr/>
          <p:nvPr/>
        </p:nvCxnSpPr>
        <p:spPr bwMode="auto">
          <a:xfrm flipH="1" flipV="1">
            <a:off x="3380395" y="2379044"/>
            <a:ext cx="0" cy="77057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F5F73C5-CA8F-4B03-B8A3-7657132FCB2A}"/>
              </a:ext>
            </a:extLst>
          </p:cNvPr>
          <p:cNvGrpSpPr/>
          <p:nvPr/>
        </p:nvGrpSpPr>
        <p:grpSpPr>
          <a:xfrm>
            <a:off x="2852164" y="1085518"/>
            <a:ext cx="226461" cy="963049"/>
            <a:chOff x="6646564" y="427716"/>
            <a:chExt cx="226461" cy="963049"/>
          </a:xfrm>
        </p:grpSpPr>
        <p:pic>
          <p:nvPicPr>
            <p:cNvPr id="65" name="Picture 10" descr="Man, User, Profile, Person, Icon, Symbol, Simple">
              <a:extLst>
                <a:ext uri="{FF2B5EF4-FFF2-40B4-BE49-F238E27FC236}">
                  <a16:creationId xmlns:a16="http://schemas.microsoft.com/office/drawing/2014/main" id="{4910B825-1499-43BE-BDEC-1EA6EBEC0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10" descr="Man, User, Profile, Person, Icon, Symbol, Simple">
              <a:extLst>
                <a:ext uri="{FF2B5EF4-FFF2-40B4-BE49-F238E27FC236}">
                  <a16:creationId xmlns:a16="http://schemas.microsoft.com/office/drawing/2014/main" id="{8DF0DE32-D74C-453B-AF1D-638405D01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9A183DE-6540-47CB-B467-E154D812E424}"/>
                </a:ext>
              </a:extLst>
            </p:cNvPr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8E6E9DDB-17A4-4E5F-BB72-258A43A27217}"/>
                  </a:ext>
                </a:extLst>
              </p:cNvPr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79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10E46326-749F-49BF-B94D-A101A11FBE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4019D30D-F898-4E73-BBC5-FCEFADE760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41E685A5-8D4C-46FC-BF72-2CACF3666387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77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8FCE1981-F29E-4F62-B014-4F4B35CEDD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8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7F846293-8A5D-481A-BB11-4924477D9E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82B17D2-B4A1-425A-BD81-91286545984A}"/>
                </a:ext>
              </a:extLst>
            </p:cNvPr>
            <p:cNvGrpSpPr/>
            <p:nvPr/>
          </p:nvGrpSpPr>
          <p:grpSpPr>
            <a:xfrm>
              <a:off x="6647424" y="971199"/>
              <a:ext cx="225601" cy="419566"/>
              <a:chOff x="10439038" y="1884420"/>
              <a:chExt cx="315840" cy="587392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8973144A-1ABC-4A01-B7B3-36DBFA7BF903}"/>
                  </a:ext>
                </a:extLst>
              </p:cNvPr>
              <p:cNvGrpSpPr/>
              <p:nvPr/>
            </p:nvGrpSpPr>
            <p:grpSpPr>
              <a:xfrm>
                <a:off x="10439038" y="1884420"/>
                <a:ext cx="313504" cy="339736"/>
                <a:chOff x="7844336" y="2040858"/>
                <a:chExt cx="313504" cy="339736"/>
              </a:xfrm>
            </p:grpSpPr>
            <p:pic>
              <p:nvPicPr>
                <p:cNvPr id="73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7495DDA7-9DAE-4CA8-87B9-A69F8C9A9C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36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31472A05-DF99-480D-A625-619F4FB088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A4ACAFEA-F9ED-41E9-8082-6753157A89A7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71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F4999295-5C14-4CC7-82C3-AE9024DF36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A4707958-6D3A-4ED0-B0A2-F580C4F68A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6583BAF-8D7E-4906-834A-9E085F9F2235}"/>
              </a:ext>
            </a:extLst>
          </p:cNvPr>
          <p:cNvGrpSpPr/>
          <p:nvPr/>
        </p:nvGrpSpPr>
        <p:grpSpPr>
          <a:xfrm>
            <a:off x="1200132" y="1175787"/>
            <a:ext cx="226461" cy="963049"/>
            <a:chOff x="6646564" y="427716"/>
            <a:chExt cx="226461" cy="963049"/>
          </a:xfrm>
        </p:grpSpPr>
        <p:pic>
          <p:nvPicPr>
            <p:cNvPr id="82" name="Picture 10" descr="Man, User, Profile, Person, Icon, Symbol, Simple">
              <a:extLst>
                <a:ext uri="{FF2B5EF4-FFF2-40B4-BE49-F238E27FC236}">
                  <a16:creationId xmlns:a16="http://schemas.microsoft.com/office/drawing/2014/main" id="{086FC678-85F2-4B0F-9C8D-D4BE7A96A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10" descr="Man, User, Profile, Person, Icon, Symbol, Simple">
              <a:extLst>
                <a:ext uri="{FF2B5EF4-FFF2-40B4-BE49-F238E27FC236}">
                  <a16:creationId xmlns:a16="http://schemas.microsoft.com/office/drawing/2014/main" id="{A28BBEA6-ECDF-4DF1-A470-A4D648DE8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1070D18-B8BF-496D-AF88-0DC14356580E}"/>
                </a:ext>
              </a:extLst>
            </p:cNvPr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E17F5556-3B33-41F4-8EB4-61A916A351F5}"/>
                  </a:ext>
                </a:extLst>
              </p:cNvPr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96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6B90B5CE-F162-45C6-93BD-DFB708A5D9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189CADDD-748E-4A33-AF39-8F9CACF629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B29B670-27AD-4A9A-B58C-F22F1D5EF562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94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25D08EE9-EC32-486E-A947-80E0325C65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127349DF-03F2-4F26-B889-BEF4A29E3D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EC0BDC7-805E-4AEB-A0B7-4E1451A4F877}"/>
                </a:ext>
              </a:extLst>
            </p:cNvPr>
            <p:cNvGrpSpPr/>
            <p:nvPr/>
          </p:nvGrpSpPr>
          <p:grpSpPr>
            <a:xfrm>
              <a:off x="6647424" y="971199"/>
              <a:ext cx="225601" cy="419566"/>
              <a:chOff x="10439038" y="1884420"/>
              <a:chExt cx="315840" cy="587392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BDCBE9CE-195A-4B56-AD2D-8542F2A93FDB}"/>
                  </a:ext>
                </a:extLst>
              </p:cNvPr>
              <p:cNvGrpSpPr/>
              <p:nvPr/>
            </p:nvGrpSpPr>
            <p:grpSpPr>
              <a:xfrm>
                <a:off x="10439038" y="1884420"/>
                <a:ext cx="313504" cy="339736"/>
                <a:chOff x="7844336" y="2040858"/>
                <a:chExt cx="313504" cy="339736"/>
              </a:xfrm>
            </p:grpSpPr>
            <p:pic>
              <p:nvPicPr>
                <p:cNvPr id="90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E76B97AE-52BD-4261-84ED-4C1413C65F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36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EE603555-8FC8-4957-9D90-7AAE70EE52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71501BA-BABF-4D8C-98E8-917E317DB675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88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8A412664-80F2-4B16-AA44-871837B158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20AC338B-53E5-4773-A521-9B35F10575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F26AC60-6898-4670-9A7F-46CDAB36E7EC}"/>
              </a:ext>
            </a:extLst>
          </p:cNvPr>
          <p:cNvGrpSpPr/>
          <p:nvPr/>
        </p:nvGrpSpPr>
        <p:grpSpPr>
          <a:xfrm>
            <a:off x="3365216" y="1090277"/>
            <a:ext cx="226461" cy="963049"/>
            <a:chOff x="6646564" y="427716"/>
            <a:chExt cx="226461" cy="963049"/>
          </a:xfrm>
        </p:grpSpPr>
        <p:pic>
          <p:nvPicPr>
            <p:cNvPr id="99" name="Picture 10" descr="Man, User, Profile, Person, Icon, Symbol, Simple">
              <a:extLst>
                <a:ext uri="{FF2B5EF4-FFF2-40B4-BE49-F238E27FC236}">
                  <a16:creationId xmlns:a16="http://schemas.microsoft.com/office/drawing/2014/main" id="{AE3F8E66-A8E5-4A95-A621-6CBEC17C7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10" descr="Man, User, Profile, Person, Icon, Symbol, Simple">
              <a:extLst>
                <a:ext uri="{FF2B5EF4-FFF2-40B4-BE49-F238E27FC236}">
                  <a16:creationId xmlns:a16="http://schemas.microsoft.com/office/drawing/2014/main" id="{1943C14D-EFD1-44CB-AC00-65F6E5356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A79EB26E-1441-4E6D-A9DE-99FC68FB0555}"/>
                </a:ext>
              </a:extLst>
            </p:cNvPr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2BEAED80-0A2B-4B35-B73A-DEEDA85160C5}"/>
                  </a:ext>
                </a:extLst>
              </p:cNvPr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113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E125A4F1-C39C-4CF8-812E-4F4B16E29D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4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A2810EEC-B0AF-4E5F-8DFD-184BE52E84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0F6B5C0-2917-47E0-B1A1-49D378ED55D5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111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63A9D8B2-B439-4342-84CE-CE3ECAC7D7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2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A82A289D-D8AD-49EE-9EE3-59E6F23D6B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3224C081-70C2-4F96-A79F-499ED04959E8}"/>
                </a:ext>
              </a:extLst>
            </p:cNvPr>
            <p:cNvGrpSpPr/>
            <p:nvPr/>
          </p:nvGrpSpPr>
          <p:grpSpPr>
            <a:xfrm>
              <a:off x="6647424" y="971199"/>
              <a:ext cx="225601" cy="419566"/>
              <a:chOff x="10439038" y="1884420"/>
              <a:chExt cx="315840" cy="587392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ECB4FBA9-AD8C-4ABF-88D2-34A0AD324C72}"/>
                  </a:ext>
                </a:extLst>
              </p:cNvPr>
              <p:cNvGrpSpPr/>
              <p:nvPr/>
            </p:nvGrpSpPr>
            <p:grpSpPr>
              <a:xfrm>
                <a:off x="10439038" y="1884420"/>
                <a:ext cx="313504" cy="339736"/>
                <a:chOff x="7844336" y="2040858"/>
                <a:chExt cx="313504" cy="339736"/>
              </a:xfrm>
            </p:grpSpPr>
            <p:pic>
              <p:nvPicPr>
                <p:cNvPr id="107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E6F05C94-5DEC-42F5-A1ED-E8F639BEE0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36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8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5AD9B1CB-2500-4B10-8DF5-AFC46F199D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82EB17BE-48A0-46FE-8C65-F955664E3403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105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F67DA576-DF7F-4B78-A0FC-8FBFF2BD7C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211DC04D-4EB2-48BF-9375-F1F7497BBA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3150D3F-BDA3-45C5-BAA8-3652A3A4399A}"/>
              </a:ext>
            </a:extLst>
          </p:cNvPr>
          <p:cNvSpPr/>
          <p:nvPr/>
        </p:nvSpPr>
        <p:spPr>
          <a:xfrm>
            <a:off x="2728584" y="2049513"/>
            <a:ext cx="986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180">
              <a:defRPr/>
            </a:pPr>
            <a:r>
              <a:rPr lang="en-AU" sz="1400" b="1">
                <a:solidFill>
                  <a:srgbClr val="F79646">
                    <a:lumMod val="75000"/>
                  </a:srgbClr>
                </a:solidFill>
                <a:cs typeface="Arial" charset="0"/>
              </a:rPr>
              <a:t>3000 cases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BAC7984-284B-49D2-99B5-C6F2C0D474CF}"/>
              </a:ext>
            </a:extLst>
          </p:cNvPr>
          <p:cNvCxnSpPr/>
          <p:nvPr/>
        </p:nvCxnSpPr>
        <p:spPr bwMode="auto">
          <a:xfrm flipH="1" flipV="1">
            <a:off x="6138687" y="2492202"/>
            <a:ext cx="0" cy="77057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341F8AD-099A-4B02-97B6-EFD72F1F6128}"/>
              </a:ext>
            </a:extLst>
          </p:cNvPr>
          <p:cNvGrpSpPr/>
          <p:nvPr/>
        </p:nvGrpSpPr>
        <p:grpSpPr>
          <a:xfrm>
            <a:off x="5636226" y="1124346"/>
            <a:ext cx="226461" cy="963049"/>
            <a:chOff x="6646564" y="427716"/>
            <a:chExt cx="226461" cy="963049"/>
          </a:xfrm>
        </p:grpSpPr>
        <p:pic>
          <p:nvPicPr>
            <p:cNvPr id="118" name="Picture 10" descr="Man, User, Profile, Person, Icon, Symbol, Simple">
              <a:extLst>
                <a:ext uri="{FF2B5EF4-FFF2-40B4-BE49-F238E27FC236}">
                  <a16:creationId xmlns:a16="http://schemas.microsoft.com/office/drawing/2014/main" id="{D6DB192C-8CFB-4750-B37E-06E19386D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10" descr="Man, User, Profile, Person, Icon, Symbol, Simple">
              <a:extLst>
                <a:ext uri="{FF2B5EF4-FFF2-40B4-BE49-F238E27FC236}">
                  <a16:creationId xmlns:a16="http://schemas.microsoft.com/office/drawing/2014/main" id="{3CDBEAF6-4B6E-4D02-91CD-259650D8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BF56D9B-2DE4-4853-B343-908C5AB11532}"/>
                </a:ext>
              </a:extLst>
            </p:cNvPr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7DF324BC-C7D1-42AC-B8DB-BB33E6187BEE}"/>
                  </a:ext>
                </a:extLst>
              </p:cNvPr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132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502DA167-8969-4ADF-9B98-E4F5963A17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3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F595289A-B6B8-475B-AEA7-6AB082C3A0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0585101-38D3-4C4B-8A00-5B8993D10659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130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F9A24752-044B-4203-A1DF-B28AEAE7B7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2C85549F-993E-4B0F-B2B8-F41595577D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B9B31972-01BB-4B7F-B72A-96290D284D32}"/>
                </a:ext>
              </a:extLst>
            </p:cNvPr>
            <p:cNvGrpSpPr/>
            <p:nvPr/>
          </p:nvGrpSpPr>
          <p:grpSpPr>
            <a:xfrm>
              <a:off x="6647424" y="971199"/>
              <a:ext cx="225601" cy="419566"/>
              <a:chOff x="10439038" y="1884420"/>
              <a:chExt cx="315840" cy="58739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615C9AE6-6032-4098-8C41-F1DDD4C2276B}"/>
                  </a:ext>
                </a:extLst>
              </p:cNvPr>
              <p:cNvGrpSpPr/>
              <p:nvPr/>
            </p:nvGrpSpPr>
            <p:grpSpPr>
              <a:xfrm>
                <a:off x="10439038" y="1884420"/>
                <a:ext cx="313504" cy="339736"/>
                <a:chOff x="7844336" y="2040858"/>
                <a:chExt cx="313504" cy="339736"/>
              </a:xfrm>
            </p:grpSpPr>
            <p:pic>
              <p:nvPicPr>
                <p:cNvPr id="126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A6E8E603-8030-45E8-8412-60370BB92B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36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7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6F4138BC-4C50-4BC4-B1DD-46FF2A6881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41701AD-66D9-454E-8E00-1FD6FA4D8E1F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124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6693350B-AFE1-41FC-B01A-2F0D048607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5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0C34467A-7668-44B4-90F4-FDC97EC64C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7C6585C-F706-46C6-A654-DBF051B91F11}"/>
              </a:ext>
            </a:extLst>
          </p:cNvPr>
          <p:cNvGrpSpPr/>
          <p:nvPr/>
        </p:nvGrpSpPr>
        <p:grpSpPr>
          <a:xfrm>
            <a:off x="6112580" y="1135572"/>
            <a:ext cx="226461" cy="963049"/>
            <a:chOff x="6646564" y="427716"/>
            <a:chExt cx="226461" cy="963049"/>
          </a:xfrm>
        </p:grpSpPr>
        <p:pic>
          <p:nvPicPr>
            <p:cNvPr id="135" name="Picture 10" descr="Man, User, Profile, Person, Icon, Symbol, Simple">
              <a:extLst>
                <a:ext uri="{FF2B5EF4-FFF2-40B4-BE49-F238E27FC236}">
                  <a16:creationId xmlns:a16="http://schemas.microsoft.com/office/drawing/2014/main" id="{8ADAF74A-0890-4198-9AB7-D0D2F730E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10" descr="Man, User, Profile, Person, Icon, Symbol, Simple">
              <a:extLst>
                <a:ext uri="{FF2B5EF4-FFF2-40B4-BE49-F238E27FC236}">
                  <a16:creationId xmlns:a16="http://schemas.microsoft.com/office/drawing/2014/main" id="{16684788-3FE1-4178-81B7-C49C0D635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AC146B5-3D05-4FB8-AF04-F3B00264F7E0}"/>
                </a:ext>
              </a:extLst>
            </p:cNvPr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E22419CB-F499-45FA-9711-9373981D8F36}"/>
                  </a:ext>
                </a:extLst>
              </p:cNvPr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149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A7667E6F-AAE0-46D8-BA69-A697D67CA5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0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71AD4561-7C39-46B0-A9F5-49EED7E465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826DE2AD-5C73-4D76-BCF8-1CE8052E0A61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147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9F50B52D-81F0-464C-ACC9-C653DF7DFF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8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2AD58E66-4054-4F41-A3BF-7B44BB6C07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149F1156-54EE-41AF-9A5F-CB5959C131E7}"/>
                </a:ext>
              </a:extLst>
            </p:cNvPr>
            <p:cNvGrpSpPr/>
            <p:nvPr/>
          </p:nvGrpSpPr>
          <p:grpSpPr>
            <a:xfrm>
              <a:off x="6647424" y="971199"/>
              <a:ext cx="225601" cy="419566"/>
              <a:chOff x="10439038" y="1884420"/>
              <a:chExt cx="315840" cy="587392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6E22D7FE-20F1-4026-ADDB-9A4183408B26}"/>
                  </a:ext>
                </a:extLst>
              </p:cNvPr>
              <p:cNvGrpSpPr/>
              <p:nvPr/>
            </p:nvGrpSpPr>
            <p:grpSpPr>
              <a:xfrm>
                <a:off x="10439038" y="1884420"/>
                <a:ext cx="313504" cy="339736"/>
                <a:chOff x="7844336" y="2040858"/>
                <a:chExt cx="313504" cy="339736"/>
              </a:xfrm>
            </p:grpSpPr>
            <p:pic>
              <p:nvPicPr>
                <p:cNvPr id="143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3F9CE9B5-87B0-4015-83E8-07F2404CD9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36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2789D7A3-E2C0-47D9-B3F6-B4AACFFD10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DDAC353E-BF7D-44C5-ABE0-DEABCB5EC3DE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141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8D2CC19F-69BB-45F2-BEFA-7BAF5029DC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2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6432B410-E4D0-4FB6-9363-B5302208B9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E2630AD-C153-4B00-9551-17808D0AD167}"/>
              </a:ext>
            </a:extLst>
          </p:cNvPr>
          <p:cNvGrpSpPr/>
          <p:nvPr/>
        </p:nvGrpSpPr>
        <p:grpSpPr>
          <a:xfrm>
            <a:off x="5871998" y="1126776"/>
            <a:ext cx="226461" cy="963049"/>
            <a:chOff x="6646564" y="427716"/>
            <a:chExt cx="226461" cy="963049"/>
          </a:xfrm>
        </p:grpSpPr>
        <p:pic>
          <p:nvPicPr>
            <p:cNvPr id="152" name="Picture 10" descr="Man, User, Profile, Person, Icon, Symbol, Simple">
              <a:extLst>
                <a:ext uri="{FF2B5EF4-FFF2-40B4-BE49-F238E27FC236}">
                  <a16:creationId xmlns:a16="http://schemas.microsoft.com/office/drawing/2014/main" id="{DF5A7DCB-A1AB-45A0-9D11-AE52F5891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10" descr="Man, User, Profile, Person, Icon, Symbol, Simple">
              <a:extLst>
                <a:ext uri="{FF2B5EF4-FFF2-40B4-BE49-F238E27FC236}">
                  <a16:creationId xmlns:a16="http://schemas.microsoft.com/office/drawing/2014/main" id="{E0B818A6-66D6-4856-B94D-C80449811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45945A03-D544-4056-9719-AC52A00E9CDA}"/>
                </a:ext>
              </a:extLst>
            </p:cNvPr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F8288084-0A15-4593-973D-8B538E911E8A}"/>
                  </a:ext>
                </a:extLst>
              </p:cNvPr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166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05FB0527-8525-4ACB-836A-6DD41F6067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7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E366F52F-108D-4F2C-A494-6EE6DFF41A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8448F063-77A7-4499-B2F3-D0D4B584FFB1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164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01D561FB-540B-4C36-AC50-384A410355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5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838A64CA-9D42-4DCE-A737-AFD9BC4E9F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0A808C-A6A3-4597-BE4F-D91A0140AF79}"/>
                </a:ext>
              </a:extLst>
            </p:cNvPr>
            <p:cNvGrpSpPr/>
            <p:nvPr/>
          </p:nvGrpSpPr>
          <p:grpSpPr>
            <a:xfrm>
              <a:off x="6647424" y="971199"/>
              <a:ext cx="225601" cy="419566"/>
              <a:chOff x="10439038" y="1884420"/>
              <a:chExt cx="315840" cy="587392"/>
            </a:xfrm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8BDC97F5-6450-4E12-A2C2-2B79801409B7}"/>
                  </a:ext>
                </a:extLst>
              </p:cNvPr>
              <p:cNvGrpSpPr/>
              <p:nvPr/>
            </p:nvGrpSpPr>
            <p:grpSpPr>
              <a:xfrm>
                <a:off x="10439038" y="1884420"/>
                <a:ext cx="313504" cy="339736"/>
                <a:chOff x="7844336" y="2040858"/>
                <a:chExt cx="313504" cy="339736"/>
              </a:xfrm>
            </p:grpSpPr>
            <p:pic>
              <p:nvPicPr>
                <p:cNvPr id="160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1454D2D4-D977-464F-BD35-4757D8A516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36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1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925F5F3C-8076-4495-96A1-1659967EFC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8D5F9835-D955-433B-9C67-3007FFC066AC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158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053E3B8D-A4E1-4369-9F25-DBC6958CA4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9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203ADD3C-ED21-4D35-9D33-BA473DE633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73049B9-7D8D-4D7B-931B-E8A654412947}"/>
              </a:ext>
            </a:extLst>
          </p:cNvPr>
          <p:cNvGrpSpPr/>
          <p:nvPr/>
        </p:nvGrpSpPr>
        <p:grpSpPr>
          <a:xfrm>
            <a:off x="6357114" y="1138452"/>
            <a:ext cx="226461" cy="963049"/>
            <a:chOff x="6646564" y="427716"/>
            <a:chExt cx="226461" cy="963049"/>
          </a:xfrm>
        </p:grpSpPr>
        <p:pic>
          <p:nvPicPr>
            <p:cNvPr id="169" name="Picture 10" descr="Man, User, Profile, Person, Icon, Symbol, Simple">
              <a:extLst>
                <a:ext uri="{FF2B5EF4-FFF2-40B4-BE49-F238E27FC236}">
                  <a16:creationId xmlns:a16="http://schemas.microsoft.com/office/drawing/2014/main" id="{CC84A0DB-866E-497B-80AB-E533E9F0F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648277" y="428662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" name="Picture 10" descr="Man, User, Profile, Person, Icon, Symbol, Simple">
              <a:extLst>
                <a:ext uri="{FF2B5EF4-FFF2-40B4-BE49-F238E27FC236}">
                  <a16:creationId xmlns:a16="http://schemas.microsoft.com/office/drawing/2014/main" id="{360BFF2C-A526-4CA0-9BC5-D0C1F8F63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3" t="4091" r="29759" b="3928"/>
            <a:stretch>
              <a:fillRect/>
            </a:stretch>
          </p:blipFill>
          <p:spPr bwMode="auto">
            <a:xfrm>
              <a:off x="6760226" y="427716"/>
              <a:ext cx="111949" cy="24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970F0A44-1180-47CF-ABAA-D913440E6F69}"/>
                </a:ext>
              </a:extLst>
            </p:cNvPr>
            <p:cNvGrpSpPr/>
            <p:nvPr/>
          </p:nvGrpSpPr>
          <p:grpSpPr>
            <a:xfrm>
              <a:off x="6646564" y="610638"/>
              <a:ext cx="225094" cy="419566"/>
              <a:chOff x="10441422" y="1884420"/>
              <a:chExt cx="315132" cy="587392"/>
            </a:xfrm>
          </p:grpSpPr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1B56167-5C95-41BC-8B1E-6CDE93150D44}"/>
                  </a:ext>
                </a:extLst>
              </p:cNvPr>
              <p:cNvGrpSpPr/>
              <p:nvPr/>
            </p:nvGrpSpPr>
            <p:grpSpPr>
              <a:xfrm>
                <a:off x="10443096" y="1884420"/>
                <a:ext cx="313458" cy="339736"/>
                <a:chOff x="7848394" y="2040858"/>
                <a:chExt cx="313458" cy="339736"/>
              </a:xfrm>
            </p:grpSpPr>
            <p:pic>
              <p:nvPicPr>
                <p:cNvPr id="183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0612A243-7EE1-40BE-B4B8-6DF2D8FC76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8394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5692BC21-66E8-4BC4-B071-A13F2AD2B6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5123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76B9E546-64AA-47AF-89C2-05B8640AD614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181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21A06475-D17A-4808-A489-3EC725DA0C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2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5A1AD6B2-9485-48D7-904B-AA474F9FD6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F9DACE7-BE35-4B66-883C-5C7C36555B52}"/>
                </a:ext>
              </a:extLst>
            </p:cNvPr>
            <p:cNvGrpSpPr/>
            <p:nvPr/>
          </p:nvGrpSpPr>
          <p:grpSpPr>
            <a:xfrm>
              <a:off x="6647424" y="971199"/>
              <a:ext cx="225601" cy="419566"/>
              <a:chOff x="10439038" y="1884420"/>
              <a:chExt cx="315840" cy="587392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D508AF3B-9474-4874-B188-2C46215F6A77}"/>
                  </a:ext>
                </a:extLst>
              </p:cNvPr>
              <p:cNvGrpSpPr/>
              <p:nvPr/>
            </p:nvGrpSpPr>
            <p:grpSpPr>
              <a:xfrm>
                <a:off x="10439038" y="1884420"/>
                <a:ext cx="313504" cy="339736"/>
                <a:chOff x="7844336" y="2040858"/>
                <a:chExt cx="313504" cy="339736"/>
              </a:xfrm>
            </p:grpSpPr>
            <p:pic>
              <p:nvPicPr>
                <p:cNvPr id="177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F2E525F3-46DD-4429-8382-3AB5426D22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4336" y="2042182"/>
                  <a:ext cx="156727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8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6A8EE4EA-B34A-4296-BD03-0506B5C37F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8001111" y="2040858"/>
                  <a:ext cx="156729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A95B2E79-C984-43F5-AF97-E14CF135F9C4}"/>
                  </a:ext>
                </a:extLst>
              </p:cNvPr>
              <p:cNvGrpSpPr/>
              <p:nvPr/>
            </p:nvGrpSpPr>
            <p:grpSpPr>
              <a:xfrm>
                <a:off x="10441422" y="2132076"/>
                <a:ext cx="313456" cy="339736"/>
                <a:chOff x="7840370" y="2040858"/>
                <a:chExt cx="313456" cy="339736"/>
              </a:xfrm>
            </p:grpSpPr>
            <p:pic>
              <p:nvPicPr>
                <p:cNvPr id="175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1E49118B-F00B-43FC-A515-990ED6ECBE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840370" y="2042182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6" name="Picture 10" descr="Man, User, Profile, Person, Icon, Symbol, Simple">
                  <a:extLst>
                    <a:ext uri="{FF2B5EF4-FFF2-40B4-BE49-F238E27FC236}">
                      <a16:creationId xmlns:a16="http://schemas.microsoft.com/office/drawing/2014/main" id="{424BDFE4-433C-449A-88DB-EE2271E117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3" t="4091" r="29759" b="3928"/>
                <a:stretch>
                  <a:fillRect/>
                </a:stretch>
              </p:blipFill>
              <p:spPr bwMode="auto">
                <a:xfrm>
                  <a:off x="7997098" y="2040858"/>
                  <a:ext cx="156728" cy="338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6F5A7EA-03BD-4208-BD81-5F4DFB04669F}"/>
              </a:ext>
            </a:extLst>
          </p:cNvPr>
          <p:cNvSpPr/>
          <p:nvPr/>
        </p:nvSpPr>
        <p:spPr>
          <a:xfrm>
            <a:off x="5620920" y="2108363"/>
            <a:ext cx="986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180">
              <a:defRPr/>
            </a:pPr>
            <a:r>
              <a:rPr lang="en-AU" sz="1400" b="1">
                <a:solidFill>
                  <a:srgbClr val="F79646">
                    <a:lumMod val="75000"/>
                  </a:srgbClr>
                </a:solidFill>
                <a:cs typeface="Arial" charset="0"/>
              </a:rPr>
              <a:t>4000 cases</a:t>
            </a:r>
          </a:p>
        </p:txBody>
      </p:sp>
      <p:pic>
        <p:nvPicPr>
          <p:cNvPr id="186" name="Picture 10" descr="Man, User, Profile, Person, Icon, Symbol, Simple">
            <a:extLst>
              <a:ext uri="{FF2B5EF4-FFF2-40B4-BE49-F238E27FC236}">
                <a16:creationId xmlns:a16="http://schemas.microsoft.com/office/drawing/2014/main" id="{41B79D21-1767-4946-8F17-D8B1707C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31" y="2877491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87" name="Picture 10" descr="Man, User, Profile, Person, Icon, Symbol, Simple">
            <a:extLst>
              <a:ext uri="{FF2B5EF4-FFF2-40B4-BE49-F238E27FC236}">
                <a16:creationId xmlns:a16="http://schemas.microsoft.com/office/drawing/2014/main" id="{634AE1E3-665A-440F-838D-C126FE1D1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86" y="2877491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88" name="Picture 10" descr="Man, User, Profile, Person, Icon, Symbol, Simple">
            <a:extLst>
              <a:ext uri="{FF2B5EF4-FFF2-40B4-BE49-F238E27FC236}">
                <a16:creationId xmlns:a16="http://schemas.microsoft.com/office/drawing/2014/main" id="{1637CC04-B194-4224-AE5D-AF4A6DC23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48" y="2909629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89" name="Picture 10" descr="Man, User, Profile, Person, Icon, Symbol, Simple">
            <a:extLst>
              <a:ext uri="{FF2B5EF4-FFF2-40B4-BE49-F238E27FC236}">
                <a16:creationId xmlns:a16="http://schemas.microsoft.com/office/drawing/2014/main" id="{751F372B-C443-4BA3-93A1-DD5FB3EF9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65" y="2914272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90" name="Picture 10" descr="Man, User, Profile, Person, Icon, Symbol, Simple">
            <a:extLst>
              <a:ext uri="{FF2B5EF4-FFF2-40B4-BE49-F238E27FC236}">
                <a16:creationId xmlns:a16="http://schemas.microsoft.com/office/drawing/2014/main" id="{D010D804-BF16-4E3A-B65C-D43206431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91" y="2914272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91" name="Picture 10" descr="Man, User, Profile, Person, Icon, Symbol, Simple">
            <a:extLst>
              <a:ext uri="{FF2B5EF4-FFF2-40B4-BE49-F238E27FC236}">
                <a16:creationId xmlns:a16="http://schemas.microsoft.com/office/drawing/2014/main" id="{50BE3A8A-5FAC-43EA-8231-9C0B31DBB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444" y="2905528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Picture 10" descr="Man, User, Profile, Person, Icon, Symbol, Simple">
            <a:extLst>
              <a:ext uri="{FF2B5EF4-FFF2-40B4-BE49-F238E27FC236}">
                <a16:creationId xmlns:a16="http://schemas.microsoft.com/office/drawing/2014/main" id="{31FD85A7-6B2D-47E6-84D5-59BAC23D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56" y="2915412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10" descr="Man, User, Profile, Person, Icon, Symbol, Simple">
            <a:extLst>
              <a:ext uri="{FF2B5EF4-FFF2-40B4-BE49-F238E27FC236}">
                <a16:creationId xmlns:a16="http://schemas.microsoft.com/office/drawing/2014/main" id="{ACB4E66F-0660-4663-ADCF-1F0C2C39F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11" y="2915412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Picture 10" descr="Man, User, Profile, Person, Icon, Symbol, Simple">
            <a:extLst>
              <a:ext uri="{FF2B5EF4-FFF2-40B4-BE49-F238E27FC236}">
                <a16:creationId xmlns:a16="http://schemas.microsoft.com/office/drawing/2014/main" id="{8567A758-AE58-4F3C-8207-31D1798F3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32" y="2895841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10" descr="Man, User, Profile, Person, Icon, Symbol, Simple">
            <a:extLst>
              <a:ext uri="{FF2B5EF4-FFF2-40B4-BE49-F238E27FC236}">
                <a16:creationId xmlns:a16="http://schemas.microsoft.com/office/drawing/2014/main" id="{9CA30D1F-26A7-4B96-AE3B-A8A207EB1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88" y="2905396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10" descr="Man, User, Profile, Person, Icon, Symbol, Simple">
            <a:extLst>
              <a:ext uri="{FF2B5EF4-FFF2-40B4-BE49-F238E27FC236}">
                <a16:creationId xmlns:a16="http://schemas.microsoft.com/office/drawing/2014/main" id="{5BA95EF6-C390-4799-A672-0FAE0E28D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875" y="2843875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" name="Picture 10" descr="Man, User, Profile, Person, Icon, Symbol, Simple">
            <a:extLst>
              <a:ext uri="{FF2B5EF4-FFF2-40B4-BE49-F238E27FC236}">
                <a16:creationId xmlns:a16="http://schemas.microsoft.com/office/drawing/2014/main" id="{6962357E-6608-490A-A6C9-ED81910E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024" y="2915412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" name="Picture 10" descr="Man, User, Profile, Person, Icon, Symbol, Simple">
            <a:extLst>
              <a:ext uri="{FF2B5EF4-FFF2-40B4-BE49-F238E27FC236}">
                <a16:creationId xmlns:a16="http://schemas.microsoft.com/office/drawing/2014/main" id="{78CE4810-526B-448A-A33A-9765ECBAF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39" y="2915412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Picture 10" descr="Man, User, Profile, Person, Icon, Symbol, Simple">
            <a:extLst>
              <a:ext uri="{FF2B5EF4-FFF2-40B4-BE49-F238E27FC236}">
                <a16:creationId xmlns:a16="http://schemas.microsoft.com/office/drawing/2014/main" id="{87389032-3867-4997-95B3-561F27D61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01" y="2905528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810EAC29-05F1-4636-9064-67D7830F067B}"/>
              </a:ext>
            </a:extLst>
          </p:cNvPr>
          <p:cNvCxnSpPr>
            <a:cxnSpLocks/>
          </p:cNvCxnSpPr>
          <p:nvPr/>
        </p:nvCxnSpPr>
        <p:spPr bwMode="auto">
          <a:xfrm flipV="1">
            <a:off x="457824" y="2327389"/>
            <a:ext cx="0" cy="67699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AE14FDCC-51A5-4E73-9D10-5C32881F3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5695" y="771220"/>
            <a:ext cx="909093" cy="1210206"/>
          </a:xfrm>
          <a:prstGeom prst="rect">
            <a:avLst/>
          </a:prstGeom>
        </p:spPr>
      </p:pic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B6D2A6BB-70FA-4489-99FD-D02F47C6D16C}"/>
              </a:ext>
            </a:extLst>
          </p:cNvPr>
          <p:cNvCxnSpPr>
            <a:cxnSpLocks/>
          </p:cNvCxnSpPr>
          <p:nvPr/>
        </p:nvCxnSpPr>
        <p:spPr bwMode="auto">
          <a:xfrm flipV="1">
            <a:off x="4212450" y="2147039"/>
            <a:ext cx="0" cy="100561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E89005A7-7D59-4E6A-A01C-76636B5DB710}"/>
              </a:ext>
            </a:extLst>
          </p:cNvPr>
          <p:cNvCxnSpPr/>
          <p:nvPr/>
        </p:nvCxnSpPr>
        <p:spPr bwMode="auto">
          <a:xfrm flipH="1" flipV="1">
            <a:off x="564793" y="3516310"/>
            <a:ext cx="950" cy="123937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BF4DF68D-4733-4CF9-96F8-397FC11D1DEA}"/>
              </a:ext>
            </a:extLst>
          </p:cNvPr>
          <p:cNvCxnSpPr/>
          <p:nvPr/>
        </p:nvCxnSpPr>
        <p:spPr bwMode="auto">
          <a:xfrm flipH="1" flipV="1">
            <a:off x="4169787" y="3643970"/>
            <a:ext cx="950" cy="123937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8" name="Rectangle 207">
            <a:extLst>
              <a:ext uri="{FF2B5EF4-FFF2-40B4-BE49-F238E27FC236}">
                <a16:creationId xmlns:a16="http://schemas.microsoft.com/office/drawing/2014/main" id="{C90FA0B4-BB44-434D-B88B-29587A402705}"/>
              </a:ext>
            </a:extLst>
          </p:cNvPr>
          <p:cNvSpPr/>
          <p:nvPr/>
        </p:nvSpPr>
        <p:spPr>
          <a:xfrm>
            <a:off x="1352172" y="2087395"/>
            <a:ext cx="1292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180">
              <a:defRPr/>
            </a:pPr>
            <a:endParaRPr lang="en-AU" sz="1100" b="1" dirty="0">
              <a:solidFill>
                <a:srgbClr val="4BACC6"/>
              </a:solidFill>
              <a:cs typeface="Arial" charset="0"/>
            </a:endParaRPr>
          </a:p>
          <a:p>
            <a:pPr lvl="0" algn="ctr" defTabSz="914180">
              <a:defRPr/>
            </a:pPr>
            <a:endParaRPr lang="en-AU" sz="1100" b="1" dirty="0">
              <a:solidFill>
                <a:srgbClr val="4BACC6"/>
              </a:solidFill>
              <a:cs typeface="Arial" charset="0"/>
            </a:endParaRPr>
          </a:p>
          <a:p>
            <a:pPr lvl="0" algn="ctr" defTabSz="914180">
              <a:defRPr/>
            </a:pPr>
            <a:r>
              <a:rPr lang="en-AU" sz="1100" b="1" dirty="0">
                <a:solidFill>
                  <a:srgbClr val="4BACC6"/>
                </a:solidFill>
                <a:cs typeface="Arial" charset="0"/>
              </a:rPr>
              <a:t>Senior</a:t>
            </a:r>
          </a:p>
          <a:p>
            <a:pPr lvl="0" algn="ctr" defTabSz="914180">
              <a:defRPr/>
            </a:pPr>
            <a:r>
              <a:rPr lang="en-AU" sz="1100" b="1" dirty="0">
                <a:solidFill>
                  <a:srgbClr val="4BACC6"/>
                </a:solidFill>
                <a:cs typeface="Arial" charset="0"/>
              </a:rPr>
              <a:t>Manager  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3132C30E-8C5D-40C0-AE34-027477EC525F}"/>
              </a:ext>
            </a:extLst>
          </p:cNvPr>
          <p:cNvSpPr/>
          <p:nvPr/>
        </p:nvSpPr>
        <p:spPr>
          <a:xfrm>
            <a:off x="2399316" y="2422397"/>
            <a:ext cx="1077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180">
              <a:defRPr/>
            </a:pPr>
            <a:r>
              <a:rPr lang="en-AU" sz="1050" b="1">
                <a:solidFill>
                  <a:srgbClr val="4BACC6"/>
                </a:solidFill>
                <a:cs typeface="Arial" charset="0"/>
              </a:rPr>
              <a:t>Admin / CNS</a:t>
            </a:r>
          </a:p>
          <a:p>
            <a:pPr lvl="0" defTabSz="914180">
              <a:defRPr/>
            </a:pPr>
            <a:r>
              <a:rPr lang="en-AU" sz="1050" b="1">
                <a:solidFill>
                  <a:srgbClr val="4BACC6"/>
                </a:solidFill>
                <a:cs typeface="Arial" charset="0"/>
              </a:rPr>
              <a:t>Management</a:t>
            </a:r>
            <a:endParaRPr lang="en-GB" sz="1050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FF065F09-ABA2-470C-8ADC-6F7BAC2C2680}"/>
              </a:ext>
            </a:extLst>
          </p:cNvPr>
          <p:cNvSpPr/>
          <p:nvPr/>
        </p:nvSpPr>
        <p:spPr>
          <a:xfrm>
            <a:off x="4441848" y="2386496"/>
            <a:ext cx="9755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180">
              <a:defRPr/>
            </a:pPr>
            <a:r>
              <a:rPr lang="en-AU" sz="1050" b="1">
                <a:solidFill>
                  <a:srgbClr val="4BACC6"/>
                </a:solidFill>
                <a:cs typeface="Arial" charset="0"/>
              </a:rPr>
              <a:t>Admin / CNS</a:t>
            </a:r>
          </a:p>
          <a:p>
            <a:pPr lvl="0" defTabSz="914180">
              <a:defRPr/>
            </a:pPr>
            <a:r>
              <a:rPr lang="en-AU" sz="1050" b="1">
                <a:solidFill>
                  <a:srgbClr val="4BACC6"/>
                </a:solidFill>
                <a:cs typeface="Arial" charset="0"/>
              </a:rPr>
              <a:t>Management</a:t>
            </a:r>
            <a:endParaRPr lang="en-GB" sz="1050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FCDBCB02-98AE-4E62-841B-86F0FDFD577B}"/>
              </a:ext>
            </a:extLst>
          </p:cNvPr>
          <p:cNvSpPr/>
          <p:nvPr/>
        </p:nvSpPr>
        <p:spPr>
          <a:xfrm>
            <a:off x="6912508" y="246523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180">
              <a:defRPr/>
            </a:pPr>
            <a:r>
              <a:rPr lang="en-AU" sz="1050" b="1">
                <a:solidFill>
                  <a:srgbClr val="4BACC6"/>
                </a:solidFill>
                <a:cs typeface="Arial" charset="0"/>
              </a:rPr>
              <a:t>Admin / CNS</a:t>
            </a:r>
          </a:p>
          <a:p>
            <a:pPr lvl="0" defTabSz="914180">
              <a:defRPr/>
            </a:pPr>
            <a:r>
              <a:rPr lang="en-AU" sz="1050" b="1">
                <a:solidFill>
                  <a:srgbClr val="4BACC6"/>
                </a:solidFill>
                <a:cs typeface="Arial" charset="0"/>
              </a:rPr>
              <a:t>Management</a:t>
            </a:r>
            <a:endParaRPr lang="en-GB" sz="1050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093AD5A5-6302-44EE-B3F1-25184AE59B76}"/>
              </a:ext>
            </a:extLst>
          </p:cNvPr>
          <p:cNvSpPr/>
          <p:nvPr/>
        </p:nvSpPr>
        <p:spPr>
          <a:xfrm>
            <a:off x="-282395" y="4871595"/>
            <a:ext cx="16756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Forma 05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1DF89DA2-A6FF-4E54-9438-4B2DD71AF714}"/>
              </a:ext>
            </a:extLst>
          </p:cNvPr>
          <p:cNvSpPr/>
          <p:nvPr/>
        </p:nvSpPr>
        <p:spPr>
          <a:xfrm>
            <a:off x="5069823" y="4017616"/>
            <a:ext cx="7344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Forma 08</a:t>
            </a:r>
          </a:p>
        </p:txBody>
      </p: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3E4B4890-EAEA-4E16-9D60-045D5E6212C6}"/>
              </a:ext>
            </a:extLst>
          </p:cNvPr>
          <p:cNvCxnSpPr>
            <a:cxnSpLocks/>
          </p:cNvCxnSpPr>
          <p:nvPr/>
        </p:nvCxnSpPr>
        <p:spPr bwMode="auto">
          <a:xfrm flipV="1">
            <a:off x="5395070" y="3628291"/>
            <a:ext cx="0" cy="35175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6" name="Rectangle 215">
            <a:extLst>
              <a:ext uri="{FF2B5EF4-FFF2-40B4-BE49-F238E27FC236}">
                <a16:creationId xmlns:a16="http://schemas.microsoft.com/office/drawing/2014/main" id="{650DC7F6-3877-420A-8AF3-1FFB5C31C740}"/>
              </a:ext>
            </a:extLst>
          </p:cNvPr>
          <p:cNvSpPr/>
          <p:nvPr/>
        </p:nvSpPr>
        <p:spPr>
          <a:xfrm>
            <a:off x="3865654" y="4912216"/>
            <a:ext cx="5998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Biotest</a:t>
            </a: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183DC73B-C025-446E-9C1B-30451A609AD0}"/>
              </a:ext>
            </a:extLst>
          </p:cNvPr>
          <p:cNvCxnSpPr>
            <a:cxnSpLocks/>
          </p:cNvCxnSpPr>
          <p:nvPr/>
        </p:nvCxnSpPr>
        <p:spPr bwMode="auto">
          <a:xfrm flipV="1">
            <a:off x="3044286" y="3643971"/>
            <a:ext cx="1958" cy="72600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8" name="Rectangle 217">
            <a:extLst>
              <a:ext uri="{FF2B5EF4-FFF2-40B4-BE49-F238E27FC236}">
                <a16:creationId xmlns:a16="http://schemas.microsoft.com/office/drawing/2014/main" id="{066E19F5-10F4-4086-96F1-C739BEC2DA2E}"/>
              </a:ext>
            </a:extLst>
          </p:cNvPr>
          <p:cNvSpPr/>
          <p:nvPr/>
        </p:nvSpPr>
        <p:spPr>
          <a:xfrm>
            <a:off x="2272312" y="4452454"/>
            <a:ext cx="154882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Genetics-next </a:t>
            </a:r>
          </a:p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Generation Sequencing</a:t>
            </a:r>
          </a:p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Professor Sarah Ennis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4B8077D2-7E70-4899-A075-F8B533D064D1}"/>
              </a:ext>
            </a:extLst>
          </p:cNvPr>
          <p:cNvSpPr/>
          <p:nvPr/>
        </p:nvSpPr>
        <p:spPr>
          <a:xfrm>
            <a:off x="62102" y="1919978"/>
            <a:ext cx="863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chemeClr val="accent4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chemeClr val="accent4"/>
                </a:solidFill>
                <a:latin typeface="Calibri" pitchFamily="34" charset="0"/>
                <a:cs typeface="Arial" charset="0"/>
              </a:rPr>
              <a:t>Transplant</a:t>
            </a: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6A222A0-753B-4427-A558-62B25A49B1ED}"/>
              </a:ext>
            </a:extLst>
          </p:cNvPr>
          <p:cNvCxnSpPr>
            <a:cxnSpLocks/>
          </p:cNvCxnSpPr>
          <p:nvPr/>
        </p:nvCxnSpPr>
        <p:spPr bwMode="auto">
          <a:xfrm flipV="1">
            <a:off x="1923651" y="3759605"/>
            <a:ext cx="0" cy="188669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4" name="Rectangle 223">
            <a:extLst>
              <a:ext uri="{FF2B5EF4-FFF2-40B4-BE49-F238E27FC236}">
                <a16:creationId xmlns:a16="http://schemas.microsoft.com/office/drawing/2014/main" id="{D53FF85C-39C4-45DE-96D5-5CD8AD001D68}"/>
              </a:ext>
            </a:extLst>
          </p:cNvPr>
          <p:cNvSpPr/>
          <p:nvPr/>
        </p:nvSpPr>
        <p:spPr>
          <a:xfrm>
            <a:off x="1209974" y="5742397"/>
            <a:ext cx="1756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Mentoring new CPM centre</a:t>
            </a:r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D34415F4-5F49-44D8-B2E6-9F05338DDF2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396388" y="1143726"/>
            <a:ext cx="5339" cy="2034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BCDBEC4-BBC4-4113-9E42-C4EDA5714005}"/>
              </a:ext>
            </a:extLst>
          </p:cNvPr>
          <p:cNvSpPr/>
          <p:nvPr/>
        </p:nvSpPr>
        <p:spPr>
          <a:xfrm>
            <a:off x="1704681" y="285935"/>
            <a:ext cx="17345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400" b="1">
                <a:latin typeface="Calibri" pitchFamily="34" charset="0"/>
                <a:cs typeface="Arial" charset="0"/>
              </a:rPr>
              <a:t>Submission for </a:t>
            </a:r>
          </a:p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400" b="1">
                <a:latin typeface="Calibri" pitchFamily="34" charset="0"/>
                <a:cs typeface="Arial" charset="0"/>
              </a:rPr>
              <a:t>mesothelioma </a:t>
            </a:r>
          </a:p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400" b="1">
                <a:latin typeface="Calibri" pitchFamily="34" charset="0"/>
                <a:cs typeface="Arial" charset="0"/>
              </a:rPr>
              <a:t>funding</a:t>
            </a:r>
          </a:p>
        </p:txBody>
      </p: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D4DF7550-EA91-4CF3-8E82-BD459BBDDBA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31053" y="849155"/>
            <a:ext cx="6018" cy="2293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2" name="Rectangle 231">
            <a:extLst>
              <a:ext uri="{FF2B5EF4-FFF2-40B4-BE49-F238E27FC236}">
                <a16:creationId xmlns:a16="http://schemas.microsoft.com/office/drawing/2014/main" id="{DBB0EE6C-4BD0-4CA0-8F95-423D2D3073FE}"/>
              </a:ext>
            </a:extLst>
          </p:cNvPr>
          <p:cNvSpPr/>
          <p:nvPr/>
        </p:nvSpPr>
        <p:spPr>
          <a:xfrm>
            <a:off x="4669981" y="11762"/>
            <a:ext cx="15221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400" b="1">
                <a:latin typeface="Calibri" pitchFamily="34" charset="0"/>
                <a:cs typeface="Arial" charset="0"/>
              </a:rPr>
              <a:t>Submission for </a:t>
            </a:r>
          </a:p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400" b="1">
                <a:latin typeface="Calibri" pitchFamily="34" charset="0"/>
                <a:cs typeface="Arial" charset="0"/>
              </a:rPr>
              <a:t>Paediatric HIPEC </a:t>
            </a:r>
          </a:p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400" b="1">
                <a:latin typeface="Calibri" pitchFamily="34" charset="0"/>
                <a:cs typeface="Arial" charset="0"/>
              </a:rPr>
              <a:t>funding</a:t>
            </a: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6EA43FE2-F99F-4294-AFAF-853EE1C031C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40232" y="849155"/>
            <a:ext cx="6018" cy="2293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4" name="Rectangle 233">
            <a:extLst>
              <a:ext uri="{FF2B5EF4-FFF2-40B4-BE49-F238E27FC236}">
                <a16:creationId xmlns:a16="http://schemas.microsoft.com/office/drawing/2014/main" id="{08645479-40E7-4997-B179-A685D49A5C3D}"/>
              </a:ext>
            </a:extLst>
          </p:cNvPr>
          <p:cNvSpPr/>
          <p:nvPr/>
        </p:nvSpPr>
        <p:spPr>
          <a:xfrm>
            <a:off x="2645197" y="28991"/>
            <a:ext cx="2202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400" b="1">
                <a:latin typeface="Calibri" pitchFamily="34" charset="0"/>
                <a:cs typeface="Arial" charset="0"/>
              </a:rPr>
              <a:t>Re submission for </a:t>
            </a:r>
          </a:p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400" b="1">
                <a:latin typeface="Calibri" pitchFamily="34" charset="0"/>
                <a:cs typeface="Arial" charset="0"/>
              </a:rPr>
              <a:t>CPM funding </a:t>
            </a:r>
          </a:p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400" b="1">
                <a:latin typeface="Calibri" pitchFamily="34" charset="0"/>
                <a:cs typeface="Arial" charset="0"/>
              </a:rPr>
              <a:t>NHS England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52459C17-B2F6-4A27-8CAC-7872D298C4A4}"/>
              </a:ext>
            </a:extLst>
          </p:cNvPr>
          <p:cNvSpPr/>
          <p:nvPr/>
        </p:nvSpPr>
        <p:spPr>
          <a:xfrm>
            <a:off x="3640316" y="1873812"/>
            <a:ext cx="13087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chemeClr val="accent4"/>
                </a:solidFill>
                <a:latin typeface="Calibri" pitchFamily="34" charset="0"/>
                <a:cs typeface="Arial" charset="0"/>
              </a:rPr>
              <a:t>Robotic centre</a:t>
            </a:r>
            <a:endParaRPr lang="en-GB" sz="1100"/>
          </a:p>
        </p:txBody>
      </p:sp>
      <p:pic>
        <p:nvPicPr>
          <p:cNvPr id="236" name="Picture 10" descr="Man, User, Profile, Person, Icon, Symbol, Simple">
            <a:extLst>
              <a:ext uri="{FF2B5EF4-FFF2-40B4-BE49-F238E27FC236}">
                <a16:creationId xmlns:a16="http://schemas.microsoft.com/office/drawing/2014/main" id="{D54259D6-2421-4EFD-921B-662B05CF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0" y="990468"/>
            <a:ext cx="117619" cy="2537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80219C39-7EA1-4607-B8BD-F02E251BE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0342" y="148245"/>
            <a:ext cx="1365670" cy="751119"/>
          </a:xfrm>
          <a:prstGeom prst="rect">
            <a:avLst/>
          </a:prstGeom>
        </p:spPr>
      </p:pic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1C91F426-C436-4725-AC7B-0A780DA0AA4A}"/>
              </a:ext>
            </a:extLst>
          </p:cNvPr>
          <p:cNvCxnSpPr>
            <a:cxnSpLocks/>
          </p:cNvCxnSpPr>
          <p:nvPr/>
        </p:nvCxnSpPr>
        <p:spPr bwMode="auto">
          <a:xfrm flipV="1">
            <a:off x="7935823" y="2416140"/>
            <a:ext cx="0" cy="86711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9" name="Rectangle 238">
            <a:extLst>
              <a:ext uri="{FF2B5EF4-FFF2-40B4-BE49-F238E27FC236}">
                <a16:creationId xmlns:a16="http://schemas.microsoft.com/office/drawing/2014/main" id="{29AA65CF-F8E1-4A5E-931C-4A634D85D593}"/>
              </a:ext>
            </a:extLst>
          </p:cNvPr>
          <p:cNvSpPr/>
          <p:nvPr/>
        </p:nvSpPr>
        <p:spPr>
          <a:xfrm>
            <a:off x="7489020" y="888649"/>
            <a:ext cx="14879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chemeClr val="accent4"/>
                </a:solidFill>
                <a:latin typeface="Calibri" pitchFamily="34" charset="0"/>
                <a:cs typeface="Arial" charset="0"/>
              </a:rPr>
              <a:t>Pinpoint fluorescence </a:t>
            </a:r>
            <a:endParaRPr lang="en-GB" sz="1100"/>
          </a:p>
        </p:txBody>
      </p: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72D09CBE-C297-49EA-9B2A-6C2B330A62BD}"/>
              </a:ext>
            </a:extLst>
          </p:cNvPr>
          <p:cNvCxnSpPr>
            <a:cxnSpLocks/>
          </p:cNvCxnSpPr>
          <p:nvPr/>
        </p:nvCxnSpPr>
        <p:spPr bwMode="auto">
          <a:xfrm flipV="1">
            <a:off x="1362108" y="3733914"/>
            <a:ext cx="493" cy="57940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6" name="Picture 3" descr="C:\Users\Arbuthnoe\AppData\Local\Microsoft\Windows\Temporary Internet Files\Content.IE5\JSXGJM59\qualità-vita[1].jpg">
            <a:extLst>
              <a:ext uri="{FF2B5EF4-FFF2-40B4-BE49-F238E27FC236}">
                <a16:creationId xmlns:a16="http://schemas.microsoft.com/office/drawing/2014/main" id="{3C505FA8-2C68-4AA6-AD1C-78C8D171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04" y="4939064"/>
            <a:ext cx="778265" cy="66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" name="Rectangle 247">
            <a:extLst>
              <a:ext uri="{FF2B5EF4-FFF2-40B4-BE49-F238E27FC236}">
                <a16:creationId xmlns:a16="http://schemas.microsoft.com/office/drawing/2014/main" id="{EC570B13-F722-4D15-8E08-4D151EA31FD4}"/>
              </a:ext>
            </a:extLst>
          </p:cNvPr>
          <p:cNvSpPr/>
          <p:nvPr/>
        </p:nvSpPr>
        <p:spPr>
          <a:xfrm>
            <a:off x="861843" y="4467548"/>
            <a:ext cx="10150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Quality of life </a:t>
            </a:r>
          </a:p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CPM Sydney</a:t>
            </a:r>
          </a:p>
        </p:txBody>
      </p:sp>
      <p:sp>
        <p:nvSpPr>
          <p:cNvPr id="251" name="Hexagon 250">
            <a:extLst>
              <a:ext uri="{FF2B5EF4-FFF2-40B4-BE49-F238E27FC236}">
                <a16:creationId xmlns:a16="http://schemas.microsoft.com/office/drawing/2014/main" id="{01986B0F-B294-4E2C-83A2-09877ABA83F0}"/>
              </a:ext>
            </a:extLst>
          </p:cNvPr>
          <p:cNvSpPr/>
          <p:nvPr/>
        </p:nvSpPr>
        <p:spPr>
          <a:xfrm>
            <a:off x="2523716" y="5060723"/>
            <a:ext cx="810190" cy="654554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pic>
        <p:nvPicPr>
          <p:cNvPr id="252" name="Picture 251">
            <a:extLst>
              <a:ext uri="{FF2B5EF4-FFF2-40B4-BE49-F238E27FC236}">
                <a16:creationId xmlns:a16="http://schemas.microsoft.com/office/drawing/2014/main" id="{DD9FA590-3BCF-4C33-9DB3-B29D5E523D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669" y="5428144"/>
            <a:ext cx="918745" cy="693904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E8452EAD-C53C-4D33-93EF-0A06A8259C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9618" y="5164650"/>
            <a:ext cx="805363" cy="805363"/>
          </a:xfrm>
          <a:prstGeom prst="rect">
            <a:avLst/>
          </a:prstGeom>
        </p:spPr>
      </p:pic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477870FD-149F-4A21-AEC3-A523FCFA4918}"/>
              </a:ext>
            </a:extLst>
          </p:cNvPr>
          <p:cNvCxnSpPr>
            <a:cxnSpLocks/>
          </p:cNvCxnSpPr>
          <p:nvPr/>
        </p:nvCxnSpPr>
        <p:spPr bwMode="auto">
          <a:xfrm flipV="1">
            <a:off x="872585" y="2925131"/>
            <a:ext cx="0" cy="25264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7" name="Rectangle 256">
            <a:extLst>
              <a:ext uri="{FF2B5EF4-FFF2-40B4-BE49-F238E27FC236}">
                <a16:creationId xmlns:a16="http://schemas.microsoft.com/office/drawing/2014/main" id="{10176159-3D8B-4D4C-9858-20A136D9346E}"/>
              </a:ext>
            </a:extLst>
          </p:cNvPr>
          <p:cNvSpPr/>
          <p:nvPr/>
        </p:nvSpPr>
        <p:spPr>
          <a:xfrm>
            <a:off x="356267" y="2307384"/>
            <a:ext cx="103263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chemeClr val="accent4"/>
                </a:solidFill>
                <a:latin typeface="Calibri" pitchFamily="34" charset="0"/>
                <a:cs typeface="Arial" charset="0"/>
              </a:rPr>
              <a:t>UK First Paediatric</a:t>
            </a:r>
          </a:p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chemeClr val="accent4"/>
                </a:solidFill>
                <a:latin typeface="Calibri" pitchFamily="34" charset="0"/>
                <a:cs typeface="Arial" charset="0"/>
              </a:rPr>
              <a:t> HIPEC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3C2129-EA2A-4047-8DBE-1806F77C2032}"/>
              </a:ext>
            </a:extLst>
          </p:cNvPr>
          <p:cNvSpPr/>
          <p:nvPr/>
        </p:nvSpPr>
        <p:spPr>
          <a:xfrm>
            <a:off x="1115401" y="638887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1">
                <a:solidFill>
                  <a:schemeClr val="accent2"/>
                </a:solidFill>
              </a:rPr>
              <a:t>Nomogram Prediction Model for survival and recurrence for PMP </a:t>
            </a:r>
            <a:endParaRPr lang="en-GB" sz="1100" b="1">
              <a:solidFill>
                <a:schemeClr val="accent2"/>
              </a:solidFill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D9098ACA-97F8-4E93-B08C-7A6EBBAC1EFE}"/>
              </a:ext>
            </a:extLst>
          </p:cNvPr>
          <p:cNvCxnSpPr>
            <a:cxnSpLocks/>
          </p:cNvCxnSpPr>
          <p:nvPr/>
        </p:nvCxnSpPr>
        <p:spPr bwMode="auto">
          <a:xfrm flipV="1">
            <a:off x="2968634" y="5833231"/>
            <a:ext cx="0" cy="52342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5" name="Picture 224">
            <a:extLst>
              <a:ext uri="{FF2B5EF4-FFF2-40B4-BE49-F238E27FC236}">
                <a16:creationId xmlns:a16="http://schemas.microsoft.com/office/drawing/2014/main" id="{597B0A42-1CCB-47CC-8ED9-B7F2C9F363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194" y="6173284"/>
            <a:ext cx="747137" cy="457109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FBC8B173-D35D-49BF-97C0-62D887F905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631" y="1132667"/>
            <a:ext cx="441694" cy="957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B08F17-831A-416E-B0D1-38505E4438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8007" y="4350455"/>
            <a:ext cx="734496" cy="512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19FF12-FF94-4519-89D1-059987360A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1808" y="5081582"/>
            <a:ext cx="810190" cy="426290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E0C1FCEF-4827-4DE8-A9A8-E3D5055CCC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3123" y="5788711"/>
            <a:ext cx="714282" cy="522903"/>
          </a:xfrm>
          <a:prstGeom prst="rect">
            <a:avLst/>
          </a:prstGeom>
        </p:spPr>
      </p:pic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4A90874B-7C4E-4D70-8721-5D54F36A4C28}"/>
              </a:ext>
            </a:extLst>
          </p:cNvPr>
          <p:cNvCxnSpPr/>
          <p:nvPr/>
        </p:nvCxnSpPr>
        <p:spPr bwMode="auto">
          <a:xfrm flipH="1" flipV="1">
            <a:off x="6698208" y="3711737"/>
            <a:ext cx="950" cy="123937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31" name="Picture 230">
            <a:extLst>
              <a:ext uri="{FF2B5EF4-FFF2-40B4-BE49-F238E27FC236}">
                <a16:creationId xmlns:a16="http://schemas.microsoft.com/office/drawing/2014/main" id="{105EA7A1-FFDC-4EA1-AB46-FABCC07B5D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31549" y="5194020"/>
            <a:ext cx="1011684" cy="649608"/>
          </a:xfrm>
          <a:prstGeom prst="rect">
            <a:avLst/>
          </a:prstGeom>
        </p:spPr>
      </p:pic>
      <p:sp>
        <p:nvSpPr>
          <p:cNvPr id="244" name="Rectangle 243">
            <a:extLst>
              <a:ext uri="{FF2B5EF4-FFF2-40B4-BE49-F238E27FC236}">
                <a16:creationId xmlns:a16="http://schemas.microsoft.com/office/drawing/2014/main" id="{CD95CF55-331E-49D4-9962-33880EF59EF1}"/>
              </a:ext>
            </a:extLst>
          </p:cNvPr>
          <p:cNvSpPr/>
          <p:nvPr/>
        </p:nvSpPr>
        <p:spPr>
          <a:xfrm>
            <a:off x="6420135" y="5953232"/>
            <a:ext cx="7521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Euro </a:t>
            </a:r>
            <a:r>
              <a:rPr lang="en-AU" altLang="en-US" sz="1100" b="1" err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pmp</a:t>
            </a:r>
            <a:endParaRPr lang="en-AU" altLang="en-US" sz="1100" b="1">
              <a:solidFill>
                <a:srgbClr val="C0504D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1A41396F-CC34-42AA-8909-44D77D61D6C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81892" y="3652595"/>
            <a:ext cx="950" cy="6978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5" name="Rectangle 254">
            <a:extLst>
              <a:ext uri="{FF2B5EF4-FFF2-40B4-BE49-F238E27FC236}">
                <a16:creationId xmlns:a16="http://schemas.microsoft.com/office/drawing/2014/main" id="{6C5BA58B-A58E-4CB1-97F7-8C80D75C67F2}"/>
              </a:ext>
            </a:extLst>
          </p:cNvPr>
          <p:cNvSpPr/>
          <p:nvPr/>
        </p:nvSpPr>
        <p:spPr>
          <a:xfrm>
            <a:off x="7459024" y="4529103"/>
            <a:ext cx="688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b="1">
                <a:solidFill>
                  <a:srgbClr val="C0504D"/>
                </a:solidFill>
                <a:latin typeface="Calibri" pitchFamily="34" charset="0"/>
                <a:cs typeface="Arial" charset="0"/>
              </a:rPr>
              <a:t>HIPEI</a:t>
            </a:r>
          </a:p>
        </p:txBody>
      </p:sp>
      <p:pic>
        <p:nvPicPr>
          <p:cNvPr id="256" name="Picture 255">
            <a:extLst>
              <a:ext uri="{FF2B5EF4-FFF2-40B4-BE49-F238E27FC236}">
                <a16:creationId xmlns:a16="http://schemas.microsoft.com/office/drawing/2014/main" id="{B057E10D-CC3F-4B20-9858-CBA62870D1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40342" y="4981608"/>
            <a:ext cx="1532480" cy="862020"/>
          </a:xfrm>
          <a:prstGeom prst="rect">
            <a:avLst/>
          </a:prstGeom>
        </p:spPr>
      </p:pic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1960618B-ADB2-445A-9DE4-DD7711FF9ACE}"/>
              </a:ext>
            </a:extLst>
          </p:cNvPr>
          <p:cNvCxnSpPr>
            <a:cxnSpLocks/>
          </p:cNvCxnSpPr>
          <p:nvPr/>
        </p:nvCxnSpPr>
        <p:spPr bwMode="auto">
          <a:xfrm flipV="1">
            <a:off x="8536687" y="1177679"/>
            <a:ext cx="0" cy="196582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60" name="Picture 259">
            <a:extLst>
              <a:ext uri="{FF2B5EF4-FFF2-40B4-BE49-F238E27FC236}">
                <a16:creationId xmlns:a16="http://schemas.microsoft.com/office/drawing/2014/main" id="{40B52A8A-524C-40E5-9C67-5CF9496478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69820" y="1150259"/>
            <a:ext cx="1458871" cy="1040955"/>
          </a:xfrm>
          <a:prstGeom prst="rect">
            <a:avLst/>
          </a:prstGeom>
        </p:spPr>
      </p:pic>
      <p:sp>
        <p:nvSpPr>
          <p:cNvPr id="263" name="Rectangle 262">
            <a:extLst>
              <a:ext uri="{FF2B5EF4-FFF2-40B4-BE49-F238E27FC236}">
                <a16:creationId xmlns:a16="http://schemas.microsoft.com/office/drawing/2014/main" id="{42489971-A50B-4AB4-BFBF-93B78B82C41F}"/>
              </a:ext>
            </a:extLst>
          </p:cNvPr>
          <p:cNvSpPr/>
          <p:nvPr/>
        </p:nvSpPr>
        <p:spPr>
          <a:xfrm>
            <a:off x="7525569" y="2179261"/>
            <a:ext cx="5325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100" b="1">
                <a:solidFill>
                  <a:srgbClr val="8064A2"/>
                </a:solidFill>
                <a:latin typeface="Calibri" pitchFamily="34" charset="0"/>
                <a:cs typeface="Arial" charset="0"/>
              </a:rPr>
              <a:t>PIPAC</a:t>
            </a:r>
            <a:endParaRPr lang="en-GB" sz="1100">
              <a:solidFill>
                <a:prstClr val="black"/>
              </a:solidFill>
            </a:endParaRPr>
          </a:p>
        </p:txBody>
      </p:sp>
      <p:pic>
        <p:nvPicPr>
          <p:cNvPr id="264" name="Picture 10" descr="Man, User, Profile, Person, Icon, Symbol, Simple">
            <a:extLst>
              <a:ext uri="{FF2B5EF4-FFF2-40B4-BE49-F238E27FC236}">
                <a16:creationId xmlns:a16="http://schemas.microsoft.com/office/drawing/2014/main" id="{479AEE83-B56E-4223-BCFA-EC9E6615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24" y="4114329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" name="Picture 10" descr="Man, User, Profile, Person, Icon, Symbol, Simple">
            <a:extLst>
              <a:ext uri="{FF2B5EF4-FFF2-40B4-BE49-F238E27FC236}">
                <a16:creationId xmlns:a16="http://schemas.microsoft.com/office/drawing/2014/main" id="{3668059A-2846-47FE-91C1-56BD2366B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19" y="3516310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" name="Picture 10" descr="Man, User, Profile, Person, Icon, Symbol, Simple">
            <a:extLst>
              <a:ext uri="{FF2B5EF4-FFF2-40B4-BE49-F238E27FC236}">
                <a16:creationId xmlns:a16="http://schemas.microsoft.com/office/drawing/2014/main" id="{0AECB36C-7A15-4EB8-A67E-178CABFC2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927" y="4133931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" name="Picture 10" descr="Man, User, Profile, Person, Icon, Symbol, Simple">
            <a:extLst>
              <a:ext uri="{FF2B5EF4-FFF2-40B4-BE49-F238E27FC236}">
                <a16:creationId xmlns:a16="http://schemas.microsoft.com/office/drawing/2014/main" id="{3F428B2D-6934-45DD-B4C6-C6EA8411B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67" y="4384726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" name="Picture 10" descr="Man, User, Profile, Person, Icon, Symbol, Simple">
            <a:extLst>
              <a:ext uri="{FF2B5EF4-FFF2-40B4-BE49-F238E27FC236}">
                <a16:creationId xmlns:a16="http://schemas.microsoft.com/office/drawing/2014/main" id="{E59D2A19-B97B-434D-B346-B1555A2F2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97" y="3703677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Picture 10" descr="Man, User, Profile, Person, Icon, Symbol, Simple">
            <a:extLst>
              <a:ext uri="{FF2B5EF4-FFF2-40B4-BE49-F238E27FC236}">
                <a16:creationId xmlns:a16="http://schemas.microsoft.com/office/drawing/2014/main" id="{FADCEA0F-4F3C-4745-969F-AC7D9212E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95" y="3703677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10" descr="Man, User, Profile, Person, Icon, Symbol, Simple">
            <a:extLst>
              <a:ext uri="{FF2B5EF4-FFF2-40B4-BE49-F238E27FC236}">
                <a16:creationId xmlns:a16="http://schemas.microsoft.com/office/drawing/2014/main" id="{5BE24F9D-FEEE-4D57-8D8E-09BD0AC54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37" y="3786768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" name="Picture 10" descr="Man, User, Profile, Person, Icon, Symbol, Simple">
            <a:extLst>
              <a:ext uri="{FF2B5EF4-FFF2-40B4-BE49-F238E27FC236}">
                <a16:creationId xmlns:a16="http://schemas.microsoft.com/office/drawing/2014/main" id="{309B14B4-12CF-42F4-91E9-9C1A4375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96" y="3778610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" name="Picture 10" descr="Man, User, Profile, Person, Icon, Symbol, Simple">
            <a:extLst>
              <a:ext uri="{FF2B5EF4-FFF2-40B4-BE49-F238E27FC236}">
                <a16:creationId xmlns:a16="http://schemas.microsoft.com/office/drawing/2014/main" id="{01055A0D-A1F6-47DB-BC0A-5AB230504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92" y="4043273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" name="Picture 10" descr="Man, User, Profile, Person, Icon, Symbol, Simple">
            <a:extLst>
              <a:ext uri="{FF2B5EF4-FFF2-40B4-BE49-F238E27FC236}">
                <a16:creationId xmlns:a16="http://schemas.microsoft.com/office/drawing/2014/main" id="{37DF4EAA-E35A-4D2F-9246-2C757935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77" y="4055676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" name="Picture 10" descr="Man, User, Profile, Person, Icon, Symbol, Simple">
            <a:extLst>
              <a:ext uri="{FF2B5EF4-FFF2-40B4-BE49-F238E27FC236}">
                <a16:creationId xmlns:a16="http://schemas.microsoft.com/office/drawing/2014/main" id="{8BEFA0E7-935F-4F0F-B08E-5416ACF61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79" y="4382127"/>
            <a:ext cx="117619" cy="2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31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54" y="2059949"/>
            <a:ext cx="6886575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21" y="5094754"/>
            <a:ext cx="14382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014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r="2673"/>
          <a:stretch>
            <a:fillRect/>
          </a:stretch>
        </p:blipFill>
        <p:spPr>
          <a:xfrm>
            <a:off x="445475" y="2225284"/>
            <a:ext cx="3968389" cy="3309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0365"/>
            <a:ext cx="5665622" cy="952500"/>
          </a:xfrm>
        </p:spPr>
        <p:txBody>
          <a:bodyPr/>
          <a:lstStyle/>
          <a:p>
            <a:r>
              <a:rPr lang="en-GB" sz="3200" dirty="0">
                <a:solidFill>
                  <a:schemeClr val="accent1"/>
                </a:solidFill>
              </a:rPr>
              <a:t>Colorectal Peritoneal Metastases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25284"/>
            <a:ext cx="3968840" cy="3310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230" y="6193976"/>
            <a:ext cx="1517145" cy="41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16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6DA2-B24E-BEFF-5B87-4BDC6C11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679063"/>
            <a:ext cx="6350466" cy="613548"/>
          </a:xfrm>
        </p:spPr>
        <p:txBody>
          <a:bodyPr/>
          <a:lstStyle/>
          <a:p>
            <a:r>
              <a:rPr lang="en-GB" sz="2800" dirty="0">
                <a:solidFill>
                  <a:srgbClr val="0070C0"/>
                </a:solidFill>
              </a:rPr>
              <a:t>Selection in practice </a:t>
            </a:r>
            <a:endParaRPr lang="en-GB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CCBFD-B314-D5C2-FB1B-B49438BDEC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</a:rPr>
              <a:t>CT</a:t>
            </a:r>
            <a:r>
              <a:rPr lang="en-GB" sz="2800" dirty="0"/>
              <a:t> </a:t>
            </a:r>
            <a:r>
              <a:rPr lang="en-GB" sz="2800" dirty="0">
                <a:solidFill>
                  <a:schemeClr val="accent1"/>
                </a:solidFill>
              </a:rPr>
              <a:t>(PETCT / MRI)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</a:rPr>
              <a:t>SMDT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</a:rPr>
              <a:t>Laparoscopy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</a:rPr>
              <a:t>Biology/histology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59D83-3D75-7581-1F3E-C60D4632B9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</a:rPr>
              <a:t>Trial of time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</a:rPr>
              <a:t>PCI &lt; 20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</a:rPr>
              <a:t>CC0/CC1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/>
                </a:solidFill>
              </a:rPr>
              <a:t>Funding</a:t>
            </a:r>
          </a:p>
          <a:p>
            <a:pPr marL="176213" lvl="1" indent="0">
              <a:lnSpc>
                <a:spcPct val="150000"/>
              </a:lnSpc>
              <a:buNone/>
            </a:pPr>
            <a:endParaRPr lang="en-GB" sz="2400" dirty="0">
              <a:solidFill>
                <a:schemeClr val="accent1"/>
              </a:solidFill>
            </a:endParaRP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28206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489" y="1008244"/>
            <a:ext cx="6350466" cy="552476"/>
          </a:xfrm>
        </p:spPr>
        <p:txBody>
          <a:bodyPr/>
          <a:lstStyle/>
          <a:p>
            <a:r>
              <a:rPr lang="en-GB" sz="2800" dirty="0">
                <a:solidFill>
                  <a:schemeClr val="accent1"/>
                </a:solidFill>
              </a:rPr>
              <a:t>Surgical Anecdote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4489" y="1994519"/>
            <a:ext cx="3971195" cy="4000500"/>
          </a:xfrm>
        </p:spPr>
        <p:txBody>
          <a:bodyPr/>
          <a:lstStyle/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GB" sz="180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GB" sz="180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GB" sz="1800">
                <a:latin typeface="+mj-lt"/>
              </a:rPr>
              <a:t>Right hemi ? Pinched off duodenum</a:t>
            </a: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GB" sz="180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GB" sz="1800">
                <a:latin typeface="+mj-lt"/>
              </a:rPr>
              <a:t>Oct 2011 Disease progression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GB" sz="180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GB" sz="1800" err="1">
                <a:latin typeface="+mj-lt"/>
              </a:rPr>
              <a:t>Hydronephrosis</a:t>
            </a:r>
            <a:endParaRPr lang="en-GB" sz="180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GB" sz="180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GB" sz="1800">
                <a:latin typeface="+mj-lt"/>
              </a:rPr>
              <a:t>Septic unwell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GB" sz="180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GB" sz="1800">
                <a:latin typeface="+mj-lt"/>
              </a:rPr>
              <a:t>Small bowel dilatation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GB" sz="180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68" y="1980980"/>
            <a:ext cx="4256795" cy="3856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68" y="1973841"/>
            <a:ext cx="4177183" cy="382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16" y="1029101"/>
            <a:ext cx="6350466" cy="517837"/>
          </a:xfrm>
        </p:spPr>
        <p:txBody>
          <a:bodyPr/>
          <a:lstStyle/>
          <a:p>
            <a:r>
              <a:rPr lang="en-GB" sz="2800" dirty="0">
                <a:solidFill>
                  <a:schemeClr val="accent1"/>
                </a:solidFill>
              </a:rPr>
              <a:t>Case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289" y="1871663"/>
            <a:ext cx="3971195" cy="4191786"/>
          </a:xfrm>
        </p:spPr>
        <p:txBody>
          <a:bodyPr/>
          <a:lstStyle/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GB" sz="1800" dirty="0">
                <a:latin typeface="+mj-lt"/>
              </a:rPr>
              <a:t>Restart Irinotecan 5 FU bevacizumab added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GB" sz="1800" dirty="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GB" sz="1800" dirty="0">
                <a:latin typeface="+mj-lt"/>
              </a:rPr>
              <a:t>OGD and Colonoscopy adeno ca in duodenum and anastomosis</a:t>
            </a: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GB" sz="1800" dirty="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GB" sz="1800" dirty="0">
                <a:latin typeface="+mj-lt"/>
              </a:rPr>
              <a:t>CT dramatic response, MRI, MAG renogram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GB" sz="1800" dirty="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GB" sz="1800" dirty="0">
                <a:latin typeface="+mj-lt"/>
              </a:rPr>
              <a:t>Laparoscopy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GB" sz="1800" dirty="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GB" sz="1800" dirty="0">
              <a:latin typeface="+mj-lt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GB" sz="1800" dirty="0">
              <a:latin typeface="+mj-lt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GB" sz="1800" dirty="0">
                <a:latin typeface="+mj-lt"/>
              </a:rPr>
              <a:t>CRS and HIPEC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805" y="1900968"/>
            <a:ext cx="3971195" cy="39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395288" y="836527"/>
            <a:ext cx="6910387" cy="94963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CRS and HIPEC with </a:t>
            </a:r>
            <a:r>
              <a:rPr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Extended </a:t>
            </a:r>
            <a:r>
              <a:rPr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Multivisceral</a:t>
            </a:r>
            <a:r>
              <a:rPr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Resection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buClr>
                <a:schemeClr val="tx2">
                  <a:lumMod val="60000"/>
                  <a:lumOff val="40000"/>
                </a:schemeClr>
              </a:buClr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414141"/>
                </a:solidFill>
              </a:rPr>
              <a:t>Pancreatoduodenectomy with </a:t>
            </a:r>
            <a:r>
              <a:rPr sz="2400" dirty="0" err="1">
                <a:solidFill>
                  <a:srgbClr val="414141"/>
                </a:solidFill>
              </a:rPr>
              <a:t>en</a:t>
            </a:r>
            <a:r>
              <a:rPr sz="2400" dirty="0">
                <a:solidFill>
                  <a:srgbClr val="414141"/>
                </a:solidFill>
              </a:rPr>
              <a:t>-bloc ileo-colic</a:t>
            </a:r>
            <a:r>
              <a:rPr lang="en-GB" sz="2400" dirty="0">
                <a:solidFill>
                  <a:srgbClr val="414141"/>
                </a:solidFill>
              </a:rPr>
              <a:t> </a:t>
            </a:r>
            <a:r>
              <a:rPr sz="2400" dirty="0">
                <a:solidFill>
                  <a:srgbClr val="414141"/>
                </a:solidFill>
              </a:rPr>
              <a:t>anastomosis and loop of small bowel</a:t>
            </a:r>
          </a:p>
          <a:p>
            <a:pPr lvl="0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414141"/>
                </a:solidFill>
              </a:rPr>
              <a:t>Wedge resections from liver X2</a:t>
            </a:r>
            <a:endParaRPr lang="en-GB" sz="2400" dirty="0">
              <a:solidFill>
                <a:srgbClr val="414141"/>
              </a:solidFill>
            </a:endParaRPr>
          </a:p>
          <a:p>
            <a:pPr lvl="0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414141"/>
                </a:solidFill>
              </a:rPr>
              <a:t>Right Nephrectomy </a:t>
            </a:r>
            <a:endParaRPr lang="en-GB" sz="2400" dirty="0">
              <a:solidFill>
                <a:srgbClr val="414141"/>
              </a:solidFill>
            </a:endParaRPr>
          </a:p>
          <a:p>
            <a:pPr lvl="0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defRPr sz="1800">
                <a:solidFill>
                  <a:srgbClr val="000000"/>
                </a:solidFill>
              </a:defRPr>
            </a:pPr>
            <a:r>
              <a:rPr lang="en-GB" sz="2400" dirty="0">
                <a:solidFill>
                  <a:srgbClr val="414141"/>
                </a:solidFill>
              </a:rPr>
              <a:t>Post op stay 3 months pancreatic leak </a:t>
            </a:r>
          </a:p>
          <a:p>
            <a:pPr lvl="0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defRPr sz="1800">
                <a:solidFill>
                  <a:srgbClr val="000000"/>
                </a:solidFill>
              </a:defRPr>
            </a:pPr>
            <a:endParaRPr lang="en-GB" sz="2400" dirty="0">
              <a:solidFill>
                <a:srgbClr val="414141"/>
              </a:solidFill>
            </a:endParaRPr>
          </a:p>
          <a:p>
            <a:pPr lvl="0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defRPr sz="1800">
                <a:solidFill>
                  <a:srgbClr val="000000"/>
                </a:solidFill>
              </a:defRPr>
            </a:pPr>
            <a:r>
              <a:rPr lang="en-GB" sz="2400" dirty="0">
                <a:solidFill>
                  <a:srgbClr val="414141"/>
                </a:solidFill>
              </a:rPr>
              <a:t>Team working - Key</a:t>
            </a:r>
            <a:endParaRPr sz="2400" dirty="0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43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910</Words>
  <Application>Microsoft Office PowerPoint</Application>
  <PresentationFormat>On-screen Show (4:3)</PresentationFormat>
  <Paragraphs>333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Frutiger 45 Light</vt:lpstr>
      <vt:lpstr>Helvetica</vt:lpstr>
      <vt:lpstr>Monotype Sorts</vt:lpstr>
      <vt:lpstr>Museo 500 Webfont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Colorectal Peritoneal Metastases</vt:lpstr>
      <vt:lpstr>Selection in practice </vt:lpstr>
      <vt:lpstr>Surgical Anecdote</vt:lpstr>
      <vt:lpstr>Case</vt:lpstr>
      <vt:lpstr>CRS and HIPEC with Extended Multivisceral Resection</vt:lpstr>
      <vt:lpstr>Outcome</vt:lpstr>
      <vt:lpstr>Cytoreduction Surgery (CRS) and  Heated Intraperitoneal Chemotherapy (HIPEC)</vt:lpstr>
      <vt:lpstr>PowerPoint Presentation</vt:lpstr>
      <vt:lpstr>PowerPoint Presentation</vt:lpstr>
      <vt:lpstr>Basingstoke early experience</vt:lpstr>
      <vt:lpstr>Activity today</vt:lpstr>
      <vt:lpstr> </vt:lpstr>
      <vt:lpstr>Selection today</vt:lpstr>
      <vt:lpstr>CRAM/SMDT</vt:lpstr>
      <vt:lpstr>Changing approach</vt:lpstr>
      <vt:lpstr>Current Basingstoke outcomes OS</vt:lpstr>
      <vt:lpstr>Current Basingstoke outcomes DFS</vt:lpstr>
      <vt:lpstr>CC score Basingstoke</vt:lpstr>
      <vt:lpstr>Risk factors</vt:lpstr>
      <vt:lpstr>Liver metastatectomy?</vt:lpstr>
      <vt:lpstr>UK and Ireland Colorectal Peritoneal Metastases Registry</vt:lpstr>
      <vt:lpstr>UK and Ireland CPM Registry : 1138 patients</vt:lpstr>
      <vt:lpstr>Why do we fail?</vt:lpstr>
      <vt:lpstr>PowerPoint Presentation</vt:lpstr>
      <vt:lpstr>Colon Cancer: Complex vs simple</vt:lpstr>
      <vt:lpstr>Multi disciplinary team and individualised care</vt:lpstr>
      <vt:lpstr>Questions?</vt:lpstr>
      <vt:lpstr>PowerPoint Presentation</vt:lpstr>
    </vt:vector>
  </TitlesOfParts>
  <Company>Purpose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 Welch</dc:creator>
  <cp:lastModifiedBy>Helen Dunderdale</cp:lastModifiedBy>
  <cp:revision>4</cp:revision>
  <dcterms:created xsi:type="dcterms:W3CDTF">2013-10-31T11:05:15Z</dcterms:created>
  <dcterms:modified xsi:type="dcterms:W3CDTF">2024-05-02T15:07:05Z</dcterms:modified>
</cp:coreProperties>
</file>