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5"/>
  </p:notesMasterIdLst>
  <p:sldIdLst>
    <p:sldId id="1586" r:id="rId2"/>
    <p:sldId id="1588" r:id="rId3"/>
    <p:sldId id="404" r:id="rId4"/>
    <p:sldId id="410" r:id="rId5"/>
    <p:sldId id="1572" r:id="rId6"/>
    <p:sldId id="1577" r:id="rId7"/>
    <p:sldId id="1570" r:id="rId8"/>
    <p:sldId id="1579" r:id="rId9"/>
    <p:sldId id="1582" r:id="rId10"/>
    <p:sldId id="1584" r:id="rId11"/>
    <p:sldId id="12362" r:id="rId12"/>
    <p:sldId id="1614" r:id="rId13"/>
    <p:sldId id="1590" r:id="rId14"/>
    <p:sldId id="1615" r:id="rId15"/>
    <p:sldId id="1616" r:id="rId16"/>
    <p:sldId id="1591" r:id="rId17"/>
    <p:sldId id="1585" r:id="rId18"/>
    <p:sldId id="1592" r:id="rId19"/>
    <p:sldId id="1593" r:id="rId20"/>
    <p:sldId id="267" r:id="rId21"/>
    <p:sldId id="1595" r:id="rId22"/>
    <p:sldId id="1598" r:id="rId23"/>
    <p:sldId id="1610" r:id="rId24"/>
    <p:sldId id="1599" r:id="rId25"/>
    <p:sldId id="268" r:id="rId26"/>
    <p:sldId id="1611" r:id="rId27"/>
    <p:sldId id="1612" r:id="rId28"/>
    <p:sldId id="269" r:id="rId29"/>
    <p:sldId id="1600" r:id="rId30"/>
    <p:sldId id="1601" r:id="rId31"/>
    <p:sldId id="1608" r:id="rId32"/>
    <p:sldId id="1604" r:id="rId33"/>
    <p:sldId id="1605" r:id="rId34"/>
    <p:sldId id="1606" r:id="rId35"/>
    <p:sldId id="457" r:id="rId36"/>
    <p:sldId id="449" r:id="rId37"/>
    <p:sldId id="476" r:id="rId38"/>
    <p:sldId id="483" r:id="rId39"/>
    <p:sldId id="481" r:id="rId40"/>
    <p:sldId id="482" r:id="rId41"/>
    <p:sldId id="1617" r:id="rId42"/>
    <p:sldId id="1618" r:id="rId43"/>
    <p:sldId id="1619" r:id="rId44"/>
    <p:sldId id="1620" r:id="rId45"/>
    <p:sldId id="1621" r:id="rId46"/>
    <p:sldId id="1622" r:id="rId47"/>
    <p:sldId id="1623" r:id="rId48"/>
    <p:sldId id="1624" r:id="rId49"/>
    <p:sldId id="1625" r:id="rId50"/>
    <p:sldId id="1626" r:id="rId51"/>
    <p:sldId id="1603" r:id="rId52"/>
    <p:sldId id="1602" r:id="rId53"/>
    <p:sldId id="2147479729" r:id="rId5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61"/>
    <p:restoredTop sz="95255"/>
  </p:normalViewPr>
  <p:slideViewPr>
    <p:cSldViewPr snapToGrid="0">
      <p:cViewPr varScale="1">
        <p:scale>
          <a:sx n="120" d="100"/>
          <a:sy n="120" d="100"/>
        </p:scale>
        <p:origin x="91"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Fitness parameters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pre-chemo-IO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FEV1%</c:v>
                </c:pt>
                <c:pt idx="1">
                  <c:v>DLCO%</c:v>
                </c:pt>
                <c:pt idx="2">
                  <c:v>Hb</c:v>
                </c:pt>
                <c:pt idx="3">
                  <c:v>VO2max</c:v>
                </c:pt>
              </c:strCache>
            </c:strRef>
          </c:cat>
          <c:val>
            <c:numRef>
              <c:f>Sheet1!$B$2:$B$5</c:f>
              <c:numCache>
                <c:formatCode>General</c:formatCode>
                <c:ptCount val="4"/>
                <c:pt idx="0">
                  <c:v>90</c:v>
                </c:pt>
                <c:pt idx="1">
                  <c:v>80</c:v>
                </c:pt>
                <c:pt idx="2">
                  <c:v>136</c:v>
                </c:pt>
                <c:pt idx="3">
                  <c:v>18.2</c:v>
                </c:pt>
              </c:numCache>
            </c:numRef>
          </c:val>
          <c:extLst>
            <c:ext xmlns:c16="http://schemas.microsoft.com/office/drawing/2014/chart" uri="{C3380CC4-5D6E-409C-BE32-E72D297353CC}">
              <c16:uniqueId val="{00000000-A0DE-4647-B808-692DC6F00533}"/>
            </c:ext>
          </c:extLst>
        </c:ser>
        <c:ser>
          <c:idx val="1"/>
          <c:order val="1"/>
          <c:tx>
            <c:strRef>
              <c:f>Sheet1!$C$1</c:f>
              <c:strCache>
                <c:ptCount val="1"/>
                <c:pt idx="0">
                  <c:v>After chemo-IO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FEV1%</c:v>
                </c:pt>
                <c:pt idx="1">
                  <c:v>DLCO%</c:v>
                </c:pt>
                <c:pt idx="2">
                  <c:v>Hb</c:v>
                </c:pt>
                <c:pt idx="3">
                  <c:v>VO2max</c:v>
                </c:pt>
              </c:strCache>
            </c:strRef>
          </c:cat>
          <c:val>
            <c:numRef>
              <c:f>Sheet1!$C$2:$C$5</c:f>
              <c:numCache>
                <c:formatCode>0</c:formatCode>
                <c:ptCount val="4"/>
                <c:pt idx="0" formatCode="General">
                  <c:v>87</c:v>
                </c:pt>
                <c:pt idx="1">
                  <c:v>69</c:v>
                </c:pt>
                <c:pt idx="2" formatCode="General">
                  <c:v>119</c:v>
                </c:pt>
                <c:pt idx="3" formatCode="General">
                  <c:v>15.6</c:v>
                </c:pt>
              </c:numCache>
            </c:numRef>
          </c:val>
          <c:extLst>
            <c:ext xmlns:c16="http://schemas.microsoft.com/office/drawing/2014/chart" uri="{C3380CC4-5D6E-409C-BE32-E72D297353CC}">
              <c16:uniqueId val="{00000001-A0DE-4647-B808-692DC6F00533}"/>
            </c:ext>
          </c:extLst>
        </c:ser>
        <c:dLbls>
          <c:showLegendKey val="0"/>
          <c:showVal val="0"/>
          <c:showCatName val="0"/>
          <c:showSerName val="0"/>
          <c:showPercent val="0"/>
          <c:showBubbleSize val="0"/>
        </c:dLbls>
        <c:gapWidth val="219"/>
        <c:overlap val="-27"/>
        <c:axId val="1085731887"/>
        <c:axId val="1085708815"/>
      </c:barChart>
      <c:catAx>
        <c:axId val="1085731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5708815"/>
        <c:crosses val="autoZero"/>
        <c:auto val="1"/>
        <c:lblAlgn val="ctr"/>
        <c:lblOffset val="100"/>
        <c:noMultiLvlLbl val="0"/>
      </c:catAx>
      <c:valAx>
        <c:axId val="1085708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5731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Surgery Delay &gt; 6 weeks by Stage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Checkmate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Stage IB/II</c:v>
                </c:pt>
                <c:pt idx="1">
                  <c:v>Stage IIIA</c:v>
                </c:pt>
              </c:strCache>
            </c:strRef>
          </c:cat>
          <c:val>
            <c:numRef>
              <c:f>Sheet1!$B$2:$B$3</c:f>
              <c:numCache>
                <c:formatCode>General</c:formatCode>
                <c:ptCount val="2"/>
                <c:pt idx="0">
                  <c:v>16.399999999999999</c:v>
                </c:pt>
                <c:pt idx="1">
                  <c:v>23.4</c:v>
                </c:pt>
              </c:numCache>
            </c:numRef>
          </c:val>
          <c:extLst>
            <c:ext xmlns:c16="http://schemas.microsoft.com/office/drawing/2014/chart" uri="{C3380CC4-5D6E-409C-BE32-E72D297353CC}">
              <c16:uniqueId val="{00000000-A0DE-4647-B808-692DC6F00533}"/>
            </c:ext>
          </c:extLst>
        </c:ser>
        <c:ser>
          <c:idx val="1"/>
          <c:order val="1"/>
          <c:tx>
            <c:strRef>
              <c:f>Sheet1!$C$1</c:f>
              <c:strCache>
                <c:ptCount val="1"/>
                <c:pt idx="0">
                  <c:v>Leeds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Stage IB/II</c:v>
                </c:pt>
                <c:pt idx="1">
                  <c:v>Stage IIIA</c:v>
                </c:pt>
              </c:strCache>
            </c:strRef>
          </c:cat>
          <c:val>
            <c:numRef>
              <c:f>Sheet1!$C$2:$C$3</c:f>
              <c:numCache>
                <c:formatCode>0.0</c:formatCode>
                <c:ptCount val="2"/>
                <c:pt idx="0" formatCode="General">
                  <c:v>14</c:v>
                </c:pt>
                <c:pt idx="1">
                  <c:v>26.3</c:v>
                </c:pt>
              </c:numCache>
            </c:numRef>
          </c:val>
          <c:extLst>
            <c:ext xmlns:c16="http://schemas.microsoft.com/office/drawing/2014/chart" uri="{C3380CC4-5D6E-409C-BE32-E72D297353CC}">
              <c16:uniqueId val="{00000001-A0DE-4647-B808-692DC6F00533}"/>
            </c:ext>
          </c:extLst>
        </c:ser>
        <c:dLbls>
          <c:showLegendKey val="0"/>
          <c:showVal val="0"/>
          <c:showCatName val="0"/>
          <c:showSerName val="0"/>
          <c:showPercent val="0"/>
          <c:showBubbleSize val="0"/>
        </c:dLbls>
        <c:gapWidth val="219"/>
        <c:overlap val="-27"/>
        <c:axId val="1085731887"/>
        <c:axId val="1085708815"/>
      </c:barChart>
      <c:catAx>
        <c:axId val="1085731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5708815"/>
        <c:crosses val="autoZero"/>
        <c:auto val="1"/>
        <c:lblAlgn val="ctr"/>
        <c:lblOffset val="100"/>
        <c:noMultiLvlLbl val="0"/>
      </c:catAx>
      <c:valAx>
        <c:axId val="1085708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5731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%Proceed to Surgery by stage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Checkmate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Stage IB/II</c:v>
                </c:pt>
                <c:pt idx="1">
                  <c:v>Stage IIIA</c:v>
                </c:pt>
              </c:strCache>
            </c:strRef>
          </c:cat>
          <c:val>
            <c:numRef>
              <c:f>Sheet1!$B$2:$B$3</c:f>
              <c:numCache>
                <c:formatCode>General</c:formatCode>
                <c:ptCount val="2"/>
                <c:pt idx="0">
                  <c:v>85</c:v>
                </c:pt>
                <c:pt idx="1">
                  <c:v>83</c:v>
                </c:pt>
              </c:numCache>
            </c:numRef>
          </c:val>
          <c:extLst>
            <c:ext xmlns:c16="http://schemas.microsoft.com/office/drawing/2014/chart" uri="{C3380CC4-5D6E-409C-BE32-E72D297353CC}">
              <c16:uniqueId val="{00000000-A0DE-4647-B808-692DC6F00533}"/>
            </c:ext>
          </c:extLst>
        </c:ser>
        <c:ser>
          <c:idx val="1"/>
          <c:order val="1"/>
          <c:tx>
            <c:strRef>
              <c:f>Sheet1!$C$1</c:f>
              <c:strCache>
                <c:ptCount val="1"/>
                <c:pt idx="0">
                  <c:v>Leeds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Stage IB/II</c:v>
                </c:pt>
                <c:pt idx="1">
                  <c:v>Stage IIIA</c:v>
                </c:pt>
              </c:strCache>
            </c:strRef>
          </c:cat>
          <c:val>
            <c:numRef>
              <c:f>Sheet1!$C$2:$C$3</c:f>
              <c:numCache>
                <c:formatCode>General</c:formatCode>
                <c:ptCount val="2"/>
                <c:pt idx="0">
                  <c:v>94</c:v>
                </c:pt>
                <c:pt idx="1">
                  <c:v>79</c:v>
                </c:pt>
              </c:numCache>
            </c:numRef>
          </c:val>
          <c:extLst>
            <c:ext xmlns:c16="http://schemas.microsoft.com/office/drawing/2014/chart" uri="{C3380CC4-5D6E-409C-BE32-E72D297353CC}">
              <c16:uniqueId val="{00000001-A0DE-4647-B808-692DC6F00533}"/>
            </c:ext>
          </c:extLst>
        </c:ser>
        <c:dLbls>
          <c:showLegendKey val="0"/>
          <c:showVal val="0"/>
          <c:showCatName val="0"/>
          <c:showSerName val="0"/>
          <c:showPercent val="0"/>
          <c:showBubbleSize val="0"/>
        </c:dLbls>
        <c:gapWidth val="219"/>
        <c:overlap val="-27"/>
        <c:axId val="1085731887"/>
        <c:axId val="1085708815"/>
      </c:barChart>
      <c:catAx>
        <c:axId val="1085731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5708815"/>
        <c:crosses val="autoZero"/>
        <c:auto val="1"/>
        <c:lblAlgn val="ctr"/>
        <c:lblOffset val="100"/>
        <c:noMultiLvlLbl val="0"/>
      </c:catAx>
      <c:valAx>
        <c:axId val="1085708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5731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Pathologic response by stage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cPR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Stage II</c:v>
                </c:pt>
                <c:pt idx="1">
                  <c:v>Stage IIIA</c:v>
                </c:pt>
              </c:strCache>
            </c:strRef>
          </c:cat>
          <c:val>
            <c:numRef>
              <c:f>Sheet1!$B$2:$B$3</c:f>
              <c:numCache>
                <c:formatCode>General</c:formatCode>
                <c:ptCount val="2"/>
                <c:pt idx="0">
                  <c:v>31</c:v>
                </c:pt>
                <c:pt idx="1">
                  <c:v>25</c:v>
                </c:pt>
              </c:numCache>
            </c:numRef>
          </c:val>
          <c:extLst>
            <c:ext xmlns:c16="http://schemas.microsoft.com/office/drawing/2014/chart" uri="{C3380CC4-5D6E-409C-BE32-E72D297353CC}">
              <c16:uniqueId val="{00000000-A0DE-4647-B808-692DC6F00533}"/>
            </c:ext>
          </c:extLst>
        </c:ser>
        <c:ser>
          <c:idx val="1"/>
          <c:order val="1"/>
          <c:tx>
            <c:strRef>
              <c:f>Sheet1!$C$1</c:f>
              <c:strCache>
                <c:ptCount val="1"/>
                <c:pt idx="0">
                  <c:v>MPR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Stage II</c:v>
                </c:pt>
                <c:pt idx="1">
                  <c:v>Stage IIIA</c:v>
                </c:pt>
              </c:strCache>
            </c:strRef>
          </c:cat>
          <c:val>
            <c:numRef>
              <c:f>Sheet1!$C$2:$C$3</c:f>
              <c:numCache>
                <c:formatCode>General</c:formatCode>
                <c:ptCount val="2"/>
                <c:pt idx="0">
                  <c:v>38</c:v>
                </c:pt>
                <c:pt idx="1">
                  <c:v>50</c:v>
                </c:pt>
              </c:numCache>
            </c:numRef>
          </c:val>
          <c:extLst>
            <c:ext xmlns:c16="http://schemas.microsoft.com/office/drawing/2014/chart" uri="{C3380CC4-5D6E-409C-BE32-E72D297353CC}">
              <c16:uniqueId val="{00000000-9E08-B849-BF8B-A95931844F18}"/>
            </c:ext>
          </c:extLst>
        </c:ser>
        <c:dLbls>
          <c:showLegendKey val="0"/>
          <c:showVal val="0"/>
          <c:showCatName val="0"/>
          <c:showSerName val="0"/>
          <c:showPercent val="0"/>
          <c:showBubbleSize val="0"/>
        </c:dLbls>
        <c:gapWidth val="219"/>
        <c:overlap val="-27"/>
        <c:axId val="1085731887"/>
        <c:axId val="1085708815"/>
      </c:barChart>
      <c:catAx>
        <c:axId val="1085731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5708815"/>
        <c:crosses val="autoZero"/>
        <c:auto val="1"/>
        <c:lblAlgn val="ctr"/>
        <c:lblOffset val="100"/>
        <c:noMultiLvlLbl val="0"/>
      </c:catAx>
      <c:valAx>
        <c:axId val="1085708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5731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Pathologic response by PD-L1 status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cPR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PD-L1&lt;1%</c:v>
                </c:pt>
                <c:pt idx="1">
                  <c:v>PD-L1 1-49</c:v>
                </c:pt>
                <c:pt idx="2">
                  <c:v>PD-L1≥50%</c:v>
                </c:pt>
              </c:strCache>
            </c:strRef>
          </c:cat>
          <c:val>
            <c:numRef>
              <c:f>Sheet1!$B$2:$B$4</c:f>
              <c:numCache>
                <c:formatCode>General</c:formatCode>
                <c:ptCount val="3"/>
                <c:pt idx="0">
                  <c:v>22</c:v>
                </c:pt>
                <c:pt idx="1">
                  <c:v>28.5</c:v>
                </c:pt>
                <c:pt idx="2">
                  <c:v>29.5</c:v>
                </c:pt>
              </c:numCache>
            </c:numRef>
          </c:val>
          <c:extLst>
            <c:ext xmlns:c16="http://schemas.microsoft.com/office/drawing/2014/chart" uri="{C3380CC4-5D6E-409C-BE32-E72D297353CC}">
              <c16:uniqueId val="{00000000-A0DE-4647-B808-692DC6F00533}"/>
            </c:ext>
          </c:extLst>
        </c:ser>
        <c:ser>
          <c:idx val="1"/>
          <c:order val="1"/>
          <c:tx>
            <c:strRef>
              <c:f>Sheet1!$C$1</c:f>
              <c:strCache>
                <c:ptCount val="1"/>
                <c:pt idx="0">
                  <c:v>MPR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PD-L1&lt;1%</c:v>
                </c:pt>
                <c:pt idx="1">
                  <c:v>PD-L1 1-49</c:v>
                </c:pt>
                <c:pt idx="2">
                  <c:v>PD-L1≥50%</c:v>
                </c:pt>
              </c:strCache>
            </c:strRef>
          </c:cat>
          <c:val>
            <c:numRef>
              <c:f>Sheet1!$C$2:$C$4</c:f>
              <c:numCache>
                <c:formatCode>General</c:formatCode>
                <c:ptCount val="3"/>
                <c:pt idx="0">
                  <c:v>33</c:v>
                </c:pt>
                <c:pt idx="1">
                  <c:v>43</c:v>
                </c:pt>
                <c:pt idx="2">
                  <c:v>53</c:v>
                </c:pt>
              </c:numCache>
            </c:numRef>
          </c:val>
          <c:extLst>
            <c:ext xmlns:c16="http://schemas.microsoft.com/office/drawing/2014/chart" uri="{C3380CC4-5D6E-409C-BE32-E72D297353CC}">
              <c16:uniqueId val="{00000000-9E08-B849-BF8B-A95931844F18}"/>
            </c:ext>
          </c:extLst>
        </c:ser>
        <c:dLbls>
          <c:showLegendKey val="0"/>
          <c:showVal val="0"/>
          <c:showCatName val="0"/>
          <c:showSerName val="0"/>
          <c:showPercent val="0"/>
          <c:showBubbleSize val="0"/>
        </c:dLbls>
        <c:gapWidth val="219"/>
        <c:overlap val="-27"/>
        <c:axId val="1085731887"/>
        <c:axId val="1085708815"/>
      </c:barChart>
      <c:catAx>
        <c:axId val="1085731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5708815"/>
        <c:crosses val="autoZero"/>
        <c:auto val="1"/>
        <c:lblAlgn val="ctr"/>
        <c:lblOffset val="100"/>
        <c:noMultiLvlLbl val="0"/>
      </c:catAx>
      <c:valAx>
        <c:axId val="1085708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5731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28918535442138"/>
          <c:y val="3.7875242050372529E-2"/>
          <c:w val="0.82037978413320101"/>
          <c:h val="0.87222275985346243"/>
        </c:manualLayout>
      </c:layout>
      <c:barChart>
        <c:barDir val="col"/>
        <c:grouping val="clustered"/>
        <c:varyColors val="0"/>
        <c:ser>
          <c:idx val="0"/>
          <c:order val="0"/>
          <c:tx>
            <c:strRef>
              <c:f>Sheet1!$B$1</c:f>
              <c:strCache>
                <c:ptCount val="1"/>
                <c:pt idx="0">
                  <c:v>Pembro</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Lobectomy</c:v>
                </c:pt>
                <c:pt idx="1">
                  <c:v>Bilobectomy</c:v>
                </c:pt>
                <c:pt idx="2">
                  <c:v>Pneumonectomy</c:v>
                </c:pt>
                <c:pt idx="3">
                  <c:v>Other</c:v>
                </c:pt>
              </c:strCache>
            </c:strRef>
          </c:cat>
          <c:val>
            <c:numRef>
              <c:f>Sheet1!$B$2:$B$5</c:f>
              <c:numCache>
                <c:formatCode>General</c:formatCode>
                <c:ptCount val="4"/>
                <c:pt idx="0">
                  <c:v>78.769230769230774</c:v>
                </c:pt>
                <c:pt idx="1">
                  <c:v>8</c:v>
                </c:pt>
                <c:pt idx="2">
                  <c:v>11.384615384615385</c:v>
                </c:pt>
                <c:pt idx="3">
                  <c:v>1.8461538461538463</c:v>
                </c:pt>
              </c:numCache>
            </c:numRef>
          </c:val>
          <c:extLst>
            <c:ext xmlns:c16="http://schemas.microsoft.com/office/drawing/2014/chart" uri="{C3380CC4-5D6E-409C-BE32-E72D297353CC}">
              <c16:uniqueId val="{00000000-2F59-4312-AAEC-9DAEB1D3FEB0}"/>
            </c:ext>
          </c:extLst>
        </c:ser>
        <c:ser>
          <c:idx val="1"/>
          <c:order val="1"/>
          <c:tx>
            <c:strRef>
              <c:f>Sheet1!$C$1</c:f>
              <c:strCache>
                <c:ptCount val="1"/>
                <c:pt idx="0">
                  <c:v>Placebo</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Lobectomy</c:v>
                </c:pt>
                <c:pt idx="1">
                  <c:v>Bilobectomy</c:v>
                </c:pt>
                <c:pt idx="2">
                  <c:v>Pneumonectomy</c:v>
                </c:pt>
                <c:pt idx="3">
                  <c:v>Other</c:v>
                </c:pt>
              </c:strCache>
            </c:strRef>
          </c:cat>
          <c:val>
            <c:numRef>
              <c:f>Sheet1!$C$2:$C$5</c:f>
              <c:numCache>
                <c:formatCode>General</c:formatCode>
                <c:ptCount val="4"/>
                <c:pt idx="0">
                  <c:v>75.078864353312298</c:v>
                </c:pt>
                <c:pt idx="1">
                  <c:v>8.2018927444794958</c:v>
                </c:pt>
                <c:pt idx="2">
                  <c:v>12.302839116719243</c:v>
                </c:pt>
                <c:pt idx="3">
                  <c:v>4.4164037854889591</c:v>
                </c:pt>
              </c:numCache>
            </c:numRef>
          </c:val>
          <c:extLst>
            <c:ext xmlns:c16="http://schemas.microsoft.com/office/drawing/2014/chart" uri="{C3380CC4-5D6E-409C-BE32-E72D297353CC}">
              <c16:uniqueId val="{00000001-2F59-4312-AAEC-9DAEB1D3FEB0}"/>
            </c:ext>
          </c:extLst>
        </c:ser>
        <c:dLbls>
          <c:showLegendKey val="0"/>
          <c:showVal val="0"/>
          <c:showCatName val="0"/>
          <c:showSerName val="0"/>
          <c:showPercent val="0"/>
          <c:showBubbleSize val="0"/>
        </c:dLbls>
        <c:gapWidth val="100"/>
        <c:overlap val="-10"/>
        <c:axId val="956554576"/>
        <c:axId val="956554936"/>
      </c:barChart>
      <c:catAx>
        <c:axId val="9565545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en-US"/>
          </a:p>
        </c:txPr>
        <c:crossAx val="956554936"/>
        <c:crosses val="autoZero"/>
        <c:auto val="1"/>
        <c:lblAlgn val="ctr"/>
        <c:lblOffset val="100"/>
        <c:noMultiLvlLbl val="0"/>
      </c:catAx>
      <c:valAx>
        <c:axId val="956554936"/>
        <c:scaling>
          <c:orientation val="minMax"/>
          <c:max val="10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Participants, %</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56554576"/>
        <c:crosses val="autoZero"/>
        <c:crossBetween val="between"/>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4254508710418"/>
          <c:y val="8.7529199676893293E-2"/>
          <c:w val="0.84208692222379222"/>
          <c:h val="0.80813102030721451"/>
        </c:manualLayout>
      </c:layout>
      <c:barChart>
        <c:barDir val="col"/>
        <c:grouping val="clustered"/>
        <c:varyColors val="0"/>
        <c:ser>
          <c:idx val="0"/>
          <c:order val="0"/>
          <c:tx>
            <c:strRef>
              <c:f>Sheet1!$B$1</c:f>
              <c:strCache>
                <c:ptCount val="1"/>
                <c:pt idx="0">
                  <c:v>Pembro</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R0</c:v>
                </c:pt>
                <c:pt idx="1">
                  <c:v>R1</c:v>
                </c:pt>
                <c:pt idx="2">
                  <c:v>R2</c:v>
                </c:pt>
                <c:pt idx="3">
                  <c:v>Unresectable</c:v>
                </c:pt>
              </c:strCache>
            </c:strRef>
          </c:cat>
          <c:val>
            <c:numRef>
              <c:f>Sheet1!$B$2:$B$5</c:f>
              <c:numCache>
                <c:formatCode>General</c:formatCode>
                <c:ptCount val="4"/>
                <c:pt idx="0">
                  <c:v>92</c:v>
                </c:pt>
                <c:pt idx="1">
                  <c:v>5.2307692307692308</c:v>
                </c:pt>
                <c:pt idx="2">
                  <c:v>1.2307692307692308</c:v>
                </c:pt>
                <c:pt idx="3">
                  <c:v>1.5384615384615385</c:v>
                </c:pt>
              </c:numCache>
            </c:numRef>
          </c:val>
          <c:extLst>
            <c:ext xmlns:c16="http://schemas.microsoft.com/office/drawing/2014/chart" uri="{C3380CC4-5D6E-409C-BE32-E72D297353CC}">
              <c16:uniqueId val="{00000000-05A2-4278-96EF-7587010F6D7E}"/>
            </c:ext>
          </c:extLst>
        </c:ser>
        <c:ser>
          <c:idx val="1"/>
          <c:order val="1"/>
          <c:tx>
            <c:strRef>
              <c:f>Sheet1!$C$1</c:f>
              <c:strCache>
                <c:ptCount val="1"/>
                <c:pt idx="0">
                  <c:v>Placebo</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R0</c:v>
                </c:pt>
                <c:pt idx="1">
                  <c:v>R1</c:v>
                </c:pt>
                <c:pt idx="2">
                  <c:v>R2</c:v>
                </c:pt>
                <c:pt idx="3">
                  <c:v>Unresectable</c:v>
                </c:pt>
              </c:strCache>
            </c:strRef>
          </c:cat>
          <c:val>
            <c:numRef>
              <c:f>Sheet1!$C$2:$C$5</c:f>
              <c:numCache>
                <c:formatCode>General</c:formatCode>
                <c:ptCount val="4"/>
                <c:pt idx="0">
                  <c:v>84.227129337539438</c:v>
                </c:pt>
                <c:pt idx="1">
                  <c:v>9.7791798107255516</c:v>
                </c:pt>
                <c:pt idx="2">
                  <c:v>1.2618296529968454</c:v>
                </c:pt>
                <c:pt idx="3">
                  <c:v>4.7318611987381702</c:v>
                </c:pt>
              </c:numCache>
            </c:numRef>
          </c:val>
          <c:extLst>
            <c:ext xmlns:c16="http://schemas.microsoft.com/office/drawing/2014/chart" uri="{C3380CC4-5D6E-409C-BE32-E72D297353CC}">
              <c16:uniqueId val="{00000001-05A2-4278-96EF-7587010F6D7E}"/>
            </c:ext>
          </c:extLst>
        </c:ser>
        <c:dLbls>
          <c:showLegendKey val="0"/>
          <c:showVal val="0"/>
          <c:showCatName val="0"/>
          <c:showSerName val="0"/>
          <c:showPercent val="0"/>
          <c:showBubbleSize val="0"/>
        </c:dLbls>
        <c:gapWidth val="100"/>
        <c:overlap val="-10"/>
        <c:axId val="956554576"/>
        <c:axId val="956554936"/>
      </c:barChart>
      <c:catAx>
        <c:axId val="9565545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crossAx val="956554936"/>
        <c:crosses val="autoZero"/>
        <c:auto val="1"/>
        <c:lblAlgn val="ctr"/>
        <c:lblOffset val="100"/>
        <c:noMultiLvlLbl val="0"/>
      </c:catAx>
      <c:valAx>
        <c:axId val="956554936"/>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Participants, %</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56554576"/>
        <c:crosses val="autoZero"/>
        <c:crossBetween val="between"/>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527BA2-38AC-488C-84E1-9A1B40C93432}"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ED21B4D6-D787-4973-9E72-6527B3EB8F9B}">
      <dgm:prSet/>
      <dgm:spPr/>
      <dgm:t>
        <a:bodyPr/>
        <a:lstStyle/>
        <a:p>
          <a:r>
            <a:rPr lang="en-US"/>
            <a:t>Consultancy fees and Advisory Board with</a:t>
          </a:r>
        </a:p>
      </dgm:t>
    </dgm:pt>
    <dgm:pt modelId="{C56A30E8-8A6C-4901-B226-9B0D194D154C}" type="parTrans" cxnId="{3B058F4D-E4DA-4017-8A4F-1FE5AE54D32D}">
      <dgm:prSet/>
      <dgm:spPr/>
      <dgm:t>
        <a:bodyPr/>
        <a:lstStyle/>
        <a:p>
          <a:endParaRPr lang="en-US"/>
        </a:p>
      </dgm:t>
    </dgm:pt>
    <dgm:pt modelId="{5C35D42D-D7B3-471A-BDEB-1751484AC505}" type="sibTrans" cxnId="{3B058F4D-E4DA-4017-8A4F-1FE5AE54D32D}">
      <dgm:prSet/>
      <dgm:spPr/>
      <dgm:t>
        <a:bodyPr/>
        <a:lstStyle/>
        <a:p>
          <a:endParaRPr lang="en-US"/>
        </a:p>
      </dgm:t>
    </dgm:pt>
    <dgm:pt modelId="{74AF109E-FECC-4A44-B74B-C4F4AEC39187}">
      <dgm:prSet/>
      <dgm:spPr/>
      <dgm:t>
        <a:bodyPr/>
        <a:lstStyle/>
        <a:p>
          <a:r>
            <a:rPr lang="en-US"/>
            <a:t>Astra Zeneca</a:t>
          </a:r>
        </a:p>
      </dgm:t>
    </dgm:pt>
    <dgm:pt modelId="{ED9279AB-5230-4FE1-9400-BAAA0D1459FA}" type="parTrans" cxnId="{6D54FD0C-080C-4B2F-8FB4-8BC3A6D1F5B7}">
      <dgm:prSet/>
      <dgm:spPr/>
      <dgm:t>
        <a:bodyPr/>
        <a:lstStyle/>
        <a:p>
          <a:endParaRPr lang="en-US"/>
        </a:p>
      </dgm:t>
    </dgm:pt>
    <dgm:pt modelId="{CC89D67F-30CB-4015-9B7A-6A09D67CB4F5}" type="sibTrans" cxnId="{6D54FD0C-080C-4B2F-8FB4-8BC3A6D1F5B7}">
      <dgm:prSet/>
      <dgm:spPr/>
      <dgm:t>
        <a:bodyPr/>
        <a:lstStyle/>
        <a:p>
          <a:endParaRPr lang="en-US"/>
        </a:p>
      </dgm:t>
    </dgm:pt>
    <dgm:pt modelId="{F386CB6A-D286-4089-87AF-5AFBE02AFA47}">
      <dgm:prSet/>
      <dgm:spPr/>
      <dgm:t>
        <a:bodyPr/>
        <a:lstStyle/>
        <a:p>
          <a:r>
            <a:rPr lang="en-US"/>
            <a:t>BMS</a:t>
          </a:r>
        </a:p>
      </dgm:t>
    </dgm:pt>
    <dgm:pt modelId="{E57219D5-881B-4E9F-8663-323FFC5E2376}" type="parTrans" cxnId="{1C96C86D-AB22-4E91-B79B-4A39D7D76BDD}">
      <dgm:prSet/>
      <dgm:spPr/>
      <dgm:t>
        <a:bodyPr/>
        <a:lstStyle/>
        <a:p>
          <a:endParaRPr lang="en-US"/>
        </a:p>
      </dgm:t>
    </dgm:pt>
    <dgm:pt modelId="{37E249B9-3D7C-4AAD-9C4F-571FAF531ED4}" type="sibTrans" cxnId="{1C96C86D-AB22-4E91-B79B-4A39D7D76BDD}">
      <dgm:prSet/>
      <dgm:spPr/>
      <dgm:t>
        <a:bodyPr/>
        <a:lstStyle/>
        <a:p>
          <a:endParaRPr lang="en-US"/>
        </a:p>
      </dgm:t>
    </dgm:pt>
    <dgm:pt modelId="{43489FBA-175C-4F99-B927-235BED107295}">
      <dgm:prSet/>
      <dgm:spPr/>
      <dgm:t>
        <a:bodyPr/>
        <a:lstStyle/>
        <a:p>
          <a:r>
            <a:rPr lang="en-US"/>
            <a:t>Ethicon</a:t>
          </a:r>
        </a:p>
      </dgm:t>
    </dgm:pt>
    <dgm:pt modelId="{CC351DE0-C62E-42D8-955F-49D971C5B21E}" type="parTrans" cxnId="{FC1E678A-BFE0-47B4-B157-A639BF0B1314}">
      <dgm:prSet/>
      <dgm:spPr/>
      <dgm:t>
        <a:bodyPr/>
        <a:lstStyle/>
        <a:p>
          <a:endParaRPr lang="en-US"/>
        </a:p>
      </dgm:t>
    </dgm:pt>
    <dgm:pt modelId="{5F37B816-3EFA-485E-8011-D9DE7C2BF8CD}" type="sibTrans" cxnId="{FC1E678A-BFE0-47B4-B157-A639BF0B1314}">
      <dgm:prSet/>
      <dgm:spPr/>
      <dgm:t>
        <a:bodyPr/>
        <a:lstStyle/>
        <a:p>
          <a:endParaRPr lang="en-US"/>
        </a:p>
      </dgm:t>
    </dgm:pt>
    <dgm:pt modelId="{BBCC06D1-AB10-4E1C-A4F9-EDAD312ABB9C}">
      <dgm:prSet/>
      <dgm:spPr/>
      <dgm:t>
        <a:bodyPr/>
        <a:lstStyle/>
        <a:p>
          <a:r>
            <a:rPr lang="en-US"/>
            <a:t>Medtronic</a:t>
          </a:r>
        </a:p>
      </dgm:t>
    </dgm:pt>
    <dgm:pt modelId="{EE330D5C-BE8F-4BB7-A4F0-99525EDA0FCD}" type="parTrans" cxnId="{AABAE2F4-7901-4B85-AF03-17F24776E7FD}">
      <dgm:prSet/>
      <dgm:spPr/>
      <dgm:t>
        <a:bodyPr/>
        <a:lstStyle/>
        <a:p>
          <a:endParaRPr lang="en-US"/>
        </a:p>
      </dgm:t>
    </dgm:pt>
    <dgm:pt modelId="{FCE708C1-34F0-4376-8057-DD12B25B6B32}" type="sibTrans" cxnId="{AABAE2F4-7901-4B85-AF03-17F24776E7FD}">
      <dgm:prSet/>
      <dgm:spPr/>
      <dgm:t>
        <a:bodyPr/>
        <a:lstStyle/>
        <a:p>
          <a:endParaRPr lang="en-US"/>
        </a:p>
      </dgm:t>
    </dgm:pt>
    <dgm:pt modelId="{0AB0AAC7-C39E-4806-BF0D-D5967D95FE3D}">
      <dgm:prSet/>
      <dgm:spPr/>
      <dgm:t>
        <a:bodyPr/>
        <a:lstStyle/>
        <a:p>
          <a:r>
            <a:rPr lang="en-US"/>
            <a:t>MSD</a:t>
          </a:r>
        </a:p>
      </dgm:t>
    </dgm:pt>
    <dgm:pt modelId="{1C803BE9-C7FC-4764-9FE0-2DDFA3CC53E9}" type="parTrans" cxnId="{E439B34E-AE84-48FA-B66B-CBF826DFDA09}">
      <dgm:prSet/>
      <dgm:spPr/>
      <dgm:t>
        <a:bodyPr/>
        <a:lstStyle/>
        <a:p>
          <a:endParaRPr lang="en-US"/>
        </a:p>
      </dgm:t>
    </dgm:pt>
    <dgm:pt modelId="{A240BCFA-8FC5-4DCC-9DF9-7FC507B71EDA}" type="sibTrans" cxnId="{E439B34E-AE84-48FA-B66B-CBF826DFDA09}">
      <dgm:prSet/>
      <dgm:spPr/>
      <dgm:t>
        <a:bodyPr/>
        <a:lstStyle/>
        <a:p>
          <a:endParaRPr lang="en-US"/>
        </a:p>
      </dgm:t>
    </dgm:pt>
    <dgm:pt modelId="{C1167501-6F44-4D75-8B48-C07D079DEE79}">
      <dgm:prSet/>
      <dgm:spPr/>
      <dgm:t>
        <a:bodyPr/>
        <a:lstStyle/>
        <a:p>
          <a:r>
            <a:rPr lang="en-US"/>
            <a:t>Roche</a:t>
          </a:r>
        </a:p>
      </dgm:t>
    </dgm:pt>
    <dgm:pt modelId="{F625ADF5-B202-4A77-AB1B-2D73D702AB3F}" type="parTrans" cxnId="{BDA00D2F-376C-4FEE-BFF8-F8C4E27DE579}">
      <dgm:prSet/>
      <dgm:spPr/>
      <dgm:t>
        <a:bodyPr/>
        <a:lstStyle/>
        <a:p>
          <a:endParaRPr lang="en-US"/>
        </a:p>
      </dgm:t>
    </dgm:pt>
    <dgm:pt modelId="{FBF59FAA-548E-4606-B301-EBBB10AA6EFA}" type="sibTrans" cxnId="{BDA00D2F-376C-4FEE-BFF8-F8C4E27DE579}">
      <dgm:prSet/>
      <dgm:spPr/>
      <dgm:t>
        <a:bodyPr/>
        <a:lstStyle/>
        <a:p>
          <a:endParaRPr lang="en-US"/>
        </a:p>
      </dgm:t>
    </dgm:pt>
    <dgm:pt modelId="{6BCE05EB-932F-064E-9906-476D64BA4E4E}" type="pres">
      <dgm:prSet presAssocID="{62527BA2-38AC-488C-84E1-9A1B40C93432}" presName="linear" presStyleCnt="0">
        <dgm:presLayoutVars>
          <dgm:dir/>
          <dgm:animLvl val="lvl"/>
          <dgm:resizeHandles val="exact"/>
        </dgm:presLayoutVars>
      </dgm:prSet>
      <dgm:spPr/>
    </dgm:pt>
    <dgm:pt modelId="{862A4F7A-3F25-EA48-ADCC-E5E8DB1522EC}" type="pres">
      <dgm:prSet presAssocID="{ED21B4D6-D787-4973-9E72-6527B3EB8F9B}" presName="parentLin" presStyleCnt="0"/>
      <dgm:spPr/>
    </dgm:pt>
    <dgm:pt modelId="{CB784CE1-F218-D44C-8E00-C9B39768642E}" type="pres">
      <dgm:prSet presAssocID="{ED21B4D6-D787-4973-9E72-6527B3EB8F9B}" presName="parentLeftMargin" presStyleLbl="node1" presStyleIdx="0" presStyleCnt="1"/>
      <dgm:spPr/>
    </dgm:pt>
    <dgm:pt modelId="{0E097E60-C285-5C48-940A-1703BDC678E5}" type="pres">
      <dgm:prSet presAssocID="{ED21B4D6-D787-4973-9E72-6527B3EB8F9B}" presName="parentText" presStyleLbl="node1" presStyleIdx="0" presStyleCnt="1">
        <dgm:presLayoutVars>
          <dgm:chMax val="0"/>
          <dgm:bulletEnabled val="1"/>
        </dgm:presLayoutVars>
      </dgm:prSet>
      <dgm:spPr/>
    </dgm:pt>
    <dgm:pt modelId="{2EFC20A5-9363-2440-A7E4-8881D22FF485}" type="pres">
      <dgm:prSet presAssocID="{ED21B4D6-D787-4973-9E72-6527B3EB8F9B}" presName="negativeSpace" presStyleCnt="0"/>
      <dgm:spPr/>
    </dgm:pt>
    <dgm:pt modelId="{9C3A258C-6B75-194B-B486-D349FE29D803}" type="pres">
      <dgm:prSet presAssocID="{ED21B4D6-D787-4973-9E72-6527B3EB8F9B}" presName="childText" presStyleLbl="conFgAcc1" presStyleIdx="0" presStyleCnt="1">
        <dgm:presLayoutVars>
          <dgm:bulletEnabled val="1"/>
        </dgm:presLayoutVars>
      </dgm:prSet>
      <dgm:spPr/>
    </dgm:pt>
  </dgm:ptLst>
  <dgm:cxnLst>
    <dgm:cxn modelId="{93C41A06-F382-6049-B7C4-51DAFF364BF7}" type="presOf" srcId="{ED21B4D6-D787-4973-9E72-6527B3EB8F9B}" destId="{CB784CE1-F218-D44C-8E00-C9B39768642E}" srcOrd="0" destOrd="0" presId="urn:microsoft.com/office/officeart/2005/8/layout/list1"/>
    <dgm:cxn modelId="{6D54FD0C-080C-4B2F-8FB4-8BC3A6D1F5B7}" srcId="{ED21B4D6-D787-4973-9E72-6527B3EB8F9B}" destId="{74AF109E-FECC-4A44-B74B-C4F4AEC39187}" srcOrd="0" destOrd="0" parTransId="{ED9279AB-5230-4FE1-9400-BAAA0D1459FA}" sibTransId="{CC89D67F-30CB-4015-9B7A-6A09D67CB4F5}"/>
    <dgm:cxn modelId="{BDA00D2F-376C-4FEE-BFF8-F8C4E27DE579}" srcId="{ED21B4D6-D787-4973-9E72-6527B3EB8F9B}" destId="{C1167501-6F44-4D75-8B48-C07D079DEE79}" srcOrd="5" destOrd="0" parTransId="{F625ADF5-B202-4A77-AB1B-2D73D702AB3F}" sibTransId="{FBF59FAA-548E-4606-B301-EBBB10AA6EFA}"/>
    <dgm:cxn modelId="{F7DD1430-0A38-704B-B98D-804F761DDDC7}" type="presOf" srcId="{0AB0AAC7-C39E-4806-BF0D-D5967D95FE3D}" destId="{9C3A258C-6B75-194B-B486-D349FE29D803}" srcOrd="0" destOrd="4" presId="urn:microsoft.com/office/officeart/2005/8/layout/list1"/>
    <dgm:cxn modelId="{D6E99335-76C7-2345-B7A6-BE1EB7DF784E}" type="presOf" srcId="{ED21B4D6-D787-4973-9E72-6527B3EB8F9B}" destId="{0E097E60-C285-5C48-940A-1703BDC678E5}" srcOrd="1" destOrd="0" presId="urn:microsoft.com/office/officeart/2005/8/layout/list1"/>
    <dgm:cxn modelId="{08F75840-597D-8041-96BF-D46605CE8522}" type="presOf" srcId="{BBCC06D1-AB10-4E1C-A4F9-EDAD312ABB9C}" destId="{9C3A258C-6B75-194B-B486-D349FE29D803}" srcOrd="0" destOrd="3" presId="urn:microsoft.com/office/officeart/2005/8/layout/list1"/>
    <dgm:cxn modelId="{D4F93C63-738F-884E-90BF-49FE50AC6804}" type="presOf" srcId="{74AF109E-FECC-4A44-B74B-C4F4AEC39187}" destId="{9C3A258C-6B75-194B-B486-D349FE29D803}" srcOrd="0" destOrd="0" presId="urn:microsoft.com/office/officeart/2005/8/layout/list1"/>
    <dgm:cxn modelId="{B2B0B64A-4E2A-0A48-8C75-2B753D091136}" type="presOf" srcId="{C1167501-6F44-4D75-8B48-C07D079DEE79}" destId="{9C3A258C-6B75-194B-B486-D349FE29D803}" srcOrd="0" destOrd="5" presId="urn:microsoft.com/office/officeart/2005/8/layout/list1"/>
    <dgm:cxn modelId="{3B058F4D-E4DA-4017-8A4F-1FE5AE54D32D}" srcId="{62527BA2-38AC-488C-84E1-9A1B40C93432}" destId="{ED21B4D6-D787-4973-9E72-6527B3EB8F9B}" srcOrd="0" destOrd="0" parTransId="{C56A30E8-8A6C-4901-B226-9B0D194D154C}" sibTransId="{5C35D42D-D7B3-471A-BDEB-1751484AC505}"/>
    <dgm:cxn modelId="{1C96C86D-AB22-4E91-B79B-4A39D7D76BDD}" srcId="{ED21B4D6-D787-4973-9E72-6527B3EB8F9B}" destId="{F386CB6A-D286-4089-87AF-5AFBE02AFA47}" srcOrd="1" destOrd="0" parTransId="{E57219D5-881B-4E9F-8663-323FFC5E2376}" sibTransId="{37E249B9-3D7C-4AAD-9C4F-571FAF531ED4}"/>
    <dgm:cxn modelId="{E439B34E-AE84-48FA-B66B-CBF826DFDA09}" srcId="{ED21B4D6-D787-4973-9E72-6527B3EB8F9B}" destId="{0AB0AAC7-C39E-4806-BF0D-D5967D95FE3D}" srcOrd="4" destOrd="0" parTransId="{1C803BE9-C7FC-4764-9FE0-2DDFA3CC53E9}" sibTransId="{A240BCFA-8FC5-4DCC-9DF9-7FC507B71EDA}"/>
    <dgm:cxn modelId="{FC1E678A-BFE0-47B4-B157-A639BF0B1314}" srcId="{ED21B4D6-D787-4973-9E72-6527B3EB8F9B}" destId="{43489FBA-175C-4F99-B927-235BED107295}" srcOrd="2" destOrd="0" parTransId="{CC351DE0-C62E-42D8-955F-49D971C5B21E}" sibTransId="{5F37B816-3EFA-485E-8011-D9DE7C2BF8CD}"/>
    <dgm:cxn modelId="{A1DB659D-4C18-C648-8D0B-F3A3D11EEE35}" type="presOf" srcId="{62527BA2-38AC-488C-84E1-9A1B40C93432}" destId="{6BCE05EB-932F-064E-9906-476D64BA4E4E}" srcOrd="0" destOrd="0" presId="urn:microsoft.com/office/officeart/2005/8/layout/list1"/>
    <dgm:cxn modelId="{F192B3A1-DB98-0D42-BB82-315FD1943F5A}" type="presOf" srcId="{F386CB6A-D286-4089-87AF-5AFBE02AFA47}" destId="{9C3A258C-6B75-194B-B486-D349FE29D803}" srcOrd="0" destOrd="1" presId="urn:microsoft.com/office/officeart/2005/8/layout/list1"/>
    <dgm:cxn modelId="{B2C16FF3-13EB-3B42-B2D5-EFC3ED856C0E}" type="presOf" srcId="{43489FBA-175C-4F99-B927-235BED107295}" destId="{9C3A258C-6B75-194B-B486-D349FE29D803}" srcOrd="0" destOrd="2" presId="urn:microsoft.com/office/officeart/2005/8/layout/list1"/>
    <dgm:cxn modelId="{AABAE2F4-7901-4B85-AF03-17F24776E7FD}" srcId="{ED21B4D6-D787-4973-9E72-6527B3EB8F9B}" destId="{BBCC06D1-AB10-4E1C-A4F9-EDAD312ABB9C}" srcOrd="3" destOrd="0" parTransId="{EE330D5C-BE8F-4BB7-A4F0-99525EDA0FCD}" sibTransId="{FCE708C1-34F0-4376-8057-DD12B25B6B32}"/>
    <dgm:cxn modelId="{FFEAF873-07A1-D642-9C52-B57AFA125579}" type="presParOf" srcId="{6BCE05EB-932F-064E-9906-476D64BA4E4E}" destId="{862A4F7A-3F25-EA48-ADCC-E5E8DB1522EC}" srcOrd="0" destOrd="0" presId="urn:microsoft.com/office/officeart/2005/8/layout/list1"/>
    <dgm:cxn modelId="{F3DE51B0-693B-294A-BAB1-A995D494335E}" type="presParOf" srcId="{862A4F7A-3F25-EA48-ADCC-E5E8DB1522EC}" destId="{CB784CE1-F218-D44C-8E00-C9B39768642E}" srcOrd="0" destOrd="0" presId="urn:microsoft.com/office/officeart/2005/8/layout/list1"/>
    <dgm:cxn modelId="{D0D2B9AB-A204-644D-9903-1E4C33B22CDC}" type="presParOf" srcId="{862A4F7A-3F25-EA48-ADCC-E5E8DB1522EC}" destId="{0E097E60-C285-5C48-940A-1703BDC678E5}" srcOrd="1" destOrd="0" presId="urn:microsoft.com/office/officeart/2005/8/layout/list1"/>
    <dgm:cxn modelId="{3ED97429-E424-1848-8641-DDE6836F50B4}" type="presParOf" srcId="{6BCE05EB-932F-064E-9906-476D64BA4E4E}" destId="{2EFC20A5-9363-2440-A7E4-8881D22FF485}" srcOrd="1" destOrd="0" presId="urn:microsoft.com/office/officeart/2005/8/layout/list1"/>
    <dgm:cxn modelId="{5911D9A6-4285-6C42-AAFB-AEB94271B6E7}" type="presParOf" srcId="{6BCE05EB-932F-064E-9906-476D64BA4E4E}" destId="{9C3A258C-6B75-194B-B486-D349FE29D80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B80814-A459-49BA-B387-5E54F589CA14}"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52310EA4-5A94-46C1-9289-462478207903}">
      <dgm:prSet/>
      <dgm:spPr/>
      <dgm:t>
        <a:bodyPr/>
        <a:lstStyle/>
        <a:p>
          <a:r>
            <a:rPr lang="en-GB"/>
            <a:t>Patient selected in MDT </a:t>
          </a:r>
          <a:endParaRPr lang="en-US"/>
        </a:p>
      </dgm:t>
    </dgm:pt>
    <dgm:pt modelId="{E9345C5A-A171-4699-843C-6AE9202BCDFC}" type="parTrans" cxnId="{91C5D168-6760-44C7-85C4-EEC0AF9AC5A3}">
      <dgm:prSet/>
      <dgm:spPr/>
      <dgm:t>
        <a:bodyPr/>
        <a:lstStyle/>
        <a:p>
          <a:endParaRPr lang="en-US"/>
        </a:p>
      </dgm:t>
    </dgm:pt>
    <dgm:pt modelId="{4E85740F-70D7-4F24-96DF-23B6FC530BAF}" type="sibTrans" cxnId="{91C5D168-6760-44C7-85C4-EEC0AF9AC5A3}">
      <dgm:prSet/>
      <dgm:spPr/>
      <dgm:t>
        <a:bodyPr/>
        <a:lstStyle/>
        <a:p>
          <a:endParaRPr lang="en-US"/>
        </a:p>
      </dgm:t>
    </dgm:pt>
    <dgm:pt modelId="{019A378B-6879-4F0F-A2EF-5C719158D080}">
      <dgm:prSet/>
      <dgm:spPr/>
      <dgm:t>
        <a:bodyPr/>
        <a:lstStyle/>
        <a:p>
          <a:r>
            <a:rPr lang="en-GB"/>
            <a:t>Molecular panel and fitness tests</a:t>
          </a:r>
          <a:endParaRPr lang="en-US"/>
        </a:p>
      </dgm:t>
    </dgm:pt>
    <dgm:pt modelId="{B9FD6CA1-F5D7-4CFA-8C14-1B3DA2ECA50B}" type="parTrans" cxnId="{B6231C72-C22E-4A0A-BC56-BE67EBF837F2}">
      <dgm:prSet/>
      <dgm:spPr/>
      <dgm:t>
        <a:bodyPr/>
        <a:lstStyle/>
        <a:p>
          <a:endParaRPr lang="en-US"/>
        </a:p>
      </dgm:t>
    </dgm:pt>
    <dgm:pt modelId="{85BC79A6-E114-4AF4-B7AE-D2E9669C19DB}" type="sibTrans" cxnId="{B6231C72-C22E-4A0A-BC56-BE67EBF837F2}">
      <dgm:prSet/>
      <dgm:spPr/>
      <dgm:t>
        <a:bodyPr/>
        <a:lstStyle/>
        <a:p>
          <a:endParaRPr lang="en-US"/>
        </a:p>
      </dgm:t>
    </dgm:pt>
    <dgm:pt modelId="{D41812D4-3B62-480F-951D-D2BEDAF22D8F}">
      <dgm:prSet/>
      <dgm:spPr/>
      <dgm:t>
        <a:bodyPr/>
        <a:lstStyle/>
        <a:p>
          <a:r>
            <a:rPr lang="en-GB"/>
            <a:t>Sees both surgeon and clinical oncologist to assess fitness and discuss neo adj chemo/IO + surgery Vs concurrent chemo/RT</a:t>
          </a:r>
          <a:endParaRPr lang="en-US"/>
        </a:p>
      </dgm:t>
    </dgm:pt>
    <dgm:pt modelId="{A51CCC9C-1350-47BC-A2F0-D6046EF80575}" type="parTrans" cxnId="{D0FC81E8-B25B-4B49-A079-038CB956F44A}">
      <dgm:prSet/>
      <dgm:spPr/>
      <dgm:t>
        <a:bodyPr/>
        <a:lstStyle/>
        <a:p>
          <a:endParaRPr lang="en-US"/>
        </a:p>
      </dgm:t>
    </dgm:pt>
    <dgm:pt modelId="{EEE77356-6086-4545-9863-B9213033BEB1}" type="sibTrans" cxnId="{D0FC81E8-B25B-4B49-A079-038CB956F44A}">
      <dgm:prSet/>
      <dgm:spPr/>
      <dgm:t>
        <a:bodyPr/>
        <a:lstStyle/>
        <a:p>
          <a:endParaRPr lang="en-US"/>
        </a:p>
      </dgm:t>
    </dgm:pt>
    <dgm:pt modelId="{C34519E7-19BA-437C-B732-F333B20C9FA5}">
      <dgm:prSet/>
      <dgm:spPr/>
      <dgm:t>
        <a:bodyPr/>
        <a:lstStyle/>
        <a:p>
          <a:r>
            <a:rPr lang="en-GB" dirty="0"/>
            <a:t>Commences treatment information about timings communicated with surgical nurse coordinator and treating surgeon </a:t>
          </a:r>
          <a:endParaRPr lang="en-US" dirty="0"/>
        </a:p>
      </dgm:t>
    </dgm:pt>
    <dgm:pt modelId="{EC5BEF7A-3015-43AE-BAB4-451FA23226F2}" type="parTrans" cxnId="{96A5871B-2649-4C5A-87A5-E62730820865}">
      <dgm:prSet/>
      <dgm:spPr/>
      <dgm:t>
        <a:bodyPr/>
        <a:lstStyle/>
        <a:p>
          <a:endParaRPr lang="en-US"/>
        </a:p>
      </dgm:t>
    </dgm:pt>
    <dgm:pt modelId="{42B29F5F-8A47-427B-8D7F-3C222F694BC0}" type="sibTrans" cxnId="{96A5871B-2649-4C5A-87A5-E62730820865}">
      <dgm:prSet/>
      <dgm:spPr/>
      <dgm:t>
        <a:bodyPr/>
        <a:lstStyle/>
        <a:p>
          <a:endParaRPr lang="en-US"/>
        </a:p>
      </dgm:t>
    </dgm:pt>
    <dgm:pt modelId="{AFAF509B-D613-408F-BF72-990797CD1632}">
      <dgm:prSet/>
      <dgm:spPr/>
      <dgm:t>
        <a:bodyPr/>
        <a:lstStyle/>
        <a:p>
          <a:r>
            <a:rPr lang="en-GB" dirty="0"/>
            <a:t>Provisional surgical date made</a:t>
          </a:r>
          <a:endParaRPr lang="en-US" dirty="0"/>
        </a:p>
      </dgm:t>
    </dgm:pt>
    <dgm:pt modelId="{E440288B-1692-4118-AC23-245D9AA8DF34}" type="parTrans" cxnId="{74A716A9-7746-4188-A1A1-8F38D75ECECE}">
      <dgm:prSet/>
      <dgm:spPr/>
      <dgm:t>
        <a:bodyPr/>
        <a:lstStyle/>
        <a:p>
          <a:endParaRPr lang="en-US"/>
        </a:p>
      </dgm:t>
    </dgm:pt>
    <dgm:pt modelId="{E701540A-0C0C-43E6-BDDA-7B78E64788FA}" type="sibTrans" cxnId="{74A716A9-7746-4188-A1A1-8F38D75ECECE}">
      <dgm:prSet/>
      <dgm:spPr/>
      <dgm:t>
        <a:bodyPr/>
        <a:lstStyle/>
        <a:p>
          <a:endParaRPr lang="en-US"/>
        </a:p>
      </dgm:t>
    </dgm:pt>
    <dgm:pt modelId="{8CB2C1A7-D69B-4889-943F-1DFCC7E12D85}">
      <dgm:prSet/>
      <dgm:spPr/>
      <dgm:t>
        <a:bodyPr/>
        <a:lstStyle/>
        <a:p>
          <a:r>
            <a:rPr lang="en-GB"/>
            <a:t>CT after cycle 2 – rediscussed at MDT</a:t>
          </a:r>
          <a:endParaRPr lang="en-US"/>
        </a:p>
      </dgm:t>
    </dgm:pt>
    <dgm:pt modelId="{31F32E3D-7DAD-4BC1-B439-28DBF064B788}" type="parTrans" cxnId="{1B3E14E1-264D-41AF-8CCB-DAAACA51A91E}">
      <dgm:prSet/>
      <dgm:spPr/>
      <dgm:t>
        <a:bodyPr/>
        <a:lstStyle/>
        <a:p>
          <a:endParaRPr lang="en-US"/>
        </a:p>
      </dgm:t>
    </dgm:pt>
    <dgm:pt modelId="{28013DE4-1D24-4041-B8CA-6EFFF321E29E}" type="sibTrans" cxnId="{1B3E14E1-264D-41AF-8CCB-DAAACA51A91E}">
      <dgm:prSet/>
      <dgm:spPr/>
      <dgm:t>
        <a:bodyPr/>
        <a:lstStyle/>
        <a:p>
          <a:endParaRPr lang="en-US"/>
        </a:p>
      </dgm:t>
    </dgm:pt>
    <dgm:pt modelId="{E29A0DCD-2EF0-4C52-BEB1-5FBB0A717484}">
      <dgm:prSet/>
      <dgm:spPr/>
      <dgm:t>
        <a:bodyPr/>
        <a:lstStyle/>
        <a:p>
          <a:r>
            <a:rPr lang="en-GB"/>
            <a:t>Final cycle chemo/IO - additional fitness tests performed </a:t>
          </a:r>
          <a:endParaRPr lang="en-US"/>
        </a:p>
      </dgm:t>
    </dgm:pt>
    <dgm:pt modelId="{0CF44FE0-B7F6-42EC-B5C9-3CC754BEAA09}" type="parTrans" cxnId="{25B1E91D-7491-4DAC-BDE0-1BC75A7246E7}">
      <dgm:prSet/>
      <dgm:spPr/>
      <dgm:t>
        <a:bodyPr/>
        <a:lstStyle/>
        <a:p>
          <a:endParaRPr lang="en-US"/>
        </a:p>
      </dgm:t>
    </dgm:pt>
    <dgm:pt modelId="{5DA2F5C7-9FCA-4BF8-A604-4CBCB8AAD554}" type="sibTrans" cxnId="{25B1E91D-7491-4DAC-BDE0-1BC75A7246E7}">
      <dgm:prSet/>
      <dgm:spPr/>
      <dgm:t>
        <a:bodyPr/>
        <a:lstStyle/>
        <a:p>
          <a:endParaRPr lang="en-US"/>
        </a:p>
      </dgm:t>
    </dgm:pt>
    <dgm:pt modelId="{04C34ECE-3D6B-4646-998B-19311603B221}">
      <dgm:prSet/>
      <dgm:spPr/>
      <dgm:t>
        <a:bodyPr/>
        <a:lstStyle/>
        <a:p>
          <a:r>
            <a:rPr lang="en-GB"/>
            <a:t>Surgery</a:t>
          </a:r>
          <a:endParaRPr lang="en-US"/>
        </a:p>
      </dgm:t>
    </dgm:pt>
    <dgm:pt modelId="{06EB03B5-7E7D-451B-9F86-274F4655E289}" type="parTrans" cxnId="{FEC00966-0745-488C-8255-A91A8B53235A}">
      <dgm:prSet/>
      <dgm:spPr/>
      <dgm:t>
        <a:bodyPr/>
        <a:lstStyle/>
        <a:p>
          <a:endParaRPr lang="en-US"/>
        </a:p>
      </dgm:t>
    </dgm:pt>
    <dgm:pt modelId="{1611BA0F-4ADF-4D25-99C9-CA1ADB3B4B35}" type="sibTrans" cxnId="{FEC00966-0745-488C-8255-A91A8B53235A}">
      <dgm:prSet/>
      <dgm:spPr/>
      <dgm:t>
        <a:bodyPr/>
        <a:lstStyle/>
        <a:p>
          <a:endParaRPr lang="en-US"/>
        </a:p>
      </dgm:t>
    </dgm:pt>
    <dgm:pt modelId="{8ACE321A-471E-492C-820F-042E590AAB37}">
      <dgm:prSet/>
      <dgm:spPr/>
      <dgm:t>
        <a:bodyPr/>
        <a:lstStyle/>
        <a:p>
          <a:r>
            <a:rPr lang="en-GB"/>
            <a:t>Post histology discussed in MDT</a:t>
          </a:r>
          <a:endParaRPr lang="en-US"/>
        </a:p>
      </dgm:t>
    </dgm:pt>
    <dgm:pt modelId="{0A82530F-9B14-42B9-B266-896563EADDC8}" type="parTrans" cxnId="{F5D9B32F-1BCB-4435-BD0A-34CDB2D784F7}">
      <dgm:prSet/>
      <dgm:spPr/>
      <dgm:t>
        <a:bodyPr/>
        <a:lstStyle/>
        <a:p>
          <a:endParaRPr lang="en-US"/>
        </a:p>
      </dgm:t>
    </dgm:pt>
    <dgm:pt modelId="{972332F8-97F6-4D46-82E4-153059867E00}" type="sibTrans" cxnId="{F5D9B32F-1BCB-4435-BD0A-34CDB2D784F7}">
      <dgm:prSet/>
      <dgm:spPr/>
      <dgm:t>
        <a:bodyPr/>
        <a:lstStyle/>
        <a:p>
          <a:endParaRPr lang="en-US"/>
        </a:p>
      </dgm:t>
    </dgm:pt>
    <dgm:pt modelId="{CD5DB270-59AA-4388-9767-826808E4B82E}">
      <dgm:prSet/>
      <dgm:spPr/>
      <dgm:t>
        <a:bodyPr/>
        <a:lstStyle/>
        <a:p>
          <a:r>
            <a:rPr lang="en-GB"/>
            <a:t>1</a:t>
          </a:r>
          <a:r>
            <a:rPr lang="en-GB" baseline="30000"/>
            <a:t>st</a:t>
          </a:r>
          <a:r>
            <a:rPr lang="en-GB"/>
            <a:t> follow up with treating oncologist with IO tox bloods and follow up survivorship scans requested</a:t>
          </a:r>
          <a:endParaRPr lang="en-US"/>
        </a:p>
      </dgm:t>
    </dgm:pt>
    <dgm:pt modelId="{235DA133-686B-4D5C-BF87-87FB979E48D1}" type="parTrans" cxnId="{C6041AF7-573D-4FDC-9B5F-4E0935A28BB7}">
      <dgm:prSet/>
      <dgm:spPr/>
      <dgm:t>
        <a:bodyPr/>
        <a:lstStyle/>
        <a:p>
          <a:endParaRPr lang="en-US"/>
        </a:p>
      </dgm:t>
    </dgm:pt>
    <dgm:pt modelId="{9A79F7DC-24EC-4BDC-B1A6-AE6C7B680096}" type="sibTrans" cxnId="{C6041AF7-573D-4FDC-9B5F-4E0935A28BB7}">
      <dgm:prSet/>
      <dgm:spPr/>
      <dgm:t>
        <a:bodyPr/>
        <a:lstStyle/>
        <a:p>
          <a:endParaRPr lang="en-US"/>
        </a:p>
      </dgm:t>
    </dgm:pt>
    <dgm:pt modelId="{56D69684-E154-45A7-8E28-FE465AFFFC3F}">
      <dgm:prSet/>
      <dgm:spPr/>
      <dgm:t>
        <a:bodyPr/>
        <a:lstStyle/>
        <a:p>
          <a:r>
            <a:rPr lang="en-GB"/>
            <a:t>Survivorship clinic – CT scans 6,18,36 M plus TFT,9am cortisol, Hba1c + standard bloods 3 monthly year 1 then with CT bloods</a:t>
          </a:r>
          <a:endParaRPr lang="en-US"/>
        </a:p>
      </dgm:t>
    </dgm:pt>
    <dgm:pt modelId="{6CE2D845-3422-4906-AAF9-199933385CEE}" type="parTrans" cxnId="{33B2301F-C462-4514-B27F-C4014D49B53E}">
      <dgm:prSet/>
      <dgm:spPr/>
      <dgm:t>
        <a:bodyPr/>
        <a:lstStyle/>
        <a:p>
          <a:endParaRPr lang="en-US"/>
        </a:p>
      </dgm:t>
    </dgm:pt>
    <dgm:pt modelId="{2E9DFB58-B835-4696-82A7-F152F0D221C1}" type="sibTrans" cxnId="{33B2301F-C462-4514-B27F-C4014D49B53E}">
      <dgm:prSet/>
      <dgm:spPr/>
      <dgm:t>
        <a:bodyPr/>
        <a:lstStyle/>
        <a:p>
          <a:endParaRPr lang="en-US"/>
        </a:p>
      </dgm:t>
    </dgm:pt>
    <dgm:pt modelId="{C71D9241-0406-8B41-8F36-04FCC2FE85B7}" type="pres">
      <dgm:prSet presAssocID="{24B80814-A459-49BA-B387-5E54F589CA14}" presName="diagram" presStyleCnt="0">
        <dgm:presLayoutVars>
          <dgm:dir/>
          <dgm:resizeHandles val="exact"/>
        </dgm:presLayoutVars>
      </dgm:prSet>
      <dgm:spPr/>
    </dgm:pt>
    <dgm:pt modelId="{BE4AF756-87E9-544F-A5E9-62827EBF022E}" type="pres">
      <dgm:prSet presAssocID="{52310EA4-5A94-46C1-9289-462478207903}" presName="node" presStyleLbl="node1" presStyleIdx="0" presStyleCnt="11">
        <dgm:presLayoutVars>
          <dgm:bulletEnabled val="1"/>
        </dgm:presLayoutVars>
      </dgm:prSet>
      <dgm:spPr/>
    </dgm:pt>
    <dgm:pt modelId="{C114A527-3221-544B-A737-ADD88899F333}" type="pres">
      <dgm:prSet presAssocID="{4E85740F-70D7-4F24-96DF-23B6FC530BAF}" presName="sibTrans" presStyleCnt="0"/>
      <dgm:spPr/>
    </dgm:pt>
    <dgm:pt modelId="{8570E4BB-2861-A34A-B67F-969D52E2D0AC}" type="pres">
      <dgm:prSet presAssocID="{019A378B-6879-4F0F-A2EF-5C719158D080}" presName="node" presStyleLbl="node1" presStyleIdx="1" presStyleCnt="11">
        <dgm:presLayoutVars>
          <dgm:bulletEnabled val="1"/>
        </dgm:presLayoutVars>
      </dgm:prSet>
      <dgm:spPr/>
    </dgm:pt>
    <dgm:pt modelId="{64EE0006-C9CA-214A-9E31-CBEB3432D650}" type="pres">
      <dgm:prSet presAssocID="{85BC79A6-E114-4AF4-B7AE-D2E9669C19DB}" presName="sibTrans" presStyleCnt="0"/>
      <dgm:spPr/>
    </dgm:pt>
    <dgm:pt modelId="{DDCE3487-BFE8-1549-9262-2B5F4F334B32}" type="pres">
      <dgm:prSet presAssocID="{D41812D4-3B62-480F-951D-D2BEDAF22D8F}" presName="node" presStyleLbl="node1" presStyleIdx="2" presStyleCnt="11">
        <dgm:presLayoutVars>
          <dgm:bulletEnabled val="1"/>
        </dgm:presLayoutVars>
      </dgm:prSet>
      <dgm:spPr/>
    </dgm:pt>
    <dgm:pt modelId="{3EDEEDF2-B05D-7143-8992-54C5E9ABBDE0}" type="pres">
      <dgm:prSet presAssocID="{EEE77356-6086-4545-9863-B9213033BEB1}" presName="sibTrans" presStyleCnt="0"/>
      <dgm:spPr/>
    </dgm:pt>
    <dgm:pt modelId="{A4B19333-31CC-E64F-89E9-A6707B17F411}" type="pres">
      <dgm:prSet presAssocID="{C34519E7-19BA-437C-B732-F333B20C9FA5}" presName="node" presStyleLbl="node1" presStyleIdx="3" presStyleCnt="11">
        <dgm:presLayoutVars>
          <dgm:bulletEnabled val="1"/>
        </dgm:presLayoutVars>
      </dgm:prSet>
      <dgm:spPr/>
    </dgm:pt>
    <dgm:pt modelId="{B841FC1A-68A3-B542-B371-F1178CC46224}" type="pres">
      <dgm:prSet presAssocID="{42B29F5F-8A47-427B-8D7F-3C222F694BC0}" presName="sibTrans" presStyleCnt="0"/>
      <dgm:spPr/>
    </dgm:pt>
    <dgm:pt modelId="{876B0CBF-25C6-7A49-82F1-6D873A76B84E}" type="pres">
      <dgm:prSet presAssocID="{AFAF509B-D613-408F-BF72-990797CD1632}" presName="node" presStyleLbl="node1" presStyleIdx="4" presStyleCnt="11">
        <dgm:presLayoutVars>
          <dgm:bulletEnabled val="1"/>
        </dgm:presLayoutVars>
      </dgm:prSet>
      <dgm:spPr/>
    </dgm:pt>
    <dgm:pt modelId="{D3814186-B3BC-2744-8600-1D2896CE13F7}" type="pres">
      <dgm:prSet presAssocID="{E701540A-0C0C-43E6-BDDA-7B78E64788FA}" presName="sibTrans" presStyleCnt="0"/>
      <dgm:spPr/>
    </dgm:pt>
    <dgm:pt modelId="{04785D1E-5337-6B48-9D67-761C0340A98A}" type="pres">
      <dgm:prSet presAssocID="{8CB2C1A7-D69B-4889-943F-1DFCC7E12D85}" presName="node" presStyleLbl="node1" presStyleIdx="5" presStyleCnt="11">
        <dgm:presLayoutVars>
          <dgm:bulletEnabled val="1"/>
        </dgm:presLayoutVars>
      </dgm:prSet>
      <dgm:spPr/>
    </dgm:pt>
    <dgm:pt modelId="{05F9CA9E-4F41-5D45-BEA6-7F85AAF4C271}" type="pres">
      <dgm:prSet presAssocID="{28013DE4-1D24-4041-B8CA-6EFFF321E29E}" presName="sibTrans" presStyleCnt="0"/>
      <dgm:spPr/>
    </dgm:pt>
    <dgm:pt modelId="{BDD1E137-602C-D84E-AFF1-0B8AF50D3643}" type="pres">
      <dgm:prSet presAssocID="{E29A0DCD-2EF0-4C52-BEB1-5FBB0A717484}" presName="node" presStyleLbl="node1" presStyleIdx="6" presStyleCnt="11">
        <dgm:presLayoutVars>
          <dgm:bulletEnabled val="1"/>
        </dgm:presLayoutVars>
      </dgm:prSet>
      <dgm:spPr/>
    </dgm:pt>
    <dgm:pt modelId="{53E4906F-D008-B54A-BE4A-B55943FD9CF0}" type="pres">
      <dgm:prSet presAssocID="{5DA2F5C7-9FCA-4BF8-A604-4CBCB8AAD554}" presName="sibTrans" presStyleCnt="0"/>
      <dgm:spPr/>
    </dgm:pt>
    <dgm:pt modelId="{DF7ABC86-FD09-B648-BEB7-857F8CBE0AB2}" type="pres">
      <dgm:prSet presAssocID="{04C34ECE-3D6B-4646-998B-19311603B221}" presName="node" presStyleLbl="node1" presStyleIdx="7" presStyleCnt="11">
        <dgm:presLayoutVars>
          <dgm:bulletEnabled val="1"/>
        </dgm:presLayoutVars>
      </dgm:prSet>
      <dgm:spPr/>
    </dgm:pt>
    <dgm:pt modelId="{F423073F-1E9F-5649-B257-01976C493E83}" type="pres">
      <dgm:prSet presAssocID="{1611BA0F-4ADF-4D25-99C9-CA1ADB3B4B35}" presName="sibTrans" presStyleCnt="0"/>
      <dgm:spPr/>
    </dgm:pt>
    <dgm:pt modelId="{D37F1195-D5D6-3C41-B718-978A6DEA8CA9}" type="pres">
      <dgm:prSet presAssocID="{8ACE321A-471E-492C-820F-042E590AAB37}" presName="node" presStyleLbl="node1" presStyleIdx="8" presStyleCnt="11">
        <dgm:presLayoutVars>
          <dgm:bulletEnabled val="1"/>
        </dgm:presLayoutVars>
      </dgm:prSet>
      <dgm:spPr/>
    </dgm:pt>
    <dgm:pt modelId="{5EA4F475-2DF0-4441-9FA1-F9F613827166}" type="pres">
      <dgm:prSet presAssocID="{972332F8-97F6-4D46-82E4-153059867E00}" presName="sibTrans" presStyleCnt="0"/>
      <dgm:spPr/>
    </dgm:pt>
    <dgm:pt modelId="{5380F0A4-9294-C748-9B25-728935605963}" type="pres">
      <dgm:prSet presAssocID="{CD5DB270-59AA-4388-9767-826808E4B82E}" presName="node" presStyleLbl="node1" presStyleIdx="9" presStyleCnt="11">
        <dgm:presLayoutVars>
          <dgm:bulletEnabled val="1"/>
        </dgm:presLayoutVars>
      </dgm:prSet>
      <dgm:spPr/>
    </dgm:pt>
    <dgm:pt modelId="{F442E5B1-C19A-9A4E-92F4-678209374070}" type="pres">
      <dgm:prSet presAssocID="{9A79F7DC-24EC-4BDC-B1A6-AE6C7B680096}" presName="sibTrans" presStyleCnt="0"/>
      <dgm:spPr/>
    </dgm:pt>
    <dgm:pt modelId="{93418645-76E7-B54A-91A9-97A5F7047889}" type="pres">
      <dgm:prSet presAssocID="{56D69684-E154-45A7-8E28-FE465AFFFC3F}" presName="node" presStyleLbl="node1" presStyleIdx="10" presStyleCnt="11">
        <dgm:presLayoutVars>
          <dgm:bulletEnabled val="1"/>
        </dgm:presLayoutVars>
      </dgm:prSet>
      <dgm:spPr/>
    </dgm:pt>
  </dgm:ptLst>
  <dgm:cxnLst>
    <dgm:cxn modelId="{D9D85309-9966-3B48-8F48-4C6203DA2224}" type="presOf" srcId="{8CB2C1A7-D69B-4889-943F-1DFCC7E12D85}" destId="{04785D1E-5337-6B48-9D67-761C0340A98A}" srcOrd="0" destOrd="0" presId="urn:microsoft.com/office/officeart/2005/8/layout/default"/>
    <dgm:cxn modelId="{204F4B17-1B69-004A-B2FE-D5FD7B82D29F}" type="presOf" srcId="{CD5DB270-59AA-4388-9767-826808E4B82E}" destId="{5380F0A4-9294-C748-9B25-728935605963}" srcOrd="0" destOrd="0" presId="urn:microsoft.com/office/officeart/2005/8/layout/default"/>
    <dgm:cxn modelId="{96A5871B-2649-4C5A-87A5-E62730820865}" srcId="{24B80814-A459-49BA-B387-5E54F589CA14}" destId="{C34519E7-19BA-437C-B732-F333B20C9FA5}" srcOrd="3" destOrd="0" parTransId="{EC5BEF7A-3015-43AE-BAB4-451FA23226F2}" sibTransId="{42B29F5F-8A47-427B-8D7F-3C222F694BC0}"/>
    <dgm:cxn modelId="{25B1E91D-7491-4DAC-BDE0-1BC75A7246E7}" srcId="{24B80814-A459-49BA-B387-5E54F589CA14}" destId="{E29A0DCD-2EF0-4C52-BEB1-5FBB0A717484}" srcOrd="6" destOrd="0" parTransId="{0CF44FE0-B7F6-42EC-B5C9-3CC754BEAA09}" sibTransId="{5DA2F5C7-9FCA-4BF8-A604-4CBCB8AAD554}"/>
    <dgm:cxn modelId="{33B2301F-C462-4514-B27F-C4014D49B53E}" srcId="{24B80814-A459-49BA-B387-5E54F589CA14}" destId="{56D69684-E154-45A7-8E28-FE465AFFFC3F}" srcOrd="10" destOrd="0" parTransId="{6CE2D845-3422-4906-AAF9-199933385CEE}" sibTransId="{2E9DFB58-B835-4696-82A7-F152F0D221C1}"/>
    <dgm:cxn modelId="{F5D9B32F-1BCB-4435-BD0A-34CDB2D784F7}" srcId="{24B80814-A459-49BA-B387-5E54F589CA14}" destId="{8ACE321A-471E-492C-820F-042E590AAB37}" srcOrd="8" destOrd="0" parTransId="{0A82530F-9B14-42B9-B266-896563EADDC8}" sibTransId="{972332F8-97F6-4D46-82E4-153059867E00}"/>
    <dgm:cxn modelId="{AAE2705D-5427-A745-B268-FD447A5BE9D0}" type="presOf" srcId="{52310EA4-5A94-46C1-9289-462478207903}" destId="{BE4AF756-87E9-544F-A5E9-62827EBF022E}" srcOrd="0" destOrd="0" presId="urn:microsoft.com/office/officeart/2005/8/layout/default"/>
    <dgm:cxn modelId="{FEC00966-0745-488C-8255-A91A8B53235A}" srcId="{24B80814-A459-49BA-B387-5E54F589CA14}" destId="{04C34ECE-3D6B-4646-998B-19311603B221}" srcOrd="7" destOrd="0" parTransId="{06EB03B5-7E7D-451B-9F86-274F4655E289}" sibTransId="{1611BA0F-4ADF-4D25-99C9-CA1ADB3B4B35}"/>
    <dgm:cxn modelId="{91C5D168-6760-44C7-85C4-EEC0AF9AC5A3}" srcId="{24B80814-A459-49BA-B387-5E54F589CA14}" destId="{52310EA4-5A94-46C1-9289-462478207903}" srcOrd="0" destOrd="0" parTransId="{E9345C5A-A171-4699-843C-6AE9202BCDFC}" sibTransId="{4E85740F-70D7-4F24-96DF-23B6FC530BAF}"/>
    <dgm:cxn modelId="{02CB9E70-4FB1-434C-B1A6-A2488E00A238}" type="presOf" srcId="{D41812D4-3B62-480F-951D-D2BEDAF22D8F}" destId="{DDCE3487-BFE8-1549-9262-2B5F4F334B32}" srcOrd="0" destOrd="0" presId="urn:microsoft.com/office/officeart/2005/8/layout/default"/>
    <dgm:cxn modelId="{B6231C72-C22E-4A0A-BC56-BE67EBF837F2}" srcId="{24B80814-A459-49BA-B387-5E54F589CA14}" destId="{019A378B-6879-4F0F-A2EF-5C719158D080}" srcOrd="1" destOrd="0" parTransId="{B9FD6CA1-F5D7-4CFA-8C14-1B3DA2ECA50B}" sibTransId="{85BC79A6-E114-4AF4-B7AE-D2E9669C19DB}"/>
    <dgm:cxn modelId="{0A1D4578-5C5F-F34E-BE12-05D00CF9B6FA}" type="presOf" srcId="{56D69684-E154-45A7-8E28-FE465AFFFC3F}" destId="{93418645-76E7-B54A-91A9-97A5F7047889}" srcOrd="0" destOrd="0" presId="urn:microsoft.com/office/officeart/2005/8/layout/default"/>
    <dgm:cxn modelId="{524A6A98-F9AD-AD49-8770-B1C8C731B759}" type="presOf" srcId="{8ACE321A-471E-492C-820F-042E590AAB37}" destId="{D37F1195-D5D6-3C41-B718-978A6DEA8CA9}" srcOrd="0" destOrd="0" presId="urn:microsoft.com/office/officeart/2005/8/layout/default"/>
    <dgm:cxn modelId="{4E93EE9A-9454-CF4F-90F4-E12DE29D7D1B}" type="presOf" srcId="{019A378B-6879-4F0F-A2EF-5C719158D080}" destId="{8570E4BB-2861-A34A-B67F-969D52E2D0AC}" srcOrd="0" destOrd="0" presId="urn:microsoft.com/office/officeart/2005/8/layout/default"/>
    <dgm:cxn modelId="{1D7669A7-397E-564E-B17E-AF5233534266}" type="presOf" srcId="{24B80814-A459-49BA-B387-5E54F589CA14}" destId="{C71D9241-0406-8B41-8F36-04FCC2FE85B7}" srcOrd="0" destOrd="0" presId="urn:microsoft.com/office/officeart/2005/8/layout/default"/>
    <dgm:cxn modelId="{74A716A9-7746-4188-A1A1-8F38D75ECECE}" srcId="{24B80814-A459-49BA-B387-5E54F589CA14}" destId="{AFAF509B-D613-408F-BF72-990797CD1632}" srcOrd="4" destOrd="0" parTransId="{E440288B-1692-4118-AC23-245D9AA8DF34}" sibTransId="{E701540A-0C0C-43E6-BDDA-7B78E64788FA}"/>
    <dgm:cxn modelId="{A0C58EBA-7021-7147-AF3F-87E88E3E4722}" type="presOf" srcId="{AFAF509B-D613-408F-BF72-990797CD1632}" destId="{876B0CBF-25C6-7A49-82F1-6D873A76B84E}" srcOrd="0" destOrd="0" presId="urn:microsoft.com/office/officeart/2005/8/layout/default"/>
    <dgm:cxn modelId="{AA3027DE-C81B-E340-ACA9-9442C0C4E600}" type="presOf" srcId="{04C34ECE-3D6B-4646-998B-19311603B221}" destId="{DF7ABC86-FD09-B648-BEB7-857F8CBE0AB2}" srcOrd="0" destOrd="0" presId="urn:microsoft.com/office/officeart/2005/8/layout/default"/>
    <dgm:cxn modelId="{1B3E14E1-264D-41AF-8CCB-DAAACA51A91E}" srcId="{24B80814-A459-49BA-B387-5E54F589CA14}" destId="{8CB2C1A7-D69B-4889-943F-1DFCC7E12D85}" srcOrd="5" destOrd="0" parTransId="{31F32E3D-7DAD-4BC1-B439-28DBF064B788}" sibTransId="{28013DE4-1D24-4041-B8CA-6EFFF321E29E}"/>
    <dgm:cxn modelId="{D0FC81E8-B25B-4B49-A079-038CB956F44A}" srcId="{24B80814-A459-49BA-B387-5E54F589CA14}" destId="{D41812D4-3B62-480F-951D-D2BEDAF22D8F}" srcOrd="2" destOrd="0" parTransId="{A51CCC9C-1350-47BC-A2F0-D6046EF80575}" sibTransId="{EEE77356-6086-4545-9863-B9213033BEB1}"/>
    <dgm:cxn modelId="{1FD416EB-9728-444A-9BA5-312252343301}" type="presOf" srcId="{C34519E7-19BA-437C-B732-F333B20C9FA5}" destId="{A4B19333-31CC-E64F-89E9-A6707B17F411}" srcOrd="0" destOrd="0" presId="urn:microsoft.com/office/officeart/2005/8/layout/default"/>
    <dgm:cxn modelId="{C6041AF7-573D-4FDC-9B5F-4E0935A28BB7}" srcId="{24B80814-A459-49BA-B387-5E54F589CA14}" destId="{CD5DB270-59AA-4388-9767-826808E4B82E}" srcOrd="9" destOrd="0" parTransId="{235DA133-686B-4D5C-BF87-87FB979E48D1}" sibTransId="{9A79F7DC-24EC-4BDC-B1A6-AE6C7B680096}"/>
    <dgm:cxn modelId="{583F08FE-464E-9641-873E-93A7E224C9DF}" type="presOf" srcId="{E29A0DCD-2EF0-4C52-BEB1-5FBB0A717484}" destId="{BDD1E137-602C-D84E-AFF1-0B8AF50D3643}" srcOrd="0" destOrd="0" presId="urn:microsoft.com/office/officeart/2005/8/layout/default"/>
    <dgm:cxn modelId="{17A9A4FC-404F-394C-9FD8-D0760B7A05B0}" type="presParOf" srcId="{C71D9241-0406-8B41-8F36-04FCC2FE85B7}" destId="{BE4AF756-87E9-544F-A5E9-62827EBF022E}" srcOrd="0" destOrd="0" presId="urn:microsoft.com/office/officeart/2005/8/layout/default"/>
    <dgm:cxn modelId="{E7E30EFD-607B-8042-992E-EC696A158C3F}" type="presParOf" srcId="{C71D9241-0406-8B41-8F36-04FCC2FE85B7}" destId="{C114A527-3221-544B-A737-ADD88899F333}" srcOrd="1" destOrd="0" presId="urn:microsoft.com/office/officeart/2005/8/layout/default"/>
    <dgm:cxn modelId="{0294ADAA-6F8C-BD48-9C07-C9E2DECFD878}" type="presParOf" srcId="{C71D9241-0406-8B41-8F36-04FCC2FE85B7}" destId="{8570E4BB-2861-A34A-B67F-969D52E2D0AC}" srcOrd="2" destOrd="0" presId="urn:microsoft.com/office/officeart/2005/8/layout/default"/>
    <dgm:cxn modelId="{C7D13A84-807B-CE42-8F2D-BC408C9326E1}" type="presParOf" srcId="{C71D9241-0406-8B41-8F36-04FCC2FE85B7}" destId="{64EE0006-C9CA-214A-9E31-CBEB3432D650}" srcOrd="3" destOrd="0" presId="urn:microsoft.com/office/officeart/2005/8/layout/default"/>
    <dgm:cxn modelId="{CF21F723-4127-7247-B573-0EDD7A3285E9}" type="presParOf" srcId="{C71D9241-0406-8B41-8F36-04FCC2FE85B7}" destId="{DDCE3487-BFE8-1549-9262-2B5F4F334B32}" srcOrd="4" destOrd="0" presId="urn:microsoft.com/office/officeart/2005/8/layout/default"/>
    <dgm:cxn modelId="{92938E7B-7DB2-8647-92C7-2542283ABAC5}" type="presParOf" srcId="{C71D9241-0406-8B41-8F36-04FCC2FE85B7}" destId="{3EDEEDF2-B05D-7143-8992-54C5E9ABBDE0}" srcOrd="5" destOrd="0" presId="urn:microsoft.com/office/officeart/2005/8/layout/default"/>
    <dgm:cxn modelId="{D827EC87-713D-F142-BD41-860198A4B383}" type="presParOf" srcId="{C71D9241-0406-8B41-8F36-04FCC2FE85B7}" destId="{A4B19333-31CC-E64F-89E9-A6707B17F411}" srcOrd="6" destOrd="0" presId="urn:microsoft.com/office/officeart/2005/8/layout/default"/>
    <dgm:cxn modelId="{BFDACECD-528D-C147-9929-05FA00B35363}" type="presParOf" srcId="{C71D9241-0406-8B41-8F36-04FCC2FE85B7}" destId="{B841FC1A-68A3-B542-B371-F1178CC46224}" srcOrd="7" destOrd="0" presId="urn:microsoft.com/office/officeart/2005/8/layout/default"/>
    <dgm:cxn modelId="{568F3385-647C-A348-BFF3-83538B27354C}" type="presParOf" srcId="{C71D9241-0406-8B41-8F36-04FCC2FE85B7}" destId="{876B0CBF-25C6-7A49-82F1-6D873A76B84E}" srcOrd="8" destOrd="0" presId="urn:microsoft.com/office/officeart/2005/8/layout/default"/>
    <dgm:cxn modelId="{31F34328-4CE1-EE4B-9A9D-BC13BBE136E1}" type="presParOf" srcId="{C71D9241-0406-8B41-8F36-04FCC2FE85B7}" destId="{D3814186-B3BC-2744-8600-1D2896CE13F7}" srcOrd="9" destOrd="0" presId="urn:microsoft.com/office/officeart/2005/8/layout/default"/>
    <dgm:cxn modelId="{C4B1E1AA-49E4-EA4A-AD2E-A9BBF811726C}" type="presParOf" srcId="{C71D9241-0406-8B41-8F36-04FCC2FE85B7}" destId="{04785D1E-5337-6B48-9D67-761C0340A98A}" srcOrd="10" destOrd="0" presId="urn:microsoft.com/office/officeart/2005/8/layout/default"/>
    <dgm:cxn modelId="{C177B6F3-9112-3F41-9634-8565604B510F}" type="presParOf" srcId="{C71D9241-0406-8B41-8F36-04FCC2FE85B7}" destId="{05F9CA9E-4F41-5D45-BEA6-7F85AAF4C271}" srcOrd="11" destOrd="0" presId="urn:microsoft.com/office/officeart/2005/8/layout/default"/>
    <dgm:cxn modelId="{9327FB3C-A2F3-CB4F-BD64-44454FB467C0}" type="presParOf" srcId="{C71D9241-0406-8B41-8F36-04FCC2FE85B7}" destId="{BDD1E137-602C-D84E-AFF1-0B8AF50D3643}" srcOrd="12" destOrd="0" presId="urn:microsoft.com/office/officeart/2005/8/layout/default"/>
    <dgm:cxn modelId="{EA29CB87-7AA7-6D47-AF7A-4186B9EFA9B3}" type="presParOf" srcId="{C71D9241-0406-8B41-8F36-04FCC2FE85B7}" destId="{53E4906F-D008-B54A-BE4A-B55943FD9CF0}" srcOrd="13" destOrd="0" presId="urn:microsoft.com/office/officeart/2005/8/layout/default"/>
    <dgm:cxn modelId="{B292C1B9-54CE-2146-B872-47862D352A91}" type="presParOf" srcId="{C71D9241-0406-8B41-8F36-04FCC2FE85B7}" destId="{DF7ABC86-FD09-B648-BEB7-857F8CBE0AB2}" srcOrd="14" destOrd="0" presId="urn:microsoft.com/office/officeart/2005/8/layout/default"/>
    <dgm:cxn modelId="{5C15C89C-C9E2-AF4C-AD92-D06CB1BBF6B9}" type="presParOf" srcId="{C71D9241-0406-8B41-8F36-04FCC2FE85B7}" destId="{F423073F-1E9F-5649-B257-01976C493E83}" srcOrd="15" destOrd="0" presId="urn:microsoft.com/office/officeart/2005/8/layout/default"/>
    <dgm:cxn modelId="{A0525EDA-5D39-4547-81ED-E7E4418C81AF}" type="presParOf" srcId="{C71D9241-0406-8B41-8F36-04FCC2FE85B7}" destId="{D37F1195-D5D6-3C41-B718-978A6DEA8CA9}" srcOrd="16" destOrd="0" presId="urn:microsoft.com/office/officeart/2005/8/layout/default"/>
    <dgm:cxn modelId="{BCB8E476-CF17-D04D-BF1A-51796C7C7F99}" type="presParOf" srcId="{C71D9241-0406-8B41-8F36-04FCC2FE85B7}" destId="{5EA4F475-2DF0-4441-9FA1-F9F613827166}" srcOrd="17" destOrd="0" presId="urn:microsoft.com/office/officeart/2005/8/layout/default"/>
    <dgm:cxn modelId="{A78D6B94-4E14-A049-B514-E12A001DBD9F}" type="presParOf" srcId="{C71D9241-0406-8B41-8F36-04FCC2FE85B7}" destId="{5380F0A4-9294-C748-9B25-728935605963}" srcOrd="18" destOrd="0" presId="urn:microsoft.com/office/officeart/2005/8/layout/default"/>
    <dgm:cxn modelId="{1CA57E81-1846-0A48-91A7-4CB71DEF6985}" type="presParOf" srcId="{C71D9241-0406-8B41-8F36-04FCC2FE85B7}" destId="{F442E5B1-C19A-9A4E-92F4-678209374070}" srcOrd="19" destOrd="0" presId="urn:microsoft.com/office/officeart/2005/8/layout/default"/>
    <dgm:cxn modelId="{A00A5F54-6CAF-FD43-AD4C-D430DC726C03}" type="presParOf" srcId="{C71D9241-0406-8B41-8F36-04FCC2FE85B7}" destId="{93418645-76E7-B54A-91A9-97A5F7047889}"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A81DD3-454F-4A16-85CA-FFB4E16C72EE}"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40DE82D9-7663-45B9-B879-A8AA8345B5A2}">
      <dgm:prSet/>
      <dgm:spPr/>
      <dgm:t>
        <a:bodyPr/>
        <a:lstStyle/>
        <a:p>
          <a:r>
            <a:rPr lang="en-US" dirty="0"/>
            <a:t>As of March 2024, 57 patients were referred to neoadjuvant pathway in Leeds.</a:t>
          </a:r>
        </a:p>
      </dgm:t>
    </dgm:pt>
    <dgm:pt modelId="{E50B64F1-92E5-4B26-9F74-1DDCA84028D0}" type="parTrans" cxnId="{9251C160-A965-4AEA-87AE-7DABC9208A9C}">
      <dgm:prSet/>
      <dgm:spPr/>
      <dgm:t>
        <a:bodyPr/>
        <a:lstStyle/>
        <a:p>
          <a:endParaRPr lang="en-US"/>
        </a:p>
      </dgm:t>
    </dgm:pt>
    <dgm:pt modelId="{19FF4CB5-011E-4FC6-B66C-2EFD1E610A5E}" type="sibTrans" cxnId="{9251C160-A965-4AEA-87AE-7DABC9208A9C}">
      <dgm:prSet/>
      <dgm:spPr/>
      <dgm:t>
        <a:bodyPr/>
        <a:lstStyle/>
        <a:p>
          <a:endParaRPr lang="en-US"/>
        </a:p>
      </dgm:t>
    </dgm:pt>
    <dgm:pt modelId="{8FA8B6C1-4BDC-4ABD-A85F-0BA7FCA05AB6}">
      <dgm:prSet/>
      <dgm:spPr/>
      <dgm:t>
        <a:bodyPr/>
        <a:lstStyle/>
        <a:p>
          <a:r>
            <a:rPr lang="en-US" dirty="0"/>
            <a:t>35 proceeded to surgery</a:t>
          </a:r>
        </a:p>
      </dgm:t>
    </dgm:pt>
    <dgm:pt modelId="{1A208A2B-9214-42B0-ABBD-9BB622CA997A}" type="parTrans" cxnId="{CE45F80E-D281-4CBB-91CD-7F208B85C274}">
      <dgm:prSet/>
      <dgm:spPr/>
      <dgm:t>
        <a:bodyPr/>
        <a:lstStyle/>
        <a:p>
          <a:endParaRPr lang="en-US"/>
        </a:p>
      </dgm:t>
    </dgm:pt>
    <dgm:pt modelId="{773313BD-2944-4F70-BD9C-132E2E386DF5}" type="sibTrans" cxnId="{CE45F80E-D281-4CBB-91CD-7F208B85C274}">
      <dgm:prSet/>
      <dgm:spPr/>
      <dgm:t>
        <a:bodyPr/>
        <a:lstStyle/>
        <a:p>
          <a:endParaRPr lang="en-US"/>
        </a:p>
      </dgm:t>
    </dgm:pt>
    <dgm:pt modelId="{66CAB008-9EC6-4CDC-9C83-6C8E8B044DB5}">
      <dgm:prSet/>
      <dgm:spPr/>
      <dgm:t>
        <a:bodyPr/>
        <a:lstStyle/>
        <a:p>
          <a:r>
            <a:rPr lang="en-US" dirty="0"/>
            <a:t>6 could not proceed to surgery due to disease progression (4) or poor fitness</a:t>
          </a:r>
        </a:p>
      </dgm:t>
    </dgm:pt>
    <dgm:pt modelId="{DB7F1B67-2989-4415-86B6-C24D91A9530E}" type="parTrans" cxnId="{52C31B1D-76CB-44F3-A302-A4319963C383}">
      <dgm:prSet/>
      <dgm:spPr/>
      <dgm:t>
        <a:bodyPr/>
        <a:lstStyle/>
        <a:p>
          <a:endParaRPr lang="en-US"/>
        </a:p>
      </dgm:t>
    </dgm:pt>
    <dgm:pt modelId="{C00208FF-BB88-4229-B951-D0BD5088EC1B}" type="sibTrans" cxnId="{52C31B1D-76CB-44F3-A302-A4319963C383}">
      <dgm:prSet/>
      <dgm:spPr/>
      <dgm:t>
        <a:bodyPr/>
        <a:lstStyle/>
        <a:p>
          <a:endParaRPr lang="en-US"/>
        </a:p>
      </dgm:t>
    </dgm:pt>
    <dgm:pt modelId="{D8858EEF-12E7-4FB5-BD8F-F57DE1AE89CC}">
      <dgm:prSet/>
      <dgm:spPr/>
      <dgm:t>
        <a:bodyPr/>
        <a:lstStyle/>
        <a:p>
          <a:r>
            <a:rPr lang="en-US" dirty="0"/>
            <a:t>16 are still in the pathway</a:t>
          </a:r>
        </a:p>
      </dgm:t>
    </dgm:pt>
    <dgm:pt modelId="{DF6C3FEB-AB78-47A7-914D-FEE1BE58A336}" type="parTrans" cxnId="{F40FBA0C-3909-4827-922F-C4EC7B633356}">
      <dgm:prSet/>
      <dgm:spPr/>
      <dgm:t>
        <a:bodyPr/>
        <a:lstStyle/>
        <a:p>
          <a:endParaRPr lang="en-US"/>
        </a:p>
      </dgm:t>
    </dgm:pt>
    <dgm:pt modelId="{95110BD5-949C-45F1-A20A-17BE0CF39986}" type="sibTrans" cxnId="{F40FBA0C-3909-4827-922F-C4EC7B633356}">
      <dgm:prSet/>
      <dgm:spPr/>
      <dgm:t>
        <a:bodyPr/>
        <a:lstStyle/>
        <a:p>
          <a:endParaRPr lang="en-US"/>
        </a:p>
      </dgm:t>
    </dgm:pt>
    <dgm:pt modelId="{6E337E0E-1081-DF44-AD49-A6493BB3783A}" type="pres">
      <dgm:prSet presAssocID="{59A81DD3-454F-4A16-85CA-FFB4E16C72EE}" presName="vert0" presStyleCnt="0">
        <dgm:presLayoutVars>
          <dgm:dir/>
          <dgm:animOne val="branch"/>
          <dgm:animLvl val="lvl"/>
        </dgm:presLayoutVars>
      </dgm:prSet>
      <dgm:spPr/>
    </dgm:pt>
    <dgm:pt modelId="{C5493940-65E3-8443-BC05-6DA9A551C547}" type="pres">
      <dgm:prSet presAssocID="{40DE82D9-7663-45B9-B879-A8AA8345B5A2}" presName="thickLine" presStyleLbl="alignNode1" presStyleIdx="0" presStyleCnt="4"/>
      <dgm:spPr/>
    </dgm:pt>
    <dgm:pt modelId="{56D4B9EC-EE21-B74F-93EF-805ABD4C484A}" type="pres">
      <dgm:prSet presAssocID="{40DE82D9-7663-45B9-B879-A8AA8345B5A2}" presName="horz1" presStyleCnt="0"/>
      <dgm:spPr/>
    </dgm:pt>
    <dgm:pt modelId="{6C44839F-055D-A147-A2B1-359EDE0C532A}" type="pres">
      <dgm:prSet presAssocID="{40DE82D9-7663-45B9-B879-A8AA8345B5A2}" presName="tx1" presStyleLbl="revTx" presStyleIdx="0" presStyleCnt="4"/>
      <dgm:spPr/>
    </dgm:pt>
    <dgm:pt modelId="{1CE55905-8F50-594D-B1A8-1561E26F004A}" type="pres">
      <dgm:prSet presAssocID="{40DE82D9-7663-45B9-B879-A8AA8345B5A2}" presName="vert1" presStyleCnt="0"/>
      <dgm:spPr/>
    </dgm:pt>
    <dgm:pt modelId="{CD607220-AE29-CF4D-A663-E01A6F6C3E41}" type="pres">
      <dgm:prSet presAssocID="{8FA8B6C1-4BDC-4ABD-A85F-0BA7FCA05AB6}" presName="thickLine" presStyleLbl="alignNode1" presStyleIdx="1" presStyleCnt="4"/>
      <dgm:spPr/>
    </dgm:pt>
    <dgm:pt modelId="{02B90F54-1537-B34F-96BC-FD807DE78D77}" type="pres">
      <dgm:prSet presAssocID="{8FA8B6C1-4BDC-4ABD-A85F-0BA7FCA05AB6}" presName="horz1" presStyleCnt="0"/>
      <dgm:spPr/>
    </dgm:pt>
    <dgm:pt modelId="{0DD1B1F0-BEC6-6F43-8164-0919A7A0FCE7}" type="pres">
      <dgm:prSet presAssocID="{8FA8B6C1-4BDC-4ABD-A85F-0BA7FCA05AB6}" presName="tx1" presStyleLbl="revTx" presStyleIdx="1" presStyleCnt="4"/>
      <dgm:spPr/>
    </dgm:pt>
    <dgm:pt modelId="{0D0C4824-5BAB-E14A-92FA-1C988EA24400}" type="pres">
      <dgm:prSet presAssocID="{8FA8B6C1-4BDC-4ABD-A85F-0BA7FCA05AB6}" presName="vert1" presStyleCnt="0"/>
      <dgm:spPr/>
    </dgm:pt>
    <dgm:pt modelId="{BF0B2967-0B54-8149-B37F-54CF7D2B9CDC}" type="pres">
      <dgm:prSet presAssocID="{66CAB008-9EC6-4CDC-9C83-6C8E8B044DB5}" presName="thickLine" presStyleLbl="alignNode1" presStyleIdx="2" presStyleCnt="4"/>
      <dgm:spPr/>
    </dgm:pt>
    <dgm:pt modelId="{2BAA25C8-4416-B54D-BBD8-F8DD1CF628E4}" type="pres">
      <dgm:prSet presAssocID="{66CAB008-9EC6-4CDC-9C83-6C8E8B044DB5}" presName="horz1" presStyleCnt="0"/>
      <dgm:spPr/>
    </dgm:pt>
    <dgm:pt modelId="{528EC997-1496-5349-BBAC-B8319E8C7FB7}" type="pres">
      <dgm:prSet presAssocID="{66CAB008-9EC6-4CDC-9C83-6C8E8B044DB5}" presName="tx1" presStyleLbl="revTx" presStyleIdx="2" presStyleCnt="4"/>
      <dgm:spPr/>
    </dgm:pt>
    <dgm:pt modelId="{5BAC4EF0-8525-504B-AE4C-98A20A71F864}" type="pres">
      <dgm:prSet presAssocID="{66CAB008-9EC6-4CDC-9C83-6C8E8B044DB5}" presName="vert1" presStyleCnt="0"/>
      <dgm:spPr/>
    </dgm:pt>
    <dgm:pt modelId="{C00F0B96-EE9E-D141-A9A7-96CC6642F697}" type="pres">
      <dgm:prSet presAssocID="{D8858EEF-12E7-4FB5-BD8F-F57DE1AE89CC}" presName="thickLine" presStyleLbl="alignNode1" presStyleIdx="3" presStyleCnt="4"/>
      <dgm:spPr/>
    </dgm:pt>
    <dgm:pt modelId="{774D29C8-51C7-BA4D-A94E-CA87DD7127EC}" type="pres">
      <dgm:prSet presAssocID="{D8858EEF-12E7-4FB5-BD8F-F57DE1AE89CC}" presName="horz1" presStyleCnt="0"/>
      <dgm:spPr/>
    </dgm:pt>
    <dgm:pt modelId="{4F9AEBAA-3579-F244-AD5C-0367983F5814}" type="pres">
      <dgm:prSet presAssocID="{D8858EEF-12E7-4FB5-BD8F-F57DE1AE89CC}" presName="tx1" presStyleLbl="revTx" presStyleIdx="3" presStyleCnt="4"/>
      <dgm:spPr/>
    </dgm:pt>
    <dgm:pt modelId="{A6D65FD0-4762-2448-83EA-DE0C24F465B5}" type="pres">
      <dgm:prSet presAssocID="{D8858EEF-12E7-4FB5-BD8F-F57DE1AE89CC}" presName="vert1" presStyleCnt="0"/>
      <dgm:spPr/>
    </dgm:pt>
  </dgm:ptLst>
  <dgm:cxnLst>
    <dgm:cxn modelId="{F40FBA0C-3909-4827-922F-C4EC7B633356}" srcId="{59A81DD3-454F-4A16-85CA-FFB4E16C72EE}" destId="{D8858EEF-12E7-4FB5-BD8F-F57DE1AE89CC}" srcOrd="3" destOrd="0" parTransId="{DF6C3FEB-AB78-47A7-914D-FEE1BE58A336}" sibTransId="{95110BD5-949C-45F1-A20A-17BE0CF39986}"/>
    <dgm:cxn modelId="{CE45F80E-D281-4CBB-91CD-7F208B85C274}" srcId="{59A81DD3-454F-4A16-85CA-FFB4E16C72EE}" destId="{8FA8B6C1-4BDC-4ABD-A85F-0BA7FCA05AB6}" srcOrd="1" destOrd="0" parTransId="{1A208A2B-9214-42B0-ABBD-9BB622CA997A}" sibTransId="{773313BD-2944-4F70-BD9C-132E2E386DF5}"/>
    <dgm:cxn modelId="{90196416-21AD-7647-94B0-36ED2E203448}" type="presOf" srcId="{66CAB008-9EC6-4CDC-9C83-6C8E8B044DB5}" destId="{528EC997-1496-5349-BBAC-B8319E8C7FB7}" srcOrd="0" destOrd="0" presId="urn:microsoft.com/office/officeart/2008/layout/LinedList"/>
    <dgm:cxn modelId="{52C31B1D-76CB-44F3-A302-A4319963C383}" srcId="{59A81DD3-454F-4A16-85CA-FFB4E16C72EE}" destId="{66CAB008-9EC6-4CDC-9C83-6C8E8B044DB5}" srcOrd="2" destOrd="0" parTransId="{DB7F1B67-2989-4415-86B6-C24D91A9530E}" sibTransId="{C00208FF-BB88-4229-B951-D0BD5088EC1B}"/>
    <dgm:cxn modelId="{842D1021-0E53-BF4E-9950-A0921D44155D}" type="presOf" srcId="{D8858EEF-12E7-4FB5-BD8F-F57DE1AE89CC}" destId="{4F9AEBAA-3579-F244-AD5C-0367983F5814}" srcOrd="0" destOrd="0" presId="urn:microsoft.com/office/officeart/2008/layout/LinedList"/>
    <dgm:cxn modelId="{9251C160-A965-4AEA-87AE-7DABC9208A9C}" srcId="{59A81DD3-454F-4A16-85CA-FFB4E16C72EE}" destId="{40DE82D9-7663-45B9-B879-A8AA8345B5A2}" srcOrd="0" destOrd="0" parTransId="{E50B64F1-92E5-4B26-9F74-1DDCA84028D0}" sibTransId="{19FF4CB5-011E-4FC6-B66C-2EFD1E610A5E}"/>
    <dgm:cxn modelId="{186D5297-CC7B-B341-A9BD-9CF7714B3369}" type="presOf" srcId="{59A81DD3-454F-4A16-85CA-FFB4E16C72EE}" destId="{6E337E0E-1081-DF44-AD49-A6493BB3783A}" srcOrd="0" destOrd="0" presId="urn:microsoft.com/office/officeart/2008/layout/LinedList"/>
    <dgm:cxn modelId="{81FDD897-F491-EC41-9347-B293257A6564}" type="presOf" srcId="{40DE82D9-7663-45B9-B879-A8AA8345B5A2}" destId="{6C44839F-055D-A147-A2B1-359EDE0C532A}" srcOrd="0" destOrd="0" presId="urn:microsoft.com/office/officeart/2008/layout/LinedList"/>
    <dgm:cxn modelId="{736450A7-7267-C446-8845-DBC4C4BB47F3}" type="presOf" srcId="{8FA8B6C1-4BDC-4ABD-A85F-0BA7FCA05AB6}" destId="{0DD1B1F0-BEC6-6F43-8164-0919A7A0FCE7}" srcOrd="0" destOrd="0" presId="urn:microsoft.com/office/officeart/2008/layout/LinedList"/>
    <dgm:cxn modelId="{16F5815B-40B9-4746-A733-8E948B64D4B2}" type="presParOf" srcId="{6E337E0E-1081-DF44-AD49-A6493BB3783A}" destId="{C5493940-65E3-8443-BC05-6DA9A551C547}" srcOrd="0" destOrd="0" presId="urn:microsoft.com/office/officeart/2008/layout/LinedList"/>
    <dgm:cxn modelId="{E51B96A0-D247-8B4C-8CE9-4B34FD6DF5E5}" type="presParOf" srcId="{6E337E0E-1081-DF44-AD49-A6493BB3783A}" destId="{56D4B9EC-EE21-B74F-93EF-805ABD4C484A}" srcOrd="1" destOrd="0" presId="urn:microsoft.com/office/officeart/2008/layout/LinedList"/>
    <dgm:cxn modelId="{32B93E69-E76A-8047-9A4E-33828216872A}" type="presParOf" srcId="{56D4B9EC-EE21-B74F-93EF-805ABD4C484A}" destId="{6C44839F-055D-A147-A2B1-359EDE0C532A}" srcOrd="0" destOrd="0" presId="urn:microsoft.com/office/officeart/2008/layout/LinedList"/>
    <dgm:cxn modelId="{D0DD4688-353E-C742-9209-9828739F34BD}" type="presParOf" srcId="{56D4B9EC-EE21-B74F-93EF-805ABD4C484A}" destId="{1CE55905-8F50-594D-B1A8-1561E26F004A}" srcOrd="1" destOrd="0" presId="urn:microsoft.com/office/officeart/2008/layout/LinedList"/>
    <dgm:cxn modelId="{90B23728-D95E-A544-B4EA-2D64D35E89F5}" type="presParOf" srcId="{6E337E0E-1081-DF44-AD49-A6493BB3783A}" destId="{CD607220-AE29-CF4D-A663-E01A6F6C3E41}" srcOrd="2" destOrd="0" presId="urn:microsoft.com/office/officeart/2008/layout/LinedList"/>
    <dgm:cxn modelId="{B7955916-1960-E749-A903-E7797E5BC774}" type="presParOf" srcId="{6E337E0E-1081-DF44-AD49-A6493BB3783A}" destId="{02B90F54-1537-B34F-96BC-FD807DE78D77}" srcOrd="3" destOrd="0" presId="urn:microsoft.com/office/officeart/2008/layout/LinedList"/>
    <dgm:cxn modelId="{52AD3926-DD91-C545-970A-54C340B4F633}" type="presParOf" srcId="{02B90F54-1537-B34F-96BC-FD807DE78D77}" destId="{0DD1B1F0-BEC6-6F43-8164-0919A7A0FCE7}" srcOrd="0" destOrd="0" presId="urn:microsoft.com/office/officeart/2008/layout/LinedList"/>
    <dgm:cxn modelId="{7276B8BA-78F1-9E44-B0D6-94FE2C3B114F}" type="presParOf" srcId="{02B90F54-1537-B34F-96BC-FD807DE78D77}" destId="{0D0C4824-5BAB-E14A-92FA-1C988EA24400}" srcOrd="1" destOrd="0" presId="urn:microsoft.com/office/officeart/2008/layout/LinedList"/>
    <dgm:cxn modelId="{22B7D849-551C-EC49-8CD2-9EF54622B32E}" type="presParOf" srcId="{6E337E0E-1081-DF44-AD49-A6493BB3783A}" destId="{BF0B2967-0B54-8149-B37F-54CF7D2B9CDC}" srcOrd="4" destOrd="0" presId="urn:microsoft.com/office/officeart/2008/layout/LinedList"/>
    <dgm:cxn modelId="{D84286DA-0C06-EF44-9A2B-42C55BF4F35C}" type="presParOf" srcId="{6E337E0E-1081-DF44-AD49-A6493BB3783A}" destId="{2BAA25C8-4416-B54D-BBD8-F8DD1CF628E4}" srcOrd="5" destOrd="0" presId="urn:microsoft.com/office/officeart/2008/layout/LinedList"/>
    <dgm:cxn modelId="{F2F781D4-D643-2548-9286-B223DA5899C1}" type="presParOf" srcId="{2BAA25C8-4416-B54D-BBD8-F8DD1CF628E4}" destId="{528EC997-1496-5349-BBAC-B8319E8C7FB7}" srcOrd="0" destOrd="0" presId="urn:microsoft.com/office/officeart/2008/layout/LinedList"/>
    <dgm:cxn modelId="{6B3E8DEF-C7EB-2B48-A28B-928BA6D636A3}" type="presParOf" srcId="{2BAA25C8-4416-B54D-BBD8-F8DD1CF628E4}" destId="{5BAC4EF0-8525-504B-AE4C-98A20A71F864}" srcOrd="1" destOrd="0" presId="urn:microsoft.com/office/officeart/2008/layout/LinedList"/>
    <dgm:cxn modelId="{EFCACE42-6226-EC40-A423-E0BC88FC96BA}" type="presParOf" srcId="{6E337E0E-1081-DF44-AD49-A6493BB3783A}" destId="{C00F0B96-EE9E-D141-A9A7-96CC6642F697}" srcOrd="6" destOrd="0" presId="urn:microsoft.com/office/officeart/2008/layout/LinedList"/>
    <dgm:cxn modelId="{345F455B-2FD4-B74B-8F1A-F1E6344A3553}" type="presParOf" srcId="{6E337E0E-1081-DF44-AD49-A6493BB3783A}" destId="{774D29C8-51C7-BA4D-A94E-CA87DD7127EC}" srcOrd="7" destOrd="0" presId="urn:microsoft.com/office/officeart/2008/layout/LinedList"/>
    <dgm:cxn modelId="{C8AF91E6-BF41-DA41-A2D9-828BEF3D7CD1}" type="presParOf" srcId="{774D29C8-51C7-BA4D-A94E-CA87DD7127EC}" destId="{4F9AEBAA-3579-F244-AD5C-0367983F5814}" srcOrd="0" destOrd="0" presId="urn:microsoft.com/office/officeart/2008/layout/LinedList"/>
    <dgm:cxn modelId="{B5AB4915-7BF1-7748-9412-DB2A6B6B02CF}" type="presParOf" srcId="{774D29C8-51C7-BA4D-A94E-CA87DD7127EC}" destId="{A6D65FD0-4762-2448-83EA-DE0C24F465B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A258C-6B75-194B-B486-D349FE29D803}">
      <dsp:nvSpPr>
        <dsp:cNvPr id="0" name=""/>
        <dsp:cNvSpPr/>
      </dsp:nvSpPr>
      <dsp:spPr>
        <a:xfrm>
          <a:off x="0" y="352492"/>
          <a:ext cx="7886700" cy="2898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2096" tIns="479044" rIns="61209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Astra Zeneca</a:t>
          </a:r>
        </a:p>
        <a:p>
          <a:pPr marL="228600" lvl="1" indent="-228600" algn="l" defTabSz="1022350">
            <a:lnSpc>
              <a:spcPct val="90000"/>
            </a:lnSpc>
            <a:spcBef>
              <a:spcPct val="0"/>
            </a:spcBef>
            <a:spcAft>
              <a:spcPct val="15000"/>
            </a:spcAft>
            <a:buChar char="•"/>
          </a:pPr>
          <a:r>
            <a:rPr lang="en-US" sz="2300" kern="1200"/>
            <a:t>BMS</a:t>
          </a:r>
        </a:p>
        <a:p>
          <a:pPr marL="228600" lvl="1" indent="-228600" algn="l" defTabSz="1022350">
            <a:lnSpc>
              <a:spcPct val="90000"/>
            </a:lnSpc>
            <a:spcBef>
              <a:spcPct val="0"/>
            </a:spcBef>
            <a:spcAft>
              <a:spcPct val="15000"/>
            </a:spcAft>
            <a:buChar char="•"/>
          </a:pPr>
          <a:r>
            <a:rPr lang="en-US" sz="2300" kern="1200"/>
            <a:t>Ethicon</a:t>
          </a:r>
        </a:p>
        <a:p>
          <a:pPr marL="228600" lvl="1" indent="-228600" algn="l" defTabSz="1022350">
            <a:lnSpc>
              <a:spcPct val="90000"/>
            </a:lnSpc>
            <a:spcBef>
              <a:spcPct val="0"/>
            </a:spcBef>
            <a:spcAft>
              <a:spcPct val="15000"/>
            </a:spcAft>
            <a:buChar char="•"/>
          </a:pPr>
          <a:r>
            <a:rPr lang="en-US" sz="2300" kern="1200"/>
            <a:t>Medtronic</a:t>
          </a:r>
        </a:p>
        <a:p>
          <a:pPr marL="228600" lvl="1" indent="-228600" algn="l" defTabSz="1022350">
            <a:lnSpc>
              <a:spcPct val="90000"/>
            </a:lnSpc>
            <a:spcBef>
              <a:spcPct val="0"/>
            </a:spcBef>
            <a:spcAft>
              <a:spcPct val="15000"/>
            </a:spcAft>
            <a:buChar char="•"/>
          </a:pPr>
          <a:r>
            <a:rPr lang="en-US" sz="2300" kern="1200"/>
            <a:t>MSD</a:t>
          </a:r>
        </a:p>
        <a:p>
          <a:pPr marL="228600" lvl="1" indent="-228600" algn="l" defTabSz="1022350">
            <a:lnSpc>
              <a:spcPct val="90000"/>
            </a:lnSpc>
            <a:spcBef>
              <a:spcPct val="0"/>
            </a:spcBef>
            <a:spcAft>
              <a:spcPct val="15000"/>
            </a:spcAft>
            <a:buChar char="•"/>
          </a:pPr>
          <a:r>
            <a:rPr lang="en-US" sz="2300" kern="1200"/>
            <a:t>Roche</a:t>
          </a:r>
        </a:p>
      </dsp:txBody>
      <dsp:txXfrm>
        <a:off x="0" y="352492"/>
        <a:ext cx="7886700" cy="2898000"/>
      </dsp:txXfrm>
    </dsp:sp>
    <dsp:sp modelId="{0E097E60-C285-5C48-940A-1703BDC678E5}">
      <dsp:nvSpPr>
        <dsp:cNvPr id="0" name=""/>
        <dsp:cNvSpPr/>
      </dsp:nvSpPr>
      <dsp:spPr>
        <a:xfrm>
          <a:off x="394335" y="13012"/>
          <a:ext cx="5520690" cy="67896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22350">
            <a:lnSpc>
              <a:spcPct val="90000"/>
            </a:lnSpc>
            <a:spcBef>
              <a:spcPct val="0"/>
            </a:spcBef>
            <a:spcAft>
              <a:spcPct val="35000"/>
            </a:spcAft>
            <a:buNone/>
          </a:pPr>
          <a:r>
            <a:rPr lang="en-US" sz="2300" kern="1200"/>
            <a:t>Consultancy fees and Advisory Board with</a:t>
          </a:r>
        </a:p>
      </dsp:txBody>
      <dsp:txXfrm>
        <a:off x="427479" y="46156"/>
        <a:ext cx="5454402"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AF756-87E9-544F-A5E9-62827EBF022E}">
      <dsp:nvSpPr>
        <dsp:cNvPr id="0" name=""/>
        <dsp:cNvSpPr/>
      </dsp:nvSpPr>
      <dsp:spPr>
        <a:xfrm>
          <a:off x="436984" y="884"/>
          <a:ext cx="1630867" cy="97852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Patient selected in MDT </a:t>
          </a:r>
          <a:endParaRPr lang="en-US" sz="1100" kern="1200"/>
        </a:p>
      </dsp:txBody>
      <dsp:txXfrm>
        <a:off x="436984" y="884"/>
        <a:ext cx="1630867" cy="978520"/>
      </dsp:txXfrm>
    </dsp:sp>
    <dsp:sp modelId="{8570E4BB-2861-A34A-B67F-969D52E2D0AC}">
      <dsp:nvSpPr>
        <dsp:cNvPr id="0" name=""/>
        <dsp:cNvSpPr/>
      </dsp:nvSpPr>
      <dsp:spPr>
        <a:xfrm>
          <a:off x="2230938" y="884"/>
          <a:ext cx="1630867" cy="97852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Molecular panel and fitness tests</a:t>
          </a:r>
          <a:endParaRPr lang="en-US" sz="1100" kern="1200"/>
        </a:p>
      </dsp:txBody>
      <dsp:txXfrm>
        <a:off x="2230938" y="884"/>
        <a:ext cx="1630867" cy="978520"/>
      </dsp:txXfrm>
    </dsp:sp>
    <dsp:sp modelId="{DDCE3487-BFE8-1549-9262-2B5F4F334B32}">
      <dsp:nvSpPr>
        <dsp:cNvPr id="0" name=""/>
        <dsp:cNvSpPr/>
      </dsp:nvSpPr>
      <dsp:spPr>
        <a:xfrm>
          <a:off x="4024893" y="884"/>
          <a:ext cx="1630867" cy="97852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Sees both surgeon and clinical oncologist to assess fitness and discuss neo adj chemo/IO + surgery Vs concurrent chemo/RT</a:t>
          </a:r>
          <a:endParaRPr lang="en-US" sz="1100" kern="1200"/>
        </a:p>
      </dsp:txBody>
      <dsp:txXfrm>
        <a:off x="4024893" y="884"/>
        <a:ext cx="1630867" cy="978520"/>
      </dsp:txXfrm>
    </dsp:sp>
    <dsp:sp modelId="{A4B19333-31CC-E64F-89E9-A6707B17F411}">
      <dsp:nvSpPr>
        <dsp:cNvPr id="0" name=""/>
        <dsp:cNvSpPr/>
      </dsp:nvSpPr>
      <dsp:spPr>
        <a:xfrm>
          <a:off x="5818848" y="884"/>
          <a:ext cx="1630867" cy="97852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Commences treatment information about timings communicated with surgical nurse coordinator and treating surgeon </a:t>
          </a:r>
          <a:endParaRPr lang="en-US" sz="1100" kern="1200" dirty="0"/>
        </a:p>
      </dsp:txBody>
      <dsp:txXfrm>
        <a:off x="5818848" y="884"/>
        <a:ext cx="1630867" cy="978520"/>
      </dsp:txXfrm>
    </dsp:sp>
    <dsp:sp modelId="{876B0CBF-25C6-7A49-82F1-6D873A76B84E}">
      <dsp:nvSpPr>
        <dsp:cNvPr id="0" name=""/>
        <dsp:cNvSpPr/>
      </dsp:nvSpPr>
      <dsp:spPr>
        <a:xfrm>
          <a:off x="436984" y="1142491"/>
          <a:ext cx="1630867" cy="97852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Provisional surgical date made</a:t>
          </a:r>
          <a:endParaRPr lang="en-US" sz="1100" kern="1200" dirty="0"/>
        </a:p>
      </dsp:txBody>
      <dsp:txXfrm>
        <a:off x="436984" y="1142491"/>
        <a:ext cx="1630867" cy="978520"/>
      </dsp:txXfrm>
    </dsp:sp>
    <dsp:sp modelId="{04785D1E-5337-6B48-9D67-761C0340A98A}">
      <dsp:nvSpPr>
        <dsp:cNvPr id="0" name=""/>
        <dsp:cNvSpPr/>
      </dsp:nvSpPr>
      <dsp:spPr>
        <a:xfrm>
          <a:off x="2230938" y="1142491"/>
          <a:ext cx="1630867" cy="97852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CT after cycle 2 – rediscussed at MDT</a:t>
          </a:r>
          <a:endParaRPr lang="en-US" sz="1100" kern="1200"/>
        </a:p>
      </dsp:txBody>
      <dsp:txXfrm>
        <a:off x="2230938" y="1142491"/>
        <a:ext cx="1630867" cy="978520"/>
      </dsp:txXfrm>
    </dsp:sp>
    <dsp:sp modelId="{BDD1E137-602C-D84E-AFF1-0B8AF50D3643}">
      <dsp:nvSpPr>
        <dsp:cNvPr id="0" name=""/>
        <dsp:cNvSpPr/>
      </dsp:nvSpPr>
      <dsp:spPr>
        <a:xfrm>
          <a:off x="4024893" y="1142491"/>
          <a:ext cx="1630867" cy="97852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Final cycle chemo/IO - additional fitness tests performed </a:t>
          </a:r>
          <a:endParaRPr lang="en-US" sz="1100" kern="1200"/>
        </a:p>
      </dsp:txBody>
      <dsp:txXfrm>
        <a:off x="4024893" y="1142491"/>
        <a:ext cx="1630867" cy="978520"/>
      </dsp:txXfrm>
    </dsp:sp>
    <dsp:sp modelId="{DF7ABC86-FD09-B648-BEB7-857F8CBE0AB2}">
      <dsp:nvSpPr>
        <dsp:cNvPr id="0" name=""/>
        <dsp:cNvSpPr/>
      </dsp:nvSpPr>
      <dsp:spPr>
        <a:xfrm>
          <a:off x="5818848" y="1142491"/>
          <a:ext cx="1630867" cy="97852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Surgery</a:t>
          </a:r>
          <a:endParaRPr lang="en-US" sz="1100" kern="1200"/>
        </a:p>
      </dsp:txBody>
      <dsp:txXfrm>
        <a:off x="5818848" y="1142491"/>
        <a:ext cx="1630867" cy="978520"/>
      </dsp:txXfrm>
    </dsp:sp>
    <dsp:sp modelId="{D37F1195-D5D6-3C41-B718-978A6DEA8CA9}">
      <dsp:nvSpPr>
        <dsp:cNvPr id="0" name=""/>
        <dsp:cNvSpPr/>
      </dsp:nvSpPr>
      <dsp:spPr>
        <a:xfrm>
          <a:off x="1333961" y="2284099"/>
          <a:ext cx="1630867" cy="97852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Post histology discussed in MDT</a:t>
          </a:r>
          <a:endParaRPr lang="en-US" sz="1100" kern="1200"/>
        </a:p>
      </dsp:txBody>
      <dsp:txXfrm>
        <a:off x="1333961" y="2284099"/>
        <a:ext cx="1630867" cy="978520"/>
      </dsp:txXfrm>
    </dsp:sp>
    <dsp:sp modelId="{5380F0A4-9294-C748-9B25-728935605963}">
      <dsp:nvSpPr>
        <dsp:cNvPr id="0" name=""/>
        <dsp:cNvSpPr/>
      </dsp:nvSpPr>
      <dsp:spPr>
        <a:xfrm>
          <a:off x="3127916" y="2284099"/>
          <a:ext cx="1630867" cy="97852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1</a:t>
          </a:r>
          <a:r>
            <a:rPr lang="en-GB" sz="1100" kern="1200" baseline="30000"/>
            <a:t>st</a:t>
          </a:r>
          <a:r>
            <a:rPr lang="en-GB" sz="1100" kern="1200"/>
            <a:t> follow up with treating oncologist with IO tox bloods and follow up survivorship scans requested</a:t>
          </a:r>
          <a:endParaRPr lang="en-US" sz="1100" kern="1200"/>
        </a:p>
      </dsp:txBody>
      <dsp:txXfrm>
        <a:off x="3127916" y="2284099"/>
        <a:ext cx="1630867" cy="978520"/>
      </dsp:txXfrm>
    </dsp:sp>
    <dsp:sp modelId="{93418645-76E7-B54A-91A9-97A5F7047889}">
      <dsp:nvSpPr>
        <dsp:cNvPr id="0" name=""/>
        <dsp:cNvSpPr/>
      </dsp:nvSpPr>
      <dsp:spPr>
        <a:xfrm>
          <a:off x="4921870" y="2284099"/>
          <a:ext cx="1630867" cy="97852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Survivorship clinic – CT scans 6,18,36 M plus TFT,9am cortisol, Hba1c + standard bloods 3 monthly year 1 then with CT bloods</a:t>
          </a:r>
          <a:endParaRPr lang="en-US" sz="1100" kern="1200"/>
        </a:p>
      </dsp:txBody>
      <dsp:txXfrm>
        <a:off x="4921870" y="2284099"/>
        <a:ext cx="1630867" cy="978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93940-65E3-8443-BC05-6DA9A551C547}">
      <dsp:nvSpPr>
        <dsp:cNvPr id="0" name=""/>
        <dsp:cNvSpPr/>
      </dsp:nvSpPr>
      <dsp:spPr>
        <a:xfrm>
          <a:off x="0" y="0"/>
          <a:ext cx="5000124"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C44839F-055D-A147-A2B1-359EDE0C532A}">
      <dsp:nvSpPr>
        <dsp:cNvPr id="0" name=""/>
        <dsp:cNvSpPr/>
      </dsp:nvSpPr>
      <dsp:spPr>
        <a:xfrm>
          <a:off x="0" y="0"/>
          <a:ext cx="5000124" cy="1022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As of March 2024, 57 patients were referred to neoadjuvant pathway in Leeds.</a:t>
          </a:r>
        </a:p>
      </dsp:txBody>
      <dsp:txXfrm>
        <a:off x="0" y="0"/>
        <a:ext cx="5000124" cy="1022610"/>
      </dsp:txXfrm>
    </dsp:sp>
    <dsp:sp modelId="{CD607220-AE29-CF4D-A663-E01A6F6C3E41}">
      <dsp:nvSpPr>
        <dsp:cNvPr id="0" name=""/>
        <dsp:cNvSpPr/>
      </dsp:nvSpPr>
      <dsp:spPr>
        <a:xfrm>
          <a:off x="0" y="1022610"/>
          <a:ext cx="5000124" cy="0"/>
        </a:xfrm>
        <a:prstGeom prst="line">
          <a:avLst/>
        </a:prstGeom>
        <a:gradFill rotWithShape="0">
          <a:gsLst>
            <a:gs pos="0">
              <a:schemeClr val="accent2">
                <a:hueOff val="1560506"/>
                <a:satOff val="-1946"/>
                <a:lumOff val="458"/>
                <a:alphaOff val="0"/>
                <a:tint val="100000"/>
                <a:shade val="100000"/>
                <a:satMod val="130000"/>
              </a:schemeClr>
            </a:gs>
            <a:gs pos="100000">
              <a:schemeClr val="accent2">
                <a:hueOff val="1560506"/>
                <a:satOff val="-1946"/>
                <a:lumOff val="458"/>
                <a:alphaOff val="0"/>
                <a:tint val="50000"/>
                <a:shade val="100000"/>
                <a:satMod val="350000"/>
              </a:schemeClr>
            </a:gs>
          </a:gsLst>
          <a:lin ang="16200000" scaled="0"/>
        </a:gradFill>
        <a:ln w="9525" cap="flat" cmpd="sng" algn="ctr">
          <a:solidFill>
            <a:schemeClr val="accent2">
              <a:hueOff val="1560506"/>
              <a:satOff val="-1946"/>
              <a:lumOff val="45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DD1B1F0-BEC6-6F43-8164-0919A7A0FCE7}">
      <dsp:nvSpPr>
        <dsp:cNvPr id="0" name=""/>
        <dsp:cNvSpPr/>
      </dsp:nvSpPr>
      <dsp:spPr>
        <a:xfrm>
          <a:off x="0" y="1022610"/>
          <a:ext cx="5000124" cy="1022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35 proceeded to surgery</a:t>
          </a:r>
        </a:p>
      </dsp:txBody>
      <dsp:txXfrm>
        <a:off x="0" y="1022610"/>
        <a:ext cx="5000124" cy="1022610"/>
      </dsp:txXfrm>
    </dsp:sp>
    <dsp:sp modelId="{BF0B2967-0B54-8149-B37F-54CF7D2B9CDC}">
      <dsp:nvSpPr>
        <dsp:cNvPr id="0" name=""/>
        <dsp:cNvSpPr/>
      </dsp:nvSpPr>
      <dsp:spPr>
        <a:xfrm>
          <a:off x="0" y="2045220"/>
          <a:ext cx="5000124" cy="0"/>
        </a:xfrm>
        <a:prstGeom prst="line">
          <a:avLst/>
        </a:prstGeom>
        <a:gradFill rotWithShape="0">
          <a:gsLst>
            <a:gs pos="0">
              <a:schemeClr val="accent2">
                <a:hueOff val="3121013"/>
                <a:satOff val="-3893"/>
                <a:lumOff val="915"/>
                <a:alphaOff val="0"/>
                <a:tint val="100000"/>
                <a:shade val="100000"/>
                <a:satMod val="130000"/>
              </a:schemeClr>
            </a:gs>
            <a:gs pos="100000">
              <a:schemeClr val="accent2">
                <a:hueOff val="3121013"/>
                <a:satOff val="-3893"/>
                <a:lumOff val="915"/>
                <a:alphaOff val="0"/>
                <a:tint val="50000"/>
                <a:shade val="100000"/>
                <a:satMod val="350000"/>
              </a:schemeClr>
            </a:gs>
          </a:gsLst>
          <a:lin ang="16200000" scaled="0"/>
        </a:gradFill>
        <a:ln w="9525" cap="flat" cmpd="sng" algn="ctr">
          <a:solidFill>
            <a:schemeClr val="accent2">
              <a:hueOff val="3121013"/>
              <a:satOff val="-3893"/>
              <a:lumOff val="91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28EC997-1496-5349-BBAC-B8319E8C7FB7}">
      <dsp:nvSpPr>
        <dsp:cNvPr id="0" name=""/>
        <dsp:cNvSpPr/>
      </dsp:nvSpPr>
      <dsp:spPr>
        <a:xfrm>
          <a:off x="0" y="2045220"/>
          <a:ext cx="5000124" cy="1022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6 could not proceed to surgery due to disease progression (4) or poor fitness</a:t>
          </a:r>
        </a:p>
      </dsp:txBody>
      <dsp:txXfrm>
        <a:off x="0" y="2045220"/>
        <a:ext cx="5000124" cy="1022610"/>
      </dsp:txXfrm>
    </dsp:sp>
    <dsp:sp modelId="{C00F0B96-EE9E-D141-A9A7-96CC6642F697}">
      <dsp:nvSpPr>
        <dsp:cNvPr id="0" name=""/>
        <dsp:cNvSpPr/>
      </dsp:nvSpPr>
      <dsp:spPr>
        <a:xfrm>
          <a:off x="0" y="3067830"/>
          <a:ext cx="5000124" cy="0"/>
        </a:xfrm>
        <a:prstGeom prst="line">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F9AEBAA-3579-F244-AD5C-0367983F5814}">
      <dsp:nvSpPr>
        <dsp:cNvPr id="0" name=""/>
        <dsp:cNvSpPr/>
      </dsp:nvSpPr>
      <dsp:spPr>
        <a:xfrm>
          <a:off x="0" y="3067830"/>
          <a:ext cx="5000124" cy="1022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16 are still in the pathway</a:t>
          </a:r>
        </a:p>
      </dsp:txBody>
      <dsp:txXfrm>
        <a:off x="0" y="3067830"/>
        <a:ext cx="5000124" cy="10226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0.62002</cdr:x>
      <cdr:y>0.1575</cdr:y>
    </cdr:from>
    <cdr:to>
      <cdr:x>0.77548</cdr:x>
      <cdr:y>0.24838</cdr:y>
    </cdr:to>
    <cdr:sp macro="" textlink="">
      <cdr:nvSpPr>
        <cdr:cNvPr id="2" name="TextBox 5">
          <a:extLst xmlns:a="http://schemas.openxmlformats.org/drawingml/2006/main">
            <a:ext uri="{FF2B5EF4-FFF2-40B4-BE49-F238E27FC236}">
              <a16:creationId xmlns:a16="http://schemas.microsoft.com/office/drawing/2014/main" id="{2D88822C-9CBD-09DF-7AD0-94ADBADE3B5D}"/>
            </a:ext>
          </a:extLst>
        </cdr:cNvPr>
        <cdr:cNvSpPr txBox="1"/>
      </cdr:nvSpPr>
      <cdr:spPr>
        <a:xfrm xmlns:a="http://schemas.openxmlformats.org/drawingml/2006/main">
          <a:off x="3779653" y="640098"/>
          <a:ext cx="947695"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dirty="0"/>
            <a:t>p&lt;0.001</a:t>
          </a:r>
        </a:p>
      </cdr:txBody>
    </cdr:sp>
  </cdr:relSizeAnchor>
  <cdr:relSizeAnchor xmlns:cdr="http://schemas.openxmlformats.org/drawingml/2006/chartDrawing">
    <cdr:from>
      <cdr:x>0.10768</cdr:x>
      <cdr:y>0.28556</cdr:y>
    </cdr:from>
    <cdr:to>
      <cdr:x>0.24395</cdr:x>
      <cdr:y>0.37644</cdr:y>
    </cdr:to>
    <cdr:sp macro="" textlink="">
      <cdr:nvSpPr>
        <cdr:cNvPr id="3" name="TextBox 5">
          <a:extLst xmlns:a="http://schemas.openxmlformats.org/drawingml/2006/main">
            <a:ext uri="{FF2B5EF4-FFF2-40B4-BE49-F238E27FC236}">
              <a16:creationId xmlns:a16="http://schemas.microsoft.com/office/drawing/2014/main" id="{2D88822C-9CBD-09DF-7AD0-94ADBADE3B5D}"/>
            </a:ext>
          </a:extLst>
        </cdr:cNvPr>
        <cdr:cNvSpPr txBox="1"/>
      </cdr:nvSpPr>
      <cdr:spPr>
        <a:xfrm xmlns:a="http://schemas.openxmlformats.org/drawingml/2006/main">
          <a:off x="656443" y="1160506"/>
          <a:ext cx="830677"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dirty="0"/>
            <a:t>p=0.11</a:t>
          </a:r>
        </a:p>
      </cdr:txBody>
    </cdr:sp>
  </cdr:relSizeAnchor>
  <cdr:relSizeAnchor xmlns:cdr="http://schemas.openxmlformats.org/drawingml/2006/chartDrawing">
    <cdr:from>
      <cdr:x>0.8421</cdr:x>
      <cdr:y>0.5869</cdr:y>
    </cdr:from>
    <cdr:to>
      <cdr:x>0.89133</cdr:x>
      <cdr:y>0.67778</cdr:y>
    </cdr:to>
    <cdr:sp macro="" textlink="">
      <cdr:nvSpPr>
        <cdr:cNvPr id="4" name="TextBox 5">
          <a:extLst xmlns:a="http://schemas.openxmlformats.org/drawingml/2006/main">
            <a:ext uri="{FF2B5EF4-FFF2-40B4-BE49-F238E27FC236}">
              <a16:creationId xmlns:a16="http://schemas.microsoft.com/office/drawing/2014/main" id="{2D88822C-9CBD-09DF-7AD0-94ADBADE3B5D}"/>
            </a:ext>
          </a:extLst>
        </cdr:cNvPr>
        <cdr:cNvSpPr txBox="1"/>
      </cdr:nvSpPr>
      <cdr:spPr>
        <a:xfrm xmlns:a="http://schemas.openxmlformats.org/drawingml/2006/main">
          <a:off x="5133441" y="2385149"/>
          <a:ext cx="30008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E612D-9F02-E140-99FA-41BAA9D3669E}" type="datetimeFigureOut">
              <a:rPr lang="en-US" smtClean="0"/>
              <a:t>5/14/2024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705AC4-69CF-8345-8A49-82F6ED884210}" type="slidenum">
              <a:rPr lang="en-US" smtClean="0"/>
              <a:t>‹#›</a:t>
            </a:fld>
            <a:endParaRPr lang="en-US"/>
          </a:p>
        </p:txBody>
      </p:sp>
    </p:spTree>
    <p:extLst>
      <p:ext uri="{BB962C8B-B14F-4D97-AF65-F5344CB8AC3E}">
        <p14:creationId xmlns:p14="http://schemas.microsoft.com/office/powerpoint/2010/main" val="3109664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0"/>
        <p:cNvGrpSpPr/>
        <p:nvPr/>
      </p:nvGrpSpPr>
      <p:grpSpPr>
        <a:xfrm>
          <a:off x="0" y="0"/>
          <a:ext cx="0" cy="0"/>
          <a:chOff x="0" y="0"/>
          <a:chExt cx="0" cy="0"/>
        </a:xfrm>
      </p:grpSpPr>
      <p:sp>
        <p:nvSpPr>
          <p:cNvPr id="2921" name="Google Shape;2921;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2" name="Google Shape;2922;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8977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a:extLst>
            <a:ext uri="{FF2B5EF4-FFF2-40B4-BE49-F238E27FC236}">
              <a16:creationId xmlns:a16="http://schemas.microsoft.com/office/drawing/2014/main" id="{1DCE965E-90AC-38F9-AFF6-4C2E4BCD17B1}"/>
            </a:ext>
          </a:extLst>
        </p:cNvPr>
        <p:cNvGrpSpPr/>
        <p:nvPr/>
      </p:nvGrpSpPr>
      <p:grpSpPr>
        <a:xfrm>
          <a:off x="0" y="0"/>
          <a:ext cx="0" cy="0"/>
          <a:chOff x="0" y="0"/>
          <a:chExt cx="0" cy="0"/>
        </a:xfrm>
      </p:grpSpPr>
      <p:sp>
        <p:nvSpPr>
          <p:cNvPr id="168" name="Google Shape;168;p10:notes">
            <a:extLst>
              <a:ext uri="{FF2B5EF4-FFF2-40B4-BE49-F238E27FC236}">
                <a16:creationId xmlns:a16="http://schemas.microsoft.com/office/drawing/2014/main" id="{C6493DD5-024C-5CCE-2035-572F927521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0:notes">
            <a:extLst>
              <a:ext uri="{FF2B5EF4-FFF2-40B4-BE49-F238E27FC236}">
                <a16:creationId xmlns:a16="http://schemas.microsoft.com/office/drawing/2014/main" id="{EFE34227-D93B-549A-EC29-B16A67BA548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747396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6f45b73c1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6f45b73c1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2C5D3C7-91DF-6943-AECD-3A2049C507C2}"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7678D-6B2F-C44F-9392-44DD5F69C93A}" type="slidenum">
              <a:rPr lang="en-US" smtClean="0"/>
              <a:t>‹#›</a:t>
            </a:fld>
            <a:endParaRPr lang="en-US"/>
          </a:p>
        </p:txBody>
      </p:sp>
    </p:spTree>
    <p:extLst>
      <p:ext uri="{BB962C8B-B14F-4D97-AF65-F5344CB8AC3E}">
        <p14:creationId xmlns:p14="http://schemas.microsoft.com/office/powerpoint/2010/main" val="2585059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C5D3C7-91DF-6943-AECD-3A2049C507C2}"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7678D-6B2F-C44F-9392-44DD5F69C93A}" type="slidenum">
              <a:rPr lang="en-US" smtClean="0"/>
              <a:t>‹#›</a:t>
            </a:fld>
            <a:endParaRPr lang="en-US"/>
          </a:p>
        </p:txBody>
      </p:sp>
    </p:spTree>
    <p:extLst>
      <p:ext uri="{BB962C8B-B14F-4D97-AF65-F5344CB8AC3E}">
        <p14:creationId xmlns:p14="http://schemas.microsoft.com/office/powerpoint/2010/main" val="714616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C5D3C7-91DF-6943-AECD-3A2049C507C2}"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7678D-6B2F-C44F-9392-44DD5F69C93A}" type="slidenum">
              <a:rPr lang="en-US" smtClean="0"/>
              <a:t>‹#›</a:t>
            </a:fld>
            <a:endParaRPr lang="en-US"/>
          </a:p>
        </p:txBody>
      </p:sp>
    </p:spTree>
    <p:extLst>
      <p:ext uri="{BB962C8B-B14F-4D97-AF65-F5344CB8AC3E}">
        <p14:creationId xmlns:p14="http://schemas.microsoft.com/office/powerpoint/2010/main" val="3527987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Only">
  <p:cSld name="1_Title Only">
    <p:spTree>
      <p:nvGrpSpPr>
        <p:cNvPr id="1" name="Shape 99"/>
        <p:cNvGrpSpPr/>
        <p:nvPr/>
      </p:nvGrpSpPr>
      <p:grpSpPr>
        <a:xfrm>
          <a:off x="0" y="0"/>
          <a:ext cx="0" cy="0"/>
          <a:chOff x="0" y="0"/>
          <a:chExt cx="0" cy="0"/>
        </a:xfrm>
      </p:grpSpPr>
      <p:sp>
        <p:nvSpPr>
          <p:cNvPr id="100" name="Google Shape;100;p115"/>
          <p:cNvSpPr txBox="1">
            <a:spLocks noGrp="1"/>
          </p:cNvSpPr>
          <p:nvPr>
            <p:ph type="title"/>
          </p:nvPr>
        </p:nvSpPr>
        <p:spPr>
          <a:xfrm>
            <a:off x="468314" y="195263"/>
            <a:ext cx="8207377" cy="62158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15"/>
          <p:cNvSpPr txBox="1">
            <a:spLocks noGrp="1"/>
          </p:cNvSpPr>
          <p:nvPr>
            <p:ph type="body" idx="1"/>
          </p:nvPr>
        </p:nvSpPr>
        <p:spPr>
          <a:xfrm>
            <a:off x="468316" y="4646873"/>
            <a:ext cx="4103687" cy="323850"/>
          </a:xfrm>
          <a:prstGeom prst="rect">
            <a:avLst/>
          </a:prstGeom>
          <a:noFill/>
          <a:ln>
            <a:noFill/>
          </a:ln>
        </p:spPr>
        <p:txBody>
          <a:bodyPr spcFirstLastPara="1" wrap="square" lIns="0" tIns="0" rIns="0" bIns="0" anchor="b" anchorCtr="0">
            <a:noAutofit/>
          </a:bodyPr>
          <a:lstStyle>
            <a:lvl1pPr marL="257175" lvl="0" indent="-128588" algn="l">
              <a:lnSpc>
                <a:spcPct val="100000"/>
              </a:lnSpc>
              <a:spcBef>
                <a:spcPts val="0"/>
              </a:spcBef>
              <a:spcAft>
                <a:spcPts val="0"/>
              </a:spcAft>
              <a:buClr>
                <a:schemeClr val="dk1"/>
              </a:buClr>
              <a:buSzPts val="1067"/>
              <a:buFont typeface="Arial"/>
              <a:buNone/>
              <a:defRPr sz="600"/>
            </a:lvl1pPr>
            <a:lvl2pPr marL="514350" lvl="1" indent="-192881" algn="l">
              <a:lnSpc>
                <a:spcPct val="100000"/>
              </a:lnSpc>
              <a:spcBef>
                <a:spcPts val="0"/>
              </a:spcBef>
              <a:spcAft>
                <a:spcPts val="0"/>
              </a:spcAft>
              <a:buClr>
                <a:schemeClr val="dk1"/>
              </a:buClr>
              <a:buSzPts val="1800"/>
              <a:buChar char="–"/>
              <a:defRPr/>
            </a:lvl2pPr>
            <a:lvl3pPr marL="771525" lvl="2" indent="-192881" algn="l">
              <a:lnSpc>
                <a:spcPct val="100000"/>
              </a:lnSpc>
              <a:spcBef>
                <a:spcPts val="225"/>
              </a:spcBef>
              <a:spcAft>
                <a:spcPts val="0"/>
              </a:spcAft>
              <a:buClr>
                <a:schemeClr val="dk1"/>
              </a:buClr>
              <a:buSzPts val="1800"/>
              <a:buChar char="•"/>
              <a:defRPr/>
            </a:lvl3pPr>
            <a:lvl4pPr marL="1028700" lvl="3" indent="-192881" algn="l">
              <a:lnSpc>
                <a:spcPct val="100000"/>
              </a:lnSpc>
              <a:spcBef>
                <a:spcPts val="225"/>
              </a:spcBef>
              <a:spcAft>
                <a:spcPts val="0"/>
              </a:spcAft>
              <a:buClr>
                <a:schemeClr val="dk1"/>
              </a:buClr>
              <a:buSzPts val="1800"/>
              <a:buChar char="–"/>
              <a:defRPr/>
            </a:lvl4pPr>
            <a:lvl5pPr marL="1285875" lvl="4" indent="-192881" algn="l">
              <a:lnSpc>
                <a:spcPct val="100000"/>
              </a:lnSpc>
              <a:spcBef>
                <a:spcPts val="225"/>
              </a:spcBef>
              <a:spcAft>
                <a:spcPts val="0"/>
              </a:spcAft>
              <a:buClr>
                <a:schemeClr val="dk1"/>
              </a:buClr>
              <a:buSzPts val="1800"/>
              <a:buChar char="»"/>
              <a:defRPr/>
            </a:lvl5pPr>
            <a:lvl6pPr marL="1543050" lvl="5" indent="-192881" algn="l">
              <a:lnSpc>
                <a:spcPct val="100000"/>
              </a:lnSpc>
              <a:spcBef>
                <a:spcPts val="225"/>
              </a:spcBef>
              <a:spcAft>
                <a:spcPts val="0"/>
              </a:spcAft>
              <a:buClr>
                <a:schemeClr val="dk1"/>
              </a:buClr>
              <a:buSzPts val="1800"/>
              <a:buChar char="»"/>
              <a:defRPr/>
            </a:lvl6pPr>
            <a:lvl7pPr marL="1800225" lvl="6" indent="-192881" algn="l">
              <a:lnSpc>
                <a:spcPct val="100000"/>
              </a:lnSpc>
              <a:spcBef>
                <a:spcPts val="203"/>
              </a:spcBef>
              <a:spcAft>
                <a:spcPts val="0"/>
              </a:spcAft>
              <a:buClr>
                <a:schemeClr val="dk1"/>
              </a:buClr>
              <a:buSzPts val="1800"/>
              <a:buChar char="»"/>
              <a:defRPr/>
            </a:lvl7pPr>
            <a:lvl8pPr marL="2057400" lvl="7" indent="-192881" algn="l">
              <a:lnSpc>
                <a:spcPct val="100000"/>
              </a:lnSpc>
              <a:spcBef>
                <a:spcPts val="203"/>
              </a:spcBef>
              <a:spcAft>
                <a:spcPts val="0"/>
              </a:spcAft>
              <a:buClr>
                <a:schemeClr val="dk1"/>
              </a:buClr>
              <a:buSzPts val="1800"/>
              <a:buChar char="»"/>
              <a:defRPr/>
            </a:lvl8pPr>
            <a:lvl9pPr marL="2314575" lvl="8" indent="-192881" algn="l">
              <a:lnSpc>
                <a:spcPct val="100000"/>
              </a:lnSpc>
              <a:spcBef>
                <a:spcPts val="203"/>
              </a:spcBef>
              <a:spcAft>
                <a:spcPts val="0"/>
              </a:spcAft>
              <a:buClr>
                <a:schemeClr val="dk1"/>
              </a:buClr>
              <a:buSzPts val="1800"/>
              <a:buChar char="»"/>
              <a:defRPr/>
            </a:lvl9pPr>
          </a:lstStyle>
          <a:p>
            <a:endParaRPr/>
          </a:p>
        </p:txBody>
      </p:sp>
      <p:sp>
        <p:nvSpPr>
          <p:cNvPr id="102" name="Google Shape;102;p115"/>
          <p:cNvSpPr txBox="1">
            <a:spLocks noGrp="1"/>
          </p:cNvSpPr>
          <p:nvPr>
            <p:ph type="body" idx="2"/>
          </p:nvPr>
        </p:nvSpPr>
        <p:spPr>
          <a:xfrm>
            <a:off x="4572000" y="4646873"/>
            <a:ext cx="4103688" cy="323850"/>
          </a:xfrm>
          <a:prstGeom prst="rect">
            <a:avLst/>
          </a:prstGeom>
          <a:noFill/>
          <a:ln>
            <a:noFill/>
          </a:ln>
        </p:spPr>
        <p:txBody>
          <a:bodyPr spcFirstLastPara="1" wrap="square" lIns="0" tIns="0" rIns="0" bIns="0" anchor="b" anchorCtr="0">
            <a:noAutofit/>
          </a:bodyPr>
          <a:lstStyle>
            <a:lvl1pPr marL="257175" lvl="0" indent="-128588" algn="r">
              <a:lnSpc>
                <a:spcPct val="100000"/>
              </a:lnSpc>
              <a:spcBef>
                <a:spcPts val="0"/>
              </a:spcBef>
              <a:spcAft>
                <a:spcPts val="0"/>
              </a:spcAft>
              <a:buClr>
                <a:schemeClr val="dk1"/>
              </a:buClr>
              <a:buSzPts val="1067"/>
              <a:buFont typeface="Arial"/>
              <a:buNone/>
              <a:defRPr sz="600"/>
            </a:lvl1pPr>
            <a:lvl2pPr marL="514350" lvl="1" indent="-192881" algn="l">
              <a:lnSpc>
                <a:spcPct val="100000"/>
              </a:lnSpc>
              <a:spcBef>
                <a:spcPts val="0"/>
              </a:spcBef>
              <a:spcAft>
                <a:spcPts val="0"/>
              </a:spcAft>
              <a:buClr>
                <a:schemeClr val="dk1"/>
              </a:buClr>
              <a:buSzPts val="1800"/>
              <a:buChar char="–"/>
              <a:defRPr/>
            </a:lvl2pPr>
            <a:lvl3pPr marL="771525" lvl="2" indent="-192881" algn="l">
              <a:lnSpc>
                <a:spcPct val="100000"/>
              </a:lnSpc>
              <a:spcBef>
                <a:spcPts val="225"/>
              </a:spcBef>
              <a:spcAft>
                <a:spcPts val="0"/>
              </a:spcAft>
              <a:buClr>
                <a:schemeClr val="dk1"/>
              </a:buClr>
              <a:buSzPts val="1800"/>
              <a:buChar char="•"/>
              <a:defRPr/>
            </a:lvl3pPr>
            <a:lvl4pPr marL="1028700" lvl="3" indent="-192881" algn="l">
              <a:lnSpc>
                <a:spcPct val="100000"/>
              </a:lnSpc>
              <a:spcBef>
                <a:spcPts val="225"/>
              </a:spcBef>
              <a:spcAft>
                <a:spcPts val="0"/>
              </a:spcAft>
              <a:buClr>
                <a:schemeClr val="dk1"/>
              </a:buClr>
              <a:buSzPts val="1800"/>
              <a:buChar char="–"/>
              <a:defRPr/>
            </a:lvl4pPr>
            <a:lvl5pPr marL="1285875" lvl="4" indent="-192881" algn="l">
              <a:lnSpc>
                <a:spcPct val="100000"/>
              </a:lnSpc>
              <a:spcBef>
                <a:spcPts val="225"/>
              </a:spcBef>
              <a:spcAft>
                <a:spcPts val="0"/>
              </a:spcAft>
              <a:buClr>
                <a:schemeClr val="dk1"/>
              </a:buClr>
              <a:buSzPts val="1800"/>
              <a:buChar char="»"/>
              <a:defRPr/>
            </a:lvl5pPr>
            <a:lvl6pPr marL="1543050" lvl="5" indent="-192881" algn="l">
              <a:lnSpc>
                <a:spcPct val="100000"/>
              </a:lnSpc>
              <a:spcBef>
                <a:spcPts val="225"/>
              </a:spcBef>
              <a:spcAft>
                <a:spcPts val="0"/>
              </a:spcAft>
              <a:buClr>
                <a:schemeClr val="dk1"/>
              </a:buClr>
              <a:buSzPts val="1800"/>
              <a:buChar char="»"/>
              <a:defRPr/>
            </a:lvl6pPr>
            <a:lvl7pPr marL="1800225" lvl="6" indent="-192881" algn="l">
              <a:lnSpc>
                <a:spcPct val="100000"/>
              </a:lnSpc>
              <a:spcBef>
                <a:spcPts val="203"/>
              </a:spcBef>
              <a:spcAft>
                <a:spcPts val="0"/>
              </a:spcAft>
              <a:buClr>
                <a:schemeClr val="dk1"/>
              </a:buClr>
              <a:buSzPts val="1800"/>
              <a:buChar char="»"/>
              <a:defRPr/>
            </a:lvl7pPr>
            <a:lvl8pPr marL="2057400" lvl="7" indent="-192881" algn="l">
              <a:lnSpc>
                <a:spcPct val="100000"/>
              </a:lnSpc>
              <a:spcBef>
                <a:spcPts val="203"/>
              </a:spcBef>
              <a:spcAft>
                <a:spcPts val="0"/>
              </a:spcAft>
              <a:buClr>
                <a:schemeClr val="dk1"/>
              </a:buClr>
              <a:buSzPts val="1800"/>
              <a:buChar char="»"/>
              <a:defRPr/>
            </a:lvl8pPr>
            <a:lvl9pPr marL="2314575" lvl="8" indent="-192881" algn="l">
              <a:lnSpc>
                <a:spcPct val="100000"/>
              </a:lnSpc>
              <a:spcBef>
                <a:spcPts val="203"/>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1985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ext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3369" y="234950"/>
            <a:ext cx="8577262" cy="685995"/>
          </a:xfrm>
        </p:spPr>
        <p:txBody>
          <a:bodyPr lIns="0" tIns="0" rIns="0" bIns="45720" anchor="b">
            <a:normAutofit/>
          </a:bodyPr>
          <a:lstStyle>
            <a:lvl1pPr>
              <a:defRPr sz="2700" b="0">
                <a:solidFill>
                  <a:schemeClr val="tx1"/>
                </a:solidFill>
                <a:latin typeface="Arial" panose="020B0604020202020204" pitchFamily="34" charset="0"/>
                <a:cs typeface="Arial" panose="020B0604020202020204" pitchFamily="34" charset="0"/>
              </a:defRPr>
            </a:lvl1pPr>
          </a:lstStyle>
          <a:p>
            <a:r>
              <a:rPr lang="en-US"/>
              <a:t>&lt;Slide Title&gt;</a:t>
            </a:r>
          </a:p>
        </p:txBody>
      </p:sp>
      <p:sp>
        <p:nvSpPr>
          <p:cNvPr id="3" name="Content Placeholder 2"/>
          <p:cNvSpPr>
            <a:spLocks noGrp="1"/>
          </p:cNvSpPr>
          <p:nvPr>
            <p:ph idx="1"/>
          </p:nvPr>
        </p:nvSpPr>
        <p:spPr>
          <a:xfrm>
            <a:off x="283370" y="1198564"/>
            <a:ext cx="8577261" cy="3361533"/>
          </a:xfrm>
          <a:prstGeom prst="rect">
            <a:avLst/>
          </a:prstGeom>
        </p:spPr>
        <p:txBody>
          <a:bodyPr lIns="0" tIns="0" rIns="0" bIns="0">
            <a:normAutofit/>
          </a:bodyPr>
          <a:lstStyle>
            <a:lvl1pPr>
              <a:lnSpc>
                <a:spcPct val="100000"/>
              </a:lnSpc>
              <a:spcBef>
                <a:spcPts val="0"/>
              </a:spcBef>
              <a:defRPr sz="1800">
                <a:solidFill>
                  <a:schemeClr val="tx1"/>
                </a:solidFill>
                <a:latin typeface="Arial" panose="020B0604020202020204" pitchFamily="34" charset="0"/>
                <a:cs typeface="Arial" panose="020B0604020202020204" pitchFamily="34" charset="0"/>
              </a:defRPr>
            </a:lvl1pPr>
            <a:lvl2pPr marL="621776" indent="-164588">
              <a:lnSpc>
                <a:spcPct val="100000"/>
              </a:lnSpc>
              <a:spcBef>
                <a:spcPts val="0"/>
              </a:spcBef>
              <a:buClr>
                <a:srgbClr val="00857C"/>
              </a:buClr>
              <a:buSzPct val="100000"/>
              <a:buFont typeface="Arial Narrow" panose="020B0606020202030204" pitchFamily="34" charset="0"/>
              <a:buChar char="–"/>
              <a:defRPr sz="1500">
                <a:solidFill>
                  <a:schemeClr val="tx1"/>
                </a:solidFill>
                <a:latin typeface="Arial" panose="020B0604020202020204" pitchFamily="34" charset="0"/>
                <a:cs typeface="Arial" panose="020B0604020202020204" pitchFamily="34" charset="0"/>
              </a:defRPr>
            </a:lvl2pPr>
            <a:lvl3pPr marL="1033247" indent="-118869">
              <a:lnSpc>
                <a:spcPct val="100000"/>
              </a:lnSpc>
              <a:spcBef>
                <a:spcPts val="0"/>
              </a:spcBef>
              <a:buClr>
                <a:srgbClr val="00857C"/>
              </a:buClr>
              <a:buFont typeface="Wingdings" panose="05000000000000000000" pitchFamily="2" charset="2"/>
              <a:buChar char="§"/>
              <a:defRPr sz="1350">
                <a:solidFill>
                  <a:schemeClr val="tx1"/>
                </a:solidFill>
                <a:latin typeface="Arial" panose="020B0604020202020204" pitchFamily="34" charset="0"/>
                <a:cs typeface="Arial" panose="020B0604020202020204" pitchFamily="34" charset="0"/>
              </a:defRPr>
            </a:lvl3pPr>
            <a:lvl4pPr marL="1371566" indent="-117472">
              <a:lnSpc>
                <a:spcPct val="100000"/>
              </a:lnSpc>
              <a:spcBef>
                <a:spcPts val="0"/>
              </a:spcBef>
              <a:buSzPct val="100000"/>
              <a:tabLst/>
              <a:defRPr sz="1200">
                <a:solidFill>
                  <a:schemeClr val="tx1"/>
                </a:solidFill>
                <a:latin typeface="Arial" panose="020B0604020202020204" pitchFamily="34" charset="0"/>
                <a:cs typeface="Arial" panose="020B0604020202020204" pitchFamily="34" charset="0"/>
              </a:defRPr>
            </a:lvl4pPr>
            <a:lvl5pPr marL="1828754">
              <a:lnSpc>
                <a:spcPct val="100000"/>
              </a:lnSpc>
              <a:spcBef>
                <a:spcPts val="0"/>
              </a:spcBef>
              <a:defRPr sz="105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A0D126F0-0D23-46CA-BFB7-A1BFB0B90603}"/>
              </a:ext>
            </a:extLst>
          </p:cNvPr>
          <p:cNvCxnSpPr/>
          <p:nvPr/>
        </p:nvCxnSpPr>
        <p:spPr>
          <a:xfrm>
            <a:off x="283369" y="920949"/>
            <a:ext cx="8577263"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CFC96CB-0B90-4F97-BEB8-48B483269B75}"/>
              </a:ext>
            </a:extLst>
          </p:cNvPr>
          <p:cNvSpPr>
            <a:spLocks noGrp="1"/>
          </p:cNvSpPr>
          <p:nvPr>
            <p:ph type="body" sz="quarter" idx="15" hasCustomPrompt="1"/>
          </p:nvPr>
        </p:nvSpPr>
        <p:spPr>
          <a:xfrm>
            <a:off x="5715000" y="0"/>
            <a:ext cx="3429000" cy="189179"/>
          </a:xfrm>
        </p:spPr>
        <p:txBody>
          <a:bodyPr tIns="45720" rIns="137160">
            <a:noAutofit/>
          </a:bodyPr>
          <a:lstStyle>
            <a:lvl1pPr marL="0" indent="0" algn="r">
              <a:buFontTx/>
              <a:buNone/>
              <a:defRPr sz="900">
                <a:latin typeface="Arial Narrow" panose="020B0606020202030204" pitchFamily="34" charset="0"/>
              </a:defRPr>
            </a:lvl1pPr>
            <a:lvl2pPr marL="457188" indent="0">
              <a:buFontTx/>
              <a:buNone/>
              <a:defRPr/>
            </a:lvl2pPr>
            <a:lvl3pPr marL="912789" indent="0">
              <a:buFontTx/>
              <a:buNone/>
              <a:defRPr/>
            </a:lvl3pPr>
            <a:lvl4pPr marL="1260443" indent="0">
              <a:buFontTx/>
              <a:buNone/>
              <a:defRPr/>
            </a:lvl4pPr>
            <a:lvl5pPr marL="1606510" indent="0">
              <a:buFontTx/>
              <a:buNone/>
              <a:defRPr/>
            </a:lvl5pPr>
          </a:lstStyle>
          <a:p>
            <a:pPr lvl="0"/>
            <a:r>
              <a:rPr lang="en-US"/>
              <a:t>Label for locking</a:t>
            </a:r>
          </a:p>
        </p:txBody>
      </p:sp>
      <p:sp>
        <p:nvSpPr>
          <p:cNvPr id="8" name="Footer Placeholder 2">
            <a:extLst>
              <a:ext uri="{FF2B5EF4-FFF2-40B4-BE49-F238E27FC236}">
                <a16:creationId xmlns:a16="http://schemas.microsoft.com/office/drawing/2014/main" id="{57B7DAE8-9A88-41ED-9152-A2693AB22A3F}"/>
              </a:ext>
            </a:extLst>
          </p:cNvPr>
          <p:cNvSpPr>
            <a:spLocks noGrp="1"/>
          </p:cNvSpPr>
          <p:nvPr>
            <p:ph type="ftr" sz="quarter" idx="3"/>
          </p:nvPr>
        </p:nvSpPr>
        <p:spPr>
          <a:xfrm>
            <a:off x="-1" y="4767262"/>
            <a:ext cx="9144001" cy="376238"/>
          </a:xfrm>
          <a:prstGeom prst="rect">
            <a:avLst/>
          </a:prstGeom>
        </p:spPr>
        <p:txBody>
          <a:bodyPr vert="horz" lIns="137160" tIns="0" rIns="137160" bIns="91440" rtlCol="0" anchor="b" anchorCtr="0"/>
          <a:lstStyle>
            <a:lvl1pPr algn="l">
              <a:defRPr sz="750">
                <a:solidFill>
                  <a:schemeClr val="tx1"/>
                </a:solidFill>
                <a:latin typeface="Arial Narrow" panose="020B0606020202030204" pitchFamily="34" charset="0"/>
              </a:defRPr>
            </a:lvl1pPr>
          </a:lstStyle>
          <a:p>
            <a:endParaRPr lang="en-US" dirty="0"/>
          </a:p>
        </p:txBody>
      </p:sp>
      <p:cxnSp>
        <p:nvCxnSpPr>
          <p:cNvPr id="7" name="Straight Connector 6">
            <a:extLst>
              <a:ext uri="{FF2B5EF4-FFF2-40B4-BE49-F238E27FC236}">
                <a16:creationId xmlns:a16="http://schemas.microsoft.com/office/drawing/2014/main" id="{7BFEA7A5-3F17-415D-9FE7-A1C5710216A2}"/>
              </a:ext>
            </a:extLst>
          </p:cNvPr>
          <p:cNvCxnSpPr/>
          <p:nvPr userDrawn="1"/>
        </p:nvCxnSpPr>
        <p:spPr>
          <a:xfrm>
            <a:off x="283369" y="920949"/>
            <a:ext cx="857726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E535ADF-1A1D-696A-80F8-B8945883D370}"/>
              </a:ext>
            </a:extLst>
          </p:cNvPr>
          <p:cNvPicPr>
            <a:picLocks noChangeAspect="1"/>
          </p:cNvPicPr>
          <p:nvPr userDrawn="1"/>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569694" y="4668666"/>
            <a:ext cx="574305" cy="474835"/>
          </a:xfrm>
          <a:prstGeom prst="rect">
            <a:avLst/>
          </a:prstGeom>
        </p:spPr>
      </p:pic>
    </p:spTree>
    <p:extLst>
      <p:ext uri="{BB962C8B-B14F-4D97-AF65-F5344CB8AC3E}">
        <p14:creationId xmlns:p14="http://schemas.microsoft.com/office/powerpoint/2010/main" val="24589185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4a - Title and 1 column" userDrawn="1">
  <p:cSld name="04a - Title and 1 column">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539749" y="304801"/>
            <a:ext cx="7777163" cy="609600"/>
          </a:xfrm>
          <a:prstGeom prst="rect">
            <a:avLst/>
          </a:prstGeom>
        </p:spPr>
        <p:txBody>
          <a:bodyPr spcFirstLastPara="1" wrap="square" lIns="0" tIns="91425" rIns="91425" bIns="91425" anchor="t" anchorCtr="0">
            <a:noAutofit/>
          </a:bodyPr>
          <a:lstStyle>
            <a:lvl1pPr lvl="0">
              <a:spcBef>
                <a:spcPts val="0"/>
              </a:spcBef>
              <a:spcAft>
                <a:spcPts val="0"/>
              </a:spcAft>
              <a:buSzPts val="2200"/>
              <a:buFont typeface="Roche Sans Medium"/>
              <a:buNone/>
              <a:defRPr sz="2200">
                <a:latin typeface="Roche Sans Medium Medium"/>
                <a:ea typeface="Roche Sans Medium Medium"/>
                <a:cs typeface="Roche Sans Medium Medium"/>
                <a:sym typeface="Roche Sans Medium"/>
              </a:defRPr>
            </a:lvl1pPr>
            <a:lvl2pPr lvl="1">
              <a:spcBef>
                <a:spcPts val="0"/>
              </a:spcBef>
              <a:spcAft>
                <a:spcPts val="0"/>
              </a:spcAft>
              <a:buClr>
                <a:schemeClr val="dk1"/>
              </a:buClr>
              <a:buSzPts val="2400"/>
              <a:buNone/>
              <a:defRPr>
                <a:solidFill>
                  <a:schemeClr val="dk1"/>
                </a:solidFill>
              </a:defRPr>
            </a:lvl2pPr>
            <a:lvl3pPr lvl="2">
              <a:spcBef>
                <a:spcPts val="0"/>
              </a:spcBef>
              <a:spcAft>
                <a:spcPts val="0"/>
              </a:spcAft>
              <a:buClr>
                <a:schemeClr val="dk1"/>
              </a:buClr>
              <a:buSzPts val="2400"/>
              <a:buNone/>
              <a:defRPr>
                <a:solidFill>
                  <a:schemeClr val="dk1"/>
                </a:solidFill>
              </a:defRPr>
            </a:lvl3pPr>
            <a:lvl4pPr lvl="3">
              <a:spcBef>
                <a:spcPts val="0"/>
              </a:spcBef>
              <a:spcAft>
                <a:spcPts val="0"/>
              </a:spcAft>
              <a:buClr>
                <a:schemeClr val="dk1"/>
              </a:buClr>
              <a:buSzPts val="2400"/>
              <a:buNone/>
              <a:defRPr>
                <a:solidFill>
                  <a:schemeClr val="dk1"/>
                </a:solidFill>
              </a:defRPr>
            </a:lvl4pPr>
            <a:lvl5pPr lvl="4">
              <a:spcBef>
                <a:spcPts val="0"/>
              </a:spcBef>
              <a:spcAft>
                <a:spcPts val="0"/>
              </a:spcAft>
              <a:buClr>
                <a:schemeClr val="dk1"/>
              </a:buClr>
              <a:buSzPts val="2400"/>
              <a:buNone/>
              <a:defRPr>
                <a:solidFill>
                  <a:schemeClr val="dk1"/>
                </a:solidFill>
              </a:defRPr>
            </a:lvl5pPr>
            <a:lvl6pPr lvl="5">
              <a:spcBef>
                <a:spcPts val="0"/>
              </a:spcBef>
              <a:spcAft>
                <a:spcPts val="0"/>
              </a:spcAft>
              <a:buClr>
                <a:schemeClr val="dk1"/>
              </a:buClr>
              <a:buSzPts val="2400"/>
              <a:buNone/>
              <a:defRPr>
                <a:solidFill>
                  <a:schemeClr val="dk1"/>
                </a:solidFill>
              </a:defRPr>
            </a:lvl6pPr>
            <a:lvl7pPr lvl="6">
              <a:spcBef>
                <a:spcPts val="0"/>
              </a:spcBef>
              <a:spcAft>
                <a:spcPts val="0"/>
              </a:spcAft>
              <a:buClr>
                <a:schemeClr val="dk1"/>
              </a:buClr>
              <a:buSzPts val="2400"/>
              <a:buNone/>
              <a:defRPr>
                <a:solidFill>
                  <a:schemeClr val="dk1"/>
                </a:solidFill>
              </a:defRPr>
            </a:lvl7pPr>
            <a:lvl8pPr lvl="7">
              <a:spcBef>
                <a:spcPts val="0"/>
              </a:spcBef>
              <a:spcAft>
                <a:spcPts val="0"/>
              </a:spcAft>
              <a:buClr>
                <a:schemeClr val="dk1"/>
              </a:buClr>
              <a:buSzPts val="2400"/>
              <a:buNone/>
              <a:defRPr>
                <a:solidFill>
                  <a:schemeClr val="dk1"/>
                </a:solidFill>
              </a:defRPr>
            </a:lvl8pPr>
            <a:lvl9pPr lvl="8">
              <a:spcBef>
                <a:spcPts val="0"/>
              </a:spcBef>
              <a:spcAft>
                <a:spcPts val="0"/>
              </a:spcAft>
              <a:buClr>
                <a:schemeClr val="dk1"/>
              </a:buClr>
              <a:buSzPts val="2400"/>
              <a:buNone/>
              <a:defRPr>
                <a:solidFill>
                  <a:schemeClr val="dk1"/>
                </a:solidFill>
              </a:defRPr>
            </a:lvl9pPr>
          </a:lstStyle>
          <a:p>
            <a:endParaRPr dirty="0"/>
          </a:p>
        </p:txBody>
      </p:sp>
      <p:sp>
        <p:nvSpPr>
          <p:cNvPr id="50" name="Google Shape;50;p8"/>
          <p:cNvSpPr txBox="1">
            <a:spLocks noGrp="1"/>
          </p:cNvSpPr>
          <p:nvPr>
            <p:ph type="body" idx="2"/>
          </p:nvPr>
        </p:nvSpPr>
        <p:spPr>
          <a:xfrm>
            <a:off x="539750" y="1442675"/>
            <a:ext cx="8280400" cy="3360600"/>
          </a:xfrm>
          <a:prstGeom prst="rect">
            <a:avLst/>
          </a:prstGeom>
        </p:spPr>
        <p:txBody>
          <a:bodyPr spcFirstLastPara="1" wrap="square" lIns="0" tIns="0" rIns="0" bIns="0" anchor="t" anchorCtr="0">
            <a:noAutofit/>
          </a:bodyPr>
          <a:lstStyle>
            <a:lvl1pPr marL="457200" lvl="0" indent="-304800">
              <a:lnSpc>
                <a:spcPct val="105000"/>
              </a:lnSpc>
              <a:spcBef>
                <a:spcPts val="400"/>
              </a:spcBef>
              <a:spcAft>
                <a:spcPts val="0"/>
              </a:spcAft>
              <a:buSzPts val="1200"/>
              <a:buChar char="■"/>
              <a:defRPr sz="1400"/>
            </a:lvl1pPr>
            <a:lvl2pPr marL="914400" lvl="1" indent="-304800">
              <a:lnSpc>
                <a:spcPct val="105000"/>
              </a:lnSpc>
              <a:spcBef>
                <a:spcPts val="300"/>
              </a:spcBef>
              <a:spcAft>
                <a:spcPts val="0"/>
              </a:spcAft>
              <a:buClr>
                <a:schemeClr val="dk1"/>
              </a:buClr>
              <a:buSzPts val="1200"/>
              <a:buChar char="■"/>
              <a:defRPr/>
            </a:lvl2pPr>
            <a:lvl3pPr marL="1371600" lvl="2" indent="-304800">
              <a:lnSpc>
                <a:spcPct val="100000"/>
              </a:lnSpc>
              <a:spcBef>
                <a:spcPts val="300"/>
              </a:spcBef>
              <a:spcAft>
                <a:spcPts val="0"/>
              </a:spcAft>
              <a:buSzPts val="1200"/>
              <a:buChar char="■"/>
              <a:defRPr/>
            </a:lvl3pPr>
            <a:lvl4pPr marL="1828800" lvl="3" indent="-304800">
              <a:lnSpc>
                <a:spcPct val="100000"/>
              </a:lnSpc>
              <a:spcBef>
                <a:spcPts val="0"/>
              </a:spcBef>
              <a:spcAft>
                <a:spcPts val="0"/>
              </a:spcAft>
              <a:buClr>
                <a:schemeClr val="dk1"/>
              </a:buClr>
              <a:buSzPts val="1200"/>
              <a:buChar char="■"/>
              <a:defRPr/>
            </a:lvl4pPr>
            <a:lvl5pPr marL="2286000" lvl="4" indent="-304800">
              <a:lnSpc>
                <a:spcPct val="100000"/>
              </a:lnSpc>
              <a:spcBef>
                <a:spcPts val="0"/>
              </a:spcBef>
              <a:spcAft>
                <a:spcPts val="0"/>
              </a:spcAft>
              <a:buClr>
                <a:schemeClr val="dk1"/>
              </a:buClr>
              <a:buSzPts val="1200"/>
              <a:buChar char="■"/>
              <a:defRPr/>
            </a:lvl5pPr>
            <a:lvl6pPr marL="2743200" lvl="5" indent="-304800">
              <a:lnSpc>
                <a:spcPct val="100000"/>
              </a:lnSpc>
              <a:spcBef>
                <a:spcPts val="0"/>
              </a:spcBef>
              <a:spcAft>
                <a:spcPts val="0"/>
              </a:spcAft>
              <a:buClr>
                <a:schemeClr val="dk1"/>
              </a:buClr>
              <a:buSzPts val="1200"/>
              <a:buChar char="■"/>
              <a:defRPr/>
            </a:lvl6pPr>
            <a:lvl7pPr marL="3200400" lvl="6" indent="-304800">
              <a:lnSpc>
                <a:spcPct val="100000"/>
              </a:lnSpc>
              <a:spcBef>
                <a:spcPts val="0"/>
              </a:spcBef>
              <a:spcAft>
                <a:spcPts val="0"/>
              </a:spcAft>
              <a:buClr>
                <a:schemeClr val="dk1"/>
              </a:buClr>
              <a:buSzPts val="1200"/>
              <a:buChar char="■"/>
              <a:defRPr/>
            </a:lvl7pPr>
            <a:lvl8pPr marL="3657600" lvl="7" indent="-304800">
              <a:lnSpc>
                <a:spcPct val="100000"/>
              </a:lnSpc>
              <a:spcBef>
                <a:spcPts val="0"/>
              </a:spcBef>
              <a:spcAft>
                <a:spcPts val="0"/>
              </a:spcAft>
              <a:buClr>
                <a:schemeClr val="dk1"/>
              </a:buClr>
              <a:buSzPts val="1200"/>
              <a:buChar char="■"/>
              <a:defRPr/>
            </a:lvl8pPr>
            <a:lvl9pPr marL="4114800" lvl="8" indent="-304800">
              <a:lnSpc>
                <a:spcPct val="100000"/>
              </a:lnSpc>
              <a:spcBef>
                <a:spcPts val="0"/>
              </a:spcBef>
              <a:spcAft>
                <a:spcPts val="0"/>
              </a:spcAft>
              <a:buClr>
                <a:schemeClr val="dk1"/>
              </a:buClr>
              <a:buSzPts val="1200"/>
              <a:buChar char="■"/>
              <a:defRPr/>
            </a:lvl9pPr>
          </a:lstStyle>
          <a:p>
            <a:endParaRPr dirty="0"/>
          </a:p>
        </p:txBody>
      </p:sp>
    </p:spTree>
    <p:extLst>
      <p:ext uri="{BB962C8B-B14F-4D97-AF65-F5344CB8AC3E}">
        <p14:creationId xmlns:p14="http://schemas.microsoft.com/office/powerpoint/2010/main" val="214945876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C5D3C7-91DF-6943-AECD-3A2049C507C2}"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7678D-6B2F-C44F-9392-44DD5F69C93A}" type="slidenum">
              <a:rPr lang="en-US" smtClean="0"/>
              <a:t>‹#›</a:t>
            </a:fld>
            <a:endParaRPr lang="en-US"/>
          </a:p>
        </p:txBody>
      </p:sp>
    </p:spTree>
    <p:extLst>
      <p:ext uri="{BB962C8B-B14F-4D97-AF65-F5344CB8AC3E}">
        <p14:creationId xmlns:p14="http://schemas.microsoft.com/office/powerpoint/2010/main" val="1979036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2C5D3C7-91DF-6943-AECD-3A2049C507C2}"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7678D-6B2F-C44F-9392-44DD5F69C93A}" type="slidenum">
              <a:rPr lang="en-US" smtClean="0"/>
              <a:t>‹#›</a:t>
            </a:fld>
            <a:endParaRPr lang="en-US"/>
          </a:p>
        </p:txBody>
      </p:sp>
    </p:spTree>
    <p:extLst>
      <p:ext uri="{BB962C8B-B14F-4D97-AF65-F5344CB8AC3E}">
        <p14:creationId xmlns:p14="http://schemas.microsoft.com/office/powerpoint/2010/main" val="3056410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2C5D3C7-91DF-6943-AECD-3A2049C507C2}"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7678D-6B2F-C44F-9392-44DD5F69C93A}" type="slidenum">
              <a:rPr lang="en-US" smtClean="0"/>
              <a:t>‹#›</a:t>
            </a:fld>
            <a:endParaRPr lang="en-US"/>
          </a:p>
        </p:txBody>
      </p:sp>
    </p:spTree>
    <p:extLst>
      <p:ext uri="{BB962C8B-B14F-4D97-AF65-F5344CB8AC3E}">
        <p14:creationId xmlns:p14="http://schemas.microsoft.com/office/powerpoint/2010/main" val="828572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2C5D3C7-91DF-6943-AECD-3A2049C507C2}" type="datetimeFigureOut">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27678D-6B2F-C44F-9392-44DD5F69C93A}" type="slidenum">
              <a:rPr lang="en-US" smtClean="0"/>
              <a:t>‹#›</a:t>
            </a:fld>
            <a:endParaRPr lang="en-US"/>
          </a:p>
        </p:txBody>
      </p:sp>
    </p:spTree>
    <p:extLst>
      <p:ext uri="{BB962C8B-B14F-4D97-AF65-F5344CB8AC3E}">
        <p14:creationId xmlns:p14="http://schemas.microsoft.com/office/powerpoint/2010/main" val="181259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2C5D3C7-91DF-6943-AECD-3A2049C507C2}" type="datetimeFigureOut">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27678D-6B2F-C44F-9392-44DD5F69C93A}" type="slidenum">
              <a:rPr lang="en-US" smtClean="0"/>
              <a:t>‹#›</a:t>
            </a:fld>
            <a:endParaRPr lang="en-US"/>
          </a:p>
        </p:txBody>
      </p:sp>
    </p:spTree>
    <p:extLst>
      <p:ext uri="{BB962C8B-B14F-4D97-AF65-F5344CB8AC3E}">
        <p14:creationId xmlns:p14="http://schemas.microsoft.com/office/powerpoint/2010/main" val="418185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5D3C7-91DF-6943-AECD-3A2049C507C2}" type="datetimeFigureOut">
              <a:rPr lang="en-US" smtClean="0"/>
              <a:t>5/14/2024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27678D-6B2F-C44F-9392-44DD5F69C93A}" type="slidenum">
              <a:rPr lang="en-US" smtClean="0"/>
              <a:t>‹#›</a:t>
            </a:fld>
            <a:endParaRPr lang="en-US"/>
          </a:p>
        </p:txBody>
      </p:sp>
    </p:spTree>
    <p:extLst>
      <p:ext uri="{BB962C8B-B14F-4D97-AF65-F5344CB8AC3E}">
        <p14:creationId xmlns:p14="http://schemas.microsoft.com/office/powerpoint/2010/main" val="150506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B2C5D3C7-91DF-6943-AECD-3A2049C507C2}"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7678D-6B2F-C44F-9392-44DD5F69C93A}" type="slidenum">
              <a:rPr lang="en-US" smtClean="0"/>
              <a:t>‹#›</a:t>
            </a:fld>
            <a:endParaRPr lang="en-US"/>
          </a:p>
        </p:txBody>
      </p:sp>
    </p:spTree>
    <p:extLst>
      <p:ext uri="{BB962C8B-B14F-4D97-AF65-F5344CB8AC3E}">
        <p14:creationId xmlns:p14="http://schemas.microsoft.com/office/powerpoint/2010/main" val="4033967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B2C5D3C7-91DF-6943-AECD-3A2049C507C2}"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7678D-6B2F-C44F-9392-44DD5F69C93A}" type="slidenum">
              <a:rPr lang="en-US" smtClean="0"/>
              <a:t>‹#›</a:t>
            </a:fld>
            <a:endParaRPr lang="en-US"/>
          </a:p>
        </p:txBody>
      </p:sp>
    </p:spTree>
    <p:extLst>
      <p:ext uri="{BB962C8B-B14F-4D97-AF65-F5344CB8AC3E}">
        <p14:creationId xmlns:p14="http://schemas.microsoft.com/office/powerpoint/2010/main" val="4142868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2C5D3C7-91DF-6943-AECD-3A2049C507C2}" type="datetimeFigureOut">
              <a:rPr lang="en-US" smtClean="0"/>
              <a:t>5/14/2024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027678D-6B2F-C44F-9392-44DD5F69C93A}" type="slidenum">
              <a:rPr lang="en-US" smtClean="0"/>
              <a:t>‹#›</a:t>
            </a:fld>
            <a:endParaRPr lang="en-US"/>
          </a:p>
        </p:txBody>
      </p:sp>
    </p:spTree>
    <p:extLst>
      <p:ext uri="{BB962C8B-B14F-4D97-AF65-F5344CB8AC3E}">
        <p14:creationId xmlns:p14="http://schemas.microsoft.com/office/powerpoint/2010/main" val="2310135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classic.clinicaltrials.gov/ct2/show/NCT02511106" TargetMode="External"/><Relationship Id="rId3" Type="http://schemas.openxmlformats.org/officeDocument/2006/relationships/hyperlink" Target="https://www.clinicaltrials.gov/ct2/show/NCT02998528" TargetMode="External"/><Relationship Id="rId7" Type="http://schemas.openxmlformats.org/officeDocument/2006/relationships/hyperlink" Target="https://clinicaltrials.gov/ct2/show/NCT02486718" TargetMode="External"/><Relationship Id="rId12" Type="http://schemas.openxmlformats.org/officeDocument/2006/relationships/hyperlink" Target="https://clinicaltrials.gov/study/NCT04025879"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https://www.clinicaltrials.gov/ct2/show/NCT03425643" TargetMode="External"/><Relationship Id="rId11" Type="http://schemas.openxmlformats.org/officeDocument/2006/relationships/hyperlink" Target="https://classic.clinicaltrials.gov/ct2/show/NCT03456076" TargetMode="External"/><Relationship Id="rId5" Type="http://schemas.openxmlformats.org/officeDocument/2006/relationships/hyperlink" Target="https://www.clinicaltrials.gov/ct2/show/NCT02504372" TargetMode="External"/><Relationship Id="rId10" Type="http://schemas.openxmlformats.org/officeDocument/2006/relationships/image" Target="../media/image12.png"/><Relationship Id="rId4" Type="http://schemas.openxmlformats.org/officeDocument/2006/relationships/hyperlink" Target="https://clinicaltrials.gov/ct2/show/NCT03800134" TargetMode="External"/><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clinicaltrials.gov/ct2/show/NCT02998528"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ascopubs.org/doi/abs/10.1200/JCO.2017.35.15_suppl.TPS8577" TargetMode="Externa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7EE3-227D-36D9-1579-99ECC86088B9}"/>
              </a:ext>
            </a:extLst>
          </p:cNvPr>
          <p:cNvSpPr>
            <a:spLocks noGrp="1"/>
          </p:cNvSpPr>
          <p:nvPr>
            <p:ph type="ctrTitle" idx="4294967295"/>
          </p:nvPr>
        </p:nvSpPr>
        <p:spPr>
          <a:xfrm>
            <a:off x="936625" y="1866900"/>
            <a:ext cx="7270750" cy="889000"/>
          </a:xfrm>
        </p:spPr>
        <p:txBody>
          <a:bodyPr vert="horz" lIns="91440" tIns="45720" rIns="91440" bIns="45720" rtlCol="0" anchor="t">
            <a:normAutofit/>
          </a:bodyPr>
          <a:lstStyle/>
          <a:p>
            <a:pPr defTabSz="914400">
              <a:lnSpc>
                <a:spcPct val="90000"/>
              </a:lnSpc>
            </a:pPr>
            <a:r>
              <a:rPr lang="en-US" sz="2800" dirty="0"/>
              <a:t>N</a:t>
            </a:r>
            <a:r>
              <a:rPr lang="en-US" sz="2800" kern="1200" dirty="0">
                <a:solidFill>
                  <a:schemeClr val="tx1"/>
                </a:solidFill>
                <a:latin typeface="+mj-lt"/>
                <a:ea typeface="+mj-ea"/>
                <a:cs typeface="+mj-cs"/>
              </a:rPr>
              <a:t>eoadjuvant chemo-immunotherapy  pathway</a:t>
            </a:r>
            <a:br>
              <a:rPr lang="en-US" sz="2800" kern="1200" dirty="0">
                <a:solidFill>
                  <a:schemeClr val="tx1"/>
                </a:solidFill>
                <a:latin typeface="+mj-lt"/>
                <a:ea typeface="+mj-ea"/>
                <a:cs typeface="+mj-cs"/>
              </a:rPr>
            </a:br>
            <a:r>
              <a:rPr lang="en-US" sz="2800" kern="1200" dirty="0">
                <a:solidFill>
                  <a:schemeClr val="tx1"/>
                </a:solidFill>
                <a:latin typeface="+mj-lt"/>
                <a:ea typeface="+mj-ea"/>
                <a:cs typeface="+mj-cs"/>
              </a:rPr>
              <a:t>Institutional experience in Leeds</a:t>
            </a:r>
          </a:p>
        </p:txBody>
      </p:sp>
      <p:sp>
        <p:nvSpPr>
          <p:cNvPr id="4" name="Subtitle 3">
            <a:extLst>
              <a:ext uri="{FF2B5EF4-FFF2-40B4-BE49-F238E27FC236}">
                <a16:creationId xmlns:a16="http://schemas.microsoft.com/office/drawing/2014/main" id="{665B36A3-1A0F-3249-AD62-126E7BAD4298}"/>
              </a:ext>
            </a:extLst>
          </p:cNvPr>
          <p:cNvSpPr>
            <a:spLocks noGrp="1"/>
          </p:cNvSpPr>
          <p:nvPr>
            <p:ph type="subTitle" idx="4294967295"/>
          </p:nvPr>
        </p:nvSpPr>
        <p:spPr>
          <a:xfrm>
            <a:off x="647700" y="3276600"/>
            <a:ext cx="7607300" cy="1676400"/>
          </a:xfrm>
        </p:spPr>
        <p:txBody>
          <a:bodyPr vert="horz" lIns="91440" tIns="45720" rIns="91440" bIns="45720" rtlCol="0">
            <a:normAutofit/>
          </a:bodyPr>
          <a:lstStyle/>
          <a:p>
            <a:pPr marL="0" indent="0" algn="ctr" defTabSz="914400">
              <a:lnSpc>
                <a:spcPct val="90000"/>
              </a:lnSpc>
              <a:buNone/>
            </a:pPr>
            <a:r>
              <a:rPr lang="en-US" sz="2000" dirty="0">
                <a:solidFill>
                  <a:schemeClr val="tx1">
                    <a:alpha val="55000"/>
                  </a:schemeClr>
                </a:solidFill>
              </a:rPr>
              <a:t>Alex Brunelli</a:t>
            </a:r>
          </a:p>
          <a:p>
            <a:pPr marL="0" indent="0" algn="ctr" defTabSz="914400">
              <a:lnSpc>
                <a:spcPct val="90000"/>
              </a:lnSpc>
              <a:buNone/>
            </a:pPr>
            <a:endParaRPr lang="en-US" sz="1800" dirty="0">
              <a:solidFill>
                <a:schemeClr val="tx1">
                  <a:alpha val="55000"/>
                </a:schemeClr>
              </a:solidFill>
            </a:endParaRPr>
          </a:p>
          <a:p>
            <a:pPr marL="0" indent="0" algn="ctr" defTabSz="914400">
              <a:lnSpc>
                <a:spcPct val="90000"/>
              </a:lnSpc>
              <a:buNone/>
            </a:pPr>
            <a:r>
              <a:rPr lang="en-US" sz="1800" dirty="0">
                <a:solidFill>
                  <a:schemeClr val="tx1">
                    <a:alpha val="55000"/>
                  </a:schemeClr>
                </a:solidFill>
              </a:rPr>
              <a:t>Consultant Thoracic Surgeon and Honorary Clinical Associate Professor</a:t>
            </a:r>
          </a:p>
          <a:p>
            <a:pPr marL="0" indent="0" algn="ctr" defTabSz="914400">
              <a:lnSpc>
                <a:spcPct val="90000"/>
              </a:lnSpc>
              <a:buNone/>
            </a:pPr>
            <a:r>
              <a:rPr lang="en-US" sz="1800" dirty="0">
                <a:solidFill>
                  <a:schemeClr val="tx1">
                    <a:alpha val="55000"/>
                  </a:schemeClr>
                </a:solidFill>
              </a:rPr>
              <a:t>St. James’s University Hospital, Leeds, UK</a:t>
            </a:r>
          </a:p>
          <a:p>
            <a:pPr marL="0" indent="0" algn="ctr" defTabSz="914400">
              <a:lnSpc>
                <a:spcPct val="90000"/>
              </a:lnSpc>
              <a:buNone/>
            </a:pPr>
            <a:r>
              <a:rPr lang="en-US" sz="1800" dirty="0" err="1">
                <a:solidFill>
                  <a:schemeClr val="tx1">
                    <a:alpha val="55000"/>
                  </a:schemeClr>
                </a:solidFill>
              </a:rPr>
              <a:t>brunellialex@gmail.com</a:t>
            </a:r>
            <a:endParaRPr lang="en-US" sz="1800" dirty="0">
              <a:solidFill>
                <a:schemeClr val="tx1">
                  <a:alpha val="55000"/>
                </a:schemeClr>
              </a:solidFill>
            </a:endParaRPr>
          </a:p>
        </p:txBody>
      </p:sp>
      <p:pic>
        <p:nvPicPr>
          <p:cNvPr id="3" name="Picture 2">
            <a:extLst>
              <a:ext uri="{FF2B5EF4-FFF2-40B4-BE49-F238E27FC236}">
                <a16:creationId xmlns:a16="http://schemas.microsoft.com/office/drawing/2014/main" id="{65978DE7-5A69-7D29-55FF-9BC7F4CB5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 y="139700"/>
            <a:ext cx="1113036" cy="450850"/>
          </a:xfrm>
          <a:prstGeom prst="rect">
            <a:avLst/>
          </a:prstGeom>
          <a:noFill/>
          <a:ln>
            <a:noFill/>
          </a:ln>
        </p:spPr>
      </p:pic>
      <p:sp>
        <p:nvSpPr>
          <p:cNvPr id="6" name="TextBox 5">
            <a:extLst>
              <a:ext uri="{FF2B5EF4-FFF2-40B4-BE49-F238E27FC236}">
                <a16:creationId xmlns:a16="http://schemas.microsoft.com/office/drawing/2014/main" id="{CB066D60-5839-4285-516F-94FADFFFB550}"/>
              </a:ext>
            </a:extLst>
          </p:cNvPr>
          <p:cNvSpPr txBox="1"/>
          <p:nvPr/>
        </p:nvSpPr>
        <p:spPr>
          <a:xfrm>
            <a:off x="1409700" y="221218"/>
            <a:ext cx="7061200" cy="369332"/>
          </a:xfrm>
          <a:prstGeom prst="rect">
            <a:avLst/>
          </a:prstGeom>
          <a:noFill/>
        </p:spPr>
        <p:txBody>
          <a:bodyPr wrap="square">
            <a:spAutoFit/>
          </a:bodyPr>
          <a:lstStyle/>
          <a:p>
            <a:r>
              <a:rPr lang="en-GB" sz="1800" b="1" i="1" dirty="0">
                <a:effectLst/>
                <a:latin typeface="Calibri" panose="020F0502020204030204" pitchFamily="34" charset="0"/>
                <a:ea typeface="Calibri" panose="020F0502020204030204" pitchFamily="34" charset="0"/>
                <a:cs typeface="Times New Roman" panose="02020603050405020304" pitchFamily="18" charset="0"/>
              </a:rPr>
              <a:t>Somerset, Wiltshire, Avon and Gloucestershire (SWAG) Cancer Services</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1509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6442C96-090E-CEB8-0FB5-7B1F585A41EA}"/>
              </a:ext>
            </a:extLst>
          </p:cNvPr>
          <p:cNvPicPr>
            <a:picLocks noGrp="1" noChangeAspect="1"/>
          </p:cNvPicPr>
          <p:nvPr>
            <p:ph idx="1"/>
          </p:nvPr>
        </p:nvPicPr>
        <p:blipFill rotWithShape="1">
          <a:blip r:embed="rId2"/>
          <a:srcRect r="1" b="537"/>
          <a:stretch/>
        </p:blipFill>
        <p:spPr>
          <a:xfrm>
            <a:off x="410658" y="410658"/>
            <a:ext cx="8316722" cy="4322183"/>
          </a:xfrm>
          <a:prstGeom prst="rect">
            <a:avLst/>
          </a:prstGeom>
        </p:spPr>
      </p:pic>
      <p:sp>
        <p:nvSpPr>
          <p:cNvPr id="5" name="TextBox 4">
            <a:extLst>
              <a:ext uri="{FF2B5EF4-FFF2-40B4-BE49-F238E27FC236}">
                <a16:creationId xmlns:a16="http://schemas.microsoft.com/office/drawing/2014/main" id="{9CAD7155-16D6-A46E-495A-E1C1B11F7649}"/>
              </a:ext>
            </a:extLst>
          </p:cNvPr>
          <p:cNvSpPr txBox="1"/>
          <p:nvPr/>
        </p:nvSpPr>
        <p:spPr>
          <a:xfrm>
            <a:off x="432619" y="4788310"/>
            <a:ext cx="3976794" cy="369332"/>
          </a:xfrm>
          <a:prstGeom prst="rect">
            <a:avLst/>
          </a:prstGeom>
          <a:noFill/>
        </p:spPr>
        <p:txBody>
          <a:bodyPr wrap="none" rtlCol="0">
            <a:spAutoFit/>
          </a:bodyPr>
          <a:lstStyle/>
          <a:p>
            <a:r>
              <a:rPr lang="en-US" dirty="0"/>
              <a:t>Presented by Patrick Forde @ ELCC 2023</a:t>
            </a:r>
          </a:p>
        </p:txBody>
      </p:sp>
    </p:spTree>
    <p:extLst>
      <p:ext uri="{BB962C8B-B14F-4D97-AF65-F5344CB8AC3E}">
        <p14:creationId xmlns:p14="http://schemas.microsoft.com/office/powerpoint/2010/main" val="1301579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a:extLst>
            <a:ext uri="{FF2B5EF4-FFF2-40B4-BE49-F238E27FC236}">
              <a16:creationId xmlns:a16="http://schemas.microsoft.com/office/drawing/2014/main" id="{6B7CB2A8-0A63-DC24-11BB-E9C99B67FA29}"/>
            </a:ext>
          </a:extLst>
        </p:cNvPr>
        <p:cNvGrpSpPr/>
        <p:nvPr/>
      </p:nvGrpSpPr>
      <p:grpSpPr>
        <a:xfrm>
          <a:off x="0" y="0"/>
          <a:ext cx="0" cy="0"/>
          <a:chOff x="0" y="0"/>
          <a:chExt cx="0" cy="0"/>
        </a:xfrm>
      </p:grpSpPr>
      <p:sp>
        <p:nvSpPr>
          <p:cNvPr id="185" name="Google Shape;693;p37">
            <a:extLst>
              <a:ext uri="{FF2B5EF4-FFF2-40B4-BE49-F238E27FC236}">
                <a16:creationId xmlns:a16="http://schemas.microsoft.com/office/drawing/2014/main" id="{BE88DBE2-8002-D435-6A0A-C3A36CAD4B79}"/>
              </a:ext>
            </a:extLst>
          </p:cNvPr>
          <p:cNvSpPr/>
          <p:nvPr/>
        </p:nvSpPr>
        <p:spPr>
          <a:xfrm>
            <a:off x="2359690" y="2596823"/>
            <a:ext cx="1507374" cy="762945"/>
          </a:xfrm>
          <a:prstGeom prst="roundRect">
            <a:avLst>
              <a:gd name="adj" fmla="val 16667"/>
            </a:avLst>
          </a:prstGeom>
          <a:solidFill>
            <a:schemeClr val="accent2"/>
          </a:solidFill>
          <a:ln>
            <a:noFill/>
          </a:ln>
        </p:spPr>
        <p:txBody>
          <a:bodyPr spcFirstLastPara="1" wrap="square" lIns="0" tIns="68575" rIns="0" bIns="6857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CheckMate 816</a:t>
            </a:r>
            <a:r>
              <a:rPr kumimoji="0" lang="en-GB" sz="1000" b="0" i="0" u="none" strike="noStrike" kern="0" cap="none" spc="0" normalizeH="0" baseline="3000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5,6</a:t>
            </a:r>
            <a:endParaRPr kumimoji="0" sz="1000" b="0" i="0" u="none" strike="noStrike" kern="0" cap="none" spc="0" normalizeH="0" baseline="3000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sng"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hlinkClick r:id="rId3">
                  <a:extLst>
                    <a:ext uri="{A12FA001-AC4F-418D-AE19-62706E023703}">
                      <ahyp:hlinkClr xmlns:ahyp="http://schemas.microsoft.com/office/drawing/2018/hyperlinkcolor" val="tx"/>
                    </a:ext>
                  </a:extLst>
                </a:hlinkClick>
              </a:rPr>
              <a:t>NCT02998528</a:t>
            </a:r>
            <a:endParaRPr kumimoji="0" sz="10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Neoadj nivo + chemo</a:t>
            </a:r>
            <a:endParaRPr kumimoji="0" sz="10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186" name="Google Shape;694;p37">
            <a:extLst>
              <a:ext uri="{FF2B5EF4-FFF2-40B4-BE49-F238E27FC236}">
                <a16:creationId xmlns:a16="http://schemas.microsoft.com/office/drawing/2014/main" id="{C8AF2CE5-9E65-823E-7BBB-DA05A8B14779}"/>
              </a:ext>
            </a:extLst>
          </p:cNvPr>
          <p:cNvSpPr/>
          <p:nvPr/>
        </p:nvSpPr>
        <p:spPr>
          <a:xfrm>
            <a:off x="5717230" y="2596823"/>
            <a:ext cx="1263980" cy="762945"/>
          </a:xfrm>
          <a:prstGeom prst="roundRect">
            <a:avLst>
              <a:gd name="adj" fmla="val 16667"/>
            </a:avLst>
          </a:prstGeom>
          <a:solidFill>
            <a:srgbClr val="FAD6C7"/>
          </a:solidFill>
          <a:ln>
            <a:solidFill>
              <a:srgbClr val="FAD6C7"/>
            </a:solidFill>
          </a:ln>
        </p:spPr>
        <p:txBody>
          <a:bodyPr spcFirstLastPara="1" wrap="square" lIns="32400" tIns="68575" rIns="32400" bIns="6857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panose="020B0604020202020204" pitchFamily="34" charset="0"/>
              </a:rPr>
              <a:t>AEGEAN</a:t>
            </a:r>
            <a:r>
              <a:rPr kumimoji="0" lang="en-GB" sz="1000" b="0" i="0" u="none" strike="noStrike" kern="0" cap="none" spc="0" normalizeH="0" baseline="30000" noProof="0" dirty="0">
                <a:ln>
                  <a:noFill/>
                </a:ln>
                <a:effectLst/>
                <a:uLnTx/>
                <a:uFillTx/>
                <a:latin typeface="Arial" panose="020B0604020202020204" pitchFamily="34" charset="0"/>
                <a:cs typeface="Arial" panose="020B0604020202020204" pitchFamily="34" charset="0"/>
                <a:sym typeface="Arial" panose="020B0604020202020204" pitchFamily="34" charset="0"/>
              </a:rPr>
              <a:t>11</a:t>
            </a:r>
            <a:endParaRPr kumimoji="0" sz="1000" b="0" i="0" u="none" strike="noStrike" kern="0" cap="none" spc="0" normalizeH="0" baseline="30000" noProof="0" dirty="0">
              <a:ln>
                <a:noFill/>
              </a:ln>
              <a:effectLst/>
              <a:uLnTx/>
              <a:uFillTx/>
              <a:latin typeface="Arial" panose="020B0604020202020204" pitchFamily="34" charset="0"/>
              <a:cs typeface="Arial" panose="020B0604020202020204" pitchFamily="34" charset="0"/>
              <a:sym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sng" strike="noStrike" kern="0" cap="none" spc="0" normalizeH="0" baseline="0" noProof="0" dirty="0">
                <a:ln>
                  <a:noFill/>
                </a:ln>
                <a:effectLst/>
                <a:uLnTx/>
                <a:uFillTx/>
                <a:latin typeface="Arial" panose="020B0604020202020204" pitchFamily="34" charset="0"/>
                <a:cs typeface="Arial" panose="020B0604020202020204" pitchFamily="34" charset="0"/>
                <a:sym typeface="Arial" panose="020B0604020202020204" pitchFamily="34" charset="0"/>
                <a:hlinkClick r:id="rId4">
                  <a:extLst>
                    <a:ext uri="{A12FA001-AC4F-418D-AE19-62706E023703}">
                      <ahyp:hlinkClr xmlns:ahyp="http://schemas.microsoft.com/office/drawing/2018/hyperlinkcolor" val="tx"/>
                    </a:ext>
                  </a:extLst>
                </a:hlinkClick>
              </a:rPr>
              <a:t>NCT03800134</a:t>
            </a:r>
            <a:endParaRPr kumimoji="0" sz="10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err="1">
                <a:ln>
                  <a:noFill/>
                </a:ln>
                <a:effectLst/>
                <a:uLnTx/>
                <a:uFillTx/>
                <a:latin typeface="Arial" panose="020B0604020202020204" pitchFamily="34" charset="0"/>
                <a:cs typeface="Arial" panose="020B0604020202020204" pitchFamily="34" charset="0"/>
                <a:sym typeface="Arial" panose="020B0604020202020204" pitchFamily="34" charset="0"/>
              </a:rPr>
              <a:t>Neoadj</a:t>
            </a:r>
            <a:r>
              <a:rPr kumimoji="0" lang="en-GB" sz="10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panose="020B0604020202020204" pitchFamily="34" charset="0"/>
              </a:rPr>
              <a:t> </a:t>
            </a:r>
            <a:r>
              <a:rPr kumimoji="0" lang="en-GB" sz="1000" b="0" i="0" u="none" strike="noStrike" kern="0" cap="none" spc="0" normalizeH="0" baseline="0" noProof="0" dirty="0" err="1">
                <a:ln>
                  <a:noFill/>
                </a:ln>
                <a:effectLst/>
                <a:uLnTx/>
                <a:uFillTx/>
                <a:latin typeface="Arial" panose="020B0604020202020204" pitchFamily="34" charset="0"/>
                <a:cs typeface="Arial" panose="020B0604020202020204" pitchFamily="34" charset="0"/>
                <a:sym typeface="Arial" panose="020B0604020202020204" pitchFamily="34" charset="0"/>
              </a:rPr>
              <a:t>durva</a:t>
            </a:r>
            <a:r>
              <a:rPr kumimoji="0" lang="en-GB" sz="10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panose="020B0604020202020204" pitchFamily="34" charset="0"/>
              </a:rPr>
              <a:t> + chemo &amp; </a:t>
            </a:r>
            <a:r>
              <a:rPr kumimoji="0" lang="en-GB" sz="1000" b="0" i="0" u="none" strike="noStrike" kern="0" cap="none" spc="0" normalizeH="0" baseline="0" noProof="0" dirty="0" err="1">
                <a:ln>
                  <a:noFill/>
                </a:ln>
                <a:effectLst/>
                <a:uLnTx/>
                <a:uFillTx/>
                <a:latin typeface="Arial" panose="020B0604020202020204" pitchFamily="34" charset="0"/>
                <a:cs typeface="Arial" panose="020B0604020202020204" pitchFamily="34" charset="0"/>
                <a:sym typeface="Arial" panose="020B0604020202020204" pitchFamily="34" charset="0"/>
              </a:rPr>
              <a:t>adj</a:t>
            </a:r>
            <a:r>
              <a:rPr kumimoji="0" lang="en-GB" sz="10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panose="020B0604020202020204" pitchFamily="34" charset="0"/>
              </a:rPr>
              <a:t> </a:t>
            </a:r>
            <a:r>
              <a:rPr kumimoji="0" lang="en-GB" sz="1000" b="0" i="0" u="none" strike="noStrike" kern="0" cap="none" spc="0" normalizeH="0" baseline="0" noProof="0" dirty="0" err="1">
                <a:ln>
                  <a:noFill/>
                </a:ln>
                <a:effectLst/>
                <a:uLnTx/>
                <a:uFillTx/>
                <a:latin typeface="Arial" panose="020B0604020202020204" pitchFamily="34" charset="0"/>
                <a:cs typeface="Arial" panose="020B0604020202020204" pitchFamily="34" charset="0"/>
                <a:sym typeface="Arial" panose="020B0604020202020204" pitchFamily="34" charset="0"/>
              </a:rPr>
              <a:t>durva</a:t>
            </a:r>
            <a:endParaRPr kumimoji="0" sz="10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187" name="Google Shape;695;p37">
            <a:extLst>
              <a:ext uri="{FF2B5EF4-FFF2-40B4-BE49-F238E27FC236}">
                <a16:creationId xmlns:a16="http://schemas.microsoft.com/office/drawing/2014/main" id="{C36C0A07-4D7B-72B7-C04B-94E20C6BBC9E}"/>
              </a:ext>
            </a:extLst>
          </p:cNvPr>
          <p:cNvSpPr/>
          <p:nvPr/>
        </p:nvSpPr>
        <p:spPr>
          <a:xfrm>
            <a:off x="2731448" y="1622516"/>
            <a:ext cx="1870680" cy="621509"/>
          </a:xfrm>
          <a:prstGeom prst="roundRect">
            <a:avLst>
              <a:gd name="adj" fmla="val 16667"/>
            </a:avLst>
          </a:prstGeom>
          <a:solidFill>
            <a:schemeClr val="accent1"/>
          </a:solidFill>
          <a:ln>
            <a:noFill/>
          </a:ln>
        </p:spPr>
        <p:txBody>
          <a:bodyPr spcFirstLastPara="1" wrap="square" lIns="32400" tIns="68575" rIns="32400" bIns="6857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KEYNOTE-091 / PEARLS</a:t>
            </a:r>
            <a:r>
              <a:rPr kumimoji="0" lang="en-GB" sz="1000" b="0" i="0" u="none" strike="noStrike" kern="0" cap="none" spc="0" normalizeH="0" baseline="3000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7,8</a:t>
            </a:r>
            <a:endParaRPr kumimoji="0" sz="1000" b="0" i="0" u="none" strike="noStrike" kern="0" cap="none" spc="0" normalizeH="0" baseline="3000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hlinkClick r:id="rId5">
                  <a:extLst>
                    <a:ext uri="{A12FA001-AC4F-418D-AE19-62706E023703}">
                      <ahyp:hlinkClr xmlns:ahyp="http://schemas.microsoft.com/office/drawing/2018/hyperlinkcolor" val="tx"/>
                    </a:ext>
                  </a:extLst>
                </a:hlinkClick>
              </a:rPr>
              <a:t>NCT02504372</a:t>
            </a:r>
            <a:endParaRPr kumimoji="0"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Adj</a:t>
            </a:r>
            <a:r>
              <a:rPr kumimoji="0" lang="en-GB"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 </a:t>
            </a:r>
            <a:r>
              <a:rPr kumimoji="0" lang="en-GB" sz="1000" b="0"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pembro</a:t>
            </a:r>
            <a:endParaRPr kumimoji="0"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188" name="Google Shape;696;p37">
            <a:extLst>
              <a:ext uri="{FF2B5EF4-FFF2-40B4-BE49-F238E27FC236}">
                <a16:creationId xmlns:a16="http://schemas.microsoft.com/office/drawing/2014/main" id="{C87D4D01-B816-D578-6BA5-3370E76B9379}"/>
              </a:ext>
            </a:extLst>
          </p:cNvPr>
          <p:cNvSpPr/>
          <p:nvPr/>
        </p:nvSpPr>
        <p:spPr>
          <a:xfrm>
            <a:off x="4126111" y="2596822"/>
            <a:ext cx="1477133" cy="755114"/>
          </a:xfrm>
          <a:prstGeom prst="roundRect">
            <a:avLst>
              <a:gd name="adj" fmla="val 16667"/>
            </a:avLst>
          </a:prstGeom>
          <a:solidFill>
            <a:schemeClr val="accent1"/>
          </a:solidFill>
          <a:ln>
            <a:noFill/>
          </a:ln>
        </p:spPr>
        <p:txBody>
          <a:bodyPr spcFirstLastPara="1" wrap="square" lIns="0" tIns="68575" rIns="0" bIns="6857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KEYNOTE-671</a:t>
            </a:r>
            <a:r>
              <a:rPr kumimoji="0" lang="en-GB" sz="1000" b="0" i="0" u="none" strike="noStrike" kern="0" cap="none" spc="0" normalizeH="0" baseline="3000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9,10</a:t>
            </a:r>
            <a:endParaRPr kumimoji="0" sz="1000" b="0" i="0" u="none" strike="noStrike" kern="0" cap="none" spc="0" normalizeH="0" baseline="3000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hlinkClick r:id="rId6">
                  <a:extLst>
                    <a:ext uri="{A12FA001-AC4F-418D-AE19-62706E023703}">
                      <ahyp:hlinkClr xmlns:ahyp="http://schemas.microsoft.com/office/drawing/2018/hyperlinkcolor" val="tx"/>
                    </a:ext>
                  </a:extLst>
                </a:hlinkClick>
              </a:rPr>
              <a:t>NCT03425643</a:t>
            </a:r>
            <a:endParaRPr kumimoji="0"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Neoadj</a:t>
            </a:r>
            <a:r>
              <a:rPr kumimoji="0" lang="en-GB"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 </a:t>
            </a:r>
            <a:r>
              <a:rPr kumimoji="0" lang="en-GB" sz="1000" b="0"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pembro</a:t>
            </a:r>
            <a:r>
              <a:rPr kumimoji="0" lang="en-GB"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 + chemo &amp; </a:t>
            </a:r>
            <a:r>
              <a:rPr kumimoji="0" lang="en-GB" sz="1000" b="0"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adj</a:t>
            </a:r>
            <a:r>
              <a:rPr kumimoji="0" lang="en-GB"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 </a:t>
            </a:r>
            <a:r>
              <a:rPr kumimoji="0" lang="en-GB" sz="1000" b="0"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pembro</a:t>
            </a:r>
            <a:endParaRPr kumimoji="0"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189" name="Google Shape;697;p37">
            <a:extLst>
              <a:ext uri="{FF2B5EF4-FFF2-40B4-BE49-F238E27FC236}">
                <a16:creationId xmlns:a16="http://schemas.microsoft.com/office/drawing/2014/main" id="{84310A75-F50B-1A77-4746-1E6F942B94FF}"/>
              </a:ext>
            </a:extLst>
          </p:cNvPr>
          <p:cNvSpPr/>
          <p:nvPr/>
        </p:nvSpPr>
        <p:spPr>
          <a:xfrm>
            <a:off x="1399132" y="1622516"/>
            <a:ext cx="1181400" cy="621509"/>
          </a:xfrm>
          <a:prstGeom prst="roundRect">
            <a:avLst>
              <a:gd name="adj" fmla="val 16667"/>
            </a:avLst>
          </a:prstGeom>
          <a:solidFill>
            <a:srgbClr val="0B41CD"/>
          </a:solidFill>
          <a:ln>
            <a:noFill/>
          </a:ln>
        </p:spPr>
        <p:txBody>
          <a:bodyPr spcFirstLastPara="1" wrap="square" lIns="32400" tIns="68575" rIns="32400" bIns="6857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IMpower010</a:t>
            </a:r>
            <a:r>
              <a:rPr kumimoji="0" lang="en-GB" sz="1000" b="0" i="0" u="none" strike="noStrike" kern="0" cap="none" spc="0" normalizeH="0" baseline="3000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3,4</a:t>
            </a:r>
            <a:br>
              <a:rPr kumimoji="0" lang="en-GB" sz="10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br>
            <a:r>
              <a:rPr kumimoji="0" lang="en-GB" sz="1000" b="0" i="0" u="sng"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hlinkClick r:id="rId7">
                  <a:extLst>
                    <a:ext uri="{A12FA001-AC4F-418D-AE19-62706E023703}">
                      <ahyp:hlinkClr xmlns:ahyp="http://schemas.microsoft.com/office/drawing/2018/hyperlinkcolor" val="tx"/>
                    </a:ext>
                  </a:extLst>
                </a:hlinkClick>
              </a:rPr>
              <a:t>NCT02486718</a:t>
            </a:r>
            <a:endParaRPr kumimoji="0" sz="10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Adj atezo</a:t>
            </a:r>
            <a:endParaRPr kumimoji="0" sz="10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190" name="Google Shape;698;p37">
            <a:extLst>
              <a:ext uri="{FF2B5EF4-FFF2-40B4-BE49-F238E27FC236}">
                <a16:creationId xmlns:a16="http://schemas.microsoft.com/office/drawing/2014/main" id="{20E04B2B-9BE2-E825-D866-5565EAA28DC3}"/>
              </a:ext>
            </a:extLst>
          </p:cNvPr>
          <p:cNvSpPr txBox="1"/>
          <p:nvPr/>
        </p:nvSpPr>
        <p:spPr>
          <a:xfrm>
            <a:off x="4435421" y="2329485"/>
            <a:ext cx="2439378" cy="307766"/>
          </a:xfrm>
          <a:prstGeom prst="rect">
            <a:avLst/>
          </a:prstGeom>
          <a:noFill/>
          <a:ln>
            <a:noFill/>
          </a:ln>
        </p:spPr>
        <p:txBody>
          <a:bodyPr spcFirstLastPara="1" wrap="square" lIns="68575" tIns="68575" rIns="68575" bIns="68575"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44546A"/>
                </a:solidFill>
                <a:effectLst/>
                <a:uLnTx/>
                <a:uFillTx/>
                <a:latin typeface="Arial" panose="020B0604020202020204" pitchFamily="34" charset="0"/>
                <a:cs typeface="Arial" panose="020B0604020202020204" pitchFamily="34" charset="0"/>
                <a:sym typeface="Arial" panose="020B0604020202020204" pitchFamily="34" charset="0"/>
              </a:rPr>
              <a:t>Perioperative CIT</a:t>
            </a:r>
            <a:endParaRPr kumimoji="0" sz="1100" b="1" i="0" u="none" strike="noStrike" kern="0" cap="none" spc="0" normalizeH="0" baseline="0" noProof="0">
              <a:ln>
                <a:noFill/>
              </a:ln>
              <a:solidFill>
                <a:srgbClr val="44546A"/>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191" name="Google Shape;699;p37">
            <a:extLst>
              <a:ext uri="{FF2B5EF4-FFF2-40B4-BE49-F238E27FC236}">
                <a16:creationId xmlns:a16="http://schemas.microsoft.com/office/drawing/2014/main" id="{61CD5B0E-7682-8D18-2F9C-85E1E51D7803}"/>
              </a:ext>
            </a:extLst>
          </p:cNvPr>
          <p:cNvSpPr txBox="1"/>
          <p:nvPr/>
        </p:nvSpPr>
        <p:spPr>
          <a:xfrm>
            <a:off x="1399132" y="1304045"/>
            <a:ext cx="1150287" cy="307766"/>
          </a:xfrm>
          <a:prstGeom prst="rect">
            <a:avLst/>
          </a:prstGeom>
          <a:noFill/>
          <a:ln>
            <a:noFill/>
          </a:ln>
        </p:spPr>
        <p:txBody>
          <a:bodyPr spcFirstLastPara="1" wrap="square" lIns="68575" tIns="68575" rIns="68575" bIns="68575"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sym typeface="Arial" panose="020B0604020202020204" pitchFamily="34" charset="0"/>
              </a:rPr>
              <a:t>Adjuvant CIT</a:t>
            </a:r>
            <a:endParaRPr kumimoji="0" sz="1100" b="1" i="0" u="none"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sym typeface="Arial" panose="020B0604020202020204" pitchFamily="34" charset="0"/>
            </a:endParaRPr>
          </a:p>
        </p:txBody>
      </p:sp>
      <p:cxnSp>
        <p:nvCxnSpPr>
          <p:cNvPr id="192" name="Google Shape;700;p37">
            <a:extLst>
              <a:ext uri="{FF2B5EF4-FFF2-40B4-BE49-F238E27FC236}">
                <a16:creationId xmlns:a16="http://schemas.microsoft.com/office/drawing/2014/main" id="{6C76C64A-8E36-3BB0-1CE7-1728C187FE38}"/>
              </a:ext>
            </a:extLst>
          </p:cNvPr>
          <p:cNvCxnSpPr/>
          <p:nvPr/>
        </p:nvCxnSpPr>
        <p:spPr>
          <a:xfrm>
            <a:off x="296550" y="4144134"/>
            <a:ext cx="0" cy="148200"/>
          </a:xfrm>
          <a:prstGeom prst="straightConnector1">
            <a:avLst/>
          </a:prstGeom>
          <a:noFill/>
          <a:ln w="28575" cap="flat" cmpd="sng">
            <a:solidFill>
              <a:srgbClr val="000000"/>
            </a:solidFill>
            <a:prstDash val="solid"/>
            <a:round/>
            <a:headEnd type="none" w="sm" len="sm"/>
            <a:tailEnd type="none" w="sm" len="sm"/>
          </a:ln>
        </p:spPr>
      </p:cxnSp>
      <p:cxnSp>
        <p:nvCxnSpPr>
          <p:cNvPr id="193" name="Google Shape;702;p37">
            <a:extLst>
              <a:ext uri="{FF2B5EF4-FFF2-40B4-BE49-F238E27FC236}">
                <a16:creationId xmlns:a16="http://schemas.microsoft.com/office/drawing/2014/main" id="{78E35AE0-64F0-8D9F-D516-DA973FB3B14E}"/>
              </a:ext>
            </a:extLst>
          </p:cNvPr>
          <p:cNvCxnSpPr/>
          <p:nvPr/>
        </p:nvCxnSpPr>
        <p:spPr>
          <a:xfrm>
            <a:off x="2434275" y="4144134"/>
            <a:ext cx="0" cy="148200"/>
          </a:xfrm>
          <a:prstGeom prst="straightConnector1">
            <a:avLst/>
          </a:prstGeom>
          <a:noFill/>
          <a:ln w="28575" cap="flat" cmpd="sng">
            <a:solidFill>
              <a:srgbClr val="000000"/>
            </a:solidFill>
            <a:prstDash val="solid"/>
            <a:round/>
            <a:headEnd type="none" w="sm" len="sm"/>
            <a:tailEnd type="none" w="sm" len="sm"/>
          </a:ln>
        </p:spPr>
      </p:cxnSp>
      <p:cxnSp>
        <p:nvCxnSpPr>
          <p:cNvPr id="194" name="Google Shape;704;p37">
            <a:extLst>
              <a:ext uri="{FF2B5EF4-FFF2-40B4-BE49-F238E27FC236}">
                <a16:creationId xmlns:a16="http://schemas.microsoft.com/office/drawing/2014/main" id="{0841D663-21C0-8C90-595A-7511461BF1F5}"/>
              </a:ext>
            </a:extLst>
          </p:cNvPr>
          <p:cNvCxnSpPr/>
          <p:nvPr/>
        </p:nvCxnSpPr>
        <p:spPr>
          <a:xfrm>
            <a:off x="4572000" y="4144134"/>
            <a:ext cx="0" cy="148200"/>
          </a:xfrm>
          <a:prstGeom prst="straightConnector1">
            <a:avLst/>
          </a:prstGeom>
          <a:noFill/>
          <a:ln w="28575" cap="flat" cmpd="sng">
            <a:solidFill>
              <a:srgbClr val="000000"/>
            </a:solidFill>
            <a:prstDash val="solid"/>
            <a:round/>
            <a:headEnd type="none" w="sm" len="sm"/>
            <a:tailEnd type="none" w="sm" len="sm"/>
          </a:ln>
        </p:spPr>
      </p:cxnSp>
      <p:cxnSp>
        <p:nvCxnSpPr>
          <p:cNvPr id="195" name="Google Shape;706;p37">
            <a:extLst>
              <a:ext uri="{FF2B5EF4-FFF2-40B4-BE49-F238E27FC236}">
                <a16:creationId xmlns:a16="http://schemas.microsoft.com/office/drawing/2014/main" id="{4AFCDEEB-7EE0-AC39-0FBB-D596DA049434}"/>
              </a:ext>
            </a:extLst>
          </p:cNvPr>
          <p:cNvCxnSpPr/>
          <p:nvPr/>
        </p:nvCxnSpPr>
        <p:spPr>
          <a:xfrm>
            <a:off x="6709725" y="4144134"/>
            <a:ext cx="0" cy="148200"/>
          </a:xfrm>
          <a:prstGeom prst="straightConnector1">
            <a:avLst/>
          </a:prstGeom>
          <a:noFill/>
          <a:ln w="28575" cap="flat" cmpd="sng">
            <a:solidFill>
              <a:srgbClr val="000000"/>
            </a:solidFill>
            <a:prstDash val="solid"/>
            <a:round/>
            <a:headEnd type="none" w="sm" len="sm"/>
            <a:tailEnd type="none" w="sm" len="sm"/>
          </a:ln>
        </p:spPr>
      </p:cxnSp>
      <p:cxnSp>
        <p:nvCxnSpPr>
          <p:cNvPr id="196" name="Google Shape;708;p37">
            <a:extLst>
              <a:ext uri="{FF2B5EF4-FFF2-40B4-BE49-F238E27FC236}">
                <a16:creationId xmlns:a16="http://schemas.microsoft.com/office/drawing/2014/main" id="{D8FD9852-F443-9A46-A2CD-4050EF7F1C8B}"/>
              </a:ext>
            </a:extLst>
          </p:cNvPr>
          <p:cNvCxnSpPr/>
          <p:nvPr/>
        </p:nvCxnSpPr>
        <p:spPr>
          <a:xfrm>
            <a:off x="8847450" y="4144134"/>
            <a:ext cx="0" cy="148200"/>
          </a:xfrm>
          <a:prstGeom prst="straightConnector1">
            <a:avLst/>
          </a:prstGeom>
          <a:noFill/>
          <a:ln w="28575" cap="flat" cmpd="sng">
            <a:solidFill>
              <a:srgbClr val="000000"/>
            </a:solidFill>
            <a:prstDash val="solid"/>
            <a:round/>
            <a:headEnd type="none" w="sm" len="sm"/>
            <a:tailEnd type="none" w="sm" len="sm"/>
          </a:ln>
        </p:spPr>
      </p:cxnSp>
      <p:sp>
        <p:nvSpPr>
          <p:cNvPr id="197" name="Google Shape;710;p37">
            <a:extLst>
              <a:ext uri="{FF2B5EF4-FFF2-40B4-BE49-F238E27FC236}">
                <a16:creationId xmlns:a16="http://schemas.microsoft.com/office/drawing/2014/main" id="{C1629FF4-2808-5C2D-D564-688E30F5E650}"/>
              </a:ext>
            </a:extLst>
          </p:cNvPr>
          <p:cNvSpPr/>
          <p:nvPr/>
        </p:nvSpPr>
        <p:spPr>
          <a:xfrm>
            <a:off x="112600" y="1622516"/>
            <a:ext cx="1181400" cy="775361"/>
          </a:xfrm>
          <a:prstGeom prst="roundRect">
            <a:avLst>
              <a:gd name="adj" fmla="val 16667"/>
            </a:avLst>
          </a:prstGeom>
          <a:solidFill>
            <a:schemeClr val="bg2"/>
          </a:solidFill>
          <a:ln>
            <a:noFill/>
          </a:ln>
        </p:spPr>
        <p:txBody>
          <a:bodyPr spcFirstLastPara="1" wrap="square" lIns="32400" tIns="68575" rIns="32400" bIns="6857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ADAURA</a:t>
            </a:r>
            <a:r>
              <a:rPr kumimoji="0" lang="en-GB" sz="1000" b="0" i="0" u="none" strike="noStrike" kern="0" cap="none" spc="0" normalizeH="0" baseline="3000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1,2</a:t>
            </a:r>
            <a:br>
              <a:rPr kumimoji="0" lang="en-GB"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br>
            <a:r>
              <a:rPr kumimoji="0" lang="en-GB" sz="10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hlinkClick r:id="rId8">
                  <a:extLst>
                    <a:ext uri="{A12FA001-AC4F-418D-AE19-62706E023703}">
                      <ahyp:hlinkClr xmlns:ahyp="http://schemas.microsoft.com/office/drawing/2018/hyperlinkcolor" val="tx"/>
                    </a:ext>
                  </a:extLst>
                </a:hlinkClick>
              </a:rPr>
              <a:t>NCT02511106</a:t>
            </a:r>
            <a:endParaRPr kumimoji="0"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Adj</a:t>
            </a:r>
            <a:r>
              <a:rPr kumimoji="0" lang="en-GB"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 </a:t>
            </a:r>
            <a:r>
              <a:rPr kumimoji="0" lang="en-GB" sz="1000" b="0"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osimertinib</a:t>
            </a:r>
            <a:r>
              <a:rPr kumimoji="0" lang="en-GB"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 in </a:t>
            </a:r>
            <a:r>
              <a:rPr kumimoji="0" lang="en-GB" sz="10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EGFR</a:t>
            </a:r>
            <a:r>
              <a:rPr kumimoji="0" lang="en-GB"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 NSCLC</a:t>
            </a:r>
            <a:endParaRPr kumimoji="0"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198" name="Google Shape;711;p37">
            <a:extLst>
              <a:ext uri="{FF2B5EF4-FFF2-40B4-BE49-F238E27FC236}">
                <a16:creationId xmlns:a16="http://schemas.microsoft.com/office/drawing/2014/main" id="{96F3C971-C0DE-D000-5825-ECB89D578608}"/>
              </a:ext>
            </a:extLst>
          </p:cNvPr>
          <p:cNvSpPr txBox="1"/>
          <p:nvPr/>
        </p:nvSpPr>
        <p:spPr>
          <a:xfrm>
            <a:off x="115546" y="1197950"/>
            <a:ext cx="1157383" cy="477044"/>
          </a:xfrm>
          <a:prstGeom prst="rect">
            <a:avLst/>
          </a:prstGeom>
          <a:noFill/>
          <a:ln>
            <a:noFill/>
          </a:ln>
        </p:spPr>
        <p:txBody>
          <a:bodyPr spcFirstLastPara="1" wrap="square" lIns="68575" tIns="68575" rIns="68575" bIns="68575"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sym typeface="Arial" panose="020B0604020202020204" pitchFamily="34" charset="0"/>
              </a:rPr>
              <a:t>Adjuvant </a:t>
            </a:r>
            <a:br>
              <a:rPr kumimoji="0" lang="en-GB" sz="1100" b="1" i="0" u="none"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sym typeface="Arial" panose="020B0604020202020204" pitchFamily="34" charset="0"/>
              </a:rPr>
            </a:br>
            <a:r>
              <a:rPr kumimoji="0" lang="en-GB" sz="1100" b="1" i="0" u="none"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sym typeface="Arial" panose="020B0604020202020204" pitchFamily="34" charset="0"/>
              </a:rPr>
              <a:t>EGFR TKI</a:t>
            </a:r>
            <a:endParaRPr kumimoji="0" sz="1100" b="1" i="0" u="none"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sym typeface="Arial" panose="020B0604020202020204" pitchFamily="34" charset="0"/>
            </a:endParaRPr>
          </a:p>
        </p:txBody>
      </p:sp>
      <p:cxnSp>
        <p:nvCxnSpPr>
          <p:cNvPr id="199" name="Google Shape;712;p37">
            <a:extLst>
              <a:ext uri="{FF2B5EF4-FFF2-40B4-BE49-F238E27FC236}">
                <a16:creationId xmlns:a16="http://schemas.microsoft.com/office/drawing/2014/main" id="{EAC3DD4D-C256-C616-1770-13EEE8CC0529}"/>
              </a:ext>
            </a:extLst>
          </p:cNvPr>
          <p:cNvCxnSpPr/>
          <p:nvPr/>
        </p:nvCxnSpPr>
        <p:spPr>
          <a:xfrm rot="16200000" flipH="1">
            <a:off x="-86600" y="3159202"/>
            <a:ext cx="1781100" cy="201300"/>
          </a:xfrm>
          <a:prstGeom prst="bentConnector3">
            <a:avLst>
              <a:gd name="adj1" fmla="val 49999"/>
            </a:avLst>
          </a:prstGeom>
          <a:noFill/>
          <a:ln w="19050" cap="flat" cmpd="sng">
            <a:solidFill>
              <a:schemeClr val="bg2"/>
            </a:solidFill>
            <a:prstDash val="solid"/>
            <a:round/>
            <a:headEnd type="none" w="sm" len="sm"/>
            <a:tailEnd type="none" w="sm" len="sm"/>
          </a:ln>
        </p:spPr>
      </p:cxnSp>
      <p:cxnSp>
        <p:nvCxnSpPr>
          <p:cNvPr id="200" name="Google Shape;713;p37">
            <a:extLst>
              <a:ext uri="{FF2B5EF4-FFF2-40B4-BE49-F238E27FC236}">
                <a16:creationId xmlns:a16="http://schemas.microsoft.com/office/drawing/2014/main" id="{20D7E653-ECD5-05BF-CEE9-354BCA1C2E98}"/>
              </a:ext>
            </a:extLst>
          </p:cNvPr>
          <p:cNvCxnSpPr/>
          <p:nvPr/>
        </p:nvCxnSpPr>
        <p:spPr>
          <a:xfrm rot="16200000" flipH="1">
            <a:off x="1323215" y="2712257"/>
            <a:ext cx="1925700" cy="938100"/>
          </a:xfrm>
          <a:prstGeom prst="bentConnector3">
            <a:avLst>
              <a:gd name="adj1" fmla="val 74483"/>
            </a:avLst>
          </a:prstGeom>
          <a:noFill/>
          <a:ln w="19050" cap="flat" cmpd="sng">
            <a:solidFill>
              <a:srgbClr val="0B41CD"/>
            </a:solidFill>
            <a:prstDash val="solid"/>
            <a:miter lim="800000"/>
            <a:headEnd type="none" w="sm" len="sm"/>
            <a:tailEnd type="none" w="sm" len="sm"/>
          </a:ln>
        </p:spPr>
      </p:cxnSp>
      <p:sp>
        <p:nvSpPr>
          <p:cNvPr id="201" name="Google Shape;714;p37">
            <a:extLst>
              <a:ext uri="{FF2B5EF4-FFF2-40B4-BE49-F238E27FC236}">
                <a16:creationId xmlns:a16="http://schemas.microsoft.com/office/drawing/2014/main" id="{253194ED-13C7-BB35-F7D7-BF146145B2FA}"/>
              </a:ext>
            </a:extLst>
          </p:cNvPr>
          <p:cNvSpPr txBox="1"/>
          <p:nvPr/>
        </p:nvSpPr>
        <p:spPr>
          <a:xfrm>
            <a:off x="2366159" y="2329485"/>
            <a:ext cx="1500905" cy="307766"/>
          </a:xfrm>
          <a:prstGeom prst="rect">
            <a:avLst/>
          </a:prstGeom>
          <a:noFill/>
          <a:ln>
            <a:noFill/>
          </a:ln>
        </p:spPr>
        <p:txBody>
          <a:bodyPr spcFirstLastPara="1" wrap="square" lIns="68575" tIns="68575" rIns="68575" bIns="68575"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44546A"/>
                </a:solidFill>
                <a:effectLst/>
                <a:uLnTx/>
                <a:uFillTx/>
                <a:latin typeface="Arial" panose="020B0604020202020204" pitchFamily="34" charset="0"/>
                <a:cs typeface="Arial" panose="020B0604020202020204" pitchFamily="34" charset="0"/>
                <a:sym typeface="Arial" panose="020B0604020202020204" pitchFamily="34" charset="0"/>
              </a:rPr>
              <a:t>Neoadjuvant CIT</a:t>
            </a:r>
            <a:endParaRPr kumimoji="0" sz="1100" b="1" i="0" u="none" strike="noStrike" kern="0" cap="none" spc="0" normalizeH="0" baseline="0" noProof="0">
              <a:ln>
                <a:noFill/>
              </a:ln>
              <a:solidFill>
                <a:srgbClr val="44546A"/>
              </a:solidFill>
              <a:effectLst/>
              <a:uLnTx/>
              <a:uFillTx/>
              <a:latin typeface="Arial" panose="020B0604020202020204" pitchFamily="34" charset="0"/>
              <a:cs typeface="Arial" panose="020B0604020202020204" pitchFamily="34" charset="0"/>
              <a:sym typeface="Arial" panose="020B0604020202020204" pitchFamily="34" charset="0"/>
            </a:endParaRPr>
          </a:p>
        </p:txBody>
      </p:sp>
      <p:cxnSp>
        <p:nvCxnSpPr>
          <p:cNvPr id="202" name="Google Shape;715;p37">
            <a:extLst>
              <a:ext uri="{FF2B5EF4-FFF2-40B4-BE49-F238E27FC236}">
                <a16:creationId xmlns:a16="http://schemas.microsoft.com/office/drawing/2014/main" id="{875419F6-0CA7-2B8E-998E-0807B6D26C60}"/>
              </a:ext>
            </a:extLst>
          </p:cNvPr>
          <p:cNvCxnSpPr/>
          <p:nvPr/>
        </p:nvCxnSpPr>
        <p:spPr>
          <a:xfrm rot="16200000" flipH="1">
            <a:off x="3400879" y="2806301"/>
            <a:ext cx="1910400" cy="782400"/>
          </a:xfrm>
          <a:prstGeom prst="bentConnector3">
            <a:avLst>
              <a:gd name="adj1" fmla="val 74797"/>
            </a:avLst>
          </a:prstGeom>
          <a:noFill/>
          <a:ln w="19050" cap="flat" cmpd="sng">
            <a:solidFill>
              <a:schemeClr val="accent1"/>
            </a:solidFill>
            <a:prstDash val="solid"/>
            <a:round/>
            <a:headEnd type="none" w="sm" len="sm"/>
            <a:tailEnd type="none" w="sm" len="sm"/>
          </a:ln>
        </p:spPr>
      </p:cxnSp>
      <p:pic>
        <p:nvPicPr>
          <p:cNvPr id="203" name="Google Shape;716;p37">
            <a:extLst>
              <a:ext uri="{FF2B5EF4-FFF2-40B4-BE49-F238E27FC236}">
                <a16:creationId xmlns:a16="http://schemas.microsoft.com/office/drawing/2014/main" id="{C3DD43F4-CEE8-61E5-E657-34D8400CA3AA}"/>
              </a:ext>
            </a:extLst>
          </p:cNvPr>
          <p:cNvPicPr preferRelativeResize="0"/>
          <p:nvPr/>
        </p:nvPicPr>
        <p:blipFill rotWithShape="1">
          <a:blip r:embed="rId9">
            <a:alphaModFix/>
          </a:blip>
          <a:srcRect/>
          <a:stretch/>
        </p:blipFill>
        <p:spPr>
          <a:xfrm>
            <a:off x="978972" y="2325758"/>
            <a:ext cx="280355" cy="280355"/>
          </a:xfrm>
          <a:prstGeom prst="rect">
            <a:avLst/>
          </a:prstGeom>
          <a:noFill/>
          <a:ln>
            <a:noFill/>
          </a:ln>
        </p:spPr>
      </p:pic>
      <p:pic>
        <p:nvPicPr>
          <p:cNvPr id="204" name="Google Shape;717;p37">
            <a:extLst>
              <a:ext uri="{FF2B5EF4-FFF2-40B4-BE49-F238E27FC236}">
                <a16:creationId xmlns:a16="http://schemas.microsoft.com/office/drawing/2014/main" id="{0BFD7282-2905-D955-69C6-6A99CE3BBACB}"/>
              </a:ext>
            </a:extLst>
          </p:cNvPr>
          <p:cNvPicPr preferRelativeResize="0"/>
          <p:nvPr/>
        </p:nvPicPr>
        <p:blipFill rotWithShape="1">
          <a:blip r:embed="rId10">
            <a:alphaModFix/>
          </a:blip>
          <a:srcRect/>
          <a:stretch/>
        </p:blipFill>
        <p:spPr>
          <a:xfrm>
            <a:off x="802479" y="2325756"/>
            <a:ext cx="280355" cy="280355"/>
          </a:xfrm>
          <a:prstGeom prst="rect">
            <a:avLst/>
          </a:prstGeom>
          <a:noFill/>
          <a:ln>
            <a:noFill/>
          </a:ln>
        </p:spPr>
      </p:pic>
      <p:pic>
        <p:nvPicPr>
          <p:cNvPr id="205" name="Google Shape;718;p37">
            <a:extLst>
              <a:ext uri="{FF2B5EF4-FFF2-40B4-BE49-F238E27FC236}">
                <a16:creationId xmlns:a16="http://schemas.microsoft.com/office/drawing/2014/main" id="{C9DBFF02-0C87-AD63-D9A4-D28D007935FA}"/>
              </a:ext>
            </a:extLst>
          </p:cNvPr>
          <p:cNvPicPr preferRelativeResize="0"/>
          <p:nvPr/>
        </p:nvPicPr>
        <p:blipFill rotWithShape="1">
          <a:blip r:embed="rId9">
            <a:alphaModFix/>
          </a:blip>
          <a:srcRect/>
          <a:stretch/>
        </p:blipFill>
        <p:spPr>
          <a:xfrm>
            <a:off x="2203990" y="2169393"/>
            <a:ext cx="280355" cy="280355"/>
          </a:xfrm>
          <a:prstGeom prst="rect">
            <a:avLst/>
          </a:prstGeom>
          <a:noFill/>
          <a:ln>
            <a:noFill/>
          </a:ln>
        </p:spPr>
      </p:pic>
      <p:pic>
        <p:nvPicPr>
          <p:cNvPr id="206" name="Google Shape;719;p37">
            <a:extLst>
              <a:ext uri="{FF2B5EF4-FFF2-40B4-BE49-F238E27FC236}">
                <a16:creationId xmlns:a16="http://schemas.microsoft.com/office/drawing/2014/main" id="{42CE8F05-1CCC-86C1-5659-E96D85EED684}"/>
              </a:ext>
            </a:extLst>
          </p:cNvPr>
          <p:cNvPicPr preferRelativeResize="0"/>
          <p:nvPr/>
        </p:nvPicPr>
        <p:blipFill rotWithShape="1">
          <a:blip r:embed="rId10">
            <a:alphaModFix/>
          </a:blip>
          <a:srcRect/>
          <a:stretch/>
        </p:blipFill>
        <p:spPr>
          <a:xfrm>
            <a:off x="2027497" y="2169391"/>
            <a:ext cx="280355" cy="280355"/>
          </a:xfrm>
          <a:prstGeom prst="rect">
            <a:avLst/>
          </a:prstGeom>
          <a:noFill/>
          <a:ln>
            <a:noFill/>
          </a:ln>
        </p:spPr>
      </p:pic>
      <p:pic>
        <p:nvPicPr>
          <p:cNvPr id="207" name="Google Shape;720;p37">
            <a:extLst>
              <a:ext uri="{FF2B5EF4-FFF2-40B4-BE49-F238E27FC236}">
                <a16:creationId xmlns:a16="http://schemas.microsoft.com/office/drawing/2014/main" id="{851F5421-F311-4A42-EF66-95D47338D9D7}"/>
              </a:ext>
            </a:extLst>
          </p:cNvPr>
          <p:cNvPicPr preferRelativeResize="0"/>
          <p:nvPr/>
        </p:nvPicPr>
        <p:blipFill rotWithShape="1">
          <a:blip r:embed="rId9">
            <a:alphaModFix/>
          </a:blip>
          <a:srcRect/>
          <a:stretch/>
        </p:blipFill>
        <p:spPr>
          <a:xfrm>
            <a:off x="3429203" y="3251119"/>
            <a:ext cx="280355" cy="280355"/>
          </a:xfrm>
          <a:prstGeom prst="rect">
            <a:avLst/>
          </a:prstGeom>
          <a:noFill/>
          <a:ln>
            <a:noFill/>
          </a:ln>
        </p:spPr>
      </p:pic>
      <p:pic>
        <p:nvPicPr>
          <p:cNvPr id="208" name="Google Shape;721;p37">
            <a:extLst>
              <a:ext uri="{FF2B5EF4-FFF2-40B4-BE49-F238E27FC236}">
                <a16:creationId xmlns:a16="http://schemas.microsoft.com/office/drawing/2014/main" id="{11DAEF90-1D07-04EF-2FCC-E0DCFA99BB76}"/>
              </a:ext>
            </a:extLst>
          </p:cNvPr>
          <p:cNvPicPr preferRelativeResize="0"/>
          <p:nvPr/>
        </p:nvPicPr>
        <p:blipFill rotWithShape="1">
          <a:blip r:embed="rId10">
            <a:alphaModFix/>
          </a:blip>
          <a:srcRect/>
          <a:stretch/>
        </p:blipFill>
        <p:spPr>
          <a:xfrm>
            <a:off x="3252709" y="3251117"/>
            <a:ext cx="280355" cy="280355"/>
          </a:xfrm>
          <a:prstGeom prst="rect">
            <a:avLst/>
          </a:prstGeom>
          <a:noFill/>
          <a:ln>
            <a:noFill/>
          </a:ln>
        </p:spPr>
      </p:pic>
      <p:sp>
        <p:nvSpPr>
          <p:cNvPr id="209" name="Google Shape;722;p37">
            <a:extLst>
              <a:ext uri="{FF2B5EF4-FFF2-40B4-BE49-F238E27FC236}">
                <a16:creationId xmlns:a16="http://schemas.microsoft.com/office/drawing/2014/main" id="{9D8C172A-3AED-A9D7-5D86-82017B608CC5}"/>
              </a:ext>
            </a:extLst>
          </p:cNvPr>
          <p:cNvSpPr txBox="1"/>
          <p:nvPr/>
        </p:nvSpPr>
        <p:spPr>
          <a:xfrm>
            <a:off x="486000" y="4166032"/>
            <a:ext cx="1541497" cy="338514"/>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1" u="none"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sym typeface="Arial" panose="020B0604020202020204" pitchFamily="34" charset="0"/>
              </a:rPr>
              <a:t>Date of first press release </a:t>
            </a:r>
            <a:br>
              <a:rPr kumimoji="0" lang="en-GB" sz="800" b="0" i="1" u="none"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sym typeface="Arial" panose="020B0604020202020204" pitchFamily="34" charset="0"/>
              </a:rPr>
            </a:br>
            <a:r>
              <a:rPr kumimoji="0" lang="en-GB" sz="800" b="0" i="1" u="none"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sym typeface="Arial" panose="020B0604020202020204" pitchFamily="34" charset="0"/>
              </a:rPr>
              <a:t>for positive data</a:t>
            </a:r>
            <a:endParaRPr kumimoji="0" sz="1800" b="0" i="1" u="none"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210" name="Google Shape;723;p37">
            <a:extLst>
              <a:ext uri="{FF2B5EF4-FFF2-40B4-BE49-F238E27FC236}">
                <a16:creationId xmlns:a16="http://schemas.microsoft.com/office/drawing/2014/main" id="{80294311-D2E4-2262-1DA0-1C0B55473DB4}"/>
              </a:ext>
            </a:extLst>
          </p:cNvPr>
          <p:cNvSpPr/>
          <p:nvPr/>
        </p:nvSpPr>
        <p:spPr>
          <a:xfrm>
            <a:off x="4867408" y="3347612"/>
            <a:ext cx="2187000" cy="810000"/>
          </a:xfrm>
          <a:custGeom>
            <a:avLst/>
            <a:gdLst/>
            <a:ahLst/>
            <a:cxnLst/>
            <a:rect l="l" t="t" r="r" b="b"/>
            <a:pathLst>
              <a:path w="55860" h="31525" extrusionOk="0">
                <a:moveTo>
                  <a:pt x="0" y="0"/>
                </a:moveTo>
                <a:lnTo>
                  <a:pt x="0" y="13827"/>
                </a:lnTo>
                <a:lnTo>
                  <a:pt x="55860" y="13827"/>
                </a:lnTo>
                <a:lnTo>
                  <a:pt x="55860" y="31525"/>
                </a:lnTo>
              </a:path>
            </a:pathLst>
          </a:custGeom>
          <a:noFill/>
          <a:ln w="1905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212" name="Google Shape;725;p37">
            <a:extLst>
              <a:ext uri="{FF2B5EF4-FFF2-40B4-BE49-F238E27FC236}">
                <a16:creationId xmlns:a16="http://schemas.microsoft.com/office/drawing/2014/main" id="{F6FDDC8D-61F2-4A68-F762-6AF71A1FDC82}"/>
              </a:ext>
            </a:extLst>
          </p:cNvPr>
          <p:cNvSpPr txBox="1"/>
          <p:nvPr/>
        </p:nvSpPr>
        <p:spPr>
          <a:xfrm>
            <a:off x="2731448" y="1304045"/>
            <a:ext cx="1870680" cy="307766"/>
          </a:xfrm>
          <a:prstGeom prst="rect">
            <a:avLst/>
          </a:prstGeom>
          <a:noFill/>
          <a:ln>
            <a:noFill/>
          </a:ln>
        </p:spPr>
        <p:txBody>
          <a:bodyPr spcFirstLastPara="1" wrap="square" lIns="68575" tIns="68575" rIns="68575" bIns="68575"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44546A"/>
                </a:solidFill>
                <a:effectLst/>
                <a:uLnTx/>
                <a:uFillTx/>
                <a:latin typeface="Arial" panose="020B0604020202020204" pitchFamily="34" charset="0"/>
                <a:cs typeface="Arial" panose="020B0604020202020204" pitchFamily="34" charset="0"/>
                <a:sym typeface="Arial" panose="020B0604020202020204" pitchFamily="34" charset="0"/>
              </a:rPr>
              <a:t>Adjuvant CIT</a:t>
            </a:r>
            <a:endParaRPr kumimoji="0" sz="1100" b="1" i="0" u="none" strike="noStrike" kern="0" cap="none" spc="0" normalizeH="0" baseline="0" noProof="0">
              <a:ln>
                <a:noFill/>
              </a:ln>
              <a:solidFill>
                <a:srgbClr val="44546A"/>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213" name="Google Shape;726;p37">
            <a:extLst>
              <a:ext uri="{FF2B5EF4-FFF2-40B4-BE49-F238E27FC236}">
                <a16:creationId xmlns:a16="http://schemas.microsoft.com/office/drawing/2014/main" id="{5C36C3CB-8CC7-82B8-9A59-5811C26EA4B5}"/>
              </a:ext>
            </a:extLst>
          </p:cNvPr>
          <p:cNvSpPr/>
          <p:nvPr/>
        </p:nvSpPr>
        <p:spPr>
          <a:xfrm>
            <a:off x="6277911" y="1622516"/>
            <a:ext cx="1658130" cy="669792"/>
          </a:xfrm>
          <a:prstGeom prst="roundRect">
            <a:avLst>
              <a:gd name="adj" fmla="val 16667"/>
            </a:avLst>
          </a:prstGeom>
          <a:solidFill>
            <a:schemeClr val="accent5"/>
          </a:solidFill>
          <a:ln>
            <a:noFill/>
          </a:ln>
        </p:spPr>
        <p:txBody>
          <a:bodyPr spcFirstLastPara="1" wrap="square" lIns="32400" tIns="68575" rIns="32400" bIns="6857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ALINA</a:t>
            </a:r>
            <a:r>
              <a:rPr kumimoji="0" lang="en-GB" sz="1000" b="0" i="0" u="none" strike="noStrike" kern="0" cap="none" spc="0" normalizeH="0" baseline="3000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12,13</a:t>
            </a:r>
            <a:br>
              <a:rPr kumimoji="0" lang="en-GB" sz="1000" b="1" i="0" u="none" strike="noStrike" kern="0" cap="none" spc="0" normalizeH="0" baseline="3000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br>
            <a:r>
              <a:rPr kumimoji="0" lang="en-GB" sz="10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hlinkClick r:id="rId11">
                  <a:extLst>
                    <a:ext uri="{A12FA001-AC4F-418D-AE19-62706E023703}">
                      <ahyp:hlinkClr xmlns:ahyp="http://schemas.microsoft.com/office/drawing/2018/hyperlinkcolor" val="tx"/>
                    </a:ext>
                  </a:extLst>
                </a:hlinkClick>
              </a:rPr>
              <a:t>NCT03456076</a:t>
            </a:r>
            <a:endParaRPr kumimoji="0" sz="10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Adj</a:t>
            </a:r>
            <a:r>
              <a:rPr kumimoji="0" lang="en-GB"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 alectinib vs chemo </a:t>
            </a:r>
            <a:br>
              <a:rPr kumimoji="0" lang="en-GB"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br>
            <a:r>
              <a:rPr kumimoji="0" lang="en-GB"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in </a:t>
            </a:r>
            <a:r>
              <a:rPr kumimoji="0" lang="en-GB" sz="10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ALK</a:t>
            </a:r>
            <a:r>
              <a:rPr kumimoji="0" lang="en-GB"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 NSCLC</a:t>
            </a:r>
            <a:endParaRPr kumimoji="0"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214" name="Google Shape;727;p37">
            <a:extLst>
              <a:ext uri="{FF2B5EF4-FFF2-40B4-BE49-F238E27FC236}">
                <a16:creationId xmlns:a16="http://schemas.microsoft.com/office/drawing/2014/main" id="{38D739CA-B0F4-B0E0-115F-4F06D635F67A}"/>
              </a:ext>
            </a:extLst>
          </p:cNvPr>
          <p:cNvSpPr txBox="1"/>
          <p:nvPr/>
        </p:nvSpPr>
        <p:spPr>
          <a:xfrm>
            <a:off x="6277911" y="1304045"/>
            <a:ext cx="1658130" cy="307766"/>
          </a:xfrm>
          <a:prstGeom prst="rect">
            <a:avLst/>
          </a:prstGeom>
          <a:noFill/>
          <a:ln>
            <a:noFill/>
          </a:ln>
        </p:spPr>
        <p:txBody>
          <a:bodyPr spcFirstLastPara="1" wrap="square" lIns="68575" tIns="68575" rIns="68575" bIns="68575"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44546A"/>
                </a:solidFill>
                <a:effectLst/>
                <a:uLnTx/>
                <a:uFillTx/>
                <a:latin typeface="Arial" panose="020B0604020202020204" pitchFamily="34" charset="0"/>
                <a:cs typeface="Arial" panose="020B0604020202020204" pitchFamily="34" charset="0"/>
                <a:sym typeface="Arial" panose="020B0604020202020204" pitchFamily="34" charset="0"/>
              </a:rPr>
              <a:t>Adjuvant ALK TKI</a:t>
            </a:r>
            <a:endParaRPr kumimoji="0" sz="1100" b="1" i="0" u="none" strike="noStrike" kern="0" cap="none" spc="0" normalizeH="0" baseline="0" noProof="0">
              <a:ln>
                <a:noFill/>
              </a:ln>
              <a:solidFill>
                <a:srgbClr val="44546A"/>
              </a:solidFill>
              <a:effectLst/>
              <a:uLnTx/>
              <a:uFillTx/>
              <a:latin typeface="Arial" panose="020B0604020202020204" pitchFamily="34" charset="0"/>
              <a:cs typeface="Arial" panose="020B0604020202020204" pitchFamily="34" charset="0"/>
              <a:sym typeface="Arial" panose="020B0604020202020204" pitchFamily="34" charset="0"/>
            </a:endParaRPr>
          </a:p>
        </p:txBody>
      </p:sp>
      <p:cxnSp>
        <p:nvCxnSpPr>
          <p:cNvPr id="215" name="Google Shape;728;p37">
            <a:extLst>
              <a:ext uri="{FF2B5EF4-FFF2-40B4-BE49-F238E27FC236}">
                <a16:creationId xmlns:a16="http://schemas.microsoft.com/office/drawing/2014/main" id="{AD6BEE9B-4639-3BEE-1456-AD495BBD4247}"/>
              </a:ext>
            </a:extLst>
          </p:cNvPr>
          <p:cNvCxnSpPr>
            <a:stCxn id="185" idx="2"/>
          </p:cNvCxnSpPr>
          <p:nvPr/>
        </p:nvCxnSpPr>
        <p:spPr>
          <a:xfrm>
            <a:off x="3113377" y="3359768"/>
            <a:ext cx="3300" cy="776400"/>
          </a:xfrm>
          <a:prstGeom prst="straightConnector1">
            <a:avLst/>
          </a:prstGeom>
          <a:noFill/>
          <a:ln w="19050" cap="flat" cmpd="sng">
            <a:solidFill>
              <a:schemeClr val="accent2"/>
            </a:solidFill>
            <a:prstDash val="solid"/>
            <a:miter lim="800000"/>
            <a:headEnd type="none" w="sm" len="sm"/>
            <a:tailEnd type="none" w="sm" len="sm"/>
          </a:ln>
        </p:spPr>
      </p:cxnSp>
      <p:sp>
        <p:nvSpPr>
          <p:cNvPr id="216" name="Google Shape;729;p37">
            <a:extLst>
              <a:ext uri="{FF2B5EF4-FFF2-40B4-BE49-F238E27FC236}">
                <a16:creationId xmlns:a16="http://schemas.microsoft.com/office/drawing/2014/main" id="{4ADFB051-3280-CE56-2FEE-15551128B49E}"/>
              </a:ext>
            </a:extLst>
          </p:cNvPr>
          <p:cNvSpPr/>
          <p:nvPr/>
        </p:nvSpPr>
        <p:spPr>
          <a:xfrm>
            <a:off x="6214343" y="3274598"/>
            <a:ext cx="951710" cy="865197"/>
          </a:xfrm>
          <a:custGeom>
            <a:avLst/>
            <a:gdLst/>
            <a:ahLst/>
            <a:cxnLst/>
            <a:rect l="l" t="t" r="r" b="b"/>
            <a:pathLst>
              <a:path w="55860" h="31525" extrusionOk="0">
                <a:moveTo>
                  <a:pt x="0" y="0"/>
                </a:moveTo>
                <a:lnTo>
                  <a:pt x="0" y="13827"/>
                </a:lnTo>
                <a:lnTo>
                  <a:pt x="55860" y="13827"/>
                </a:lnTo>
                <a:lnTo>
                  <a:pt x="55860" y="31525"/>
                </a:lnTo>
              </a:path>
            </a:pathLst>
          </a:custGeom>
          <a:noFill/>
          <a:ln w="19050" cap="flat" cmpd="sng">
            <a:solidFill>
              <a:schemeClr val="bg2">
                <a:lumMod val="20000"/>
                <a:lumOff val="80000"/>
              </a:schemeClr>
            </a:solidFill>
            <a:prstDash val="solid"/>
            <a:round/>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cxnSp>
        <p:nvCxnSpPr>
          <p:cNvPr id="217" name="Google Shape;730;p37">
            <a:extLst>
              <a:ext uri="{FF2B5EF4-FFF2-40B4-BE49-F238E27FC236}">
                <a16:creationId xmlns:a16="http://schemas.microsoft.com/office/drawing/2014/main" id="{EE5FA2AE-CC36-861B-7F62-665E00AD2F47}"/>
              </a:ext>
            </a:extLst>
          </p:cNvPr>
          <p:cNvCxnSpPr/>
          <p:nvPr/>
        </p:nvCxnSpPr>
        <p:spPr>
          <a:xfrm rot="16200000" flipH="1">
            <a:off x="6696126" y="2667440"/>
            <a:ext cx="1886700" cy="1065000"/>
          </a:xfrm>
          <a:prstGeom prst="bentConnector3">
            <a:avLst>
              <a:gd name="adj1" fmla="val 62115"/>
            </a:avLst>
          </a:prstGeom>
          <a:noFill/>
          <a:ln w="19050" cap="flat" cmpd="sng">
            <a:solidFill>
              <a:schemeClr val="accent5"/>
            </a:solidFill>
            <a:prstDash val="solid"/>
            <a:miter lim="800000"/>
            <a:headEnd type="none" w="sm" len="sm"/>
            <a:tailEnd type="none" w="sm" len="sm"/>
          </a:ln>
        </p:spPr>
      </p:cxnSp>
      <p:sp>
        <p:nvSpPr>
          <p:cNvPr id="218" name="Google Shape;731;p37">
            <a:extLst>
              <a:ext uri="{FF2B5EF4-FFF2-40B4-BE49-F238E27FC236}">
                <a16:creationId xmlns:a16="http://schemas.microsoft.com/office/drawing/2014/main" id="{C82338DA-1E04-3271-D03D-035E2C272C47}"/>
              </a:ext>
            </a:extLst>
          </p:cNvPr>
          <p:cNvSpPr/>
          <p:nvPr/>
        </p:nvSpPr>
        <p:spPr>
          <a:xfrm>
            <a:off x="7703864" y="2596823"/>
            <a:ext cx="1181400" cy="770995"/>
          </a:xfrm>
          <a:prstGeom prst="roundRect">
            <a:avLst>
              <a:gd name="adj" fmla="val 16667"/>
            </a:avLst>
          </a:prstGeom>
          <a:solidFill>
            <a:schemeClr val="accent2"/>
          </a:solidFill>
          <a:ln>
            <a:noFill/>
          </a:ln>
        </p:spPr>
        <p:txBody>
          <a:bodyPr spcFirstLastPara="1" wrap="square" lIns="32400" tIns="68575" rIns="32400" bIns="6857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CheckMate77T</a:t>
            </a:r>
            <a:r>
              <a:rPr kumimoji="0" lang="en-GB" sz="1000" b="0" i="0" u="none" strike="noStrike" kern="0" cap="none" spc="0" normalizeH="0" baseline="3000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1</a:t>
            </a:r>
            <a:r>
              <a:rPr lang="en-GB" sz="1000" baseline="30000" dirty="0">
                <a:solidFill>
                  <a:srgbClr val="FFFFFF"/>
                </a:solidFill>
                <a:latin typeface="Arial" panose="020B0604020202020204" pitchFamily="34" charset="0"/>
                <a:cs typeface="Arial" panose="020B0604020202020204" pitchFamily="34" charset="0"/>
                <a:sym typeface="Arial" panose="020B0604020202020204" pitchFamily="34" charset="0"/>
              </a:rPr>
              <a:t>4</a:t>
            </a:r>
            <a:endParaRPr kumimoji="0"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hlinkClick r:id="rId12">
                  <a:extLst>
                    <a:ext uri="{A12FA001-AC4F-418D-AE19-62706E023703}">
                      <ahyp:hlinkClr xmlns:ahyp="http://schemas.microsoft.com/office/drawing/2018/hyperlinkcolor" val="tx"/>
                    </a:ext>
                  </a:extLst>
                </a:hlinkClick>
              </a:rPr>
              <a:t>NCT04025879</a:t>
            </a:r>
            <a:endParaRPr kumimoji="0"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Neoadj</a:t>
            </a:r>
            <a:r>
              <a:rPr kumimoji="0" lang="en-GB"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 </a:t>
            </a:r>
            <a:r>
              <a:rPr kumimoji="0" lang="en-GB" sz="1000" b="0"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nivo</a:t>
            </a:r>
            <a:r>
              <a:rPr kumimoji="0" lang="en-GB"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 + chemo &amp; </a:t>
            </a:r>
            <a:r>
              <a:rPr kumimoji="0" lang="en-GB" sz="1000" b="0"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adj</a:t>
            </a:r>
            <a:r>
              <a:rPr kumimoji="0" lang="en-GB"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 </a:t>
            </a:r>
            <a:r>
              <a:rPr kumimoji="0" lang="en-GB" sz="1000" b="0"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nivo</a:t>
            </a:r>
            <a:endParaRPr kumimoji="0"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cxnSp>
        <p:nvCxnSpPr>
          <p:cNvPr id="219" name="Google Shape;732;p37">
            <a:extLst>
              <a:ext uri="{FF2B5EF4-FFF2-40B4-BE49-F238E27FC236}">
                <a16:creationId xmlns:a16="http://schemas.microsoft.com/office/drawing/2014/main" id="{69DB8F24-2D8B-7286-20AA-1DF82082D62F}"/>
              </a:ext>
            </a:extLst>
          </p:cNvPr>
          <p:cNvCxnSpPr>
            <a:stCxn id="218" idx="2"/>
          </p:cNvCxnSpPr>
          <p:nvPr/>
        </p:nvCxnSpPr>
        <p:spPr>
          <a:xfrm>
            <a:off x="8294564" y="3367818"/>
            <a:ext cx="6600" cy="787200"/>
          </a:xfrm>
          <a:prstGeom prst="straightConnector1">
            <a:avLst/>
          </a:prstGeom>
          <a:noFill/>
          <a:ln w="19050" cap="flat" cmpd="sng">
            <a:solidFill>
              <a:schemeClr val="accent2"/>
            </a:solidFill>
            <a:prstDash val="solid"/>
            <a:round/>
            <a:headEnd type="none" w="sm" len="sm"/>
            <a:tailEnd type="none" w="sm" len="sm"/>
          </a:ln>
        </p:spPr>
      </p:cxnSp>
      <p:sp>
        <p:nvSpPr>
          <p:cNvPr id="220" name="Google Shape;733;p37">
            <a:extLst>
              <a:ext uri="{FF2B5EF4-FFF2-40B4-BE49-F238E27FC236}">
                <a16:creationId xmlns:a16="http://schemas.microsoft.com/office/drawing/2014/main" id="{0A9A598E-B873-2CF8-A5D1-B106E113B387}"/>
              </a:ext>
            </a:extLst>
          </p:cNvPr>
          <p:cNvSpPr txBox="1"/>
          <p:nvPr/>
        </p:nvSpPr>
        <p:spPr>
          <a:xfrm>
            <a:off x="7628459" y="2325756"/>
            <a:ext cx="1352786" cy="307766"/>
          </a:xfrm>
          <a:prstGeom prst="rect">
            <a:avLst/>
          </a:prstGeom>
          <a:noFill/>
          <a:ln>
            <a:noFill/>
          </a:ln>
        </p:spPr>
        <p:txBody>
          <a:bodyPr spcFirstLastPara="1" wrap="square" lIns="68575" tIns="68575" rIns="68575" bIns="68575"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sym typeface="Arial" panose="020B0604020202020204" pitchFamily="34" charset="0"/>
              </a:rPr>
              <a:t>Perioperative CIT</a:t>
            </a:r>
            <a:endParaRPr kumimoji="0" sz="1100" b="1" i="0" u="none"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sym typeface="Arial" panose="020B0604020202020204" pitchFamily="34" charset="0"/>
            </a:endParaRPr>
          </a:p>
        </p:txBody>
      </p:sp>
      <p:pic>
        <p:nvPicPr>
          <p:cNvPr id="221" name="Google Shape;734;p37">
            <a:extLst>
              <a:ext uri="{FF2B5EF4-FFF2-40B4-BE49-F238E27FC236}">
                <a16:creationId xmlns:a16="http://schemas.microsoft.com/office/drawing/2014/main" id="{3261CBAE-6C3B-0CD1-1132-5F5B4416E21F}"/>
              </a:ext>
            </a:extLst>
          </p:cNvPr>
          <p:cNvPicPr preferRelativeResize="0"/>
          <p:nvPr/>
        </p:nvPicPr>
        <p:blipFill rotWithShape="1">
          <a:blip r:embed="rId9">
            <a:alphaModFix/>
          </a:blip>
          <a:srcRect/>
          <a:stretch/>
        </p:blipFill>
        <p:spPr>
          <a:xfrm>
            <a:off x="4298155" y="2169856"/>
            <a:ext cx="280355" cy="280355"/>
          </a:xfrm>
          <a:prstGeom prst="rect">
            <a:avLst/>
          </a:prstGeom>
          <a:noFill/>
          <a:ln>
            <a:noFill/>
          </a:ln>
        </p:spPr>
      </p:pic>
      <p:pic>
        <p:nvPicPr>
          <p:cNvPr id="222" name="Google Shape;735;p37">
            <a:extLst>
              <a:ext uri="{FF2B5EF4-FFF2-40B4-BE49-F238E27FC236}">
                <a16:creationId xmlns:a16="http://schemas.microsoft.com/office/drawing/2014/main" id="{A85F8FBE-2F0A-5AD8-5D54-BF02A8E9D6E0}"/>
              </a:ext>
            </a:extLst>
          </p:cNvPr>
          <p:cNvPicPr preferRelativeResize="0"/>
          <p:nvPr/>
        </p:nvPicPr>
        <p:blipFill rotWithShape="1">
          <a:blip r:embed="rId10">
            <a:alphaModFix/>
          </a:blip>
          <a:srcRect/>
          <a:stretch/>
        </p:blipFill>
        <p:spPr>
          <a:xfrm>
            <a:off x="4121662" y="2169854"/>
            <a:ext cx="280355" cy="280355"/>
          </a:xfrm>
          <a:prstGeom prst="rect">
            <a:avLst/>
          </a:prstGeom>
          <a:noFill/>
          <a:ln>
            <a:noFill/>
          </a:ln>
        </p:spPr>
      </p:pic>
      <p:sp>
        <p:nvSpPr>
          <p:cNvPr id="224" name="Google Shape;701;p37">
            <a:extLst>
              <a:ext uri="{FF2B5EF4-FFF2-40B4-BE49-F238E27FC236}">
                <a16:creationId xmlns:a16="http://schemas.microsoft.com/office/drawing/2014/main" id="{FF1524FC-5791-4646-C926-BD2F61B34370}"/>
              </a:ext>
            </a:extLst>
          </p:cNvPr>
          <p:cNvSpPr txBox="1"/>
          <p:nvPr/>
        </p:nvSpPr>
        <p:spPr>
          <a:xfrm>
            <a:off x="0" y="4200174"/>
            <a:ext cx="593100" cy="38469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GB" sz="1300" b="0" i="0" u="none" strike="noStrike" cap="none" dirty="0">
                <a:latin typeface="Arial" panose="020B0604020202020204" pitchFamily="34" charset="0"/>
                <a:cs typeface="Arial" panose="020B0604020202020204" pitchFamily="34" charset="0"/>
                <a:sym typeface="Arial" panose="020B0604020202020204" pitchFamily="34" charset="0"/>
              </a:rPr>
              <a:t>2020</a:t>
            </a:r>
            <a:endParaRPr sz="1300" b="0" i="0" u="none" strike="noStrike" cap="none" dirty="0">
              <a:latin typeface="Arial" panose="020B0604020202020204" pitchFamily="34" charset="0"/>
              <a:cs typeface="Arial" panose="020B0604020202020204" pitchFamily="34" charset="0"/>
              <a:sym typeface="Arial" panose="020B0604020202020204" pitchFamily="34" charset="0"/>
            </a:endParaRPr>
          </a:p>
        </p:txBody>
      </p:sp>
      <p:sp>
        <p:nvSpPr>
          <p:cNvPr id="225" name="Google Shape;703;p37">
            <a:extLst>
              <a:ext uri="{FF2B5EF4-FFF2-40B4-BE49-F238E27FC236}">
                <a16:creationId xmlns:a16="http://schemas.microsoft.com/office/drawing/2014/main" id="{6144DC3B-4B6F-6311-1A9C-FA4899422C8F}"/>
              </a:ext>
            </a:extLst>
          </p:cNvPr>
          <p:cNvSpPr txBox="1"/>
          <p:nvPr/>
        </p:nvSpPr>
        <p:spPr>
          <a:xfrm>
            <a:off x="2137725" y="4200174"/>
            <a:ext cx="593100" cy="38469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GB" sz="1300" b="0" i="0" u="none" strike="noStrike" cap="none" dirty="0">
                <a:latin typeface="Arial" panose="020B0604020202020204" pitchFamily="34" charset="0"/>
                <a:cs typeface="Arial" panose="020B0604020202020204" pitchFamily="34" charset="0"/>
                <a:sym typeface="Arial" panose="020B0604020202020204" pitchFamily="34" charset="0"/>
              </a:rPr>
              <a:t>2021</a:t>
            </a:r>
            <a:endParaRPr sz="1300" b="0" i="0" u="none" strike="noStrike" cap="none" dirty="0">
              <a:latin typeface="Arial" panose="020B0604020202020204" pitchFamily="34" charset="0"/>
              <a:cs typeface="Arial" panose="020B0604020202020204" pitchFamily="34" charset="0"/>
              <a:sym typeface="Arial" panose="020B0604020202020204" pitchFamily="34" charset="0"/>
            </a:endParaRPr>
          </a:p>
        </p:txBody>
      </p:sp>
      <p:sp>
        <p:nvSpPr>
          <p:cNvPr id="226" name="Google Shape;705;p37">
            <a:extLst>
              <a:ext uri="{FF2B5EF4-FFF2-40B4-BE49-F238E27FC236}">
                <a16:creationId xmlns:a16="http://schemas.microsoft.com/office/drawing/2014/main" id="{E9B75236-23D2-F55E-C970-67BDB1B03F74}"/>
              </a:ext>
            </a:extLst>
          </p:cNvPr>
          <p:cNvSpPr txBox="1"/>
          <p:nvPr/>
        </p:nvSpPr>
        <p:spPr>
          <a:xfrm>
            <a:off x="4275450" y="4200174"/>
            <a:ext cx="593100" cy="38469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GB" sz="1300" b="0" i="0" u="none" strike="noStrike" cap="none">
                <a:latin typeface="Arial" panose="020B0604020202020204" pitchFamily="34" charset="0"/>
                <a:cs typeface="Arial" panose="020B0604020202020204" pitchFamily="34" charset="0"/>
                <a:sym typeface="Arial" panose="020B0604020202020204" pitchFamily="34" charset="0"/>
              </a:rPr>
              <a:t>2022</a:t>
            </a:r>
            <a:endParaRPr sz="1300" b="0" i="0" u="none" strike="noStrike" cap="none">
              <a:latin typeface="Arial" panose="020B0604020202020204" pitchFamily="34" charset="0"/>
              <a:cs typeface="Arial" panose="020B0604020202020204" pitchFamily="34" charset="0"/>
              <a:sym typeface="Arial" panose="020B0604020202020204" pitchFamily="34" charset="0"/>
            </a:endParaRPr>
          </a:p>
        </p:txBody>
      </p:sp>
      <p:sp>
        <p:nvSpPr>
          <p:cNvPr id="227" name="Google Shape;707;p37">
            <a:extLst>
              <a:ext uri="{FF2B5EF4-FFF2-40B4-BE49-F238E27FC236}">
                <a16:creationId xmlns:a16="http://schemas.microsoft.com/office/drawing/2014/main" id="{95FF64B1-EC3F-B88A-201D-E9D7E06784FC}"/>
              </a:ext>
            </a:extLst>
          </p:cNvPr>
          <p:cNvSpPr txBox="1"/>
          <p:nvPr/>
        </p:nvSpPr>
        <p:spPr>
          <a:xfrm>
            <a:off x="6413175" y="4200174"/>
            <a:ext cx="593100" cy="38469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GB" sz="1300" b="0" i="0" u="none" strike="noStrike" cap="none">
                <a:latin typeface="Arial" panose="020B0604020202020204" pitchFamily="34" charset="0"/>
                <a:cs typeface="Arial" panose="020B0604020202020204" pitchFamily="34" charset="0"/>
                <a:sym typeface="Arial" panose="020B0604020202020204" pitchFamily="34" charset="0"/>
              </a:rPr>
              <a:t>2023</a:t>
            </a:r>
            <a:endParaRPr sz="1300" b="0" i="0" u="none" strike="noStrike" cap="none">
              <a:latin typeface="Arial" panose="020B0604020202020204" pitchFamily="34" charset="0"/>
              <a:cs typeface="Arial" panose="020B0604020202020204" pitchFamily="34" charset="0"/>
              <a:sym typeface="Arial" panose="020B0604020202020204" pitchFamily="34" charset="0"/>
            </a:endParaRPr>
          </a:p>
        </p:txBody>
      </p:sp>
      <p:sp>
        <p:nvSpPr>
          <p:cNvPr id="228" name="Google Shape;709;p37">
            <a:extLst>
              <a:ext uri="{FF2B5EF4-FFF2-40B4-BE49-F238E27FC236}">
                <a16:creationId xmlns:a16="http://schemas.microsoft.com/office/drawing/2014/main" id="{2A4E642D-D02F-3B04-D3AE-48F3D6F4F003}"/>
              </a:ext>
            </a:extLst>
          </p:cNvPr>
          <p:cNvSpPr txBox="1"/>
          <p:nvPr/>
        </p:nvSpPr>
        <p:spPr>
          <a:xfrm>
            <a:off x="8550900" y="4200174"/>
            <a:ext cx="593100" cy="38469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GB" sz="1300" b="0" i="0" u="none" strike="noStrike" cap="none">
                <a:latin typeface="Arial" panose="020B0604020202020204" pitchFamily="34" charset="0"/>
                <a:cs typeface="Arial" panose="020B0604020202020204" pitchFamily="34" charset="0"/>
                <a:sym typeface="Arial" panose="020B0604020202020204" pitchFamily="34" charset="0"/>
              </a:rPr>
              <a:t>2024</a:t>
            </a:r>
            <a:endParaRPr sz="1300" b="0" i="0" u="none" strike="noStrike" cap="none">
              <a:latin typeface="Arial" panose="020B0604020202020204" pitchFamily="34" charset="0"/>
              <a:cs typeface="Arial" panose="020B0604020202020204" pitchFamily="34" charset="0"/>
              <a:sym typeface="Arial" panose="020B0604020202020204" pitchFamily="34" charset="0"/>
            </a:endParaRPr>
          </a:p>
        </p:txBody>
      </p:sp>
      <p:pic>
        <p:nvPicPr>
          <p:cNvPr id="3" name="Google Shape;734;p37">
            <a:extLst>
              <a:ext uri="{FF2B5EF4-FFF2-40B4-BE49-F238E27FC236}">
                <a16:creationId xmlns:a16="http://schemas.microsoft.com/office/drawing/2014/main" id="{F5A910E6-3A39-0943-0FF5-C6245A134E80}"/>
              </a:ext>
            </a:extLst>
          </p:cNvPr>
          <p:cNvPicPr preferRelativeResize="0"/>
          <p:nvPr/>
        </p:nvPicPr>
        <p:blipFill rotWithShape="1">
          <a:blip r:embed="rId9">
            <a:alphaModFix/>
          </a:blip>
          <a:srcRect/>
          <a:stretch/>
        </p:blipFill>
        <p:spPr>
          <a:xfrm>
            <a:off x="5349965" y="3236656"/>
            <a:ext cx="280355" cy="280355"/>
          </a:xfrm>
          <a:prstGeom prst="rect">
            <a:avLst/>
          </a:prstGeom>
          <a:noFill/>
          <a:ln>
            <a:noFill/>
          </a:ln>
        </p:spPr>
      </p:pic>
      <p:pic>
        <p:nvPicPr>
          <p:cNvPr id="4" name="Google Shape;735;p37">
            <a:extLst>
              <a:ext uri="{FF2B5EF4-FFF2-40B4-BE49-F238E27FC236}">
                <a16:creationId xmlns:a16="http://schemas.microsoft.com/office/drawing/2014/main" id="{9807386B-3AE9-920E-8FA5-6944698A8A0D}"/>
              </a:ext>
            </a:extLst>
          </p:cNvPr>
          <p:cNvPicPr preferRelativeResize="0"/>
          <p:nvPr/>
        </p:nvPicPr>
        <p:blipFill rotWithShape="1">
          <a:blip r:embed="rId10">
            <a:alphaModFix/>
          </a:blip>
          <a:srcRect/>
          <a:stretch/>
        </p:blipFill>
        <p:spPr>
          <a:xfrm>
            <a:off x="5173472" y="3236654"/>
            <a:ext cx="280355" cy="280355"/>
          </a:xfrm>
          <a:prstGeom prst="rect">
            <a:avLst/>
          </a:prstGeom>
          <a:noFill/>
          <a:ln>
            <a:noFill/>
          </a:ln>
        </p:spPr>
      </p:pic>
      <p:sp>
        <p:nvSpPr>
          <p:cNvPr id="11" name="Text Placeholder 3">
            <a:extLst>
              <a:ext uri="{FF2B5EF4-FFF2-40B4-BE49-F238E27FC236}">
                <a16:creationId xmlns:a16="http://schemas.microsoft.com/office/drawing/2014/main" id="{FAC3ECA4-2C8E-3185-BBB5-5EA658433A5F}"/>
              </a:ext>
            </a:extLst>
          </p:cNvPr>
          <p:cNvSpPr txBox="1">
            <a:spLocks/>
          </p:cNvSpPr>
          <p:nvPr/>
        </p:nvSpPr>
        <p:spPr>
          <a:xfrm>
            <a:off x="3816600" y="4822779"/>
            <a:ext cx="5003550" cy="206918"/>
          </a:xfrm>
          <a:prstGeom prst="rect">
            <a:avLst/>
          </a:prstGeom>
          <a:noFill/>
          <a:ln>
            <a:noFill/>
          </a:ln>
        </p:spPr>
        <p:txBody>
          <a:bodyPr spcFirstLastPara="1" wrap="square" lIns="36000" tIns="0" rIns="36000" bIns="0" anchor="b" anchorCtr="0">
            <a:noAutofit/>
          </a:bodyPr>
          <a:lstStyle>
            <a:defPPr marR="0" lvl="0" algn="l" rtl="0">
              <a:lnSpc>
                <a:spcPct val="100000"/>
              </a:lnSpc>
              <a:spcBef>
                <a:spcPts val="0"/>
              </a:spcBef>
              <a:spcAft>
                <a:spcPts val="0"/>
              </a:spcAft>
            </a:defPPr>
            <a:lvl1pPr marL="457200" marR="0" lvl="0" indent="-304800" algn="l" rtl="0">
              <a:lnSpc>
                <a:spcPct val="105000"/>
              </a:lnSpc>
              <a:spcBef>
                <a:spcPts val="400"/>
              </a:spcBef>
              <a:spcAft>
                <a:spcPts val="0"/>
              </a:spcAft>
              <a:buClr>
                <a:schemeClr val="dk1"/>
              </a:buClr>
              <a:buSzPts val="1200"/>
              <a:buFont typeface="Roche Sans Light"/>
              <a:buChar char="■"/>
              <a:defRPr sz="1400" b="0" i="0" u="none" strike="noStrike" cap="none">
                <a:solidFill>
                  <a:srgbClr val="000000"/>
                </a:solidFill>
                <a:latin typeface="Roche Sans Light Light"/>
                <a:ea typeface="Roche Sans Light Light"/>
                <a:cs typeface="Roche Sans Light Light"/>
                <a:sym typeface="Roche Sans Light"/>
              </a:defRPr>
            </a:lvl1pPr>
            <a:lvl2pPr marL="914400" marR="0" lvl="1" indent="-304800" algn="l" rtl="0">
              <a:lnSpc>
                <a:spcPct val="105000"/>
              </a:lnSpc>
              <a:spcBef>
                <a:spcPts val="300"/>
              </a:spcBef>
              <a:spcAft>
                <a:spcPts val="0"/>
              </a:spcAft>
              <a:buClr>
                <a:schemeClr val="dk1"/>
              </a:buClr>
              <a:buSzPts val="1200"/>
              <a:buFont typeface="Roche Sans Light"/>
              <a:buChar char="■"/>
              <a:defRPr sz="1400" b="0" i="0" u="none" strike="noStrike" cap="none">
                <a:solidFill>
                  <a:srgbClr val="000000"/>
                </a:solidFill>
                <a:latin typeface="Roche Sans Light Light"/>
                <a:ea typeface="Roche Sans Light Light"/>
                <a:cs typeface="Roche Sans Light Light"/>
                <a:sym typeface="Roche Sans Light"/>
              </a:defRPr>
            </a:lvl2pPr>
            <a:lvl3pPr marL="1371600" marR="0" lvl="2" indent="-304800" algn="l" rtl="0">
              <a:lnSpc>
                <a:spcPct val="100000"/>
              </a:lnSpc>
              <a:spcBef>
                <a:spcPts val="300"/>
              </a:spcBef>
              <a:spcAft>
                <a:spcPts val="0"/>
              </a:spcAft>
              <a:buClr>
                <a:schemeClr val="dk1"/>
              </a:buClr>
              <a:buSzPts val="1200"/>
              <a:buFont typeface="Roche Sans Light"/>
              <a:buChar char="■"/>
              <a:defRPr sz="1400" b="0" i="0" u="none" strike="noStrike" cap="none">
                <a:solidFill>
                  <a:srgbClr val="000000"/>
                </a:solidFill>
                <a:latin typeface="Roche Sans Light Light"/>
                <a:ea typeface="Roche Sans Light Light"/>
                <a:cs typeface="Roche Sans Light Light"/>
                <a:sym typeface="Roche Sans Light"/>
              </a:defRPr>
            </a:lvl3pPr>
            <a:lvl4pPr marL="1828800" marR="0" lvl="3" indent="-304800" algn="l" rtl="0">
              <a:lnSpc>
                <a:spcPct val="100000"/>
              </a:lnSpc>
              <a:spcBef>
                <a:spcPts val="0"/>
              </a:spcBef>
              <a:spcAft>
                <a:spcPts val="0"/>
              </a:spcAft>
              <a:buClr>
                <a:schemeClr val="dk1"/>
              </a:buClr>
              <a:buSzPts val="1200"/>
              <a:buFont typeface="Roche Sans Light"/>
              <a:buChar char="■"/>
              <a:defRPr sz="1400" b="0" i="0" u="none" strike="noStrike" cap="none">
                <a:solidFill>
                  <a:srgbClr val="000000"/>
                </a:solidFill>
                <a:latin typeface="Roche Sans Light Light"/>
                <a:ea typeface="Roche Sans Light Light"/>
                <a:cs typeface="Roche Sans Light Light"/>
                <a:sym typeface="Roche Sans Light"/>
              </a:defRPr>
            </a:lvl4pPr>
            <a:lvl5pPr marL="2286000" marR="0" lvl="4" indent="-304800" algn="l" rtl="0">
              <a:lnSpc>
                <a:spcPct val="100000"/>
              </a:lnSpc>
              <a:spcBef>
                <a:spcPts val="0"/>
              </a:spcBef>
              <a:spcAft>
                <a:spcPts val="0"/>
              </a:spcAft>
              <a:buClr>
                <a:schemeClr val="dk1"/>
              </a:buClr>
              <a:buSzPts val="1200"/>
              <a:buFont typeface="Roche Sans Light"/>
              <a:buChar char="■"/>
              <a:defRPr sz="1400" b="0" i="0" u="none" strike="noStrike" cap="none">
                <a:solidFill>
                  <a:srgbClr val="000000"/>
                </a:solidFill>
                <a:latin typeface="Roche Sans Light Light"/>
                <a:ea typeface="Roche Sans Light Light"/>
                <a:cs typeface="Roche Sans Light Light"/>
                <a:sym typeface="Roche Sans Light"/>
              </a:defRPr>
            </a:lvl5pPr>
            <a:lvl6pPr marL="2743200" marR="0" lvl="5" indent="-304800" algn="l" rtl="0">
              <a:lnSpc>
                <a:spcPct val="100000"/>
              </a:lnSpc>
              <a:spcBef>
                <a:spcPts val="0"/>
              </a:spcBef>
              <a:spcAft>
                <a:spcPts val="0"/>
              </a:spcAft>
              <a:buClr>
                <a:schemeClr val="dk1"/>
              </a:buClr>
              <a:buSzPts val="1200"/>
              <a:buFont typeface="Roche Sans Light"/>
              <a:buChar char="■"/>
              <a:defRPr sz="1400" b="0" i="0" u="none" strike="noStrike" cap="none">
                <a:solidFill>
                  <a:srgbClr val="000000"/>
                </a:solidFill>
                <a:latin typeface="Roche Sans Light Light"/>
                <a:ea typeface="Roche Sans Light Light"/>
                <a:cs typeface="Roche Sans Light Light"/>
                <a:sym typeface="Roche Sans Light"/>
              </a:defRPr>
            </a:lvl6pPr>
            <a:lvl7pPr marL="3200400" marR="0" lvl="6" indent="-304800" algn="l" rtl="0">
              <a:lnSpc>
                <a:spcPct val="100000"/>
              </a:lnSpc>
              <a:spcBef>
                <a:spcPts val="0"/>
              </a:spcBef>
              <a:spcAft>
                <a:spcPts val="0"/>
              </a:spcAft>
              <a:buClr>
                <a:schemeClr val="dk1"/>
              </a:buClr>
              <a:buSzPts val="1200"/>
              <a:buFont typeface="Roche Sans Light"/>
              <a:buChar char="■"/>
              <a:defRPr sz="1400" b="0" i="0" u="none" strike="noStrike" cap="none">
                <a:solidFill>
                  <a:srgbClr val="000000"/>
                </a:solidFill>
                <a:latin typeface="Roche Sans Light Light"/>
                <a:ea typeface="Roche Sans Light Light"/>
                <a:cs typeface="Roche Sans Light Light"/>
                <a:sym typeface="Roche Sans Light"/>
              </a:defRPr>
            </a:lvl7pPr>
            <a:lvl8pPr marL="3657600" marR="0" lvl="7" indent="-304800" algn="l" rtl="0">
              <a:lnSpc>
                <a:spcPct val="100000"/>
              </a:lnSpc>
              <a:spcBef>
                <a:spcPts val="0"/>
              </a:spcBef>
              <a:spcAft>
                <a:spcPts val="0"/>
              </a:spcAft>
              <a:buClr>
                <a:schemeClr val="dk1"/>
              </a:buClr>
              <a:buSzPts val="1200"/>
              <a:buFont typeface="Roche Sans Light"/>
              <a:buChar char="■"/>
              <a:defRPr sz="1400" b="0" i="0" u="none" strike="noStrike" cap="none">
                <a:solidFill>
                  <a:srgbClr val="000000"/>
                </a:solidFill>
                <a:latin typeface="Roche Sans Light Light"/>
                <a:ea typeface="Roche Sans Light Light"/>
                <a:cs typeface="Roche Sans Light Light"/>
                <a:sym typeface="Roche Sans Light"/>
              </a:defRPr>
            </a:lvl8pPr>
            <a:lvl9pPr marL="4114800" marR="0" lvl="8" indent="-304800" algn="l" rtl="0">
              <a:lnSpc>
                <a:spcPct val="100000"/>
              </a:lnSpc>
              <a:spcBef>
                <a:spcPts val="0"/>
              </a:spcBef>
              <a:spcAft>
                <a:spcPts val="0"/>
              </a:spcAft>
              <a:buClr>
                <a:schemeClr val="dk1"/>
              </a:buClr>
              <a:buSzPts val="1200"/>
              <a:buFont typeface="Roche Sans Light"/>
              <a:buChar char="■"/>
              <a:defRPr sz="1400" b="0" i="0" u="none" strike="noStrike" cap="none">
                <a:solidFill>
                  <a:srgbClr val="000000"/>
                </a:solidFill>
                <a:latin typeface="Roche Sans Light Light"/>
                <a:ea typeface="Roche Sans Light Light"/>
                <a:cs typeface="Roche Sans Light Light"/>
                <a:sym typeface="Roche Sans Light"/>
              </a:defRPr>
            </a:lvl9pPr>
          </a:lstStyle>
          <a:p>
            <a:pPr marL="0" indent="0" algn="r">
              <a:lnSpc>
                <a:spcPct val="90000"/>
              </a:lnSpc>
              <a:spcBef>
                <a:spcPts val="0"/>
              </a:spcBef>
              <a:buClr>
                <a:schemeClr val="dk2"/>
              </a:buClr>
              <a:buSzPts val="600"/>
              <a:buNone/>
            </a:pPr>
            <a:r>
              <a:rPr lang="en-US" sz="600" dirty="0">
                <a:solidFill>
                  <a:srgbClr val="44546A"/>
                </a:solidFill>
                <a:latin typeface="Arial" panose="020B0604020202020204" pitchFamily="34" charset="0"/>
                <a:cs typeface="Arial" panose="020B0604020202020204" pitchFamily="34" charset="0"/>
                <a:sym typeface="Arial" panose="020B0604020202020204" pitchFamily="34" charset="0"/>
              </a:rPr>
              <a:t>1. US PI TAGRISSO (</a:t>
            </a:r>
            <a:r>
              <a:rPr lang="en-US" sz="600" dirty="0" err="1">
                <a:solidFill>
                  <a:srgbClr val="44546A"/>
                </a:solidFill>
                <a:latin typeface="Arial" panose="020B0604020202020204" pitchFamily="34" charset="0"/>
                <a:cs typeface="Arial" panose="020B0604020202020204" pitchFamily="34" charset="0"/>
                <a:sym typeface="Arial" panose="020B0604020202020204" pitchFamily="34" charset="0"/>
              </a:rPr>
              <a:t>osimertinib</a:t>
            </a:r>
            <a:r>
              <a:rPr lang="en-US" sz="600" dirty="0">
                <a:solidFill>
                  <a:srgbClr val="44546A"/>
                </a:solidFill>
                <a:latin typeface="Arial" panose="020B0604020202020204" pitchFamily="34" charset="0"/>
                <a:cs typeface="Arial" panose="020B0604020202020204" pitchFamily="34" charset="0"/>
                <a:sym typeface="Arial" panose="020B0604020202020204" pitchFamily="34" charset="0"/>
              </a:rPr>
              <a:t>); 2. EMA SmPC TAGRISSO (</a:t>
            </a:r>
            <a:r>
              <a:rPr lang="en-US" sz="600" dirty="0" err="1">
                <a:solidFill>
                  <a:srgbClr val="44546A"/>
                </a:solidFill>
                <a:latin typeface="Arial" panose="020B0604020202020204" pitchFamily="34" charset="0"/>
                <a:cs typeface="Arial" panose="020B0604020202020204" pitchFamily="34" charset="0"/>
                <a:sym typeface="Arial" panose="020B0604020202020204" pitchFamily="34" charset="0"/>
              </a:rPr>
              <a:t>osimertinib</a:t>
            </a:r>
            <a:r>
              <a:rPr lang="en-US" sz="600" dirty="0">
                <a:solidFill>
                  <a:srgbClr val="44546A"/>
                </a:solidFill>
                <a:latin typeface="Arial" panose="020B0604020202020204" pitchFamily="34" charset="0"/>
                <a:cs typeface="Arial" panose="020B0604020202020204" pitchFamily="34" charset="0"/>
                <a:sym typeface="Arial" panose="020B0604020202020204" pitchFamily="34" charset="0"/>
              </a:rPr>
              <a:t>); 3. US PI TECENTRIQ (atezolizumab); 4. EMA SmPC TECENTRIQ (atezolizumab); 5. US PI OPDIVO (nivolumab); 6. EMA SmPC OPDIVO (nivolumab); 7. US PI KEYTRUDA (pembrolizumab)</a:t>
            </a:r>
            <a:br>
              <a:rPr lang="en-US" sz="600" dirty="0">
                <a:solidFill>
                  <a:srgbClr val="44546A"/>
                </a:solidFill>
                <a:latin typeface="Arial" panose="020B0604020202020204" pitchFamily="34" charset="0"/>
                <a:cs typeface="Arial" panose="020B0604020202020204" pitchFamily="34" charset="0"/>
                <a:sym typeface="Arial" panose="020B0604020202020204" pitchFamily="34" charset="0"/>
              </a:rPr>
            </a:br>
            <a:r>
              <a:rPr lang="en-US" sz="600" dirty="0">
                <a:solidFill>
                  <a:srgbClr val="44546A"/>
                </a:solidFill>
                <a:latin typeface="Arial" panose="020B0604020202020204" pitchFamily="34" charset="0"/>
                <a:cs typeface="Arial" panose="020B0604020202020204" pitchFamily="34" charset="0"/>
                <a:sym typeface="Arial" panose="020B0604020202020204" pitchFamily="34" charset="0"/>
              </a:rPr>
              <a:t>8. Merck press release (16 October 2023; KEYNOTE-091); 9. Merck press release (16 October 2023; KEYNOTE-671)10. MERCK press release; (28 March 2024; KEYNOTE-671); 11. AstraZeneca press release (09 March 2023; AEGEAN); 12. US PI </a:t>
            </a:r>
            <a:r>
              <a:rPr lang="da-DK" sz="600" dirty="0" err="1">
                <a:solidFill>
                  <a:srgbClr val="44546A"/>
                </a:solidFill>
                <a:latin typeface="Arial" panose="020B0604020202020204" pitchFamily="34" charset="0"/>
                <a:cs typeface="Arial" panose="020B0604020202020204" pitchFamily="34" charset="0"/>
                <a:sym typeface="Arial" panose="020B0604020202020204" pitchFamily="34" charset="0"/>
              </a:rPr>
              <a:t>Alecensa</a:t>
            </a:r>
            <a:r>
              <a:rPr lang="da-DK" sz="600" dirty="0">
                <a:solidFill>
                  <a:srgbClr val="44546A"/>
                </a:solidFill>
                <a:latin typeface="Arial" panose="020B0604020202020204" pitchFamily="34" charset="0"/>
                <a:cs typeface="Arial" panose="020B0604020202020204" pitchFamily="34" charset="0"/>
                <a:sym typeface="Arial" panose="020B0604020202020204" pitchFamily="34" charset="0"/>
              </a:rPr>
              <a:t> (Alectinib)</a:t>
            </a:r>
            <a:br>
              <a:rPr lang="da-DK" sz="600" dirty="0">
                <a:solidFill>
                  <a:srgbClr val="44546A"/>
                </a:solidFill>
                <a:latin typeface="Arial" panose="020B0604020202020204" pitchFamily="34" charset="0"/>
                <a:cs typeface="Arial" panose="020B0604020202020204" pitchFamily="34" charset="0"/>
                <a:sym typeface="Arial" panose="020B0604020202020204" pitchFamily="34" charset="0"/>
              </a:rPr>
            </a:br>
            <a:r>
              <a:rPr lang="da-DK" sz="600" dirty="0">
                <a:solidFill>
                  <a:srgbClr val="44546A"/>
                </a:solidFill>
                <a:latin typeface="Arial" panose="020B0604020202020204" pitchFamily="34" charset="0"/>
                <a:cs typeface="Arial" panose="020B0604020202020204" pitchFamily="34" charset="0"/>
                <a:sym typeface="Arial" panose="020B0604020202020204" pitchFamily="34" charset="0"/>
              </a:rPr>
              <a:t>13. EMA 2024. </a:t>
            </a:r>
            <a:r>
              <a:rPr lang="da-DK" sz="600" dirty="0" err="1">
                <a:solidFill>
                  <a:srgbClr val="44546A"/>
                </a:solidFill>
                <a:latin typeface="Arial" panose="020B0604020202020204" pitchFamily="34" charset="0"/>
                <a:cs typeface="Arial" panose="020B0604020202020204" pitchFamily="34" charset="0"/>
                <a:sym typeface="Arial" panose="020B0604020202020204" pitchFamily="34" charset="0"/>
              </a:rPr>
              <a:t>Alecensa</a:t>
            </a:r>
            <a:r>
              <a:rPr lang="da-DK" sz="600" dirty="0">
                <a:solidFill>
                  <a:srgbClr val="44546A"/>
                </a:solidFill>
                <a:latin typeface="Arial" panose="020B0604020202020204" pitchFamily="34" charset="0"/>
                <a:cs typeface="Arial" panose="020B0604020202020204" pitchFamily="34" charset="0"/>
                <a:sym typeface="Arial" panose="020B0604020202020204" pitchFamily="34" charset="0"/>
              </a:rPr>
              <a:t> - </a:t>
            </a:r>
            <a:r>
              <a:rPr lang="en-GB" sz="600" dirty="0">
                <a:solidFill>
                  <a:srgbClr val="44546A"/>
                </a:solidFill>
                <a:latin typeface="Arial" panose="020B0604020202020204" pitchFamily="34" charset="0"/>
                <a:cs typeface="Arial" panose="020B0604020202020204" pitchFamily="34" charset="0"/>
                <a:sym typeface="Arial" panose="020B0604020202020204" pitchFamily="34" charset="0"/>
              </a:rPr>
              <a:t>CHMP positive opinion (25 April 2024); </a:t>
            </a:r>
            <a:r>
              <a:rPr lang="en-US" sz="600" dirty="0">
                <a:solidFill>
                  <a:srgbClr val="44546A"/>
                </a:solidFill>
                <a:latin typeface="Arial" panose="020B0604020202020204" pitchFamily="34" charset="0"/>
                <a:cs typeface="Arial" panose="020B0604020202020204" pitchFamily="34" charset="0"/>
                <a:sym typeface="Arial" panose="020B0604020202020204" pitchFamily="34" charset="0"/>
              </a:rPr>
              <a:t>14. Bristol Myers Squibb press release (22 September 2023; </a:t>
            </a:r>
            <a:r>
              <a:rPr lang="en-US" sz="600" dirty="0" err="1">
                <a:solidFill>
                  <a:srgbClr val="44546A"/>
                </a:solidFill>
                <a:latin typeface="Arial" panose="020B0604020202020204" pitchFamily="34" charset="0"/>
                <a:cs typeface="Arial" panose="020B0604020202020204" pitchFamily="34" charset="0"/>
                <a:sym typeface="Arial" panose="020B0604020202020204" pitchFamily="34" charset="0"/>
              </a:rPr>
              <a:t>CheckMate</a:t>
            </a:r>
            <a:r>
              <a:rPr lang="en-US" sz="600" dirty="0">
                <a:solidFill>
                  <a:srgbClr val="44546A"/>
                </a:solidFill>
                <a:latin typeface="Arial" panose="020B0604020202020204" pitchFamily="34" charset="0"/>
                <a:cs typeface="Arial" panose="020B0604020202020204" pitchFamily="34" charset="0"/>
                <a:sym typeface="Arial" panose="020B0604020202020204" pitchFamily="34" charset="0"/>
              </a:rPr>
              <a:t> 77T)</a:t>
            </a:r>
          </a:p>
        </p:txBody>
      </p:sp>
      <p:sp>
        <p:nvSpPr>
          <p:cNvPr id="13" name="Title 1">
            <a:extLst>
              <a:ext uri="{FF2B5EF4-FFF2-40B4-BE49-F238E27FC236}">
                <a16:creationId xmlns:a16="http://schemas.microsoft.com/office/drawing/2014/main" id="{9609EDEF-32D2-C006-0DD3-05048EC5146C}"/>
              </a:ext>
            </a:extLst>
          </p:cNvPr>
          <p:cNvSpPr>
            <a:spLocks noGrp="1"/>
          </p:cNvSpPr>
          <p:nvPr>
            <p:ph type="title"/>
          </p:nvPr>
        </p:nvSpPr>
        <p:spPr>
          <a:xfrm>
            <a:off x="539749" y="304801"/>
            <a:ext cx="7777163" cy="609600"/>
          </a:xfrm>
          <a:noFill/>
          <a:ln>
            <a:noFill/>
          </a:ln>
        </p:spPr>
        <p:txBody>
          <a:bodyPr spcFirstLastPara="1" wrap="square" lIns="0" tIns="91425" rIns="91425" bIns="91425" anchor="t" anchorCtr="0">
            <a:noAutofit/>
          </a:bodyPr>
          <a:lstStyle/>
          <a:p>
            <a:r>
              <a:rPr lang="en-GB" sz="2000" b="1" dirty="0">
                <a:solidFill>
                  <a:schemeClr val="accent1"/>
                </a:solidFill>
                <a:latin typeface="+mn-lt"/>
                <a:sym typeface="Arial" panose="020B0604020202020204" pitchFamily="34" charset="0"/>
              </a:rPr>
              <a:t>The treatment landscape in the early-stage NSCLC setting </a:t>
            </a:r>
            <a:br>
              <a:rPr lang="en-GB" sz="2000" b="1" dirty="0">
                <a:solidFill>
                  <a:schemeClr val="accent1"/>
                </a:solidFill>
                <a:latin typeface="+mn-lt"/>
                <a:sym typeface="Arial" panose="020B0604020202020204" pitchFamily="34" charset="0"/>
              </a:rPr>
            </a:br>
            <a:r>
              <a:rPr lang="en-GB" sz="2000" b="1" dirty="0">
                <a:solidFill>
                  <a:schemeClr val="accent1"/>
                </a:solidFill>
                <a:latin typeface="+mn-lt"/>
                <a:sym typeface="Arial" panose="020B0604020202020204" pitchFamily="34" charset="0"/>
              </a:rPr>
              <a:t>is rapidly evolving </a:t>
            </a:r>
          </a:p>
        </p:txBody>
      </p:sp>
      <p:sp>
        <p:nvSpPr>
          <p:cNvPr id="15" name="Text Placeholder 3">
            <a:extLst>
              <a:ext uri="{FF2B5EF4-FFF2-40B4-BE49-F238E27FC236}">
                <a16:creationId xmlns:a16="http://schemas.microsoft.com/office/drawing/2014/main" id="{124D88D0-7345-B6B9-9B04-A0C0BEF25B57}"/>
              </a:ext>
            </a:extLst>
          </p:cNvPr>
          <p:cNvSpPr txBox="1">
            <a:spLocks/>
          </p:cNvSpPr>
          <p:nvPr/>
        </p:nvSpPr>
        <p:spPr>
          <a:xfrm>
            <a:off x="323851" y="4822779"/>
            <a:ext cx="3486150" cy="206918"/>
          </a:xfrm>
          <a:prstGeom prst="rect">
            <a:avLst/>
          </a:prstGeom>
          <a:noFill/>
          <a:ln>
            <a:noFill/>
          </a:ln>
        </p:spPr>
        <p:txBody>
          <a:bodyPr spcFirstLastPara="1" wrap="square" lIns="36000" tIns="0" rIns="36000" bIns="0" anchor="b" anchorCtr="0">
            <a:noAutofit/>
          </a:bodyPr>
          <a:lstStyle>
            <a:defPPr marR="0" lvl="0" algn="l" rtl="0">
              <a:lnSpc>
                <a:spcPct val="100000"/>
              </a:lnSpc>
              <a:spcBef>
                <a:spcPts val="0"/>
              </a:spcBef>
              <a:spcAft>
                <a:spcPts val="0"/>
              </a:spcAft>
            </a:defPPr>
            <a:lvl1pPr marL="457200" marR="0" lvl="0" indent="-304800" algn="l" rtl="0">
              <a:lnSpc>
                <a:spcPct val="105000"/>
              </a:lnSpc>
              <a:spcBef>
                <a:spcPts val="400"/>
              </a:spcBef>
              <a:spcAft>
                <a:spcPts val="0"/>
              </a:spcAft>
              <a:buClr>
                <a:schemeClr val="dk1"/>
              </a:buClr>
              <a:buSzPts val="1200"/>
              <a:buFont typeface="Roche Sans Light"/>
              <a:buChar char="■"/>
              <a:defRPr sz="1400" b="0" i="0" u="none" strike="noStrike" cap="none">
                <a:solidFill>
                  <a:srgbClr val="000000"/>
                </a:solidFill>
                <a:latin typeface="Roche Sans Light Light"/>
                <a:ea typeface="Roche Sans Light Light"/>
                <a:cs typeface="Roche Sans Light Light"/>
                <a:sym typeface="Roche Sans Light"/>
              </a:defRPr>
            </a:lvl1pPr>
            <a:lvl2pPr marL="914400" marR="0" lvl="1" indent="-304800" algn="l" rtl="0">
              <a:lnSpc>
                <a:spcPct val="105000"/>
              </a:lnSpc>
              <a:spcBef>
                <a:spcPts val="300"/>
              </a:spcBef>
              <a:spcAft>
                <a:spcPts val="0"/>
              </a:spcAft>
              <a:buClr>
                <a:schemeClr val="dk1"/>
              </a:buClr>
              <a:buSzPts val="1200"/>
              <a:buFont typeface="Roche Sans Light"/>
              <a:buChar char="■"/>
              <a:defRPr sz="1400" b="0" i="0" u="none" strike="noStrike" cap="none">
                <a:solidFill>
                  <a:srgbClr val="000000"/>
                </a:solidFill>
                <a:latin typeface="Roche Sans Light Light"/>
                <a:ea typeface="Roche Sans Light Light"/>
                <a:cs typeface="Roche Sans Light Light"/>
                <a:sym typeface="Roche Sans Light"/>
              </a:defRPr>
            </a:lvl2pPr>
            <a:lvl3pPr marL="1371600" marR="0" lvl="2" indent="-304800" algn="l" rtl="0">
              <a:lnSpc>
                <a:spcPct val="100000"/>
              </a:lnSpc>
              <a:spcBef>
                <a:spcPts val="300"/>
              </a:spcBef>
              <a:spcAft>
                <a:spcPts val="0"/>
              </a:spcAft>
              <a:buClr>
                <a:schemeClr val="dk1"/>
              </a:buClr>
              <a:buSzPts val="1200"/>
              <a:buFont typeface="Roche Sans Light"/>
              <a:buChar char="■"/>
              <a:defRPr sz="1400" b="0" i="0" u="none" strike="noStrike" cap="none">
                <a:solidFill>
                  <a:srgbClr val="000000"/>
                </a:solidFill>
                <a:latin typeface="Roche Sans Light Light"/>
                <a:ea typeface="Roche Sans Light Light"/>
                <a:cs typeface="Roche Sans Light Light"/>
                <a:sym typeface="Roche Sans Light"/>
              </a:defRPr>
            </a:lvl3pPr>
            <a:lvl4pPr marL="1828800" marR="0" lvl="3" indent="-304800" algn="l" rtl="0">
              <a:lnSpc>
                <a:spcPct val="100000"/>
              </a:lnSpc>
              <a:spcBef>
                <a:spcPts val="0"/>
              </a:spcBef>
              <a:spcAft>
                <a:spcPts val="0"/>
              </a:spcAft>
              <a:buClr>
                <a:schemeClr val="dk1"/>
              </a:buClr>
              <a:buSzPts val="1200"/>
              <a:buFont typeface="Roche Sans Light"/>
              <a:buChar char="■"/>
              <a:defRPr sz="1400" b="0" i="0" u="none" strike="noStrike" cap="none">
                <a:solidFill>
                  <a:srgbClr val="000000"/>
                </a:solidFill>
                <a:latin typeface="Roche Sans Light Light"/>
                <a:ea typeface="Roche Sans Light Light"/>
                <a:cs typeface="Roche Sans Light Light"/>
                <a:sym typeface="Roche Sans Light"/>
              </a:defRPr>
            </a:lvl4pPr>
            <a:lvl5pPr marL="2286000" marR="0" lvl="4" indent="-304800" algn="l" rtl="0">
              <a:lnSpc>
                <a:spcPct val="100000"/>
              </a:lnSpc>
              <a:spcBef>
                <a:spcPts val="0"/>
              </a:spcBef>
              <a:spcAft>
                <a:spcPts val="0"/>
              </a:spcAft>
              <a:buClr>
                <a:schemeClr val="dk1"/>
              </a:buClr>
              <a:buSzPts val="1200"/>
              <a:buFont typeface="Roche Sans Light"/>
              <a:buChar char="■"/>
              <a:defRPr sz="1400" b="0" i="0" u="none" strike="noStrike" cap="none">
                <a:solidFill>
                  <a:srgbClr val="000000"/>
                </a:solidFill>
                <a:latin typeface="Roche Sans Light Light"/>
                <a:ea typeface="Roche Sans Light Light"/>
                <a:cs typeface="Roche Sans Light Light"/>
                <a:sym typeface="Roche Sans Light"/>
              </a:defRPr>
            </a:lvl5pPr>
            <a:lvl6pPr marL="2743200" marR="0" lvl="5" indent="-304800" algn="l" rtl="0">
              <a:lnSpc>
                <a:spcPct val="100000"/>
              </a:lnSpc>
              <a:spcBef>
                <a:spcPts val="0"/>
              </a:spcBef>
              <a:spcAft>
                <a:spcPts val="0"/>
              </a:spcAft>
              <a:buClr>
                <a:schemeClr val="dk1"/>
              </a:buClr>
              <a:buSzPts val="1200"/>
              <a:buFont typeface="Roche Sans Light"/>
              <a:buChar char="■"/>
              <a:defRPr sz="1400" b="0" i="0" u="none" strike="noStrike" cap="none">
                <a:solidFill>
                  <a:srgbClr val="000000"/>
                </a:solidFill>
                <a:latin typeface="Roche Sans Light Light"/>
                <a:ea typeface="Roche Sans Light Light"/>
                <a:cs typeface="Roche Sans Light Light"/>
                <a:sym typeface="Roche Sans Light"/>
              </a:defRPr>
            </a:lvl6pPr>
            <a:lvl7pPr marL="3200400" marR="0" lvl="6" indent="-304800" algn="l" rtl="0">
              <a:lnSpc>
                <a:spcPct val="100000"/>
              </a:lnSpc>
              <a:spcBef>
                <a:spcPts val="0"/>
              </a:spcBef>
              <a:spcAft>
                <a:spcPts val="0"/>
              </a:spcAft>
              <a:buClr>
                <a:schemeClr val="dk1"/>
              </a:buClr>
              <a:buSzPts val="1200"/>
              <a:buFont typeface="Roche Sans Light"/>
              <a:buChar char="■"/>
              <a:defRPr sz="1400" b="0" i="0" u="none" strike="noStrike" cap="none">
                <a:solidFill>
                  <a:srgbClr val="000000"/>
                </a:solidFill>
                <a:latin typeface="Roche Sans Light Light"/>
                <a:ea typeface="Roche Sans Light Light"/>
                <a:cs typeface="Roche Sans Light Light"/>
                <a:sym typeface="Roche Sans Light"/>
              </a:defRPr>
            </a:lvl7pPr>
            <a:lvl8pPr marL="3657600" marR="0" lvl="7" indent="-304800" algn="l" rtl="0">
              <a:lnSpc>
                <a:spcPct val="100000"/>
              </a:lnSpc>
              <a:spcBef>
                <a:spcPts val="0"/>
              </a:spcBef>
              <a:spcAft>
                <a:spcPts val="0"/>
              </a:spcAft>
              <a:buClr>
                <a:schemeClr val="dk1"/>
              </a:buClr>
              <a:buSzPts val="1200"/>
              <a:buFont typeface="Roche Sans Light"/>
              <a:buChar char="■"/>
              <a:defRPr sz="1400" b="0" i="0" u="none" strike="noStrike" cap="none">
                <a:solidFill>
                  <a:srgbClr val="000000"/>
                </a:solidFill>
                <a:latin typeface="Roche Sans Light Light"/>
                <a:ea typeface="Roche Sans Light Light"/>
                <a:cs typeface="Roche Sans Light Light"/>
                <a:sym typeface="Roche Sans Light"/>
              </a:defRPr>
            </a:lvl8pPr>
            <a:lvl9pPr marL="4114800" marR="0" lvl="8" indent="-304800" algn="l" rtl="0">
              <a:lnSpc>
                <a:spcPct val="100000"/>
              </a:lnSpc>
              <a:spcBef>
                <a:spcPts val="0"/>
              </a:spcBef>
              <a:spcAft>
                <a:spcPts val="0"/>
              </a:spcAft>
              <a:buClr>
                <a:schemeClr val="dk1"/>
              </a:buClr>
              <a:buSzPts val="1200"/>
              <a:buFont typeface="Roche Sans Light"/>
              <a:buChar char="■"/>
              <a:defRPr sz="1400" b="0" i="0" u="none" strike="noStrike" cap="none">
                <a:solidFill>
                  <a:srgbClr val="000000"/>
                </a:solidFill>
                <a:latin typeface="Roche Sans Light Light"/>
                <a:ea typeface="Roche Sans Light Light"/>
                <a:cs typeface="Roche Sans Light Light"/>
                <a:sym typeface="Roche Sans Light"/>
              </a:defRPr>
            </a:lvl9pPr>
          </a:lstStyle>
          <a:p>
            <a:pPr marL="0" indent="0">
              <a:lnSpc>
                <a:spcPct val="90000"/>
              </a:lnSpc>
              <a:spcBef>
                <a:spcPts val="0"/>
              </a:spcBef>
              <a:buClr>
                <a:schemeClr val="dk2"/>
              </a:buClr>
              <a:buSzPts val="600"/>
              <a:buFont typeface="Roche Sans Light"/>
              <a:buNone/>
            </a:pPr>
            <a:r>
              <a:rPr lang="en-US" sz="600" b="1" dirty="0">
                <a:solidFill>
                  <a:srgbClr val="44546A"/>
                </a:solidFill>
                <a:latin typeface="Arial" panose="020B0604020202020204" pitchFamily="34" charset="0"/>
                <a:cs typeface="Arial" panose="020B0604020202020204" pitchFamily="34" charset="0"/>
                <a:sym typeface="Arial" panose="020B0604020202020204" pitchFamily="34" charset="0"/>
              </a:rPr>
              <a:t>Content of this symposium may include information about experimental or investigational compounds, indications and services that are not yet approved in the EU</a:t>
            </a:r>
            <a:br>
              <a:rPr lang="en-US" sz="600" dirty="0">
                <a:solidFill>
                  <a:srgbClr val="44546A"/>
                </a:solidFill>
                <a:latin typeface="Arial" panose="020B0604020202020204" pitchFamily="34" charset="0"/>
                <a:cs typeface="Arial" panose="020B0604020202020204" pitchFamily="34" charset="0"/>
                <a:sym typeface="Arial" panose="020B0604020202020204" pitchFamily="34" charset="0"/>
              </a:rPr>
            </a:br>
            <a:r>
              <a:rPr lang="en-US" sz="600" i="1" dirty="0">
                <a:solidFill>
                  <a:srgbClr val="44546A"/>
                </a:solidFill>
                <a:latin typeface="Arial" panose="020B0604020202020204" pitchFamily="34" charset="0"/>
                <a:cs typeface="Arial" panose="020B0604020202020204" pitchFamily="34" charset="0"/>
                <a:sym typeface="Arial" panose="020B0604020202020204" pitchFamily="34" charset="0"/>
              </a:rPr>
              <a:t>ALK</a:t>
            </a:r>
            <a:r>
              <a:rPr lang="en-US" sz="600" dirty="0">
                <a:solidFill>
                  <a:srgbClr val="44546A"/>
                </a:solidFill>
                <a:latin typeface="Arial" panose="020B0604020202020204" pitchFamily="34" charset="0"/>
                <a:cs typeface="Arial" panose="020B0604020202020204" pitchFamily="34" charset="0"/>
                <a:sym typeface="Arial" panose="020B0604020202020204" pitchFamily="34" charset="0"/>
              </a:rPr>
              <a:t>, Anaplastic lymphoma kinase; CIT, cancer immunotherapy</a:t>
            </a:r>
            <a:br>
              <a:rPr lang="en-US" sz="600" dirty="0">
                <a:solidFill>
                  <a:srgbClr val="44546A"/>
                </a:solidFill>
                <a:latin typeface="Arial" panose="020B0604020202020204" pitchFamily="34" charset="0"/>
                <a:cs typeface="Arial" panose="020B0604020202020204" pitchFamily="34" charset="0"/>
                <a:sym typeface="Arial" panose="020B0604020202020204" pitchFamily="34" charset="0"/>
              </a:rPr>
            </a:br>
            <a:r>
              <a:rPr lang="en-US" sz="600" i="1" dirty="0">
                <a:solidFill>
                  <a:srgbClr val="44546A"/>
                </a:solidFill>
                <a:latin typeface="Arial" panose="020B0604020202020204" pitchFamily="34" charset="0"/>
                <a:cs typeface="Arial" panose="020B0604020202020204" pitchFamily="34" charset="0"/>
                <a:sym typeface="Arial" panose="020B0604020202020204" pitchFamily="34" charset="0"/>
              </a:rPr>
              <a:t>EGFR</a:t>
            </a:r>
            <a:r>
              <a:rPr lang="en-US" sz="600" dirty="0">
                <a:solidFill>
                  <a:srgbClr val="44546A"/>
                </a:solidFill>
                <a:latin typeface="Arial" panose="020B0604020202020204" pitchFamily="34" charset="0"/>
                <a:cs typeface="Arial" panose="020B0604020202020204" pitchFamily="34" charset="0"/>
                <a:sym typeface="Arial" panose="020B0604020202020204" pitchFamily="34" charset="0"/>
              </a:rPr>
              <a:t>, epidermal growth factor receptor; TKI; tyrosine kinase inhibitor</a:t>
            </a:r>
          </a:p>
        </p:txBody>
      </p:sp>
      <p:cxnSp>
        <p:nvCxnSpPr>
          <p:cNvPr id="211" name="Google Shape;724;p37">
            <a:extLst>
              <a:ext uri="{FF2B5EF4-FFF2-40B4-BE49-F238E27FC236}">
                <a16:creationId xmlns:a16="http://schemas.microsoft.com/office/drawing/2014/main" id="{38288E70-88D1-7DA6-3635-1AB138633653}"/>
              </a:ext>
            </a:extLst>
          </p:cNvPr>
          <p:cNvCxnSpPr/>
          <p:nvPr/>
        </p:nvCxnSpPr>
        <p:spPr>
          <a:xfrm>
            <a:off x="2100" y="4144136"/>
            <a:ext cx="9139800" cy="0"/>
          </a:xfrm>
          <a:prstGeom prst="straightConnector1">
            <a:avLst/>
          </a:prstGeom>
          <a:noFill/>
          <a:ln w="28575" cap="flat" cmpd="sng">
            <a:solidFill>
              <a:srgbClr val="000000"/>
            </a:solidFill>
            <a:prstDash val="solid"/>
            <a:round/>
            <a:headEnd type="none" w="sm" len="sm"/>
            <a:tailEnd type="none" w="sm" len="sm"/>
          </a:ln>
        </p:spPr>
      </p:cxnSp>
      <p:pic>
        <p:nvPicPr>
          <p:cNvPr id="2" name="Google Shape;734;p37">
            <a:extLst>
              <a:ext uri="{FF2B5EF4-FFF2-40B4-BE49-F238E27FC236}">
                <a16:creationId xmlns:a16="http://schemas.microsoft.com/office/drawing/2014/main" id="{DD217C6F-C38F-84B4-B1E8-D0C31ACA9E86}"/>
              </a:ext>
            </a:extLst>
          </p:cNvPr>
          <p:cNvPicPr preferRelativeResize="0"/>
          <p:nvPr/>
        </p:nvPicPr>
        <p:blipFill rotWithShape="1">
          <a:blip r:embed="rId9">
            <a:alphaModFix/>
          </a:blip>
          <a:srcRect/>
          <a:stretch/>
        </p:blipFill>
        <p:spPr>
          <a:xfrm>
            <a:off x="7744868" y="2123656"/>
            <a:ext cx="280355" cy="280355"/>
          </a:xfrm>
          <a:prstGeom prst="rect">
            <a:avLst/>
          </a:prstGeom>
          <a:noFill/>
          <a:ln>
            <a:noFill/>
          </a:ln>
        </p:spPr>
      </p:pic>
      <p:pic>
        <p:nvPicPr>
          <p:cNvPr id="5" name="Google Shape;735;p37">
            <a:extLst>
              <a:ext uri="{FF2B5EF4-FFF2-40B4-BE49-F238E27FC236}">
                <a16:creationId xmlns:a16="http://schemas.microsoft.com/office/drawing/2014/main" id="{708376EF-A74E-2AA8-39A9-10A2188C6225}"/>
              </a:ext>
            </a:extLst>
          </p:cNvPr>
          <p:cNvPicPr preferRelativeResize="0"/>
          <p:nvPr/>
        </p:nvPicPr>
        <p:blipFill rotWithShape="1">
          <a:blip r:embed="rId10">
            <a:alphaModFix/>
          </a:blip>
          <a:srcRect/>
          <a:stretch/>
        </p:blipFill>
        <p:spPr>
          <a:xfrm>
            <a:off x="7568375" y="2123654"/>
            <a:ext cx="280355" cy="280355"/>
          </a:xfrm>
          <a:prstGeom prst="rect">
            <a:avLst/>
          </a:prstGeom>
          <a:noFill/>
          <a:ln>
            <a:noFill/>
          </a:ln>
        </p:spPr>
      </p:pic>
      <p:sp>
        <p:nvSpPr>
          <p:cNvPr id="7" name="Google Shape;722;p37">
            <a:extLst>
              <a:ext uri="{FF2B5EF4-FFF2-40B4-BE49-F238E27FC236}">
                <a16:creationId xmlns:a16="http://schemas.microsoft.com/office/drawing/2014/main" id="{4C5A0EA0-F573-116A-2734-95141279DBCC}"/>
              </a:ext>
            </a:extLst>
          </p:cNvPr>
          <p:cNvSpPr txBox="1"/>
          <p:nvPr/>
        </p:nvSpPr>
        <p:spPr>
          <a:xfrm>
            <a:off x="7949053" y="2163824"/>
            <a:ext cx="1121751" cy="200014"/>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1" u="none"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sym typeface="Arial" panose="020B0604020202020204" pitchFamily="34" charset="0"/>
              </a:rPr>
              <a:t>CHMP positive opinion </a:t>
            </a:r>
            <a:endParaRPr kumimoji="0" sz="1600" b="0" i="1" u="none"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71060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098AA3-A11E-EDA6-EDD0-E63153A312ED}"/>
              </a:ext>
            </a:extLst>
          </p:cNvPr>
          <p:cNvSpPr txBox="1"/>
          <p:nvPr/>
        </p:nvSpPr>
        <p:spPr>
          <a:xfrm>
            <a:off x="1874476" y="4738253"/>
            <a:ext cx="5395048" cy="369332"/>
          </a:xfrm>
          <a:prstGeom prst="rect">
            <a:avLst/>
          </a:prstGeom>
          <a:noFill/>
        </p:spPr>
        <p:txBody>
          <a:bodyPr wrap="square" rtlCol="0">
            <a:spAutoFit/>
          </a:bodyPr>
          <a:lstStyle/>
          <a:p>
            <a:r>
              <a:rPr lang="en-US" dirty="0"/>
              <a:t>Dunne EG et al. Ann </a:t>
            </a:r>
            <a:r>
              <a:rPr lang="en-US" dirty="0" err="1"/>
              <a:t>Thorac</a:t>
            </a:r>
            <a:r>
              <a:rPr lang="en-US" dirty="0"/>
              <a:t> Surg. 2024 PMID: 38316378</a:t>
            </a:r>
          </a:p>
        </p:txBody>
      </p:sp>
      <p:pic>
        <p:nvPicPr>
          <p:cNvPr id="3" name="Picture 2">
            <a:extLst>
              <a:ext uri="{FF2B5EF4-FFF2-40B4-BE49-F238E27FC236}">
                <a16:creationId xmlns:a16="http://schemas.microsoft.com/office/drawing/2014/main" id="{864E37AF-C1E1-F62E-88D6-987347142678}"/>
              </a:ext>
            </a:extLst>
          </p:cNvPr>
          <p:cNvPicPr>
            <a:picLocks noChangeAspect="1"/>
          </p:cNvPicPr>
          <p:nvPr/>
        </p:nvPicPr>
        <p:blipFill>
          <a:blip r:embed="rId2"/>
          <a:stretch>
            <a:fillRect/>
          </a:stretch>
        </p:blipFill>
        <p:spPr>
          <a:xfrm>
            <a:off x="1395351" y="270393"/>
            <a:ext cx="6353298" cy="4381585"/>
          </a:xfrm>
          <a:prstGeom prst="rect">
            <a:avLst/>
          </a:prstGeom>
        </p:spPr>
      </p:pic>
    </p:spTree>
    <p:extLst>
      <p:ext uri="{BB962C8B-B14F-4D97-AF65-F5344CB8AC3E}">
        <p14:creationId xmlns:p14="http://schemas.microsoft.com/office/powerpoint/2010/main" val="269367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olution dispensed using electronic pipette">
            <a:extLst>
              <a:ext uri="{FF2B5EF4-FFF2-40B4-BE49-F238E27FC236}">
                <a16:creationId xmlns:a16="http://schemas.microsoft.com/office/drawing/2014/main" id="{EF249C1B-217D-0921-7206-8E4EC199DE78}"/>
              </a:ext>
            </a:extLst>
          </p:cNvPr>
          <p:cNvPicPr>
            <a:picLocks noChangeAspect="1"/>
          </p:cNvPicPr>
          <p:nvPr/>
        </p:nvPicPr>
        <p:blipFill rotWithShape="1">
          <a:blip r:embed="rId2"/>
          <a:srcRect r="9091" b="23391"/>
          <a:stretch/>
        </p:blipFill>
        <p:spPr>
          <a:xfrm>
            <a:off x="20" y="10"/>
            <a:ext cx="9143980" cy="5143490"/>
          </a:xfrm>
          <a:prstGeom prst="rect">
            <a:avLst/>
          </a:prstGeom>
        </p:spPr>
      </p:pic>
      <p:sp>
        <p:nvSpPr>
          <p:cNvPr id="19" name="Rectangle 1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51435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DFC500-44CD-72B1-5ED3-B44DF67D3B30}"/>
              </a:ext>
            </a:extLst>
          </p:cNvPr>
          <p:cNvSpPr>
            <a:spLocks noGrp="1"/>
          </p:cNvSpPr>
          <p:nvPr>
            <p:ph type="title"/>
          </p:nvPr>
        </p:nvSpPr>
        <p:spPr>
          <a:xfrm>
            <a:off x="628650" y="273843"/>
            <a:ext cx="7886700" cy="994173"/>
          </a:xfrm>
        </p:spPr>
        <p:txBody>
          <a:bodyPr>
            <a:normAutofit/>
          </a:bodyPr>
          <a:lstStyle/>
          <a:p>
            <a:r>
              <a:rPr lang="en-US" dirty="0"/>
              <a:t>Neoadjuvant nivolumab</a:t>
            </a:r>
          </a:p>
        </p:txBody>
      </p:sp>
      <p:sp>
        <p:nvSpPr>
          <p:cNvPr id="3" name="Content Placeholder 2">
            <a:extLst>
              <a:ext uri="{FF2B5EF4-FFF2-40B4-BE49-F238E27FC236}">
                <a16:creationId xmlns:a16="http://schemas.microsoft.com/office/drawing/2014/main" id="{AD05A383-35C1-28BF-5C04-7A0C49CBD4AF}"/>
              </a:ext>
            </a:extLst>
          </p:cNvPr>
          <p:cNvSpPr>
            <a:spLocks noGrp="1"/>
          </p:cNvSpPr>
          <p:nvPr>
            <p:ph idx="1"/>
          </p:nvPr>
        </p:nvSpPr>
        <p:spPr>
          <a:xfrm>
            <a:off x="628650" y="1369218"/>
            <a:ext cx="7886700" cy="3263504"/>
          </a:xfrm>
        </p:spPr>
        <p:txBody>
          <a:bodyPr>
            <a:normAutofit/>
          </a:bodyPr>
          <a:lstStyle/>
          <a:p>
            <a:pPr>
              <a:lnSpc>
                <a:spcPct val="90000"/>
              </a:lnSpc>
            </a:pPr>
            <a:r>
              <a:rPr lang="en-US" sz="1500" dirty="0"/>
              <a:t>Approved in UK in March 2023 in combination with platinum-based chemotherapy</a:t>
            </a:r>
          </a:p>
          <a:p>
            <a:pPr>
              <a:lnSpc>
                <a:spcPct val="90000"/>
              </a:lnSpc>
            </a:pPr>
            <a:endParaRPr lang="en-US" sz="1500" dirty="0"/>
          </a:p>
          <a:p>
            <a:pPr>
              <a:lnSpc>
                <a:spcPct val="90000"/>
              </a:lnSpc>
            </a:pPr>
            <a:r>
              <a:rPr lang="en-US" sz="1500" dirty="0" err="1"/>
              <a:t>Tumours</a:t>
            </a:r>
            <a:r>
              <a:rPr lang="en-US" sz="1500" dirty="0"/>
              <a:t> ≥ 4 cm or node positive (stage IIA or IIB or IIIA or N2 only IIIB </a:t>
            </a:r>
            <a:r>
              <a:rPr lang="en-US" sz="1500" dirty="0" err="1"/>
              <a:t>tumour</a:t>
            </a:r>
            <a:r>
              <a:rPr lang="en-US" sz="1500" dirty="0"/>
              <a:t> according to the UICC/AJCC TNM 8th edition).</a:t>
            </a:r>
          </a:p>
          <a:p>
            <a:pPr>
              <a:lnSpc>
                <a:spcPct val="90000"/>
              </a:lnSpc>
            </a:pPr>
            <a:endParaRPr lang="en-US" sz="1500" dirty="0"/>
          </a:p>
          <a:p>
            <a:pPr>
              <a:lnSpc>
                <a:spcPct val="90000"/>
              </a:lnSpc>
            </a:pPr>
            <a:r>
              <a:rPr lang="en-US" sz="1500" dirty="0"/>
              <a:t>NEGATIVE for EGFR 19 or 21 mutation or an ALK gene fusion (NOT a requirement for</a:t>
            </a:r>
          </a:p>
          <a:p>
            <a:pPr marL="0" indent="0">
              <a:lnSpc>
                <a:spcPct val="90000"/>
              </a:lnSpc>
              <a:buNone/>
            </a:pPr>
            <a:r>
              <a:rPr lang="en-US" sz="1500" dirty="0"/>
              <a:t>squamous histology).</a:t>
            </a:r>
          </a:p>
          <a:p>
            <a:pPr marL="0" indent="0">
              <a:lnSpc>
                <a:spcPct val="90000"/>
              </a:lnSpc>
              <a:buNone/>
            </a:pPr>
            <a:endParaRPr lang="en-US" sz="1500" dirty="0"/>
          </a:p>
          <a:p>
            <a:pPr>
              <a:lnSpc>
                <a:spcPct val="90000"/>
              </a:lnSpc>
            </a:pPr>
            <a:r>
              <a:rPr lang="en-US" sz="1500" dirty="0"/>
              <a:t>Potentially curative resection to proceed within 6 weeks of completing the final cycle of neoadjuvant nivolumab plus chemotherapy.</a:t>
            </a:r>
          </a:p>
          <a:p>
            <a:pPr>
              <a:lnSpc>
                <a:spcPct val="90000"/>
              </a:lnSpc>
            </a:pPr>
            <a:endParaRPr lang="en-US" sz="1500" dirty="0"/>
          </a:p>
          <a:p>
            <a:pPr>
              <a:lnSpc>
                <a:spcPct val="90000"/>
              </a:lnSpc>
            </a:pPr>
            <a:r>
              <a:rPr lang="en-US" sz="1500"/>
              <a:t>ECOG </a:t>
            </a:r>
            <a:r>
              <a:rPr lang="en-US" sz="1500" dirty="0"/>
              <a:t>performance status (PS) of 0 or 1.</a:t>
            </a:r>
          </a:p>
        </p:txBody>
      </p:sp>
    </p:spTree>
    <p:extLst>
      <p:ext uri="{BB962C8B-B14F-4D97-AF65-F5344CB8AC3E}">
        <p14:creationId xmlns:p14="http://schemas.microsoft.com/office/powerpoint/2010/main" val="806773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098AA3-A11E-EDA6-EDD0-E63153A312ED}"/>
              </a:ext>
            </a:extLst>
          </p:cNvPr>
          <p:cNvSpPr txBox="1"/>
          <p:nvPr/>
        </p:nvSpPr>
        <p:spPr>
          <a:xfrm>
            <a:off x="1874476" y="4738253"/>
            <a:ext cx="5395048" cy="369332"/>
          </a:xfrm>
          <a:prstGeom prst="rect">
            <a:avLst/>
          </a:prstGeom>
          <a:noFill/>
        </p:spPr>
        <p:txBody>
          <a:bodyPr wrap="square" rtlCol="0">
            <a:spAutoFit/>
          </a:bodyPr>
          <a:lstStyle/>
          <a:p>
            <a:r>
              <a:rPr lang="en-US" dirty="0"/>
              <a:t>Dunne EG et al. Ann </a:t>
            </a:r>
            <a:r>
              <a:rPr lang="en-US" dirty="0" err="1"/>
              <a:t>Thorac</a:t>
            </a:r>
            <a:r>
              <a:rPr lang="en-US" dirty="0"/>
              <a:t> Surg. 2024 PMID: 38316378</a:t>
            </a:r>
          </a:p>
        </p:txBody>
      </p:sp>
      <p:pic>
        <p:nvPicPr>
          <p:cNvPr id="4" name="Picture 3">
            <a:extLst>
              <a:ext uri="{FF2B5EF4-FFF2-40B4-BE49-F238E27FC236}">
                <a16:creationId xmlns:a16="http://schemas.microsoft.com/office/drawing/2014/main" id="{A70B97EB-B302-F26C-B89B-7ACF28619006}"/>
              </a:ext>
            </a:extLst>
          </p:cNvPr>
          <p:cNvPicPr>
            <a:picLocks noChangeAspect="1"/>
          </p:cNvPicPr>
          <p:nvPr/>
        </p:nvPicPr>
        <p:blipFill>
          <a:blip r:embed="rId2"/>
          <a:stretch>
            <a:fillRect/>
          </a:stretch>
        </p:blipFill>
        <p:spPr>
          <a:xfrm>
            <a:off x="285009" y="751417"/>
            <a:ext cx="8478982" cy="3345569"/>
          </a:xfrm>
          <a:prstGeom prst="rect">
            <a:avLst/>
          </a:prstGeom>
        </p:spPr>
      </p:pic>
    </p:spTree>
    <p:extLst>
      <p:ext uri="{BB962C8B-B14F-4D97-AF65-F5344CB8AC3E}">
        <p14:creationId xmlns:p14="http://schemas.microsoft.com/office/powerpoint/2010/main" val="3698144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280800" y="56250"/>
            <a:ext cx="8582400" cy="540000"/>
          </a:xfrm>
          <a:prstGeom prst="rect">
            <a:avLst/>
          </a:prstGeom>
        </p:spPr>
        <p:txBody>
          <a:bodyPr spcFirstLastPara="1" wrap="square" lIns="0" tIns="0" rIns="0" bIns="0" anchor="b" anchorCtr="0">
            <a:normAutofit/>
          </a:bodyPr>
          <a:lstStyle/>
          <a:p>
            <a:pPr marL="0" lvl="0" indent="0" rtl="0">
              <a:spcBef>
                <a:spcPts val="0"/>
              </a:spcBef>
              <a:spcAft>
                <a:spcPts val="0"/>
              </a:spcAft>
              <a:buNone/>
            </a:pPr>
            <a:r>
              <a:rPr lang="en" sz="2500" b="1" dirty="0">
                <a:solidFill>
                  <a:srgbClr val="073763"/>
                </a:solidFill>
              </a:rPr>
              <a:t>Surgical Outcomes from Phase 3 Trials: IO + Chemo </a:t>
            </a:r>
            <a:endParaRPr sz="2500" b="1" dirty="0">
              <a:solidFill>
                <a:srgbClr val="073763"/>
              </a:solidFill>
            </a:endParaRPr>
          </a:p>
        </p:txBody>
      </p:sp>
      <p:graphicFrame>
        <p:nvGraphicFramePr>
          <p:cNvPr id="67" name="Google Shape;67;p15"/>
          <p:cNvGraphicFramePr/>
          <p:nvPr/>
        </p:nvGraphicFramePr>
        <p:xfrm>
          <a:off x="48475" y="840000"/>
          <a:ext cx="9019325" cy="3041185"/>
        </p:xfrm>
        <a:graphic>
          <a:graphicData uri="http://schemas.openxmlformats.org/drawingml/2006/table">
            <a:tbl>
              <a:tblPr>
                <a:noFill/>
              </a:tblPr>
              <a:tblGrid>
                <a:gridCol w="1209600">
                  <a:extLst>
                    <a:ext uri="{9D8B030D-6E8A-4147-A177-3AD203B41FA5}">
                      <a16:colId xmlns:a16="http://schemas.microsoft.com/office/drawing/2014/main" val="20000"/>
                    </a:ext>
                  </a:extLst>
                </a:gridCol>
                <a:gridCol w="1308550">
                  <a:extLst>
                    <a:ext uri="{9D8B030D-6E8A-4147-A177-3AD203B41FA5}">
                      <a16:colId xmlns:a16="http://schemas.microsoft.com/office/drawing/2014/main" val="20001"/>
                    </a:ext>
                  </a:extLst>
                </a:gridCol>
                <a:gridCol w="819175">
                  <a:extLst>
                    <a:ext uri="{9D8B030D-6E8A-4147-A177-3AD203B41FA5}">
                      <a16:colId xmlns:a16="http://schemas.microsoft.com/office/drawing/2014/main" val="20002"/>
                    </a:ext>
                  </a:extLst>
                </a:gridCol>
                <a:gridCol w="712925">
                  <a:extLst>
                    <a:ext uri="{9D8B030D-6E8A-4147-A177-3AD203B41FA5}">
                      <a16:colId xmlns:a16="http://schemas.microsoft.com/office/drawing/2014/main" val="20003"/>
                    </a:ext>
                  </a:extLst>
                </a:gridCol>
                <a:gridCol w="971000">
                  <a:extLst>
                    <a:ext uri="{9D8B030D-6E8A-4147-A177-3AD203B41FA5}">
                      <a16:colId xmlns:a16="http://schemas.microsoft.com/office/drawing/2014/main" val="20004"/>
                    </a:ext>
                  </a:extLst>
                </a:gridCol>
                <a:gridCol w="1004175">
                  <a:extLst>
                    <a:ext uri="{9D8B030D-6E8A-4147-A177-3AD203B41FA5}">
                      <a16:colId xmlns:a16="http://schemas.microsoft.com/office/drawing/2014/main" val="20005"/>
                    </a:ext>
                  </a:extLst>
                </a:gridCol>
                <a:gridCol w="926075">
                  <a:extLst>
                    <a:ext uri="{9D8B030D-6E8A-4147-A177-3AD203B41FA5}">
                      <a16:colId xmlns:a16="http://schemas.microsoft.com/office/drawing/2014/main" val="20006"/>
                    </a:ext>
                  </a:extLst>
                </a:gridCol>
                <a:gridCol w="1356025">
                  <a:extLst>
                    <a:ext uri="{9D8B030D-6E8A-4147-A177-3AD203B41FA5}">
                      <a16:colId xmlns:a16="http://schemas.microsoft.com/office/drawing/2014/main" val="20007"/>
                    </a:ext>
                  </a:extLst>
                </a:gridCol>
                <a:gridCol w="711800">
                  <a:extLst>
                    <a:ext uri="{9D8B030D-6E8A-4147-A177-3AD203B41FA5}">
                      <a16:colId xmlns:a16="http://schemas.microsoft.com/office/drawing/2014/main" val="20008"/>
                    </a:ext>
                  </a:extLst>
                </a:gridCol>
              </a:tblGrid>
              <a:tr h="629475">
                <a:tc>
                  <a:txBody>
                    <a:bodyPr/>
                    <a:lstStyle/>
                    <a:p>
                      <a:pPr marL="0" lvl="0" indent="0" algn="l" rtl="0">
                        <a:spcBef>
                          <a:spcPts val="0"/>
                        </a:spcBef>
                        <a:spcAft>
                          <a:spcPts val="0"/>
                        </a:spcAft>
                        <a:buNone/>
                      </a:pPr>
                      <a:r>
                        <a:rPr lang="en" sz="1100" b="1"/>
                        <a:t>Trials</a:t>
                      </a:r>
                      <a:endParaRPr sz="1100" b="1"/>
                    </a:p>
                  </a:txBody>
                  <a:tcPr marL="91425" marR="91425" marT="45700" marB="45700">
                    <a:solidFill>
                      <a:srgbClr val="FFFFFF"/>
                    </a:solidFill>
                  </a:tcPr>
                </a:tc>
                <a:tc>
                  <a:txBody>
                    <a:bodyPr/>
                    <a:lstStyle/>
                    <a:p>
                      <a:pPr marL="0" lvl="0" indent="0" algn="l" rtl="0">
                        <a:spcBef>
                          <a:spcPts val="0"/>
                        </a:spcBef>
                        <a:spcAft>
                          <a:spcPts val="0"/>
                        </a:spcAft>
                        <a:buNone/>
                      </a:pPr>
                      <a:r>
                        <a:rPr lang="en" sz="900" b="1"/>
                        <a:t>Surgery Cancelation</a:t>
                      </a:r>
                      <a:endParaRPr sz="900" b="1"/>
                    </a:p>
                    <a:p>
                      <a:pPr marL="0" lvl="0" indent="0" algn="l" rtl="0">
                        <a:spcBef>
                          <a:spcPts val="0"/>
                        </a:spcBef>
                        <a:spcAft>
                          <a:spcPts val="0"/>
                        </a:spcAft>
                        <a:buNone/>
                      </a:pPr>
                      <a:endParaRPr sz="900" b="1"/>
                    </a:p>
                    <a:p>
                      <a:pPr marL="0" lvl="0" indent="0" algn="l" rtl="0">
                        <a:spcBef>
                          <a:spcPts val="0"/>
                        </a:spcBef>
                        <a:spcAft>
                          <a:spcPts val="0"/>
                        </a:spcAft>
                        <a:buNone/>
                      </a:pPr>
                      <a:r>
                        <a:rPr lang="en" sz="900" b="1"/>
                        <a:t>PD, AE, Others</a:t>
                      </a:r>
                      <a:endParaRPr sz="900" b="1"/>
                    </a:p>
                  </a:txBody>
                  <a:tcPr marL="91425" marR="91425" marT="45700" marB="45700">
                    <a:solidFill>
                      <a:srgbClr val="FFFFFF"/>
                    </a:solidFill>
                  </a:tcPr>
                </a:tc>
                <a:tc>
                  <a:txBody>
                    <a:bodyPr/>
                    <a:lstStyle/>
                    <a:p>
                      <a:pPr marL="0" lvl="0" indent="0" algn="l" rtl="0">
                        <a:spcBef>
                          <a:spcPts val="0"/>
                        </a:spcBef>
                        <a:spcAft>
                          <a:spcPts val="0"/>
                        </a:spcAft>
                        <a:buNone/>
                      </a:pPr>
                      <a:r>
                        <a:rPr lang="en" sz="900" b="1"/>
                        <a:t>R0 for those underwent surgery</a:t>
                      </a:r>
                      <a:endParaRPr sz="900" b="1"/>
                    </a:p>
                  </a:txBody>
                  <a:tcPr marL="91425" marR="91425" marT="45700" marB="45700">
                    <a:solidFill>
                      <a:srgbClr val="FFFFFF"/>
                    </a:solidFill>
                  </a:tcPr>
                </a:tc>
                <a:tc>
                  <a:txBody>
                    <a:bodyPr/>
                    <a:lstStyle/>
                    <a:p>
                      <a:pPr marL="0" lvl="0" indent="0" algn="l" rtl="0">
                        <a:spcBef>
                          <a:spcPts val="0"/>
                        </a:spcBef>
                        <a:spcAft>
                          <a:spcPts val="0"/>
                        </a:spcAft>
                        <a:buNone/>
                      </a:pPr>
                      <a:r>
                        <a:rPr lang="en" sz="900" b="1"/>
                        <a:t>Pneumonectomy</a:t>
                      </a:r>
                      <a:endParaRPr sz="900" b="1"/>
                    </a:p>
                  </a:txBody>
                  <a:tcPr marL="91425" marR="91425" marT="45700" marB="45700">
                    <a:solidFill>
                      <a:srgbClr val="FFFFFF"/>
                    </a:solidFill>
                  </a:tcPr>
                </a:tc>
                <a:tc>
                  <a:txBody>
                    <a:bodyPr/>
                    <a:lstStyle/>
                    <a:p>
                      <a:pPr marL="0" lvl="0" indent="0" algn="l" rtl="0">
                        <a:spcBef>
                          <a:spcPts val="0"/>
                        </a:spcBef>
                        <a:spcAft>
                          <a:spcPts val="0"/>
                        </a:spcAft>
                        <a:buNone/>
                      </a:pPr>
                      <a:r>
                        <a:rPr lang="en" sz="900" b="1"/>
                        <a:t>Surgery delay</a:t>
                      </a:r>
                      <a:endParaRPr sz="900" b="1"/>
                    </a:p>
                    <a:p>
                      <a:pPr marL="0" lvl="0" indent="0" algn="l" rtl="0">
                        <a:spcBef>
                          <a:spcPts val="0"/>
                        </a:spcBef>
                        <a:spcAft>
                          <a:spcPts val="0"/>
                        </a:spcAft>
                        <a:buNone/>
                      </a:pPr>
                      <a:endParaRPr sz="800" b="1"/>
                    </a:p>
                    <a:p>
                      <a:pPr marL="0" lvl="0" indent="0" algn="l" rtl="0">
                        <a:spcBef>
                          <a:spcPts val="0"/>
                        </a:spcBef>
                        <a:spcAft>
                          <a:spcPts val="0"/>
                        </a:spcAft>
                        <a:buNone/>
                      </a:pPr>
                      <a:r>
                        <a:rPr lang="en" sz="800" b="1"/>
                        <a:t>Due to AE</a:t>
                      </a:r>
                      <a:endParaRPr sz="800" b="1"/>
                    </a:p>
                  </a:txBody>
                  <a:tcPr marL="91425" marR="91425" marT="45700" marB="45700">
                    <a:lnR w="9525" cap="flat" cmpd="sng">
                      <a:solidFill>
                        <a:srgbClr val="9E9E9E"/>
                      </a:solidFill>
                      <a:prstDash val="solid"/>
                      <a:round/>
                      <a:headEnd type="none" w="sm" len="sm"/>
                      <a:tailEnd type="none" w="sm" len="sm"/>
                    </a:lnR>
                    <a:solidFill>
                      <a:srgbClr val="FFFFFF"/>
                    </a:solidFill>
                  </a:tcPr>
                </a:tc>
                <a:tc>
                  <a:txBody>
                    <a:bodyPr/>
                    <a:lstStyle/>
                    <a:p>
                      <a:pPr marL="0" lvl="0" indent="0" algn="l" rtl="0">
                        <a:spcBef>
                          <a:spcPts val="0"/>
                        </a:spcBef>
                        <a:spcAft>
                          <a:spcPts val="0"/>
                        </a:spcAft>
                        <a:buNone/>
                      </a:pPr>
                      <a:r>
                        <a:rPr lang="en" sz="900" b="1"/>
                        <a:t>Duration of Surgery</a:t>
                      </a:r>
                      <a:endParaRPr sz="900" b="1"/>
                    </a:p>
                  </a:txBody>
                  <a:tcPr marL="91425" marR="91425"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900" b="1"/>
                        <a:t>Median Hospital Stay</a:t>
                      </a:r>
                      <a:endParaRPr sz="900" b="1"/>
                    </a:p>
                  </a:txBody>
                  <a:tcPr marL="91425" marR="91425" marT="45700" marB="45700">
                    <a:lnL w="9525" cap="flat" cmpd="sng">
                      <a:solidFill>
                        <a:srgbClr val="9E9E9E"/>
                      </a:solidFill>
                      <a:prstDash val="solid"/>
                      <a:round/>
                      <a:headEnd type="none" w="sm" len="sm"/>
                      <a:tailEnd type="none" w="sm" len="sm"/>
                    </a:lnL>
                    <a:solidFill>
                      <a:srgbClr val="FFFFFF"/>
                    </a:solidFill>
                  </a:tcPr>
                </a:tc>
                <a:tc>
                  <a:txBody>
                    <a:bodyPr/>
                    <a:lstStyle/>
                    <a:p>
                      <a:pPr marL="0" lvl="0" indent="0" algn="l" rtl="0">
                        <a:spcBef>
                          <a:spcPts val="0"/>
                        </a:spcBef>
                        <a:spcAft>
                          <a:spcPts val="0"/>
                        </a:spcAft>
                        <a:buNone/>
                      </a:pPr>
                      <a:r>
                        <a:rPr lang="en" sz="900" b="1"/>
                        <a:t>AE related to Surgery</a:t>
                      </a:r>
                      <a:endParaRPr sz="900" b="1"/>
                    </a:p>
                    <a:p>
                      <a:pPr marL="0" lvl="0" indent="0" algn="l" rtl="0">
                        <a:spcBef>
                          <a:spcPts val="0"/>
                        </a:spcBef>
                        <a:spcAft>
                          <a:spcPts val="0"/>
                        </a:spcAft>
                        <a:buNone/>
                      </a:pPr>
                      <a:endParaRPr sz="800" b="1"/>
                    </a:p>
                    <a:p>
                      <a:pPr marL="0" lvl="0" indent="0" algn="l" rtl="0">
                        <a:spcBef>
                          <a:spcPts val="0"/>
                        </a:spcBef>
                        <a:spcAft>
                          <a:spcPts val="0"/>
                        </a:spcAft>
                        <a:buNone/>
                      </a:pPr>
                      <a:r>
                        <a:rPr lang="en" sz="800" b="1"/>
                        <a:t>Gr3+</a:t>
                      </a:r>
                      <a:endParaRPr sz="800" b="1"/>
                    </a:p>
                  </a:txBody>
                  <a:tcPr marL="91425" marR="91425" marT="45700" marB="45700">
                    <a:solidFill>
                      <a:srgbClr val="FFFFFF"/>
                    </a:solidFill>
                  </a:tcPr>
                </a:tc>
                <a:tc>
                  <a:txBody>
                    <a:bodyPr/>
                    <a:lstStyle/>
                    <a:p>
                      <a:pPr marL="0" lvl="0" indent="0" algn="l" rtl="0">
                        <a:spcBef>
                          <a:spcPts val="0"/>
                        </a:spcBef>
                        <a:spcAft>
                          <a:spcPts val="0"/>
                        </a:spcAft>
                        <a:buClr>
                          <a:schemeClr val="dk1"/>
                        </a:buClr>
                        <a:buSzPts val="1100"/>
                        <a:buFont typeface="Arial"/>
                        <a:buNone/>
                      </a:pPr>
                      <a:r>
                        <a:rPr lang="en" sz="900" b="1">
                          <a:solidFill>
                            <a:schemeClr val="dk1"/>
                          </a:solidFill>
                        </a:rPr>
                        <a:t>Death related to surgery</a:t>
                      </a:r>
                      <a:endParaRPr sz="900" b="1"/>
                    </a:p>
                  </a:txBody>
                  <a:tcPr marL="91425" marR="91425" marT="45700" marB="45700">
                    <a:solidFill>
                      <a:srgbClr val="FFFFFF"/>
                    </a:solidFill>
                  </a:tcPr>
                </a:tc>
                <a:extLst>
                  <a:ext uri="{0D108BD9-81ED-4DB2-BD59-A6C34878D82A}">
                    <a16:rowId xmlns:a16="http://schemas.microsoft.com/office/drawing/2014/main" val="10000"/>
                  </a:ext>
                </a:extLst>
              </a:tr>
              <a:tr h="324300">
                <a:tc>
                  <a:txBody>
                    <a:bodyPr/>
                    <a:lstStyle/>
                    <a:p>
                      <a:pPr marL="0" lvl="0" indent="0" algn="l" rtl="0">
                        <a:spcBef>
                          <a:spcPts val="0"/>
                        </a:spcBef>
                        <a:spcAft>
                          <a:spcPts val="0"/>
                        </a:spcAft>
                        <a:buNone/>
                      </a:pPr>
                      <a:r>
                        <a:rPr lang="en" sz="900" b="1"/>
                        <a:t>CheckMate-816</a:t>
                      </a:r>
                      <a:r>
                        <a:rPr lang="en" sz="900" baseline="30000"/>
                        <a:t>1</a:t>
                      </a:r>
                      <a:r>
                        <a:rPr lang="en" sz="900" b="1"/>
                        <a:t> </a:t>
                      </a:r>
                      <a:endParaRPr sz="900" b="1"/>
                    </a:p>
                    <a:p>
                      <a:pPr marL="0" lvl="0" indent="0" algn="l" rtl="0">
                        <a:spcBef>
                          <a:spcPts val="0"/>
                        </a:spcBef>
                        <a:spcAft>
                          <a:spcPts val="0"/>
                        </a:spcAft>
                        <a:buNone/>
                      </a:pPr>
                      <a:r>
                        <a:rPr lang="en" sz="900" b="1"/>
                        <a:t>(n=179)</a:t>
                      </a:r>
                      <a:endParaRPr sz="900" b="1"/>
                    </a:p>
                  </a:txBody>
                  <a:tcPr marL="91425" marR="91425" marT="45700" marB="45700">
                    <a:solidFill>
                      <a:srgbClr val="CFE2F3"/>
                    </a:solidFill>
                  </a:tcPr>
                </a:tc>
                <a:tc>
                  <a:txBody>
                    <a:bodyPr/>
                    <a:lstStyle/>
                    <a:p>
                      <a:pPr marL="0" lvl="0" indent="0" algn="l" rtl="0">
                        <a:spcBef>
                          <a:spcPts val="0"/>
                        </a:spcBef>
                        <a:spcAft>
                          <a:spcPts val="0"/>
                        </a:spcAft>
                        <a:buNone/>
                      </a:pPr>
                      <a:r>
                        <a:rPr lang="en" sz="1000"/>
                        <a:t>16%</a:t>
                      </a:r>
                      <a:endParaRPr sz="1000"/>
                    </a:p>
                    <a:p>
                      <a:pPr marL="0" lvl="0" indent="0" algn="l" rtl="0">
                        <a:spcBef>
                          <a:spcPts val="0"/>
                        </a:spcBef>
                        <a:spcAft>
                          <a:spcPts val="0"/>
                        </a:spcAft>
                        <a:buNone/>
                      </a:pPr>
                      <a:r>
                        <a:rPr lang="en" sz="800"/>
                        <a:t>7%, 1%, 8%</a:t>
                      </a:r>
                      <a:endParaRPr sz="800"/>
                    </a:p>
                  </a:txBody>
                  <a:tcPr marL="91425" marR="91425" marT="45700" marB="45700">
                    <a:solidFill>
                      <a:srgbClr val="CFE2F3"/>
                    </a:solidFill>
                  </a:tcPr>
                </a:tc>
                <a:tc>
                  <a:txBody>
                    <a:bodyPr/>
                    <a:lstStyle/>
                    <a:p>
                      <a:pPr marL="0" lvl="0" indent="0" algn="l" rtl="0">
                        <a:spcBef>
                          <a:spcPts val="0"/>
                        </a:spcBef>
                        <a:spcAft>
                          <a:spcPts val="0"/>
                        </a:spcAft>
                        <a:buNone/>
                      </a:pPr>
                      <a:r>
                        <a:rPr lang="en" sz="1100" b="1"/>
                        <a:t>83%</a:t>
                      </a:r>
                      <a:endParaRPr sz="1100" b="1"/>
                    </a:p>
                  </a:txBody>
                  <a:tcPr marL="91425" marR="91425" marT="45700" marB="45700">
                    <a:solidFill>
                      <a:srgbClr val="CFE2F3"/>
                    </a:solidFill>
                  </a:tcPr>
                </a:tc>
                <a:tc>
                  <a:txBody>
                    <a:bodyPr/>
                    <a:lstStyle/>
                    <a:p>
                      <a:pPr marL="0" lvl="0" indent="0" algn="l" rtl="0">
                        <a:spcBef>
                          <a:spcPts val="0"/>
                        </a:spcBef>
                        <a:spcAft>
                          <a:spcPts val="0"/>
                        </a:spcAft>
                        <a:buNone/>
                      </a:pPr>
                      <a:r>
                        <a:rPr lang="en" sz="1100" b="1"/>
                        <a:t>17%</a:t>
                      </a:r>
                      <a:endParaRPr sz="1100" b="1"/>
                    </a:p>
                  </a:txBody>
                  <a:tcPr marL="91425" marR="91425" marT="45700" marB="45700">
                    <a:solidFill>
                      <a:srgbClr val="CFE2F3"/>
                    </a:solidFill>
                  </a:tcPr>
                </a:tc>
                <a:tc>
                  <a:txBody>
                    <a:bodyPr/>
                    <a:lstStyle/>
                    <a:p>
                      <a:pPr marL="0" lvl="0" indent="0" algn="l" rtl="0">
                        <a:spcBef>
                          <a:spcPts val="0"/>
                        </a:spcBef>
                        <a:spcAft>
                          <a:spcPts val="0"/>
                        </a:spcAft>
                        <a:buNone/>
                      </a:pPr>
                      <a:r>
                        <a:rPr lang="en" sz="1000"/>
                        <a:t>21%</a:t>
                      </a:r>
                      <a:endParaRPr sz="1000"/>
                    </a:p>
                    <a:p>
                      <a:pPr marL="0" lvl="0" indent="0" algn="l" rtl="0">
                        <a:spcBef>
                          <a:spcPts val="0"/>
                        </a:spcBef>
                        <a:spcAft>
                          <a:spcPts val="0"/>
                        </a:spcAft>
                        <a:buNone/>
                      </a:pPr>
                      <a:r>
                        <a:rPr lang="en" sz="800"/>
                        <a:t>4%</a:t>
                      </a:r>
                      <a:endParaRPr sz="800"/>
                    </a:p>
                  </a:txBody>
                  <a:tcPr marL="91425" marR="91425" marT="45700" marB="45700">
                    <a:lnR w="9525" cap="flat" cmpd="sng">
                      <a:solidFill>
                        <a:srgbClr val="9E9E9E"/>
                      </a:solidFill>
                      <a:prstDash val="solid"/>
                      <a:round/>
                      <a:headEnd type="none" w="sm" len="sm"/>
                      <a:tailEnd type="none" w="sm" len="sm"/>
                    </a:lnR>
                    <a:solidFill>
                      <a:srgbClr val="CFE2F3"/>
                    </a:solidFill>
                  </a:tcPr>
                </a:tc>
                <a:tc>
                  <a:txBody>
                    <a:bodyPr/>
                    <a:lstStyle/>
                    <a:p>
                      <a:pPr marL="0" lvl="0" indent="0" algn="l" rtl="0">
                        <a:spcBef>
                          <a:spcPts val="0"/>
                        </a:spcBef>
                        <a:spcAft>
                          <a:spcPts val="0"/>
                        </a:spcAft>
                        <a:buNone/>
                      </a:pPr>
                      <a:r>
                        <a:rPr lang="en" sz="1000"/>
                        <a:t>185 min</a:t>
                      </a:r>
                      <a:endParaRPr sz="1000"/>
                    </a:p>
                  </a:txBody>
                  <a:tcPr marL="91425" marR="91425"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000"/>
                        <a:t>10 days</a:t>
                      </a:r>
                      <a:endParaRPr sz="1000"/>
                    </a:p>
                  </a:txBody>
                  <a:tcPr marL="91425" marR="91425" marT="45700" marB="45700">
                    <a:lnL w="9525" cap="flat" cmpd="sng">
                      <a:solidFill>
                        <a:srgbClr val="9E9E9E"/>
                      </a:solidFill>
                      <a:prstDash val="solid"/>
                      <a:round/>
                      <a:headEnd type="none" w="sm" len="sm"/>
                      <a:tailEnd type="none" w="sm" len="sm"/>
                    </a:lnL>
                    <a:solidFill>
                      <a:srgbClr val="CFE2F3"/>
                    </a:solidFill>
                  </a:tcPr>
                </a:tc>
                <a:tc>
                  <a:txBody>
                    <a:bodyPr/>
                    <a:lstStyle/>
                    <a:p>
                      <a:pPr marL="0" lvl="0" indent="0" algn="l" rtl="0">
                        <a:spcBef>
                          <a:spcPts val="0"/>
                        </a:spcBef>
                        <a:spcAft>
                          <a:spcPts val="0"/>
                        </a:spcAft>
                        <a:buNone/>
                      </a:pPr>
                      <a:r>
                        <a:rPr lang="en" sz="1000"/>
                        <a:t>41% (90 days)</a:t>
                      </a:r>
                      <a:endParaRPr sz="1000"/>
                    </a:p>
                    <a:p>
                      <a:pPr marL="0" lvl="0" indent="0" algn="l" rtl="0">
                        <a:spcBef>
                          <a:spcPts val="0"/>
                        </a:spcBef>
                        <a:spcAft>
                          <a:spcPts val="0"/>
                        </a:spcAft>
                        <a:buNone/>
                      </a:pPr>
                      <a:r>
                        <a:rPr lang="en" sz="800"/>
                        <a:t>11%</a:t>
                      </a:r>
                      <a:endParaRPr sz="800"/>
                    </a:p>
                  </a:txBody>
                  <a:tcPr marL="91425" marR="91425" marT="45700" marB="45700">
                    <a:solidFill>
                      <a:srgbClr val="CFE2F3"/>
                    </a:solidFill>
                  </a:tcPr>
                </a:tc>
                <a:tc>
                  <a:txBody>
                    <a:bodyPr/>
                    <a:lstStyle/>
                    <a:p>
                      <a:pPr marL="0" lvl="0" indent="0" algn="l" rtl="0">
                        <a:spcBef>
                          <a:spcPts val="0"/>
                        </a:spcBef>
                        <a:spcAft>
                          <a:spcPts val="0"/>
                        </a:spcAft>
                        <a:buNone/>
                      </a:pPr>
                      <a:r>
                        <a:rPr lang="en" sz="1000"/>
                        <a:t>1.3%</a:t>
                      </a:r>
                      <a:endParaRPr sz="1000"/>
                    </a:p>
                  </a:txBody>
                  <a:tcPr marL="91425" marR="91425" marT="45700" marB="45700">
                    <a:solidFill>
                      <a:srgbClr val="CFE2F3"/>
                    </a:solidFill>
                  </a:tcPr>
                </a:tc>
                <a:extLst>
                  <a:ext uri="{0D108BD9-81ED-4DB2-BD59-A6C34878D82A}">
                    <a16:rowId xmlns:a16="http://schemas.microsoft.com/office/drawing/2014/main" val="10001"/>
                  </a:ext>
                </a:extLst>
              </a:tr>
              <a:tr h="172425">
                <a:tc rowSpan="2">
                  <a:txBody>
                    <a:bodyPr/>
                    <a:lstStyle/>
                    <a:p>
                      <a:pPr marL="0" lvl="0" indent="0" algn="l" rtl="0">
                        <a:spcBef>
                          <a:spcPts val="0"/>
                        </a:spcBef>
                        <a:spcAft>
                          <a:spcPts val="0"/>
                        </a:spcAft>
                        <a:buNone/>
                      </a:pPr>
                      <a:r>
                        <a:rPr lang="en" sz="900" b="1"/>
                        <a:t>CheckMate-77T</a:t>
                      </a:r>
                      <a:r>
                        <a:rPr lang="en" sz="900" baseline="30000"/>
                        <a:t>2</a:t>
                      </a:r>
                      <a:r>
                        <a:rPr lang="en" sz="900" b="1"/>
                        <a:t> </a:t>
                      </a:r>
                      <a:endParaRPr sz="900" b="1"/>
                    </a:p>
                    <a:p>
                      <a:pPr marL="0" lvl="0" indent="0" algn="l" rtl="0">
                        <a:spcBef>
                          <a:spcPts val="0"/>
                        </a:spcBef>
                        <a:spcAft>
                          <a:spcPts val="0"/>
                        </a:spcAft>
                        <a:buNone/>
                      </a:pPr>
                      <a:r>
                        <a:rPr lang="en" sz="900" b="1"/>
                        <a:t>(n= 229)</a:t>
                      </a:r>
                      <a:endParaRPr sz="900" b="1"/>
                    </a:p>
                  </a:txBody>
                  <a:tcPr marL="91425" marR="91425" marT="45700" marB="45700">
                    <a:solidFill>
                      <a:srgbClr val="FFFFFF"/>
                    </a:solidFill>
                  </a:tcPr>
                </a:tc>
                <a:tc rowSpan="2">
                  <a:txBody>
                    <a:bodyPr/>
                    <a:lstStyle/>
                    <a:p>
                      <a:pPr marL="0" lvl="0" indent="0" algn="l" rtl="0">
                        <a:spcBef>
                          <a:spcPts val="0"/>
                        </a:spcBef>
                        <a:spcAft>
                          <a:spcPts val="0"/>
                        </a:spcAft>
                        <a:buNone/>
                      </a:pPr>
                      <a:r>
                        <a:rPr lang="en" sz="1000"/>
                        <a:t>20%</a:t>
                      </a:r>
                      <a:endParaRPr sz="1000"/>
                    </a:p>
                    <a:p>
                      <a:pPr marL="0" lvl="0" indent="0" algn="l" rtl="0">
                        <a:spcBef>
                          <a:spcPts val="0"/>
                        </a:spcBef>
                        <a:spcAft>
                          <a:spcPts val="0"/>
                        </a:spcAft>
                        <a:buNone/>
                      </a:pPr>
                      <a:r>
                        <a:rPr lang="en" sz="800"/>
                        <a:t>6%, 3%, 12%</a:t>
                      </a:r>
                      <a:endParaRPr sz="800"/>
                    </a:p>
                  </a:txBody>
                  <a:tcPr marL="91425" marR="91425" marT="45700" marB="45700">
                    <a:solidFill>
                      <a:srgbClr val="FFFFFF"/>
                    </a:solidFill>
                  </a:tcPr>
                </a:tc>
                <a:tc rowSpan="2">
                  <a:txBody>
                    <a:bodyPr/>
                    <a:lstStyle/>
                    <a:p>
                      <a:pPr marL="0" lvl="0" indent="0" algn="l" rtl="0">
                        <a:spcBef>
                          <a:spcPts val="0"/>
                        </a:spcBef>
                        <a:spcAft>
                          <a:spcPts val="0"/>
                        </a:spcAft>
                        <a:buNone/>
                      </a:pPr>
                      <a:r>
                        <a:rPr lang="en" sz="1000"/>
                        <a:t>89%</a:t>
                      </a:r>
                      <a:endParaRPr sz="1000"/>
                    </a:p>
                  </a:txBody>
                  <a:tcPr marL="91425" marR="91425" marT="45700" marB="45700">
                    <a:solidFill>
                      <a:srgbClr val="FFFFFF"/>
                    </a:solidFill>
                  </a:tcPr>
                </a:tc>
                <a:tc rowSpan="2">
                  <a:txBody>
                    <a:bodyPr/>
                    <a:lstStyle/>
                    <a:p>
                      <a:pPr marL="0" lvl="0" indent="0" algn="l" rtl="0">
                        <a:spcBef>
                          <a:spcPts val="0"/>
                        </a:spcBef>
                        <a:spcAft>
                          <a:spcPts val="0"/>
                        </a:spcAft>
                        <a:buNone/>
                      </a:pPr>
                      <a:r>
                        <a:rPr lang="en" sz="1000"/>
                        <a:t>9%</a:t>
                      </a:r>
                      <a:endParaRPr sz="1000"/>
                    </a:p>
                  </a:txBody>
                  <a:tcPr marL="91425" marR="91425" marT="45700" marB="45700">
                    <a:solidFill>
                      <a:srgbClr val="FFFFFF"/>
                    </a:solidFill>
                  </a:tcPr>
                </a:tc>
                <a:tc rowSpan="2">
                  <a:txBody>
                    <a:bodyPr/>
                    <a:lstStyle/>
                    <a:p>
                      <a:pPr marL="0" lvl="0" indent="0" algn="l" rtl="0">
                        <a:spcBef>
                          <a:spcPts val="0"/>
                        </a:spcBef>
                        <a:spcAft>
                          <a:spcPts val="0"/>
                        </a:spcAft>
                        <a:buNone/>
                      </a:pPr>
                      <a:r>
                        <a:rPr lang="en" sz="1000">
                          <a:solidFill>
                            <a:srgbClr val="9E9E9E"/>
                          </a:solidFill>
                        </a:rPr>
                        <a:t>NA</a:t>
                      </a:r>
                      <a:endParaRPr sz="1000">
                        <a:solidFill>
                          <a:srgbClr val="9E9E9E"/>
                        </a:solidFill>
                      </a:endParaRPr>
                    </a:p>
                  </a:txBody>
                  <a:tcPr marL="91425" marR="91425" marT="45700" marB="45700">
                    <a:lnR w="9525" cap="flat" cmpd="sng">
                      <a:solidFill>
                        <a:srgbClr val="9E9E9E"/>
                      </a:solidFill>
                      <a:prstDash val="solid"/>
                      <a:round/>
                      <a:headEnd type="none" w="sm" len="sm"/>
                      <a:tailEnd type="none" w="sm" len="sm"/>
                    </a:lnR>
                    <a:solidFill>
                      <a:srgbClr val="FFFFFF"/>
                    </a:solidFill>
                  </a:tcPr>
                </a:tc>
                <a:tc rowSpan="2">
                  <a:txBody>
                    <a:bodyPr/>
                    <a:lstStyle/>
                    <a:p>
                      <a:pPr marL="0" lvl="0" indent="0" algn="l" rtl="0">
                        <a:spcBef>
                          <a:spcPts val="0"/>
                        </a:spcBef>
                        <a:spcAft>
                          <a:spcPts val="0"/>
                        </a:spcAft>
                        <a:buNone/>
                      </a:pPr>
                      <a:r>
                        <a:rPr lang="en" sz="1000">
                          <a:solidFill>
                            <a:srgbClr val="999999"/>
                          </a:solidFill>
                        </a:rPr>
                        <a:t>NA</a:t>
                      </a:r>
                      <a:endParaRPr sz="1000">
                        <a:solidFill>
                          <a:srgbClr val="999999"/>
                        </a:solidFill>
                      </a:endParaRPr>
                    </a:p>
                  </a:txBody>
                  <a:tcPr marL="91425" marR="91425"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rowSpan="2">
                  <a:txBody>
                    <a:bodyPr/>
                    <a:lstStyle/>
                    <a:p>
                      <a:pPr marL="0" lvl="0" indent="0" algn="l" rtl="0">
                        <a:spcBef>
                          <a:spcPts val="0"/>
                        </a:spcBef>
                        <a:spcAft>
                          <a:spcPts val="0"/>
                        </a:spcAft>
                        <a:buNone/>
                      </a:pPr>
                      <a:r>
                        <a:rPr lang="en" sz="1000">
                          <a:solidFill>
                            <a:srgbClr val="999999"/>
                          </a:solidFill>
                        </a:rPr>
                        <a:t>NA</a:t>
                      </a:r>
                      <a:endParaRPr>
                        <a:solidFill>
                          <a:srgbClr val="999999"/>
                        </a:solidFill>
                      </a:endParaRPr>
                    </a:p>
                  </a:txBody>
                  <a:tcPr marL="91425" marR="91425" marT="45700" marB="45700">
                    <a:lnL w="9525" cap="flat" cmpd="sng">
                      <a:solidFill>
                        <a:srgbClr val="9E9E9E"/>
                      </a:solidFill>
                      <a:prstDash val="solid"/>
                      <a:round/>
                      <a:headEnd type="none" w="sm" len="sm"/>
                      <a:tailEnd type="none" w="sm" len="sm"/>
                    </a:lnL>
                    <a:solidFill>
                      <a:srgbClr val="FFFFFF"/>
                    </a:solidFill>
                  </a:tcPr>
                </a:tc>
                <a:tc rowSpan="2">
                  <a:txBody>
                    <a:bodyPr/>
                    <a:lstStyle/>
                    <a:p>
                      <a:pPr marL="0" lvl="0" indent="0" algn="l" rtl="0">
                        <a:spcBef>
                          <a:spcPts val="0"/>
                        </a:spcBef>
                        <a:spcAft>
                          <a:spcPts val="0"/>
                        </a:spcAft>
                        <a:buNone/>
                      </a:pPr>
                      <a:r>
                        <a:rPr lang="en" sz="1000"/>
                        <a:t>41%</a:t>
                      </a:r>
                      <a:endParaRPr sz="1000"/>
                    </a:p>
                    <a:p>
                      <a:pPr marL="0" lvl="0" indent="0" algn="l" rtl="0">
                        <a:spcBef>
                          <a:spcPts val="0"/>
                        </a:spcBef>
                        <a:spcAft>
                          <a:spcPts val="0"/>
                        </a:spcAft>
                        <a:buNone/>
                      </a:pPr>
                      <a:r>
                        <a:rPr lang="en" sz="800"/>
                        <a:t>12%</a:t>
                      </a:r>
                      <a:endParaRPr sz="800"/>
                    </a:p>
                  </a:txBody>
                  <a:tcPr marL="91425" marR="91425" marT="45700" marB="45700">
                    <a:solidFill>
                      <a:srgbClr val="FFFFFF"/>
                    </a:solidFill>
                  </a:tcPr>
                </a:tc>
                <a:tc rowSpan="2">
                  <a:txBody>
                    <a:bodyPr/>
                    <a:lstStyle/>
                    <a:p>
                      <a:pPr marL="0" lvl="0" indent="0" algn="l" rtl="0">
                        <a:spcBef>
                          <a:spcPts val="0"/>
                        </a:spcBef>
                        <a:spcAft>
                          <a:spcPts val="0"/>
                        </a:spcAft>
                        <a:buNone/>
                      </a:pPr>
                      <a:r>
                        <a:rPr lang="en" sz="1000">
                          <a:solidFill>
                            <a:srgbClr val="9E9E9E"/>
                          </a:solidFill>
                        </a:rPr>
                        <a:t>NA</a:t>
                      </a:r>
                      <a:endParaRPr sz="1000">
                        <a:solidFill>
                          <a:srgbClr val="9E9E9E"/>
                        </a:solidFill>
                      </a:endParaRPr>
                    </a:p>
                  </a:txBody>
                  <a:tcPr marL="91425" marR="91425" marT="45700" marB="45700">
                    <a:solidFill>
                      <a:srgbClr val="FFFFFF"/>
                    </a:solidFill>
                  </a:tcPr>
                </a:tc>
                <a:extLst>
                  <a:ext uri="{0D108BD9-81ED-4DB2-BD59-A6C34878D82A}">
                    <a16:rowId xmlns:a16="http://schemas.microsoft.com/office/drawing/2014/main" val="10002"/>
                  </a:ext>
                </a:extLst>
              </a:tr>
              <a:tr h="1791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24300">
                <a:tc>
                  <a:txBody>
                    <a:bodyPr/>
                    <a:lstStyle/>
                    <a:p>
                      <a:pPr marL="0" lvl="0" indent="0" algn="l" rtl="0">
                        <a:spcBef>
                          <a:spcPts val="0"/>
                        </a:spcBef>
                        <a:spcAft>
                          <a:spcPts val="0"/>
                        </a:spcAft>
                        <a:buNone/>
                      </a:pPr>
                      <a:r>
                        <a:rPr lang="en" sz="900" b="1"/>
                        <a:t>AEGEAN</a:t>
                      </a:r>
                      <a:r>
                        <a:rPr lang="en" sz="900" baseline="30000"/>
                        <a:t>3</a:t>
                      </a:r>
                      <a:r>
                        <a:rPr lang="en" sz="900" b="1"/>
                        <a:t> </a:t>
                      </a:r>
                      <a:endParaRPr sz="900" b="1"/>
                    </a:p>
                    <a:p>
                      <a:pPr marL="0" lvl="0" indent="0" algn="l" rtl="0">
                        <a:spcBef>
                          <a:spcPts val="0"/>
                        </a:spcBef>
                        <a:spcAft>
                          <a:spcPts val="0"/>
                        </a:spcAft>
                        <a:buNone/>
                      </a:pPr>
                      <a:r>
                        <a:rPr lang="en" sz="900" b="1"/>
                        <a:t>(n=370)</a:t>
                      </a:r>
                      <a:endParaRPr sz="900" b="1"/>
                    </a:p>
                  </a:txBody>
                  <a:tcPr marL="91425" marR="91425" marT="45700" marB="45700">
                    <a:solidFill>
                      <a:srgbClr val="CFE2F3"/>
                    </a:solidFill>
                  </a:tcPr>
                </a:tc>
                <a:tc>
                  <a:txBody>
                    <a:bodyPr/>
                    <a:lstStyle/>
                    <a:p>
                      <a:pPr marL="0" lvl="0" indent="0" algn="l" rtl="0">
                        <a:spcBef>
                          <a:spcPts val="0"/>
                        </a:spcBef>
                        <a:spcAft>
                          <a:spcPts val="0"/>
                        </a:spcAft>
                        <a:buNone/>
                      </a:pPr>
                      <a:r>
                        <a:rPr lang="en" sz="1000"/>
                        <a:t>19.4%</a:t>
                      </a:r>
                      <a:endParaRPr sz="1000"/>
                    </a:p>
                    <a:p>
                      <a:pPr marL="0" lvl="0" indent="0" algn="l" rtl="0">
                        <a:spcBef>
                          <a:spcPts val="0"/>
                        </a:spcBef>
                        <a:spcAft>
                          <a:spcPts val="0"/>
                        </a:spcAft>
                        <a:buNone/>
                      </a:pPr>
                      <a:r>
                        <a:rPr lang="en" sz="800"/>
                        <a:t>6.8%, 1.4%, 11.3%</a:t>
                      </a:r>
                      <a:endParaRPr sz="800"/>
                    </a:p>
                  </a:txBody>
                  <a:tcPr marL="91425" marR="91425" marT="45700" marB="45700">
                    <a:solidFill>
                      <a:srgbClr val="CFE2F3"/>
                    </a:solidFill>
                  </a:tcPr>
                </a:tc>
                <a:tc>
                  <a:txBody>
                    <a:bodyPr/>
                    <a:lstStyle/>
                    <a:p>
                      <a:pPr marL="0" lvl="0" indent="0" algn="l" rtl="0">
                        <a:spcBef>
                          <a:spcPts val="0"/>
                        </a:spcBef>
                        <a:spcAft>
                          <a:spcPts val="0"/>
                        </a:spcAft>
                        <a:buNone/>
                      </a:pPr>
                      <a:r>
                        <a:rPr lang="en" sz="1000"/>
                        <a:t>94.7%</a:t>
                      </a:r>
                      <a:endParaRPr sz="1000"/>
                    </a:p>
                  </a:txBody>
                  <a:tcPr marL="91425" marR="91425" marT="45700" marB="45700">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000"/>
                        <a:t>9.2%</a:t>
                      </a:r>
                      <a:endParaRPr sz="1000"/>
                    </a:p>
                  </a:txBody>
                  <a:tcPr marL="91425" marR="91425" marT="45700" marB="45700">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000"/>
                        <a:t>17.3%</a:t>
                      </a:r>
                      <a:endParaRPr sz="1000"/>
                    </a:p>
                    <a:p>
                      <a:pPr marL="0" lvl="0" indent="0" algn="l" rtl="0">
                        <a:spcBef>
                          <a:spcPts val="0"/>
                        </a:spcBef>
                        <a:spcAft>
                          <a:spcPts val="0"/>
                        </a:spcAft>
                        <a:buNone/>
                      </a:pPr>
                      <a:r>
                        <a:rPr lang="en" sz="800"/>
                        <a:t>3.1%</a:t>
                      </a:r>
                      <a:endParaRPr sz="800"/>
                    </a:p>
                  </a:txBody>
                  <a:tcPr marL="91425" marR="91425" marT="45700" marB="45700">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000">
                          <a:solidFill>
                            <a:srgbClr val="999999"/>
                          </a:solidFill>
                        </a:rPr>
                        <a:t>NA</a:t>
                      </a:r>
                      <a:endParaRPr sz="1000">
                        <a:solidFill>
                          <a:srgbClr val="999999"/>
                        </a:solidFill>
                      </a:endParaRPr>
                    </a:p>
                  </a:txBody>
                  <a:tcPr marL="91425" marR="91425"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000">
                          <a:solidFill>
                            <a:srgbClr val="999999"/>
                          </a:solidFill>
                        </a:rPr>
                        <a:t>NA</a:t>
                      </a:r>
                      <a:endParaRPr sz="1000">
                        <a:solidFill>
                          <a:srgbClr val="999999"/>
                        </a:solidFill>
                      </a:endParaRPr>
                    </a:p>
                  </a:txBody>
                  <a:tcPr marL="91425" marR="91425" marT="45700" marB="45700">
                    <a:lnL w="9525" cap="flat" cmpd="sng">
                      <a:solidFill>
                        <a:srgbClr val="9E9E9E"/>
                      </a:solidFill>
                      <a:prstDash val="solid"/>
                      <a:round/>
                      <a:headEnd type="none" w="sm" len="sm"/>
                      <a:tailEnd type="none" w="sm" len="sm"/>
                    </a:lnL>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000"/>
                        <a:t>40.2% (90 days)</a:t>
                      </a:r>
                      <a:endParaRPr sz="1000"/>
                    </a:p>
                  </a:txBody>
                  <a:tcPr marL="91425" marR="91425" marT="45700" marB="45700">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000"/>
                        <a:t>2.0%</a:t>
                      </a:r>
                      <a:endParaRPr sz="1000"/>
                    </a:p>
                  </a:txBody>
                  <a:tcPr marL="91425" marR="91425" marT="45700" marB="45700">
                    <a:lnB w="9525" cap="flat" cmpd="sng">
                      <a:solidFill>
                        <a:srgbClr val="9E9E9E"/>
                      </a:solidFill>
                      <a:prstDash val="solid"/>
                      <a:round/>
                      <a:headEnd type="none" w="sm" len="sm"/>
                      <a:tailEnd type="none" w="sm" len="sm"/>
                    </a:lnB>
                    <a:solidFill>
                      <a:srgbClr val="CFE2F3"/>
                    </a:solidFill>
                  </a:tcPr>
                </a:tc>
                <a:extLst>
                  <a:ext uri="{0D108BD9-81ED-4DB2-BD59-A6C34878D82A}">
                    <a16:rowId xmlns:a16="http://schemas.microsoft.com/office/drawing/2014/main" val="10004"/>
                  </a:ext>
                </a:extLst>
              </a:tr>
              <a:tr h="324300">
                <a:tc>
                  <a:txBody>
                    <a:bodyPr/>
                    <a:lstStyle/>
                    <a:p>
                      <a:pPr marL="0" lvl="0" indent="0" algn="l" rtl="0">
                        <a:spcBef>
                          <a:spcPts val="0"/>
                        </a:spcBef>
                        <a:spcAft>
                          <a:spcPts val="0"/>
                        </a:spcAft>
                        <a:buNone/>
                      </a:pPr>
                      <a:r>
                        <a:rPr lang="en" sz="900" b="1"/>
                        <a:t>KEYNOTE-671</a:t>
                      </a:r>
                      <a:r>
                        <a:rPr lang="en" sz="900" baseline="30000"/>
                        <a:t>4</a:t>
                      </a:r>
                      <a:endParaRPr sz="900" b="1"/>
                    </a:p>
                    <a:p>
                      <a:pPr marL="0" lvl="0" indent="0" algn="l" rtl="0">
                        <a:spcBef>
                          <a:spcPts val="0"/>
                        </a:spcBef>
                        <a:spcAft>
                          <a:spcPts val="0"/>
                        </a:spcAft>
                        <a:buNone/>
                      </a:pPr>
                      <a:r>
                        <a:rPr lang="en" sz="900" b="1"/>
                        <a:t>(n= 397)</a:t>
                      </a:r>
                      <a:endParaRPr sz="900" b="1"/>
                    </a:p>
                  </a:txBody>
                  <a:tcPr marL="91425" marR="91425" marT="45700" marB="45700">
                    <a:solidFill>
                      <a:srgbClr val="FFFFFF"/>
                    </a:solidFill>
                  </a:tcPr>
                </a:tc>
                <a:tc>
                  <a:txBody>
                    <a:bodyPr/>
                    <a:lstStyle/>
                    <a:p>
                      <a:pPr marL="0" lvl="0" indent="0" algn="l" rtl="0">
                        <a:spcBef>
                          <a:spcPts val="0"/>
                        </a:spcBef>
                        <a:spcAft>
                          <a:spcPts val="0"/>
                        </a:spcAft>
                        <a:buNone/>
                      </a:pPr>
                      <a:r>
                        <a:rPr lang="en" sz="1000"/>
                        <a:t>17.9%</a:t>
                      </a:r>
                      <a:endParaRPr sz="1000"/>
                    </a:p>
                    <a:p>
                      <a:pPr marL="0" lvl="0" indent="0" algn="l" rtl="0">
                        <a:spcBef>
                          <a:spcPts val="0"/>
                        </a:spcBef>
                        <a:spcAft>
                          <a:spcPts val="0"/>
                        </a:spcAft>
                        <a:buNone/>
                      </a:pPr>
                      <a:r>
                        <a:rPr lang="en" sz="800"/>
                        <a:t>4.1%, 6.3%, 7.5%</a:t>
                      </a:r>
                      <a:endParaRPr sz="1000"/>
                    </a:p>
                  </a:txBody>
                  <a:tcPr marL="91425" marR="91425" marT="45700" marB="45700">
                    <a:lnR w="9525" cap="flat" cmpd="sng">
                      <a:solidFill>
                        <a:srgbClr val="9E9E9E"/>
                      </a:solidFill>
                      <a:prstDash val="solid"/>
                      <a:round/>
                      <a:headEnd type="none" w="sm" len="sm"/>
                      <a:tailEnd type="none" w="sm" len="sm"/>
                    </a:lnR>
                    <a:solidFill>
                      <a:srgbClr val="FFFFFF"/>
                    </a:solidFill>
                  </a:tcPr>
                </a:tc>
                <a:tc>
                  <a:txBody>
                    <a:bodyPr/>
                    <a:lstStyle/>
                    <a:p>
                      <a:pPr marL="0" lvl="0" indent="0" algn="l" rtl="0">
                        <a:spcBef>
                          <a:spcPts val="0"/>
                        </a:spcBef>
                        <a:spcAft>
                          <a:spcPts val="0"/>
                        </a:spcAft>
                        <a:buNone/>
                      </a:pPr>
                      <a:r>
                        <a:rPr lang="en" sz="1000"/>
                        <a:t>92%</a:t>
                      </a:r>
                      <a:endParaRPr sz="1000"/>
                    </a:p>
                  </a:txBody>
                  <a:tcPr marL="91425" marR="91425"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a:t>11.4%</a:t>
                      </a:r>
                      <a:endParaRPr sz="1000"/>
                    </a:p>
                  </a:txBody>
                  <a:tcPr marL="91425" marR="91425"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a:solidFill>
                            <a:srgbClr val="999999"/>
                          </a:solidFill>
                        </a:rPr>
                        <a:t>NA</a:t>
                      </a:r>
                      <a:endParaRPr sz="1000">
                        <a:solidFill>
                          <a:srgbClr val="999999"/>
                        </a:solidFill>
                      </a:endParaRPr>
                    </a:p>
                  </a:txBody>
                  <a:tcPr marL="91425" marR="91425"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a:solidFill>
                            <a:srgbClr val="999999"/>
                          </a:solidFill>
                        </a:rPr>
                        <a:t>NA</a:t>
                      </a:r>
                      <a:endParaRPr sz="1000">
                        <a:solidFill>
                          <a:srgbClr val="999999"/>
                        </a:solidFill>
                      </a:endParaRPr>
                    </a:p>
                  </a:txBody>
                  <a:tcPr marL="91425" marR="91425"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a:solidFill>
                            <a:srgbClr val="999999"/>
                          </a:solidFill>
                        </a:rPr>
                        <a:t>NA</a:t>
                      </a:r>
                      <a:endParaRPr>
                        <a:solidFill>
                          <a:srgbClr val="999999"/>
                        </a:solidFill>
                      </a:endParaRPr>
                    </a:p>
                  </a:txBody>
                  <a:tcPr marL="91425" marR="91425"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a:t>71.1% (90 days)</a:t>
                      </a:r>
                      <a:endParaRPr sz="1000"/>
                    </a:p>
                  </a:txBody>
                  <a:tcPr marL="91425" marR="91425"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a:t>1.8%</a:t>
                      </a:r>
                      <a:endParaRPr sz="1000"/>
                    </a:p>
                  </a:txBody>
                  <a:tcPr marL="91425" marR="91425"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445950">
                <a:tc>
                  <a:txBody>
                    <a:bodyPr/>
                    <a:lstStyle/>
                    <a:p>
                      <a:pPr marL="0" lvl="0" indent="0" algn="l" rtl="0">
                        <a:spcBef>
                          <a:spcPts val="0"/>
                        </a:spcBef>
                        <a:spcAft>
                          <a:spcPts val="0"/>
                        </a:spcAft>
                        <a:buNone/>
                      </a:pPr>
                      <a:r>
                        <a:rPr lang="en" sz="900" b="1"/>
                        <a:t>NeoTorch (China)</a:t>
                      </a:r>
                      <a:r>
                        <a:rPr lang="en" sz="900" baseline="30000"/>
                        <a:t>5</a:t>
                      </a:r>
                      <a:endParaRPr sz="900" b="1"/>
                    </a:p>
                    <a:p>
                      <a:pPr marL="0" lvl="0" indent="0" algn="l" rtl="0">
                        <a:spcBef>
                          <a:spcPts val="0"/>
                        </a:spcBef>
                        <a:spcAft>
                          <a:spcPts val="0"/>
                        </a:spcAft>
                        <a:buNone/>
                      </a:pPr>
                      <a:r>
                        <a:rPr lang="en" sz="900" b="1"/>
                        <a:t>(n=202)/Stage III</a:t>
                      </a:r>
                      <a:endParaRPr sz="900" b="1"/>
                    </a:p>
                  </a:txBody>
                  <a:tcPr marL="91425" marR="91425" marT="45700" marB="45700">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000"/>
                        <a:t>17.8%</a:t>
                      </a:r>
                      <a:endParaRPr sz="1000"/>
                    </a:p>
                    <a:p>
                      <a:pPr marL="0" lvl="0" indent="0" algn="l" rtl="0">
                        <a:spcBef>
                          <a:spcPts val="0"/>
                        </a:spcBef>
                        <a:spcAft>
                          <a:spcPts val="0"/>
                        </a:spcAft>
                        <a:buNone/>
                      </a:pPr>
                      <a:r>
                        <a:rPr lang="en" sz="800"/>
                        <a:t>2.5%, 3%, 12.3%</a:t>
                      </a:r>
                      <a:endParaRPr sz="800"/>
                    </a:p>
                  </a:txBody>
                  <a:tcPr marL="91425" marR="91425" marT="45700" marB="45700">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000"/>
                        <a:t>95.8%</a:t>
                      </a:r>
                      <a:endParaRPr sz="1000"/>
                    </a:p>
                  </a:txBody>
                  <a:tcPr marL="91425" marR="91425"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000"/>
                        <a:t>9%</a:t>
                      </a:r>
                      <a:endParaRPr sz="1000"/>
                    </a:p>
                  </a:txBody>
                  <a:tcPr marL="91425" marR="91425"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000">
                          <a:solidFill>
                            <a:srgbClr val="999999"/>
                          </a:solidFill>
                        </a:rPr>
                        <a:t>NA</a:t>
                      </a:r>
                      <a:endParaRPr sz="1000">
                        <a:solidFill>
                          <a:srgbClr val="999999"/>
                        </a:solidFill>
                      </a:endParaRPr>
                    </a:p>
                  </a:txBody>
                  <a:tcPr marL="91425" marR="91425"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000">
                          <a:solidFill>
                            <a:srgbClr val="999999"/>
                          </a:solidFill>
                        </a:rPr>
                        <a:t>NA</a:t>
                      </a:r>
                      <a:endParaRPr sz="1000">
                        <a:solidFill>
                          <a:srgbClr val="999999"/>
                        </a:solidFill>
                      </a:endParaRPr>
                    </a:p>
                  </a:txBody>
                  <a:tcPr marL="91425" marR="91425"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000">
                          <a:solidFill>
                            <a:srgbClr val="999999"/>
                          </a:solidFill>
                        </a:rPr>
                        <a:t>NA</a:t>
                      </a:r>
                      <a:endParaRPr sz="1000">
                        <a:solidFill>
                          <a:srgbClr val="999999"/>
                        </a:solidFill>
                      </a:endParaRPr>
                    </a:p>
                  </a:txBody>
                  <a:tcPr marL="91425" marR="91425"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000">
                          <a:solidFill>
                            <a:srgbClr val="999999"/>
                          </a:solidFill>
                        </a:rPr>
                        <a:t>NA</a:t>
                      </a:r>
                      <a:endParaRPr sz="1000">
                        <a:solidFill>
                          <a:srgbClr val="999999"/>
                        </a:solidFill>
                      </a:endParaRPr>
                    </a:p>
                  </a:txBody>
                  <a:tcPr marL="91425" marR="91425"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000">
                          <a:solidFill>
                            <a:srgbClr val="999999"/>
                          </a:solidFill>
                        </a:rPr>
                        <a:t>NA</a:t>
                      </a:r>
                      <a:endParaRPr sz="1000">
                        <a:solidFill>
                          <a:srgbClr val="999999"/>
                        </a:solidFill>
                      </a:endParaRPr>
                    </a:p>
                  </a:txBody>
                  <a:tcPr marL="91425" marR="91425"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extLst>
                  <a:ext uri="{0D108BD9-81ED-4DB2-BD59-A6C34878D82A}">
                    <a16:rowId xmlns:a16="http://schemas.microsoft.com/office/drawing/2014/main" val="10006"/>
                  </a:ext>
                </a:extLst>
              </a:tr>
              <a:tr h="445950">
                <a:tc>
                  <a:txBody>
                    <a:bodyPr/>
                    <a:lstStyle/>
                    <a:p>
                      <a:pPr marL="0" lvl="0" indent="0" algn="l" rtl="0">
                        <a:spcBef>
                          <a:spcPts val="0"/>
                        </a:spcBef>
                        <a:spcAft>
                          <a:spcPts val="0"/>
                        </a:spcAft>
                        <a:buNone/>
                      </a:pPr>
                      <a:r>
                        <a:rPr lang="en" sz="900" b="1"/>
                        <a:t>Rationale-315 (China)</a:t>
                      </a:r>
                      <a:r>
                        <a:rPr lang="en" sz="900" baseline="30000"/>
                        <a:t>6</a:t>
                      </a:r>
                      <a:endParaRPr sz="900" b="1"/>
                    </a:p>
                    <a:p>
                      <a:pPr marL="0" lvl="0" indent="0" algn="l" rtl="0">
                        <a:spcBef>
                          <a:spcPts val="0"/>
                        </a:spcBef>
                        <a:spcAft>
                          <a:spcPts val="0"/>
                        </a:spcAft>
                        <a:buNone/>
                      </a:pPr>
                      <a:r>
                        <a:rPr lang="en" sz="900" b="1"/>
                        <a:t>(n=226)</a:t>
                      </a:r>
                      <a:endParaRPr sz="900" b="1"/>
                    </a:p>
                  </a:txBody>
                  <a:tcPr marL="91425" marR="91425" marT="45700" marB="457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a:t>15.9%</a:t>
                      </a:r>
                      <a:endParaRPr sz="1000"/>
                    </a:p>
                    <a:p>
                      <a:pPr marL="0" lvl="0" indent="0" algn="l" rtl="0">
                        <a:spcBef>
                          <a:spcPts val="0"/>
                        </a:spcBef>
                        <a:spcAft>
                          <a:spcPts val="0"/>
                        </a:spcAft>
                        <a:buNone/>
                      </a:pPr>
                      <a:r>
                        <a:rPr lang="en" sz="800"/>
                        <a:t>2.6%, 2.6%, 10%</a:t>
                      </a:r>
                      <a:endParaRPr sz="800"/>
                    </a:p>
                  </a:txBody>
                  <a:tcPr marL="91425" marR="91425" marT="45700" marB="45700">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a:t>95.3%</a:t>
                      </a:r>
                      <a:endParaRPr sz="1000"/>
                    </a:p>
                  </a:txBody>
                  <a:tcPr marL="91425" marR="91425"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a:t>8.4%</a:t>
                      </a:r>
                      <a:endParaRPr sz="1000"/>
                    </a:p>
                  </a:txBody>
                  <a:tcPr marL="91425" marR="91425"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a:solidFill>
                            <a:srgbClr val="666666"/>
                          </a:solidFill>
                        </a:rPr>
                        <a:t>16.3%</a:t>
                      </a:r>
                      <a:endParaRPr sz="1000">
                        <a:solidFill>
                          <a:srgbClr val="666666"/>
                        </a:solidFill>
                      </a:endParaRPr>
                    </a:p>
                    <a:p>
                      <a:pPr marL="0" lvl="0" indent="0" algn="l" rtl="0">
                        <a:spcBef>
                          <a:spcPts val="0"/>
                        </a:spcBef>
                        <a:spcAft>
                          <a:spcPts val="0"/>
                        </a:spcAft>
                        <a:buNone/>
                      </a:pPr>
                      <a:r>
                        <a:rPr lang="en" sz="800">
                          <a:solidFill>
                            <a:srgbClr val="666666"/>
                          </a:solidFill>
                        </a:rPr>
                        <a:t>6.3%</a:t>
                      </a:r>
                      <a:endParaRPr sz="800">
                        <a:solidFill>
                          <a:srgbClr val="666666"/>
                        </a:solidFill>
                      </a:endParaRPr>
                    </a:p>
                  </a:txBody>
                  <a:tcPr marL="91425" marR="91425"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a:t>2.7 hours</a:t>
                      </a:r>
                      <a:endParaRPr sz="1000"/>
                    </a:p>
                  </a:txBody>
                  <a:tcPr marL="91425" marR="91425"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a:t>7 days</a:t>
                      </a:r>
                      <a:endParaRPr sz="1000"/>
                    </a:p>
                  </a:txBody>
                  <a:tcPr marL="91425" marR="91425"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a:t>63.7%</a:t>
                      </a:r>
                      <a:endParaRPr sz="1000"/>
                    </a:p>
                    <a:p>
                      <a:pPr marL="0" lvl="0" indent="0" algn="l" rtl="0">
                        <a:spcBef>
                          <a:spcPts val="0"/>
                        </a:spcBef>
                        <a:spcAft>
                          <a:spcPts val="0"/>
                        </a:spcAft>
                        <a:buNone/>
                      </a:pPr>
                      <a:r>
                        <a:rPr lang="en" sz="800"/>
                        <a:t>11.1%</a:t>
                      </a:r>
                      <a:endParaRPr sz="800"/>
                    </a:p>
                  </a:txBody>
                  <a:tcPr marL="91425" marR="91425"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a:t>1.3%</a:t>
                      </a:r>
                      <a:endParaRPr sz="1000"/>
                    </a:p>
                  </a:txBody>
                  <a:tcPr marL="91425" marR="91425"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bl>
          </a:graphicData>
        </a:graphic>
      </p:graphicFrame>
      <p:sp>
        <p:nvSpPr>
          <p:cNvPr id="68" name="Google Shape;68;p15"/>
          <p:cNvSpPr txBox="1"/>
          <p:nvPr/>
        </p:nvSpPr>
        <p:spPr>
          <a:xfrm>
            <a:off x="48475" y="3960775"/>
            <a:ext cx="901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chemeClr val="dk2"/>
                </a:solidFill>
              </a:rPr>
              <a:t>1. Forde P.M. et al., NEJM 2022;386:1973-1985. 2. Cascone T. et al., ESMO 2023; Kuzdzal J. et al., AATS 2024. 3. Mitsudomi T. et al., WCLC 2023. 4. Wakelee H. et al., NEJM 2023;389: 491-503 5. Lu S. et al., JAMA 2024; </a:t>
            </a:r>
            <a:r>
              <a:rPr lang="en" sz="700">
                <a:solidFill>
                  <a:srgbClr val="333333"/>
                </a:solidFill>
              </a:rPr>
              <a:t>331(3):201-211</a:t>
            </a:r>
            <a:r>
              <a:rPr lang="en" sz="700">
                <a:solidFill>
                  <a:schemeClr val="dk2"/>
                </a:solidFill>
              </a:rPr>
              <a:t> 6. Yue D. et al., ELCC 2024</a:t>
            </a:r>
            <a:endParaRPr sz="7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3BD873-23FD-DBBE-EC4F-AE1B9EA2A557}"/>
              </a:ext>
            </a:extLst>
          </p:cNvPr>
          <p:cNvPicPr>
            <a:picLocks noChangeAspect="1"/>
          </p:cNvPicPr>
          <p:nvPr/>
        </p:nvPicPr>
        <p:blipFill rotWithShape="1">
          <a:blip r:embed="rId2">
            <a:duotone>
              <a:schemeClr val="bg2">
                <a:shade val="45000"/>
                <a:satMod val="135000"/>
              </a:schemeClr>
              <a:prstClr val="white"/>
            </a:duotone>
          </a:blip>
          <a:srcRect l="1309" t="23391" r="7782"/>
          <a:stretch/>
        </p:blipFill>
        <p:spPr>
          <a:xfrm>
            <a:off x="15" y="7"/>
            <a:ext cx="9143985" cy="5143493"/>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4E29E5-A25B-C2AA-38E2-33C7D2736DCE}"/>
              </a:ext>
            </a:extLst>
          </p:cNvPr>
          <p:cNvSpPr>
            <a:spLocks noGrp="1"/>
          </p:cNvSpPr>
          <p:nvPr>
            <p:ph type="title"/>
          </p:nvPr>
        </p:nvSpPr>
        <p:spPr>
          <a:xfrm>
            <a:off x="628650" y="273843"/>
            <a:ext cx="7886700" cy="994173"/>
          </a:xfrm>
        </p:spPr>
        <p:txBody>
          <a:bodyPr>
            <a:normAutofit/>
          </a:bodyPr>
          <a:lstStyle/>
          <a:p>
            <a:r>
              <a:rPr lang="en-GB" dirty="0"/>
              <a:t>Current pathway in Leeds</a:t>
            </a:r>
          </a:p>
        </p:txBody>
      </p:sp>
      <p:graphicFrame>
        <p:nvGraphicFramePr>
          <p:cNvPr id="5" name="Content Placeholder 2">
            <a:extLst>
              <a:ext uri="{FF2B5EF4-FFF2-40B4-BE49-F238E27FC236}">
                <a16:creationId xmlns:a16="http://schemas.microsoft.com/office/drawing/2014/main" id="{3953F215-5F48-B666-81F3-73B327F34918}"/>
              </a:ext>
            </a:extLst>
          </p:cNvPr>
          <p:cNvGraphicFramePr>
            <a:graphicFrameLocks noGrp="1"/>
          </p:cNvGraphicFramePr>
          <p:nvPr>
            <p:ph idx="1"/>
            <p:extLst>
              <p:ext uri="{D42A27DB-BD31-4B8C-83A1-F6EECF244321}">
                <p14:modId xmlns:p14="http://schemas.microsoft.com/office/powerpoint/2010/main" val="1371512504"/>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0976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1" y="1057559"/>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D886E0-2015-A59B-A8BE-7F77E882AF60}"/>
              </a:ext>
            </a:extLst>
          </p:cNvPr>
          <p:cNvSpPr>
            <a:spLocks noGrp="1"/>
          </p:cNvSpPr>
          <p:nvPr>
            <p:ph type="title"/>
          </p:nvPr>
        </p:nvSpPr>
        <p:spPr>
          <a:xfrm>
            <a:off x="439858" y="1262817"/>
            <a:ext cx="2336449" cy="1797269"/>
          </a:xfrm>
        </p:spPr>
        <p:txBody>
          <a:bodyPr anchor="b">
            <a:normAutofit/>
          </a:bodyPr>
          <a:lstStyle/>
          <a:p>
            <a:pPr algn="r"/>
            <a:r>
              <a:rPr lang="en-US" sz="3000" dirty="0">
                <a:solidFill>
                  <a:srgbClr val="FFFFFF"/>
                </a:solidFill>
              </a:rPr>
              <a:t>Leeds data as of March 2024</a:t>
            </a:r>
          </a:p>
        </p:txBody>
      </p:sp>
      <p:graphicFrame>
        <p:nvGraphicFramePr>
          <p:cNvPr id="5" name="Content Placeholder 2">
            <a:extLst>
              <a:ext uri="{FF2B5EF4-FFF2-40B4-BE49-F238E27FC236}">
                <a16:creationId xmlns:a16="http://schemas.microsoft.com/office/drawing/2014/main" id="{F6644A0C-2008-3A28-AE08-F5F0E82C9FF8}"/>
              </a:ext>
            </a:extLst>
          </p:cNvPr>
          <p:cNvGraphicFramePr>
            <a:graphicFrameLocks noGrp="1"/>
          </p:cNvGraphicFramePr>
          <p:nvPr>
            <p:ph idx="1"/>
            <p:extLst>
              <p:ext uri="{D42A27DB-BD31-4B8C-83A1-F6EECF244321}">
                <p14:modId xmlns:p14="http://schemas.microsoft.com/office/powerpoint/2010/main" val="4049386000"/>
              </p:ext>
            </p:extLst>
          </p:nvPr>
        </p:nvGraphicFramePr>
        <p:xfrm>
          <a:off x="3678789" y="562830"/>
          <a:ext cx="5000124" cy="409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849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19" name="Rectangle 18">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CCD26F8-5800-6DC9-7498-502F7574963E}"/>
              </a:ext>
            </a:extLst>
          </p:cNvPr>
          <p:cNvSpPr>
            <a:spLocks noGrp="1"/>
          </p:cNvSpPr>
          <p:nvPr>
            <p:ph type="title"/>
          </p:nvPr>
        </p:nvSpPr>
        <p:spPr>
          <a:xfrm>
            <a:off x="413147" y="273843"/>
            <a:ext cx="8317705" cy="994173"/>
          </a:xfrm>
        </p:spPr>
        <p:txBody>
          <a:bodyPr>
            <a:normAutofit fontScale="90000"/>
          </a:bodyPr>
          <a:lstStyle/>
          <a:p>
            <a:r>
              <a:rPr lang="en-GB" sz="3000" dirty="0"/>
              <a:t>Leeds data vs Checkmate 816 cohort</a:t>
            </a:r>
            <a:br>
              <a:rPr lang="en-GB" sz="3000" dirty="0"/>
            </a:br>
            <a:r>
              <a:rPr lang="en-GB" sz="3000" dirty="0"/>
              <a:t>Baseline characteristics</a:t>
            </a:r>
          </a:p>
        </p:txBody>
      </p:sp>
      <p:graphicFrame>
        <p:nvGraphicFramePr>
          <p:cNvPr id="4" name="Content Placeholder 3">
            <a:extLst>
              <a:ext uri="{FF2B5EF4-FFF2-40B4-BE49-F238E27FC236}">
                <a16:creationId xmlns:a16="http://schemas.microsoft.com/office/drawing/2014/main" id="{1B71798D-74ED-D72A-4C64-63E24D0AB2D9}"/>
              </a:ext>
            </a:extLst>
          </p:cNvPr>
          <p:cNvGraphicFramePr>
            <a:graphicFrameLocks noGrp="1"/>
          </p:cNvGraphicFramePr>
          <p:nvPr>
            <p:ph idx="1"/>
            <p:extLst>
              <p:ext uri="{D42A27DB-BD31-4B8C-83A1-F6EECF244321}">
                <p14:modId xmlns:p14="http://schemas.microsoft.com/office/powerpoint/2010/main" val="2168218372"/>
              </p:ext>
            </p:extLst>
          </p:nvPr>
        </p:nvGraphicFramePr>
        <p:xfrm>
          <a:off x="410766" y="1622883"/>
          <a:ext cx="8320087" cy="3072888"/>
        </p:xfrm>
        <a:graphic>
          <a:graphicData uri="http://schemas.openxmlformats.org/drawingml/2006/table">
            <a:tbl>
              <a:tblPr firstRow="1" bandRow="1"/>
              <a:tblGrid>
                <a:gridCol w="3530055">
                  <a:extLst>
                    <a:ext uri="{9D8B030D-6E8A-4147-A177-3AD203B41FA5}">
                      <a16:colId xmlns:a16="http://schemas.microsoft.com/office/drawing/2014/main" val="4132983686"/>
                    </a:ext>
                  </a:extLst>
                </a:gridCol>
                <a:gridCol w="2780096">
                  <a:extLst>
                    <a:ext uri="{9D8B030D-6E8A-4147-A177-3AD203B41FA5}">
                      <a16:colId xmlns:a16="http://schemas.microsoft.com/office/drawing/2014/main" val="2864273414"/>
                    </a:ext>
                  </a:extLst>
                </a:gridCol>
                <a:gridCol w="2009936">
                  <a:extLst>
                    <a:ext uri="{9D8B030D-6E8A-4147-A177-3AD203B41FA5}">
                      <a16:colId xmlns:a16="http://schemas.microsoft.com/office/drawing/2014/main" val="1552540348"/>
                    </a:ext>
                  </a:extLst>
                </a:gridCol>
              </a:tblGrid>
              <a:tr h="341432">
                <a:tc>
                  <a:txBody>
                    <a:bodyPr/>
                    <a:lstStyle/>
                    <a:p>
                      <a:pPr algn="l" fontAlgn="b"/>
                      <a:r>
                        <a:rPr lang="en-GB" sz="2000" b="1" i="0" u="none" strike="noStrike">
                          <a:solidFill>
                            <a:srgbClr val="FFFFFF"/>
                          </a:solidFill>
                          <a:effectLst/>
                          <a:latin typeface="Calibri" panose="020F0502020204030204" pitchFamily="34" charset="0"/>
                        </a:rPr>
                        <a:t>Background</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2000" b="1" i="0" u="none" strike="noStrike">
                          <a:solidFill>
                            <a:srgbClr val="FFFFFF"/>
                          </a:solidFill>
                          <a:effectLst/>
                          <a:latin typeface="Calibri" panose="020F0502020204030204" pitchFamily="34" charset="0"/>
                        </a:rPr>
                        <a:t>Checkmate 816</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2000" b="1" i="0" u="none" strike="noStrike">
                          <a:solidFill>
                            <a:srgbClr val="FFFFFF"/>
                          </a:solidFill>
                          <a:effectLst/>
                          <a:latin typeface="Calibri" panose="020F0502020204030204" pitchFamily="34" charset="0"/>
                        </a:rPr>
                        <a:t>Leeds data</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3173890975"/>
                  </a:ext>
                </a:extLst>
              </a:tr>
              <a:tr h="341432">
                <a:tc>
                  <a:txBody>
                    <a:bodyPr/>
                    <a:lstStyle/>
                    <a:p>
                      <a:pPr algn="l" fontAlgn="b"/>
                      <a:r>
                        <a:rPr lang="en-GB" sz="2000" b="0" i="0" u="none" strike="noStrike">
                          <a:solidFill>
                            <a:srgbClr val="000000"/>
                          </a:solidFill>
                          <a:effectLst/>
                          <a:latin typeface="Calibri" panose="020F0502020204030204" pitchFamily="34" charset="0"/>
                        </a:rPr>
                        <a:t>Chemo-IO pathway</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2000" b="0" i="0" u="none" strike="noStrike">
                          <a:solidFill>
                            <a:srgbClr val="000000"/>
                          </a:solidFill>
                          <a:effectLst/>
                          <a:latin typeface="Calibri" panose="020F0502020204030204" pitchFamily="34" charset="0"/>
                        </a:rPr>
                        <a:t>179</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2000" b="0" i="0" u="none" strike="noStrike">
                          <a:solidFill>
                            <a:srgbClr val="000000"/>
                          </a:solidFill>
                          <a:effectLst/>
                          <a:latin typeface="Calibri" panose="020F0502020204030204" pitchFamily="34" charset="0"/>
                        </a:rPr>
                        <a:t>41</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859028108"/>
                  </a:ext>
                </a:extLst>
              </a:tr>
              <a:tr h="341432">
                <a:tc>
                  <a:txBody>
                    <a:bodyPr/>
                    <a:lstStyle/>
                    <a:p>
                      <a:pPr algn="l" fontAlgn="b"/>
                      <a:r>
                        <a:rPr lang="en-GB" sz="2000" b="0" i="0" u="none" strike="noStrike">
                          <a:solidFill>
                            <a:srgbClr val="000000"/>
                          </a:solidFill>
                          <a:effectLst/>
                          <a:latin typeface="Calibri" panose="020F0502020204030204" pitchFamily="34" charset="0"/>
                        </a:rPr>
                        <a:t>Age  ≥65</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48%</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59%</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764588846"/>
                  </a:ext>
                </a:extLst>
              </a:tr>
              <a:tr h="341432">
                <a:tc>
                  <a:txBody>
                    <a:bodyPr/>
                    <a:lstStyle/>
                    <a:p>
                      <a:pPr algn="l" fontAlgn="b"/>
                      <a:r>
                        <a:rPr lang="en-GB" sz="2000" b="0" i="0" u="none" strike="noStrike">
                          <a:solidFill>
                            <a:srgbClr val="000000"/>
                          </a:solidFill>
                          <a:effectLst/>
                          <a:latin typeface="Calibri" panose="020F0502020204030204" pitchFamily="34" charset="0"/>
                        </a:rPr>
                        <a:t>Gender (female)</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2000" b="0" i="0" u="none" strike="noStrike">
                          <a:solidFill>
                            <a:srgbClr val="000000"/>
                          </a:solidFill>
                          <a:effectLst/>
                          <a:latin typeface="Calibri" panose="020F0502020204030204" pitchFamily="34" charset="0"/>
                        </a:rPr>
                        <a:t>28.50%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2000" b="0" i="0" u="none" strike="noStrike">
                          <a:solidFill>
                            <a:srgbClr val="000000"/>
                          </a:solidFill>
                          <a:effectLst/>
                          <a:latin typeface="Calibri" panose="020F0502020204030204" pitchFamily="34" charset="0"/>
                        </a:rPr>
                        <a:t>56%</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967031686"/>
                  </a:ext>
                </a:extLst>
              </a:tr>
              <a:tr h="341432">
                <a:tc>
                  <a:txBody>
                    <a:bodyPr/>
                    <a:lstStyle/>
                    <a:p>
                      <a:pPr algn="l" fontAlgn="b"/>
                      <a:r>
                        <a:rPr lang="en-GB" sz="2000" b="0" i="0" u="none" strike="noStrike">
                          <a:solidFill>
                            <a:srgbClr val="000000"/>
                          </a:solidFill>
                          <a:effectLst/>
                          <a:latin typeface="Calibri" panose="020F0502020204030204" pitchFamily="34" charset="0"/>
                        </a:rPr>
                        <a:t>Histology   AdenoCarcinoma</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51.40%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66%</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284146608"/>
                  </a:ext>
                </a:extLst>
              </a:tr>
              <a:tr h="341432">
                <a:tc>
                  <a:txBody>
                    <a:bodyPr/>
                    <a:lstStyle/>
                    <a:p>
                      <a:pPr algn="l" fontAlgn="b"/>
                      <a:r>
                        <a:rPr lang="en-GB" sz="2000" b="0" i="0" u="none" strike="noStrike">
                          <a:solidFill>
                            <a:srgbClr val="000000"/>
                          </a:solidFill>
                          <a:effectLst/>
                          <a:latin typeface="Calibri" panose="020F0502020204030204" pitchFamily="34" charset="0"/>
                        </a:rPr>
                        <a:t>                   Squamous cell </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2000" b="0" i="0" u="none" strike="noStrike">
                          <a:solidFill>
                            <a:srgbClr val="000000"/>
                          </a:solidFill>
                          <a:effectLst/>
                          <a:latin typeface="Calibri" panose="020F0502020204030204" pitchFamily="34" charset="0"/>
                        </a:rPr>
                        <a:t>48.60%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2000" b="0" i="0" u="none" strike="noStrike">
                          <a:solidFill>
                            <a:srgbClr val="000000"/>
                          </a:solidFill>
                          <a:effectLst/>
                          <a:latin typeface="Calibri" panose="020F0502020204030204" pitchFamily="34" charset="0"/>
                        </a:rPr>
                        <a:t>32%</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977670517"/>
                  </a:ext>
                </a:extLst>
              </a:tr>
              <a:tr h="341432">
                <a:tc>
                  <a:txBody>
                    <a:bodyPr/>
                    <a:lstStyle/>
                    <a:p>
                      <a:pPr algn="l" fontAlgn="b"/>
                      <a:r>
                        <a:rPr lang="en-GB" sz="2000" b="0" i="0" u="none" strike="noStrike">
                          <a:solidFill>
                            <a:srgbClr val="000000"/>
                          </a:solidFill>
                          <a:effectLst/>
                          <a:latin typeface="Calibri" panose="020F0502020204030204" pitchFamily="34" charset="0"/>
                        </a:rPr>
                        <a:t>Clinical stage  IIIA or IIIB</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63%</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61%</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255000295"/>
                  </a:ext>
                </a:extLst>
              </a:tr>
              <a:tr h="341432">
                <a:tc>
                  <a:txBody>
                    <a:bodyPr/>
                    <a:lstStyle/>
                    <a:p>
                      <a:pPr algn="l" fontAlgn="b"/>
                      <a:r>
                        <a:rPr lang="en-GB" sz="2000" b="0" i="0" u="none" strike="noStrike">
                          <a:solidFill>
                            <a:srgbClr val="000000"/>
                          </a:solidFill>
                          <a:effectLst/>
                          <a:latin typeface="Calibri" panose="020F0502020204030204" pitchFamily="34" charset="0"/>
                        </a:rPr>
                        <a:t>             stage IIA or IIB</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36%</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39%</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485537877"/>
                  </a:ext>
                </a:extLst>
              </a:tr>
              <a:tr h="341432">
                <a:tc>
                  <a:txBody>
                    <a:bodyPr/>
                    <a:lstStyle/>
                    <a:p>
                      <a:pPr algn="l" fontAlgn="b"/>
                      <a:r>
                        <a:rPr lang="en-GB" sz="2000" b="0" i="0" u="none" strike="noStrike">
                          <a:solidFill>
                            <a:srgbClr val="000000"/>
                          </a:solidFill>
                          <a:effectLst/>
                          <a:latin typeface="Calibri" panose="020F0502020204030204" pitchFamily="34" charset="0"/>
                        </a:rPr>
                        <a:t>PD-L1 &gt; 1%</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2000" b="0" i="0" u="none" strike="noStrike">
                          <a:solidFill>
                            <a:srgbClr val="000000"/>
                          </a:solidFill>
                          <a:effectLst/>
                          <a:latin typeface="Calibri" panose="020F0502020204030204" pitchFamily="34" charset="0"/>
                        </a:rPr>
                        <a:t>49.70%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2000" b="0" i="0" u="none" strike="noStrike">
                          <a:solidFill>
                            <a:srgbClr val="000000"/>
                          </a:solidFill>
                          <a:effectLst/>
                          <a:latin typeface="Calibri" panose="020F0502020204030204" pitchFamily="34" charset="0"/>
                        </a:rPr>
                        <a:t>60%</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23210620"/>
                  </a:ext>
                </a:extLst>
              </a:tr>
            </a:tbl>
          </a:graphicData>
        </a:graphic>
      </p:graphicFrame>
    </p:spTree>
    <p:extLst>
      <p:ext uri="{BB962C8B-B14F-4D97-AF65-F5344CB8AC3E}">
        <p14:creationId xmlns:p14="http://schemas.microsoft.com/office/powerpoint/2010/main" val="1602202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19" name="Rectangle 18">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CCD26F8-5800-6DC9-7498-502F7574963E}"/>
              </a:ext>
            </a:extLst>
          </p:cNvPr>
          <p:cNvSpPr>
            <a:spLocks noGrp="1"/>
          </p:cNvSpPr>
          <p:nvPr>
            <p:ph type="title"/>
          </p:nvPr>
        </p:nvSpPr>
        <p:spPr>
          <a:xfrm>
            <a:off x="413147" y="273843"/>
            <a:ext cx="8317705" cy="994173"/>
          </a:xfrm>
        </p:spPr>
        <p:txBody>
          <a:bodyPr>
            <a:normAutofit fontScale="90000"/>
          </a:bodyPr>
          <a:lstStyle/>
          <a:p>
            <a:r>
              <a:rPr lang="en-GB" sz="3000" dirty="0"/>
              <a:t>Leeds data vs Checkmate 816 cohort</a:t>
            </a:r>
            <a:br>
              <a:rPr lang="en-GB" sz="3000" dirty="0"/>
            </a:br>
            <a:r>
              <a:rPr lang="en-GB" sz="3000" dirty="0"/>
              <a:t>PD-L1 status</a:t>
            </a:r>
          </a:p>
        </p:txBody>
      </p:sp>
      <p:graphicFrame>
        <p:nvGraphicFramePr>
          <p:cNvPr id="4" name="Content Placeholder 3">
            <a:extLst>
              <a:ext uri="{FF2B5EF4-FFF2-40B4-BE49-F238E27FC236}">
                <a16:creationId xmlns:a16="http://schemas.microsoft.com/office/drawing/2014/main" id="{1B71798D-74ED-D72A-4C64-63E24D0AB2D9}"/>
              </a:ext>
            </a:extLst>
          </p:cNvPr>
          <p:cNvGraphicFramePr>
            <a:graphicFrameLocks noGrp="1"/>
          </p:cNvGraphicFramePr>
          <p:nvPr>
            <p:ph idx="1"/>
            <p:extLst>
              <p:ext uri="{D42A27DB-BD31-4B8C-83A1-F6EECF244321}">
                <p14:modId xmlns:p14="http://schemas.microsoft.com/office/powerpoint/2010/main" val="3951467764"/>
              </p:ext>
            </p:extLst>
          </p:nvPr>
        </p:nvGraphicFramePr>
        <p:xfrm>
          <a:off x="685556" y="1600200"/>
          <a:ext cx="7770507" cy="3118248"/>
        </p:xfrm>
        <a:graphic>
          <a:graphicData uri="http://schemas.openxmlformats.org/drawingml/2006/table">
            <a:tbl>
              <a:tblPr firstRow="1" bandRow="1"/>
              <a:tblGrid>
                <a:gridCol w="3248734">
                  <a:extLst>
                    <a:ext uri="{9D8B030D-6E8A-4147-A177-3AD203B41FA5}">
                      <a16:colId xmlns:a16="http://schemas.microsoft.com/office/drawing/2014/main" val="4132983686"/>
                    </a:ext>
                  </a:extLst>
                </a:gridCol>
                <a:gridCol w="2623654">
                  <a:extLst>
                    <a:ext uri="{9D8B030D-6E8A-4147-A177-3AD203B41FA5}">
                      <a16:colId xmlns:a16="http://schemas.microsoft.com/office/drawing/2014/main" val="2864273414"/>
                    </a:ext>
                  </a:extLst>
                </a:gridCol>
                <a:gridCol w="1898119">
                  <a:extLst>
                    <a:ext uri="{9D8B030D-6E8A-4147-A177-3AD203B41FA5}">
                      <a16:colId xmlns:a16="http://schemas.microsoft.com/office/drawing/2014/main" val="1552540348"/>
                    </a:ext>
                  </a:extLst>
                </a:gridCol>
              </a:tblGrid>
              <a:tr h="519708">
                <a:tc>
                  <a:txBody>
                    <a:bodyPr/>
                    <a:lstStyle/>
                    <a:p>
                      <a:pPr algn="l" fontAlgn="b"/>
                      <a:r>
                        <a:rPr lang="en-GB" sz="3000" b="1" i="0" u="none" strike="noStrike">
                          <a:solidFill>
                            <a:srgbClr val="FFFFFF"/>
                          </a:solidFill>
                          <a:effectLst/>
                          <a:latin typeface="Calibri" panose="020F0502020204030204" pitchFamily="34" charset="0"/>
                        </a:rPr>
                        <a:t>Background</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3000" b="1" i="0" u="none" strike="noStrike">
                          <a:solidFill>
                            <a:srgbClr val="FFFFFF"/>
                          </a:solidFill>
                          <a:effectLst/>
                          <a:latin typeface="Calibri" panose="020F0502020204030204" pitchFamily="34" charset="0"/>
                        </a:rPr>
                        <a:t>Checkmate 816</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3000" b="1" i="0" u="none" strike="noStrike">
                          <a:solidFill>
                            <a:srgbClr val="FFFFFF"/>
                          </a:solidFill>
                          <a:effectLst/>
                          <a:latin typeface="Calibri" panose="020F0502020204030204" pitchFamily="34" charset="0"/>
                        </a:rPr>
                        <a:t>Leeds data</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3173890975"/>
                  </a:ext>
                </a:extLst>
              </a:tr>
              <a:tr h="519708">
                <a:tc>
                  <a:txBody>
                    <a:bodyPr/>
                    <a:lstStyle/>
                    <a:p>
                      <a:pPr algn="l" fontAlgn="b"/>
                      <a:r>
                        <a:rPr lang="en-GB" sz="3000" b="0" i="0" u="none" strike="noStrike">
                          <a:solidFill>
                            <a:srgbClr val="000000"/>
                          </a:solidFill>
                          <a:effectLst/>
                          <a:latin typeface="Calibri" panose="020F0502020204030204" pitchFamily="34" charset="0"/>
                        </a:rPr>
                        <a:t>Chemo-IO pathway</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3000" b="0" i="0" u="none" strike="noStrike">
                          <a:solidFill>
                            <a:srgbClr val="000000"/>
                          </a:solidFill>
                          <a:effectLst/>
                          <a:latin typeface="Calibri" panose="020F0502020204030204" pitchFamily="34" charset="0"/>
                        </a:rPr>
                        <a:t>179</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3000" b="0" i="0" u="none" strike="noStrike">
                          <a:solidFill>
                            <a:srgbClr val="000000"/>
                          </a:solidFill>
                          <a:effectLst/>
                          <a:latin typeface="Calibri" panose="020F0502020204030204" pitchFamily="34" charset="0"/>
                        </a:rPr>
                        <a:t>41</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859028108"/>
                  </a:ext>
                </a:extLst>
              </a:tr>
              <a:tr h="519708">
                <a:tc>
                  <a:txBody>
                    <a:bodyPr/>
                    <a:lstStyle/>
                    <a:p>
                      <a:pPr algn="l" fontAlgn="b"/>
                      <a:r>
                        <a:rPr lang="en-GB" sz="3000" b="0" i="0" u="none" strike="noStrike">
                          <a:solidFill>
                            <a:srgbClr val="000000"/>
                          </a:solidFill>
                          <a:effectLst/>
                          <a:latin typeface="Calibri" panose="020F0502020204030204" pitchFamily="34" charset="0"/>
                        </a:rPr>
                        <a:t>PD-L1 status  &lt; 1%</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3000" b="0" i="0" u="none" strike="noStrike">
                          <a:solidFill>
                            <a:srgbClr val="000000"/>
                          </a:solidFill>
                          <a:effectLst/>
                          <a:latin typeface="Calibri" panose="020F0502020204030204" pitchFamily="34" charset="0"/>
                        </a:rPr>
                        <a:t>43.6%</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3000" b="0" i="0" u="none" strike="noStrike">
                          <a:solidFill>
                            <a:srgbClr val="000000"/>
                          </a:solidFill>
                          <a:effectLst/>
                          <a:latin typeface="Calibri" panose="020F0502020204030204" pitchFamily="34" charset="0"/>
                        </a:rPr>
                        <a:t>34%</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23210620"/>
                  </a:ext>
                </a:extLst>
              </a:tr>
              <a:tr h="519708">
                <a:tc>
                  <a:txBody>
                    <a:bodyPr/>
                    <a:lstStyle/>
                    <a:p>
                      <a:pPr algn="l" fontAlgn="b"/>
                      <a:r>
                        <a:rPr lang="en-GB" sz="3000" b="0" i="0" u="none" strike="noStrike">
                          <a:solidFill>
                            <a:srgbClr val="000000"/>
                          </a:solidFill>
                          <a:effectLst/>
                          <a:latin typeface="Calibri" panose="020F0502020204030204" pitchFamily="34" charset="0"/>
                        </a:rPr>
                        <a:t>                        1-49%</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3000" b="0" i="0" u="none" strike="noStrike">
                          <a:solidFill>
                            <a:srgbClr val="000000"/>
                          </a:solidFill>
                          <a:effectLst/>
                          <a:latin typeface="Calibri" panose="020F0502020204030204" pitchFamily="34" charset="0"/>
                        </a:rPr>
                        <a:t>28.5%</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3000" b="0" i="0" u="none" strike="noStrike">
                          <a:solidFill>
                            <a:srgbClr val="000000"/>
                          </a:solidFill>
                          <a:effectLst/>
                          <a:latin typeface="Calibri" panose="020F0502020204030204" pitchFamily="34" charset="0"/>
                        </a:rPr>
                        <a:t>19.5%</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232361499"/>
                  </a:ext>
                </a:extLst>
              </a:tr>
              <a:tr h="519708">
                <a:tc>
                  <a:txBody>
                    <a:bodyPr/>
                    <a:lstStyle/>
                    <a:p>
                      <a:pPr algn="l" fontAlgn="b"/>
                      <a:r>
                        <a:rPr lang="en-GB" sz="3000" b="0" i="0" u="none" strike="noStrike">
                          <a:solidFill>
                            <a:srgbClr val="000000"/>
                          </a:solidFill>
                          <a:effectLst/>
                          <a:latin typeface="Calibri" panose="020F0502020204030204" pitchFamily="34" charset="0"/>
                        </a:rPr>
                        <a:t>                       &gt;50%</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3000" b="0" i="0" u="none" strike="noStrike">
                          <a:solidFill>
                            <a:srgbClr val="000000"/>
                          </a:solidFill>
                          <a:effectLst/>
                          <a:latin typeface="Calibri" panose="020F0502020204030204" pitchFamily="34" charset="0"/>
                        </a:rPr>
                        <a:t>21.2%</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3000" b="0" i="0" u="none" strike="noStrike">
                          <a:solidFill>
                            <a:srgbClr val="000000"/>
                          </a:solidFill>
                          <a:effectLst/>
                          <a:latin typeface="Calibri" panose="020F0502020204030204" pitchFamily="34" charset="0"/>
                        </a:rPr>
                        <a:t>36.5%   </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939608611"/>
                  </a:ext>
                </a:extLst>
              </a:tr>
              <a:tr h="519708">
                <a:tc>
                  <a:txBody>
                    <a:bodyPr/>
                    <a:lstStyle/>
                    <a:p>
                      <a:pPr algn="l" fontAlgn="b"/>
                      <a:r>
                        <a:rPr lang="en-GB" sz="3000" b="0" i="0" u="none" strike="noStrike">
                          <a:solidFill>
                            <a:srgbClr val="000000"/>
                          </a:solidFill>
                          <a:effectLst/>
                          <a:latin typeface="Calibri" panose="020F0502020204030204" pitchFamily="34" charset="0"/>
                        </a:rPr>
                        <a:t>                       n/a</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3000" b="0" i="0" u="none" strike="noStrike">
                          <a:solidFill>
                            <a:srgbClr val="000000"/>
                          </a:solidFill>
                          <a:effectLst/>
                          <a:latin typeface="Calibri" panose="020F0502020204030204" pitchFamily="34" charset="0"/>
                        </a:rPr>
                        <a:t>6.7%</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3000" b="0" i="0" u="none" strike="noStrike">
                          <a:solidFill>
                            <a:srgbClr val="000000"/>
                          </a:solidFill>
                          <a:effectLst/>
                          <a:latin typeface="Calibri" panose="020F0502020204030204" pitchFamily="34" charset="0"/>
                        </a:rPr>
                        <a:t>10%</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181174083"/>
                  </a:ext>
                </a:extLst>
              </a:tr>
            </a:tbl>
          </a:graphicData>
        </a:graphic>
      </p:graphicFrame>
    </p:spTree>
    <p:extLst>
      <p:ext uri="{BB962C8B-B14F-4D97-AF65-F5344CB8AC3E}">
        <p14:creationId xmlns:p14="http://schemas.microsoft.com/office/powerpoint/2010/main" val="669258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59FB5B-9B12-C9A1-E0AF-76AE47E78EE5}"/>
              </a:ext>
            </a:extLst>
          </p:cNvPr>
          <p:cNvPicPr>
            <a:picLocks noChangeAspect="1"/>
          </p:cNvPicPr>
          <p:nvPr/>
        </p:nvPicPr>
        <p:blipFill rotWithShape="1">
          <a:blip r:embed="rId2">
            <a:duotone>
              <a:schemeClr val="bg2">
                <a:shade val="45000"/>
                <a:satMod val="135000"/>
              </a:schemeClr>
              <a:prstClr val="white"/>
            </a:duotone>
          </a:blip>
          <a:srcRect t="15188" b="543"/>
          <a:stretch/>
        </p:blipFill>
        <p:spPr>
          <a:xfrm>
            <a:off x="20" y="10"/>
            <a:ext cx="9143980" cy="51434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9FF8D8-48D2-C836-8EAE-9AD91E1ED624}"/>
              </a:ext>
            </a:extLst>
          </p:cNvPr>
          <p:cNvSpPr>
            <a:spLocks noGrp="1"/>
          </p:cNvSpPr>
          <p:nvPr>
            <p:ph type="title"/>
          </p:nvPr>
        </p:nvSpPr>
        <p:spPr>
          <a:xfrm>
            <a:off x="628650" y="273843"/>
            <a:ext cx="7886700" cy="994173"/>
          </a:xfrm>
        </p:spPr>
        <p:txBody>
          <a:bodyPr>
            <a:normAutofit/>
          </a:bodyPr>
          <a:lstStyle/>
          <a:p>
            <a:r>
              <a:rPr lang="en-US" dirty="0"/>
              <a:t>Disclosures</a:t>
            </a:r>
          </a:p>
        </p:txBody>
      </p:sp>
      <p:graphicFrame>
        <p:nvGraphicFramePr>
          <p:cNvPr id="5" name="Content Placeholder 2">
            <a:extLst>
              <a:ext uri="{FF2B5EF4-FFF2-40B4-BE49-F238E27FC236}">
                <a16:creationId xmlns:a16="http://schemas.microsoft.com/office/drawing/2014/main" id="{A1E513E0-B7D7-AC22-FDC7-CE039F9BDCEF}"/>
              </a:ext>
            </a:extLst>
          </p:cNvPr>
          <p:cNvGraphicFramePr>
            <a:graphicFrameLocks noGrp="1"/>
          </p:cNvGraphicFramePr>
          <p:nvPr>
            <p:ph idx="1"/>
            <p:extLst>
              <p:ext uri="{D42A27DB-BD31-4B8C-83A1-F6EECF244321}">
                <p14:modId xmlns:p14="http://schemas.microsoft.com/office/powerpoint/2010/main" val="260405380"/>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5381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22" name="Rectangle 21">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FEAF0FB-39B1-D2B3-57FA-BF60FCB6DDE8}"/>
              </a:ext>
            </a:extLst>
          </p:cNvPr>
          <p:cNvSpPr>
            <a:spLocks noGrp="1"/>
          </p:cNvSpPr>
          <p:nvPr>
            <p:ph type="title"/>
          </p:nvPr>
        </p:nvSpPr>
        <p:spPr>
          <a:xfrm>
            <a:off x="413147" y="273843"/>
            <a:ext cx="8317705" cy="994173"/>
          </a:xfrm>
        </p:spPr>
        <p:txBody>
          <a:bodyPr>
            <a:normAutofit/>
          </a:bodyPr>
          <a:lstStyle/>
          <a:p>
            <a:r>
              <a:rPr lang="en-GB" sz="3000" dirty="0"/>
              <a:t>Neoadjuvant treatment</a:t>
            </a:r>
          </a:p>
        </p:txBody>
      </p:sp>
      <p:graphicFrame>
        <p:nvGraphicFramePr>
          <p:cNvPr id="7" name="Content Placeholder 6">
            <a:extLst>
              <a:ext uri="{FF2B5EF4-FFF2-40B4-BE49-F238E27FC236}">
                <a16:creationId xmlns:a16="http://schemas.microsoft.com/office/drawing/2014/main" id="{1E95C553-312A-A167-0959-A3A7DF667EFD}"/>
              </a:ext>
            </a:extLst>
          </p:cNvPr>
          <p:cNvGraphicFramePr>
            <a:graphicFrameLocks noGrp="1"/>
          </p:cNvGraphicFramePr>
          <p:nvPr>
            <p:ph idx="1"/>
            <p:extLst>
              <p:ext uri="{D42A27DB-BD31-4B8C-83A1-F6EECF244321}">
                <p14:modId xmlns:p14="http://schemas.microsoft.com/office/powerpoint/2010/main" val="2657668384"/>
              </p:ext>
            </p:extLst>
          </p:nvPr>
        </p:nvGraphicFramePr>
        <p:xfrm>
          <a:off x="410766" y="1806711"/>
          <a:ext cx="8320088" cy="2705226"/>
        </p:xfrm>
        <a:graphic>
          <a:graphicData uri="http://schemas.openxmlformats.org/drawingml/2006/table">
            <a:tbl>
              <a:tblPr firstRow="1" bandRow="1"/>
              <a:tblGrid>
                <a:gridCol w="6039092">
                  <a:extLst>
                    <a:ext uri="{9D8B030D-6E8A-4147-A177-3AD203B41FA5}">
                      <a16:colId xmlns:a16="http://schemas.microsoft.com/office/drawing/2014/main" val="1536892082"/>
                    </a:ext>
                  </a:extLst>
                </a:gridCol>
                <a:gridCol w="2280996">
                  <a:extLst>
                    <a:ext uri="{9D8B030D-6E8A-4147-A177-3AD203B41FA5}">
                      <a16:colId xmlns:a16="http://schemas.microsoft.com/office/drawing/2014/main" val="3952283902"/>
                    </a:ext>
                  </a:extLst>
                </a:gridCol>
              </a:tblGrid>
              <a:tr h="450871">
                <a:tc>
                  <a:txBody>
                    <a:bodyPr/>
                    <a:lstStyle/>
                    <a:p>
                      <a:pPr algn="l" fontAlgn="b"/>
                      <a:r>
                        <a:rPr lang="en-GB" sz="2600" b="1" i="0" u="none" strike="noStrike">
                          <a:solidFill>
                            <a:srgbClr val="FFFFFF"/>
                          </a:solidFill>
                          <a:effectLst/>
                          <a:latin typeface="Calibri" panose="020F0502020204030204" pitchFamily="34" charset="0"/>
                        </a:rPr>
                        <a:t>Outcome</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GB" sz="2600" b="1" i="0" u="none" strike="noStrike">
                          <a:solidFill>
                            <a:srgbClr val="FFFFFF"/>
                          </a:solidFill>
                          <a:effectLst/>
                          <a:latin typeface="Calibri" panose="020F0502020204030204" pitchFamily="34" charset="0"/>
                        </a:rPr>
                        <a:t>(%)</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3910511375"/>
                  </a:ext>
                </a:extLst>
              </a:tr>
              <a:tr h="450871">
                <a:tc>
                  <a:txBody>
                    <a:bodyPr/>
                    <a:lstStyle/>
                    <a:p>
                      <a:pPr algn="l" fontAlgn="b"/>
                      <a:r>
                        <a:rPr lang="en-GB" sz="2600" b="0" i="0" u="none" strike="noStrike">
                          <a:solidFill>
                            <a:srgbClr val="000000"/>
                          </a:solidFill>
                          <a:effectLst/>
                          <a:latin typeface="Calibri" panose="020F0502020204030204" pitchFamily="34" charset="0"/>
                        </a:rPr>
                        <a:t>Dose reduction</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2600" b="0" i="0" u="none" strike="noStrike">
                          <a:solidFill>
                            <a:srgbClr val="000000"/>
                          </a:solidFill>
                          <a:effectLst/>
                          <a:latin typeface="Calibri" panose="020F0502020204030204" pitchFamily="34" charset="0"/>
                        </a:rPr>
                        <a:t>34%</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735866725"/>
                  </a:ext>
                </a:extLst>
              </a:tr>
              <a:tr h="450871">
                <a:tc>
                  <a:txBody>
                    <a:bodyPr/>
                    <a:lstStyle/>
                    <a:p>
                      <a:pPr algn="l" fontAlgn="b"/>
                      <a:r>
                        <a:rPr lang="en-GB" sz="2600" b="0" i="0" u="none" strike="noStrike">
                          <a:solidFill>
                            <a:srgbClr val="000000"/>
                          </a:solidFill>
                          <a:effectLst/>
                          <a:latin typeface="Calibri" panose="020F0502020204030204" pitchFamily="34" charset="0"/>
                        </a:rPr>
                        <a:t>Patients with only 2 cycles completed</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2600" b="0" i="0" u="none" strike="noStrike">
                          <a:solidFill>
                            <a:srgbClr val="000000"/>
                          </a:solidFill>
                          <a:effectLst/>
                          <a:latin typeface="Calibri" panose="020F0502020204030204" pitchFamily="34" charset="0"/>
                        </a:rPr>
                        <a:t>15%</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927864787"/>
                  </a:ext>
                </a:extLst>
              </a:tr>
              <a:tr h="450871">
                <a:tc>
                  <a:txBody>
                    <a:bodyPr/>
                    <a:lstStyle/>
                    <a:p>
                      <a:pPr lvl="1" algn="l" fontAlgn="b"/>
                      <a:r>
                        <a:rPr lang="en-GB" sz="2600" b="0" i="0" u="none" strike="noStrike">
                          <a:solidFill>
                            <a:srgbClr val="000000"/>
                          </a:solidFill>
                          <a:effectLst/>
                          <a:latin typeface="Calibri" panose="020F0502020204030204" pitchFamily="34" charset="0"/>
                        </a:rPr>
                        <a:t>Carboplatin-based</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2600" b="0" i="0" u="none" strike="noStrike">
                          <a:solidFill>
                            <a:srgbClr val="000000"/>
                          </a:solidFill>
                          <a:effectLst/>
                          <a:latin typeface="Calibri" panose="020F0502020204030204" pitchFamily="34" charset="0"/>
                        </a:rPr>
                        <a:t>91%</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852772803"/>
                  </a:ext>
                </a:extLst>
              </a:tr>
              <a:tr h="450871">
                <a:tc>
                  <a:txBody>
                    <a:bodyPr/>
                    <a:lstStyle/>
                    <a:p>
                      <a:pPr lvl="1" algn="l" fontAlgn="b"/>
                      <a:r>
                        <a:rPr lang="en-GB" sz="2600" b="0" i="0" u="none" strike="noStrike">
                          <a:solidFill>
                            <a:srgbClr val="000000"/>
                          </a:solidFill>
                          <a:effectLst/>
                          <a:latin typeface="Calibri" panose="020F0502020204030204" pitchFamily="34" charset="0"/>
                        </a:rPr>
                        <a:t>Last cycle to surgery (weeks, median)</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2600" b="0" i="0" u="none" strike="noStrike">
                          <a:solidFill>
                            <a:srgbClr val="000000"/>
                          </a:solidFill>
                          <a:effectLst/>
                          <a:latin typeface="Calibri" panose="020F0502020204030204" pitchFamily="34" charset="0"/>
                        </a:rPr>
                        <a:t>5 (4-6)</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660534015"/>
                  </a:ext>
                </a:extLst>
              </a:tr>
              <a:tr h="450871">
                <a:tc>
                  <a:txBody>
                    <a:bodyPr/>
                    <a:lstStyle/>
                    <a:p>
                      <a:pPr lvl="1" algn="l" fontAlgn="b"/>
                      <a:r>
                        <a:rPr lang="en-GB" sz="2600" b="0" i="0" u="none" strike="noStrike">
                          <a:solidFill>
                            <a:srgbClr val="000000"/>
                          </a:solidFill>
                          <a:effectLst/>
                          <a:latin typeface="Calibri" panose="020F0502020204030204" pitchFamily="34" charset="0"/>
                        </a:rPr>
                        <a:t>Surgery delayed &gt;6weeks</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2600" b="0" i="0" u="none" strike="noStrike">
                          <a:solidFill>
                            <a:srgbClr val="000000"/>
                          </a:solidFill>
                          <a:effectLst/>
                          <a:latin typeface="Calibri" panose="020F0502020204030204" pitchFamily="34" charset="0"/>
                        </a:rPr>
                        <a:t>21%</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520466733"/>
                  </a:ext>
                </a:extLst>
              </a:tr>
            </a:tbl>
          </a:graphicData>
        </a:graphic>
      </p:graphicFrame>
    </p:spTree>
    <p:extLst>
      <p:ext uri="{BB962C8B-B14F-4D97-AF65-F5344CB8AC3E}">
        <p14:creationId xmlns:p14="http://schemas.microsoft.com/office/powerpoint/2010/main" val="1390589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22" name="Rectangle 21">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FEAF0FB-39B1-D2B3-57FA-BF60FCB6DDE8}"/>
              </a:ext>
            </a:extLst>
          </p:cNvPr>
          <p:cNvSpPr>
            <a:spLocks noGrp="1"/>
          </p:cNvSpPr>
          <p:nvPr>
            <p:ph type="title"/>
          </p:nvPr>
        </p:nvSpPr>
        <p:spPr>
          <a:xfrm>
            <a:off x="413147" y="273843"/>
            <a:ext cx="8317705" cy="994173"/>
          </a:xfrm>
        </p:spPr>
        <p:txBody>
          <a:bodyPr>
            <a:normAutofit/>
          </a:bodyPr>
          <a:lstStyle/>
          <a:p>
            <a:r>
              <a:rPr lang="en-GB" sz="3000" dirty="0"/>
              <a:t>Outcome of neoadjuvant treatment</a:t>
            </a:r>
          </a:p>
        </p:txBody>
      </p:sp>
      <p:graphicFrame>
        <p:nvGraphicFramePr>
          <p:cNvPr id="7" name="Content Placeholder 6">
            <a:extLst>
              <a:ext uri="{FF2B5EF4-FFF2-40B4-BE49-F238E27FC236}">
                <a16:creationId xmlns:a16="http://schemas.microsoft.com/office/drawing/2014/main" id="{1E95C553-312A-A167-0959-A3A7DF667EFD}"/>
              </a:ext>
            </a:extLst>
          </p:cNvPr>
          <p:cNvGraphicFramePr>
            <a:graphicFrameLocks noGrp="1"/>
          </p:cNvGraphicFramePr>
          <p:nvPr>
            <p:ph idx="1"/>
            <p:extLst>
              <p:ext uri="{D42A27DB-BD31-4B8C-83A1-F6EECF244321}">
                <p14:modId xmlns:p14="http://schemas.microsoft.com/office/powerpoint/2010/main" val="3197576743"/>
              </p:ext>
            </p:extLst>
          </p:nvPr>
        </p:nvGraphicFramePr>
        <p:xfrm>
          <a:off x="844350" y="1734384"/>
          <a:ext cx="7452920" cy="2849880"/>
        </p:xfrm>
        <a:graphic>
          <a:graphicData uri="http://schemas.openxmlformats.org/drawingml/2006/table">
            <a:tbl>
              <a:tblPr firstRow="1" bandRow="1"/>
              <a:tblGrid>
                <a:gridCol w="5921535">
                  <a:extLst>
                    <a:ext uri="{9D8B030D-6E8A-4147-A177-3AD203B41FA5}">
                      <a16:colId xmlns:a16="http://schemas.microsoft.com/office/drawing/2014/main" val="1536892082"/>
                    </a:ext>
                  </a:extLst>
                </a:gridCol>
                <a:gridCol w="1531385">
                  <a:extLst>
                    <a:ext uri="{9D8B030D-6E8A-4147-A177-3AD203B41FA5}">
                      <a16:colId xmlns:a16="http://schemas.microsoft.com/office/drawing/2014/main" val="3952283902"/>
                    </a:ext>
                  </a:extLst>
                </a:gridCol>
              </a:tblGrid>
              <a:tr h="569976">
                <a:tc>
                  <a:txBody>
                    <a:bodyPr/>
                    <a:lstStyle/>
                    <a:p>
                      <a:pPr algn="l" fontAlgn="b"/>
                      <a:r>
                        <a:rPr lang="en-GB" sz="3300" b="1" i="0" u="none" strike="noStrike">
                          <a:solidFill>
                            <a:srgbClr val="FFFFFF"/>
                          </a:solidFill>
                          <a:effectLst/>
                          <a:latin typeface="Calibri" panose="020F0502020204030204" pitchFamily="34" charset="0"/>
                        </a:rPr>
                        <a:t>Outcome</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GB" sz="3300" b="1" i="0" u="none" strike="noStrike">
                          <a:solidFill>
                            <a:srgbClr val="FFFFFF"/>
                          </a:solidFill>
                          <a:effectLst/>
                          <a:latin typeface="Calibri" panose="020F0502020204030204" pitchFamily="34" charset="0"/>
                        </a:rPr>
                        <a:t>(%)</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3910511375"/>
                  </a:ext>
                </a:extLst>
              </a:tr>
              <a:tr h="569976">
                <a:tc>
                  <a:txBody>
                    <a:bodyPr/>
                    <a:lstStyle/>
                    <a:p>
                      <a:pPr algn="l" fontAlgn="b"/>
                      <a:r>
                        <a:rPr lang="en-GB" sz="3300" b="0" i="0" u="none" strike="noStrike">
                          <a:solidFill>
                            <a:srgbClr val="000000"/>
                          </a:solidFill>
                          <a:effectLst/>
                          <a:latin typeface="Calibri" panose="020F0502020204030204" pitchFamily="34" charset="0"/>
                        </a:rPr>
                        <a:t>CT response  Stable</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3300" b="0" i="0" u="none" strike="noStrike">
                          <a:solidFill>
                            <a:srgbClr val="000000"/>
                          </a:solidFill>
                          <a:effectLst/>
                          <a:latin typeface="Calibri" panose="020F0502020204030204" pitchFamily="34" charset="0"/>
                        </a:rPr>
                        <a:t>29%</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735866725"/>
                  </a:ext>
                </a:extLst>
              </a:tr>
              <a:tr h="569976">
                <a:tc>
                  <a:txBody>
                    <a:bodyPr/>
                    <a:lstStyle/>
                    <a:p>
                      <a:pPr algn="l" fontAlgn="b"/>
                      <a:r>
                        <a:rPr lang="en-GB" sz="3300" b="0" i="0" u="none" strike="noStrike">
                          <a:solidFill>
                            <a:srgbClr val="000000"/>
                          </a:solidFill>
                          <a:effectLst/>
                          <a:latin typeface="Calibri" panose="020F0502020204030204" pitchFamily="34" charset="0"/>
                        </a:rPr>
                        <a:t>                        Partial response</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3300" b="0" i="0" u="none" strike="noStrike">
                          <a:solidFill>
                            <a:srgbClr val="000000"/>
                          </a:solidFill>
                          <a:effectLst/>
                          <a:latin typeface="Calibri" panose="020F0502020204030204" pitchFamily="34" charset="0"/>
                        </a:rPr>
                        <a:t>59%</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297620498"/>
                  </a:ext>
                </a:extLst>
              </a:tr>
              <a:tr h="569976">
                <a:tc>
                  <a:txBody>
                    <a:bodyPr/>
                    <a:lstStyle/>
                    <a:p>
                      <a:pPr algn="l" fontAlgn="b"/>
                      <a:r>
                        <a:rPr lang="en-GB" sz="3300" b="0" i="0" u="none" strike="noStrike">
                          <a:solidFill>
                            <a:srgbClr val="000000"/>
                          </a:solidFill>
                          <a:effectLst/>
                          <a:latin typeface="Calibri" panose="020F0502020204030204" pitchFamily="34" charset="0"/>
                        </a:rPr>
                        <a:t>                        Complete response</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3300" b="0" i="0" u="none" strike="noStrike">
                          <a:solidFill>
                            <a:srgbClr val="000000"/>
                          </a:solidFill>
                          <a:effectLst/>
                          <a:latin typeface="Calibri" panose="020F0502020204030204" pitchFamily="34" charset="0"/>
                        </a:rPr>
                        <a:t>2%</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230056285"/>
                  </a:ext>
                </a:extLst>
              </a:tr>
              <a:tr h="569976">
                <a:tc>
                  <a:txBody>
                    <a:bodyPr/>
                    <a:lstStyle/>
                    <a:p>
                      <a:pPr algn="l" fontAlgn="b"/>
                      <a:r>
                        <a:rPr lang="en-GB" sz="3300" b="0" i="0" u="none" strike="noStrike">
                          <a:solidFill>
                            <a:srgbClr val="000000"/>
                          </a:solidFill>
                          <a:effectLst/>
                          <a:latin typeface="Calibri" panose="020F0502020204030204" pitchFamily="34" charset="0"/>
                        </a:rPr>
                        <a:t>                         Progressive disease</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3300" b="0" i="0" u="none" strike="noStrike">
                          <a:solidFill>
                            <a:srgbClr val="000000"/>
                          </a:solidFill>
                          <a:effectLst/>
                          <a:latin typeface="Calibri" panose="020F0502020204030204" pitchFamily="34" charset="0"/>
                        </a:rPr>
                        <a:t>10%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368045581"/>
                  </a:ext>
                </a:extLst>
              </a:tr>
            </a:tbl>
          </a:graphicData>
        </a:graphic>
      </p:graphicFrame>
    </p:spTree>
    <p:extLst>
      <p:ext uri="{BB962C8B-B14F-4D97-AF65-F5344CB8AC3E}">
        <p14:creationId xmlns:p14="http://schemas.microsoft.com/office/powerpoint/2010/main" val="3036969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DE07DA5-2250-6C41-B546-5AB16E1EB4FD}"/>
              </a:ext>
            </a:extLst>
          </p:cNvPr>
          <p:cNvGraphicFramePr/>
          <p:nvPr>
            <p:extLst>
              <p:ext uri="{D42A27DB-BD31-4B8C-83A1-F6EECF244321}">
                <p14:modId xmlns:p14="http://schemas.microsoft.com/office/powerpoint/2010/main" val="3712200418"/>
              </p:ext>
            </p:extLst>
          </p:nvPr>
        </p:nvGraphicFramePr>
        <p:xfrm>
          <a:off x="1524000" y="193281"/>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0B6493B7-77E7-D503-D051-26D726498BF3}"/>
              </a:ext>
            </a:extLst>
          </p:cNvPr>
          <p:cNvSpPr txBox="1"/>
          <p:nvPr/>
        </p:nvSpPr>
        <p:spPr>
          <a:xfrm>
            <a:off x="1524000" y="539750"/>
            <a:ext cx="349776" cy="369332"/>
          </a:xfrm>
          <a:prstGeom prst="rect">
            <a:avLst/>
          </a:prstGeom>
          <a:noFill/>
        </p:spPr>
        <p:txBody>
          <a:bodyPr wrap="none" rtlCol="0">
            <a:spAutoFit/>
          </a:bodyPr>
          <a:lstStyle/>
          <a:p>
            <a:r>
              <a:rPr lang="en-US" dirty="0"/>
              <a:t>%</a:t>
            </a:r>
          </a:p>
        </p:txBody>
      </p:sp>
      <p:sp>
        <p:nvSpPr>
          <p:cNvPr id="5" name="TextBox 4">
            <a:extLst>
              <a:ext uri="{FF2B5EF4-FFF2-40B4-BE49-F238E27FC236}">
                <a16:creationId xmlns:a16="http://schemas.microsoft.com/office/drawing/2014/main" id="{74455B01-8AF9-56AE-7479-B9CD803989E8}"/>
              </a:ext>
            </a:extLst>
          </p:cNvPr>
          <p:cNvSpPr txBox="1"/>
          <p:nvPr/>
        </p:nvSpPr>
        <p:spPr>
          <a:xfrm>
            <a:off x="1707466" y="4240045"/>
            <a:ext cx="5844485" cy="923330"/>
          </a:xfrm>
          <a:prstGeom prst="rect">
            <a:avLst/>
          </a:prstGeom>
          <a:noFill/>
        </p:spPr>
        <p:txBody>
          <a:bodyPr wrap="none" rtlCol="0">
            <a:spAutoFit/>
          </a:bodyPr>
          <a:lstStyle/>
          <a:p>
            <a:r>
              <a:rPr lang="en-US" dirty="0"/>
              <a:t>*Only 2 patients repeated CPET after neoadjuvant chemo-IO</a:t>
            </a:r>
          </a:p>
          <a:p>
            <a:r>
              <a:rPr lang="en-US" dirty="0"/>
              <a:t>16 patients had their CPET before the start of neoadjuvant</a:t>
            </a:r>
          </a:p>
          <a:p>
            <a:r>
              <a:rPr lang="en-US" dirty="0"/>
              <a:t>7 patients had their CPET after completion of chemo-IO</a:t>
            </a:r>
          </a:p>
        </p:txBody>
      </p:sp>
      <p:sp>
        <p:nvSpPr>
          <p:cNvPr id="6" name="TextBox 5">
            <a:extLst>
              <a:ext uri="{FF2B5EF4-FFF2-40B4-BE49-F238E27FC236}">
                <a16:creationId xmlns:a16="http://schemas.microsoft.com/office/drawing/2014/main" id="{2D88822C-9CBD-09DF-7AD0-94ADBADE3B5D}"/>
              </a:ext>
            </a:extLst>
          </p:cNvPr>
          <p:cNvSpPr txBox="1"/>
          <p:nvPr/>
        </p:nvSpPr>
        <p:spPr>
          <a:xfrm>
            <a:off x="3538848" y="1567543"/>
            <a:ext cx="947695" cy="369332"/>
          </a:xfrm>
          <a:prstGeom prst="rect">
            <a:avLst/>
          </a:prstGeom>
          <a:noFill/>
        </p:spPr>
        <p:txBody>
          <a:bodyPr wrap="none" rtlCol="0">
            <a:spAutoFit/>
          </a:bodyPr>
          <a:lstStyle/>
          <a:p>
            <a:r>
              <a:rPr lang="en-US" dirty="0"/>
              <a:t>p&lt;0.001</a:t>
            </a:r>
          </a:p>
        </p:txBody>
      </p:sp>
    </p:spTree>
    <p:extLst>
      <p:ext uri="{BB962C8B-B14F-4D97-AF65-F5344CB8AC3E}">
        <p14:creationId xmlns:p14="http://schemas.microsoft.com/office/powerpoint/2010/main" val="941068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DE07DA5-2250-6C41-B546-5AB16E1EB4FD}"/>
              </a:ext>
            </a:extLst>
          </p:cNvPr>
          <p:cNvGraphicFramePr/>
          <p:nvPr>
            <p:extLst>
              <p:ext uri="{D42A27DB-BD31-4B8C-83A1-F6EECF244321}">
                <p14:modId xmlns:p14="http://schemas.microsoft.com/office/powerpoint/2010/main" val="2364713199"/>
              </p:ext>
            </p:extLst>
          </p:nvPr>
        </p:nvGraphicFramePr>
        <p:xfrm>
          <a:off x="1524000" y="53975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CB9974F-2F97-F843-BE5C-CDAA47E0753B}"/>
              </a:ext>
            </a:extLst>
          </p:cNvPr>
          <p:cNvSpPr txBox="1"/>
          <p:nvPr/>
        </p:nvSpPr>
        <p:spPr>
          <a:xfrm>
            <a:off x="1719905" y="4833275"/>
            <a:ext cx="5704190" cy="300082"/>
          </a:xfrm>
          <a:prstGeom prst="rect">
            <a:avLst/>
          </a:prstGeom>
          <a:noFill/>
        </p:spPr>
        <p:txBody>
          <a:bodyPr wrap="none" rtlCol="0">
            <a:spAutoFit/>
          </a:bodyPr>
          <a:lstStyle/>
          <a:p>
            <a:r>
              <a:rPr lang="en-US" sz="1350" i="1" dirty="0">
                <a:solidFill>
                  <a:schemeClr val="accent5">
                    <a:lumMod val="50000"/>
                  </a:schemeClr>
                </a:solidFill>
              </a:rPr>
              <a:t>Checkmate data from Forde PM et al. N </a:t>
            </a:r>
            <a:r>
              <a:rPr lang="en-US" sz="1350" i="1" dirty="0" err="1">
                <a:solidFill>
                  <a:schemeClr val="accent5">
                    <a:lumMod val="50000"/>
                  </a:schemeClr>
                </a:solidFill>
              </a:rPr>
              <a:t>Engl</a:t>
            </a:r>
            <a:r>
              <a:rPr lang="en-US" sz="1350" i="1" dirty="0">
                <a:solidFill>
                  <a:schemeClr val="accent5">
                    <a:lumMod val="50000"/>
                  </a:schemeClr>
                </a:solidFill>
              </a:rPr>
              <a:t> J Med. 2022 May 26;386(21):1973</a:t>
            </a:r>
          </a:p>
        </p:txBody>
      </p:sp>
      <p:sp>
        <p:nvSpPr>
          <p:cNvPr id="4" name="TextBox 3">
            <a:extLst>
              <a:ext uri="{FF2B5EF4-FFF2-40B4-BE49-F238E27FC236}">
                <a16:creationId xmlns:a16="http://schemas.microsoft.com/office/drawing/2014/main" id="{0B6493B7-77E7-D503-D051-26D726498BF3}"/>
              </a:ext>
            </a:extLst>
          </p:cNvPr>
          <p:cNvSpPr txBox="1"/>
          <p:nvPr/>
        </p:nvSpPr>
        <p:spPr>
          <a:xfrm>
            <a:off x="1524000" y="539750"/>
            <a:ext cx="349776"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164566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DE07DA5-2250-6C41-B546-5AB16E1EB4FD}"/>
              </a:ext>
            </a:extLst>
          </p:cNvPr>
          <p:cNvGraphicFramePr/>
          <p:nvPr>
            <p:extLst>
              <p:ext uri="{D42A27DB-BD31-4B8C-83A1-F6EECF244321}">
                <p14:modId xmlns:p14="http://schemas.microsoft.com/office/powerpoint/2010/main" val="4282896894"/>
              </p:ext>
            </p:extLst>
          </p:nvPr>
        </p:nvGraphicFramePr>
        <p:xfrm>
          <a:off x="1524000" y="53975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CB9974F-2F97-F843-BE5C-CDAA47E0753B}"/>
              </a:ext>
            </a:extLst>
          </p:cNvPr>
          <p:cNvSpPr txBox="1"/>
          <p:nvPr/>
        </p:nvSpPr>
        <p:spPr>
          <a:xfrm>
            <a:off x="1719905" y="4833275"/>
            <a:ext cx="5704190" cy="300082"/>
          </a:xfrm>
          <a:prstGeom prst="rect">
            <a:avLst/>
          </a:prstGeom>
          <a:noFill/>
        </p:spPr>
        <p:txBody>
          <a:bodyPr wrap="none" rtlCol="0">
            <a:spAutoFit/>
          </a:bodyPr>
          <a:lstStyle/>
          <a:p>
            <a:r>
              <a:rPr lang="en-US" sz="1350" i="1" dirty="0">
                <a:solidFill>
                  <a:schemeClr val="accent5">
                    <a:lumMod val="50000"/>
                  </a:schemeClr>
                </a:solidFill>
              </a:rPr>
              <a:t>Checkmate data from Forde PM et al. N </a:t>
            </a:r>
            <a:r>
              <a:rPr lang="en-US" sz="1350" i="1" dirty="0" err="1">
                <a:solidFill>
                  <a:schemeClr val="accent5">
                    <a:lumMod val="50000"/>
                  </a:schemeClr>
                </a:solidFill>
              </a:rPr>
              <a:t>Engl</a:t>
            </a:r>
            <a:r>
              <a:rPr lang="en-US" sz="1350" i="1" dirty="0">
                <a:solidFill>
                  <a:schemeClr val="accent5">
                    <a:lumMod val="50000"/>
                  </a:schemeClr>
                </a:solidFill>
              </a:rPr>
              <a:t> J Med. 2022 May 26;386(21):1973</a:t>
            </a:r>
          </a:p>
        </p:txBody>
      </p:sp>
      <p:sp>
        <p:nvSpPr>
          <p:cNvPr id="4" name="TextBox 3">
            <a:extLst>
              <a:ext uri="{FF2B5EF4-FFF2-40B4-BE49-F238E27FC236}">
                <a16:creationId xmlns:a16="http://schemas.microsoft.com/office/drawing/2014/main" id="{0B6493B7-77E7-D503-D051-26D726498BF3}"/>
              </a:ext>
            </a:extLst>
          </p:cNvPr>
          <p:cNvSpPr txBox="1"/>
          <p:nvPr/>
        </p:nvSpPr>
        <p:spPr>
          <a:xfrm>
            <a:off x="1524000" y="539750"/>
            <a:ext cx="349776"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3116248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19" name="Rectangle 18">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9F33E89-E8D9-D2C2-BCFF-C0A057FD5336}"/>
              </a:ext>
            </a:extLst>
          </p:cNvPr>
          <p:cNvSpPr>
            <a:spLocks noGrp="1"/>
          </p:cNvSpPr>
          <p:nvPr>
            <p:ph type="title"/>
          </p:nvPr>
        </p:nvSpPr>
        <p:spPr>
          <a:xfrm>
            <a:off x="413147" y="273843"/>
            <a:ext cx="8317705" cy="994173"/>
          </a:xfrm>
        </p:spPr>
        <p:txBody>
          <a:bodyPr>
            <a:normAutofit/>
          </a:bodyPr>
          <a:lstStyle/>
          <a:p>
            <a:r>
              <a:rPr lang="en-GB" sz="3000"/>
              <a:t>Surgical outcomes</a:t>
            </a:r>
          </a:p>
        </p:txBody>
      </p:sp>
      <p:graphicFrame>
        <p:nvGraphicFramePr>
          <p:cNvPr id="4" name="Content Placeholder 3">
            <a:extLst>
              <a:ext uri="{FF2B5EF4-FFF2-40B4-BE49-F238E27FC236}">
                <a16:creationId xmlns:a16="http://schemas.microsoft.com/office/drawing/2014/main" id="{219CCAA8-D7F4-CEBC-D927-674B0CF66125}"/>
              </a:ext>
            </a:extLst>
          </p:cNvPr>
          <p:cNvGraphicFramePr>
            <a:graphicFrameLocks noGrp="1"/>
          </p:cNvGraphicFramePr>
          <p:nvPr>
            <p:ph idx="1"/>
            <p:extLst>
              <p:ext uri="{D42A27DB-BD31-4B8C-83A1-F6EECF244321}">
                <p14:modId xmlns:p14="http://schemas.microsoft.com/office/powerpoint/2010/main" val="2578748211"/>
              </p:ext>
            </p:extLst>
          </p:nvPr>
        </p:nvGraphicFramePr>
        <p:xfrm>
          <a:off x="410766" y="1821473"/>
          <a:ext cx="8320089" cy="3010167"/>
        </p:xfrm>
        <a:graphic>
          <a:graphicData uri="http://schemas.openxmlformats.org/drawingml/2006/table">
            <a:tbl>
              <a:tblPr firstRow="1" bandRow="1"/>
              <a:tblGrid>
                <a:gridCol w="3149223">
                  <a:extLst>
                    <a:ext uri="{9D8B030D-6E8A-4147-A177-3AD203B41FA5}">
                      <a16:colId xmlns:a16="http://schemas.microsoft.com/office/drawing/2014/main" val="1654951176"/>
                    </a:ext>
                  </a:extLst>
                </a:gridCol>
                <a:gridCol w="2881680">
                  <a:extLst>
                    <a:ext uri="{9D8B030D-6E8A-4147-A177-3AD203B41FA5}">
                      <a16:colId xmlns:a16="http://schemas.microsoft.com/office/drawing/2014/main" val="4202685927"/>
                    </a:ext>
                  </a:extLst>
                </a:gridCol>
                <a:gridCol w="2289186">
                  <a:extLst>
                    <a:ext uri="{9D8B030D-6E8A-4147-A177-3AD203B41FA5}">
                      <a16:colId xmlns:a16="http://schemas.microsoft.com/office/drawing/2014/main" val="2148008093"/>
                    </a:ext>
                  </a:extLst>
                </a:gridCol>
              </a:tblGrid>
              <a:tr h="334463">
                <a:tc>
                  <a:txBody>
                    <a:bodyPr/>
                    <a:lstStyle/>
                    <a:p>
                      <a:pPr algn="l" fontAlgn="b"/>
                      <a:r>
                        <a:rPr lang="en-GB" sz="1900" b="1" i="0" u="none" strike="noStrike">
                          <a:solidFill>
                            <a:srgbClr val="FFFFFF"/>
                          </a:solidFill>
                          <a:effectLst/>
                          <a:latin typeface="Calibri" panose="020F0502020204030204" pitchFamily="34" charset="0"/>
                        </a:rPr>
                        <a:t>Outcome</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900" b="1" i="0" u="none" strike="noStrike">
                          <a:solidFill>
                            <a:srgbClr val="FFFFFF"/>
                          </a:solidFill>
                          <a:effectLst/>
                          <a:latin typeface="Calibri" panose="020F0502020204030204" pitchFamily="34" charset="0"/>
                        </a:rPr>
                        <a:t>Checkmate 816 (%)</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900" b="1" i="0" u="none" strike="noStrike">
                          <a:solidFill>
                            <a:srgbClr val="FFFFFF"/>
                          </a:solidFill>
                          <a:effectLst/>
                          <a:latin typeface="Calibri" panose="020F0502020204030204" pitchFamily="34" charset="0"/>
                        </a:rPr>
                        <a:t>Leeds data (%)</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833354344"/>
                  </a:ext>
                </a:extLst>
              </a:tr>
              <a:tr h="334463">
                <a:tc>
                  <a:txBody>
                    <a:bodyPr/>
                    <a:lstStyle/>
                    <a:p>
                      <a:pPr algn="l" fontAlgn="b"/>
                      <a:r>
                        <a:rPr lang="en-GB" sz="1900" b="0" i="0" u="none" strike="noStrike">
                          <a:solidFill>
                            <a:srgbClr val="000000"/>
                          </a:solidFill>
                          <a:effectLst/>
                          <a:latin typeface="Calibri" panose="020F0502020204030204" pitchFamily="34" charset="0"/>
                        </a:rPr>
                        <a:t>Pneumonectomy</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900" b="0" i="0" u="none" strike="noStrike">
                          <a:solidFill>
                            <a:srgbClr val="000000"/>
                          </a:solidFill>
                          <a:effectLst/>
                          <a:latin typeface="Calibri" panose="020F0502020204030204" pitchFamily="34" charset="0"/>
                        </a:rPr>
                        <a:t>16.80%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900" b="0" i="0" u="none" strike="noStrike">
                          <a:solidFill>
                            <a:srgbClr val="000000"/>
                          </a:solidFill>
                          <a:effectLst/>
                          <a:latin typeface="Calibri" panose="020F0502020204030204" pitchFamily="34" charset="0"/>
                        </a:rPr>
                        <a:t>3%</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234075936"/>
                  </a:ext>
                </a:extLst>
              </a:tr>
              <a:tr h="334463">
                <a:tc>
                  <a:txBody>
                    <a:bodyPr/>
                    <a:lstStyle/>
                    <a:p>
                      <a:pPr algn="l" fontAlgn="b"/>
                      <a:r>
                        <a:rPr lang="en-GB" sz="1900" b="0" i="0" u="none" strike="noStrike">
                          <a:solidFill>
                            <a:srgbClr val="000000"/>
                          </a:solidFill>
                          <a:effectLst/>
                          <a:latin typeface="Calibri" panose="020F0502020204030204" pitchFamily="34" charset="0"/>
                        </a:rPr>
                        <a:t>Bilobectomy </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900" b="0" i="0" u="none" strike="noStrike">
                          <a:solidFill>
                            <a:srgbClr val="000000"/>
                          </a:solidFill>
                          <a:effectLst/>
                          <a:latin typeface="Calibri" panose="020F0502020204030204" pitchFamily="34" charset="0"/>
                        </a:rPr>
                        <a:t>2.0%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900" b="0" i="0" u="none" strike="noStrike">
                          <a:solidFill>
                            <a:srgbClr val="000000"/>
                          </a:solidFill>
                          <a:effectLst/>
                          <a:latin typeface="Calibri" panose="020F0502020204030204" pitchFamily="34" charset="0"/>
                        </a:rPr>
                        <a:t>12%</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498614600"/>
                  </a:ext>
                </a:extLst>
              </a:tr>
              <a:tr h="334463">
                <a:tc>
                  <a:txBody>
                    <a:bodyPr/>
                    <a:lstStyle/>
                    <a:p>
                      <a:pPr algn="l" fontAlgn="b"/>
                      <a:r>
                        <a:rPr lang="en-GB" sz="1900" b="0" i="0" u="none" strike="noStrike">
                          <a:solidFill>
                            <a:srgbClr val="000000"/>
                          </a:solidFill>
                          <a:effectLst/>
                          <a:latin typeface="Calibri" panose="020F0502020204030204" pitchFamily="34" charset="0"/>
                        </a:rPr>
                        <a:t>Lobectomy</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900" b="0" i="0" u="none" strike="noStrike">
                          <a:solidFill>
                            <a:srgbClr val="000000"/>
                          </a:solidFill>
                          <a:effectLst/>
                          <a:latin typeface="Calibri" panose="020F0502020204030204" pitchFamily="34" charset="0"/>
                        </a:rPr>
                        <a:t>77.20%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900" b="0" i="0" u="none" strike="noStrike">
                          <a:solidFill>
                            <a:srgbClr val="000000"/>
                          </a:solidFill>
                          <a:effectLst/>
                          <a:latin typeface="Calibri" panose="020F0502020204030204" pitchFamily="34" charset="0"/>
                        </a:rPr>
                        <a:t>82%</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379574703"/>
                  </a:ext>
                </a:extLst>
              </a:tr>
              <a:tr h="334463">
                <a:tc>
                  <a:txBody>
                    <a:bodyPr/>
                    <a:lstStyle/>
                    <a:p>
                      <a:pPr algn="l" fontAlgn="b"/>
                      <a:r>
                        <a:rPr lang="en-GB" sz="1900" b="0" i="0" u="none" strike="noStrike">
                          <a:solidFill>
                            <a:srgbClr val="000000"/>
                          </a:solidFill>
                          <a:effectLst/>
                          <a:latin typeface="Calibri" panose="020F0502020204030204" pitchFamily="34" charset="0"/>
                        </a:rPr>
                        <a:t>Minimally invasive</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900" b="0" i="0" u="none" strike="noStrike">
                          <a:solidFill>
                            <a:srgbClr val="000000"/>
                          </a:solidFill>
                          <a:effectLst/>
                          <a:latin typeface="Calibri" panose="020F0502020204030204" pitchFamily="34" charset="0"/>
                        </a:rPr>
                        <a:t>29.50%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900" b="0" i="0" u="none" strike="noStrike">
                          <a:solidFill>
                            <a:srgbClr val="000000"/>
                          </a:solidFill>
                          <a:effectLst/>
                          <a:latin typeface="Calibri" panose="020F0502020204030204" pitchFamily="34" charset="0"/>
                        </a:rPr>
                        <a:t>91%</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632368533"/>
                  </a:ext>
                </a:extLst>
              </a:tr>
              <a:tr h="334463">
                <a:tc>
                  <a:txBody>
                    <a:bodyPr/>
                    <a:lstStyle/>
                    <a:p>
                      <a:pPr algn="l" fontAlgn="b"/>
                      <a:r>
                        <a:rPr lang="en-GB" sz="1900" b="0" i="0" u="none" strike="noStrike">
                          <a:solidFill>
                            <a:srgbClr val="000000"/>
                          </a:solidFill>
                          <a:effectLst/>
                          <a:latin typeface="Calibri" panose="020F0502020204030204" pitchFamily="34" charset="0"/>
                        </a:rPr>
                        <a:t>Conversion rate</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900" b="0" i="0" u="none" strike="noStrike">
                          <a:solidFill>
                            <a:srgbClr val="000000"/>
                          </a:solidFill>
                          <a:effectLst/>
                          <a:latin typeface="Calibri" panose="020F0502020204030204" pitchFamily="34" charset="0"/>
                        </a:rPr>
                        <a:t>11.40%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900" b="0" i="0" u="none" strike="noStrike" dirty="0">
                          <a:solidFill>
                            <a:srgbClr val="000000"/>
                          </a:solidFill>
                          <a:effectLst/>
                          <a:latin typeface="Calibri" panose="020F0502020204030204" pitchFamily="34" charset="0"/>
                        </a:rPr>
                        <a:t>23%</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751000607"/>
                  </a:ext>
                </a:extLst>
              </a:tr>
              <a:tr h="334463">
                <a:tc>
                  <a:txBody>
                    <a:bodyPr/>
                    <a:lstStyle/>
                    <a:p>
                      <a:pPr algn="l" fontAlgn="b"/>
                      <a:r>
                        <a:rPr lang="en-GB" sz="1900" b="0" i="0" u="none" strike="noStrike" dirty="0">
                          <a:solidFill>
                            <a:srgbClr val="000000"/>
                          </a:solidFill>
                          <a:effectLst/>
                          <a:latin typeface="Calibri" panose="020F0502020204030204" pitchFamily="34" charset="0"/>
                        </a:rPr>
                        <a:t>Surgery duration (median, IQR)</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900" b="0" i="0" u="none" strike="noStrike">
                          <a:solidFill>
                            <a:srgbClr val="000000"/>
                          </a:solidFill>
                          <a:effectLst/>
                          <a:latin typeface="Calibri" panose="020F0502020204030204" pitchFamily="34" charset="0"/>
                        </a:rPr>
                        <a:t>184’</a:t>
                      </a:r>
                      <a:endParaRPr lang="en-GB" sz="19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900" b="0" i="0" u="none" strike="noStrike" dirty="0">
                          <a:solidFill>
                            <a:srgbClr val="000000"/>
                          </a:solidFill>
                          <a:effectLst/>
                          <a:latin typeface="Calibri" panose="020F0502020204030204" pitchFamily="34" charset="0"/>
                        </a:rPr>
                        <a:t>183’ [136-224]</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009028754"/>
                  </a:ext>
                </a:extLst>
              </a:tr>
              <a:tr h="334463">
                <a:tc>
                  <a:txBody>
                    <a:bodyPr/>
                    <a:lstStyle/>
                    <a:p>
                      <a:pPr algn="l" fontAlgn="b"/>
                      <a:r>
                        <a:rPr lang="en-GB" sz="1900" b="0" i="0" u="none" strike="noStrike">
                          <a:solidFill>
                            <a:srgbClr val="000000"/>
                          </a:solidFill>
                          <a:effectLst/>
                          <a:latin typeface="Calibri" panose="020F0502020204030204" pitchFamily="34" charset="0"/>
                        </a:rPr>
                        <a:t>LoS (days)</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900" b="0" i="0" u="none" strike="noStrike">
                          <a:solidFill>
                            <a:srgbClr val="000000"/>
                          </a:solidFill>
                          <a:effectLst/>
                          <a:latin typeface="Calibri" panose="020F0502020204030204" pitchFamily="34" charset="0"/>
                        </a:rPr>
                        <a:t>10 [7 - 14]</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900" b="0" i="0" u="none" strike="noStrike">
                          <a:solidFill>
                            <a:srgbClr val="000000"/>
                          </a:solidFill>
                          <a:effectLst/>
                          <a:latin typeface="Calibri" panose="020F0502020204030204" pitchFamily="34" charset="0"/>
                        </a:rPr>
                        <a:t>4 [3 - 7]</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363736688"/>
                  </a:ext>
                </a:extLst>
              </a:tr>
              <a:tr h="334463">
                <a:tc>
                  <a:txBody>
                    <a:bodyPr/>
                    <a:lstStyle/>
                    <a:p>
                      <a:pPr algn="l" fontAlgn="b"/>
                      <a:r>
                        <a:rPr lang="en-GB" sz="1900" b="0" i="0" u="none" strike="noStrike" dirty="0">
                          <a:solidFill>
                            <a:srgbClr val="000000"/>
                          </a:solidFill>
                          <a:effectLst/>
                          <a:latin typeface="Calibri" panose="020F0502020204030204" pitchFamily="34" charset="0"/>
                        </a:rPr>
                        <a:t>Treatment related mortality</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900" b="0" i="0" u="none" strike="noStrike">
                          <a:solidFill>
                            <a:srgbClr val="000000"/>
                          </a:solidFill>
                          <a:effectLst/>
                          <a:latin typeface="Calibri" panose="020F0502020204030204" pitchFamily="34" charset="0"/>
                        </a:rPr>
                        <a:t>1.3%</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900" b="0" i="0" u="none" strike="noStrike" dirty="0">
                          <a:solidFill>
                            <a:srgbClr val="000000"/>
                          </a:solidFill>
                          <a:effectLst/>
                          <a:latin typeface="Calibri" panose="020F0502020204030204" pitchFamily="34" charset="0"/>
                        </a:rPr>
                        <a:t>5.7% (no.2)</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495481119"/>
                  </a:ext>
                </a:extLst>
              </a:tr>
            </a:tbl>
          </a:graphicData>
        </a:graphic>
      </p:graphicFrame>
    </p:spTree>
    <p:extLst>
      <p:ext uri="{BB962C8B-B14F-4D97-AF65-F5344CB8AC3E}">
        <p14:creationId xmlns:p14="http://schemas.microsoft.com/office/powerpoint/2010/main" val="1722883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0EDA-59AF-BF7E-1D57-0833D501AFFD}"/>
              </a:ext>
            </a:extLst>
          </p:cNvPr>
          <p:cNvSpPr>
            <a:spLocks noGrp="1"/>
          </p:cNvSpPr>
          <p:nvPr>
            <p:ph type="title"/>
          </p:nvPr>
        </p:nvSpPr>
        <p:spPr>
          <a:xfrm>
            <a:off x="457200" y="38819"/>
            <a:ext cx="8229600" cy="751897"/>
          </a:xfrm>
        </p:spPr>
        <p:txBody>
          <a:bodyPr/>
          <a:lstStyle/>
          <a:p>
            <a:r>
              <a:rPr lang="en-US" dirty="0"/>
              <a:t>Surgical complexity</a:t>
            </a:r>
          </a:p>
        </p:txBody>
      </p:sp>
      <p:pic>
        <p:nvPicPr>
          <p:cNvPr id="7" name="Content Placeholder 6">
            <a:extLst>
              <a:ext uri="{FF2B5EF4-FFF2-40B4-BE49-F238E27FC236}">
                <a16:creationId xmlns:a16="http://schemas.microsoft.com/office/drawing/2014/main" id="{AE6BF666-D554-DAA4-2C4B-1C38C1F21B91}"/>
              </a:ext>
            </a:extLst>
          </p:cNvPr>
          <p:cNvPicPr>
            <a:picLocks noGrp="1" noChangeAspect="1"/>
          </p:cNvPicPr>
          <p:nvPr>
            <p:ph idx="1"/>
          </p:nvPr>
        </p:nvPicPr>
        <p:blipFill>
          <a:blip r:embed="rId2"/>
          <a:stretch>
            <a:fillRect/>
          </a:stretch>
        </p:blipFill>
        <p:spPr>
          <a:xfrm>
            <a:off x="1816924" y="1035361"/>
            <a:ext cx="4845133" cy="3511361"/>
          </a:xfrm>
          <a:prstGeom prst="rect">
            <a:avLst/>
          </a:prstGeom>
        </p:spPr>
      </p:pic>
      <p:sp>
        <p:nvSpPr>
          <p:cNvPr id="8" name="TextBox 7">
            <a:extLst>
              <a:ext uri="{FF2B5EF4-FFF2-40B4-BE49-F238E27FC236}">
                <a16:creationId xmlns:a16="http://schemas.microsoft.com/office/drawing/2014/main" id="{73D50AF9-4B99-2D3C-CEC9-17CBED7060C9}"/>
              </a:ext>
            </a:extLst>
          </p:cNvPr>
          <p:cNvSpPr txBox="1"/>
          <p:nvPr/>
        </p:nvSpPr>
        <p:spPr>
          <a:xfrm>
            <a:off x="1934740" y="4773882"/>
            <a:ext cx="5707653" cy="369332"/>
          </a:xfrm>
          <a:prstGeom prst="rect">
            <a:avLst/>
          </a:prstGeom>
          <a:noFill/>
        </p:spPr>
        <p:txBody>
          <a:bodyPr wrap="none" rtlCol="0">
            <a:spAutoFit/>
          </a:bodyPr>
          <a:lstStyle/>
          <a:p>
            <a:r>
              <a:rPr lang="en-US" dirty="0"/>
              <a:t>Courtesy of Mara B </a:t>
            </a:r>
            <a:r>
              <a:rPr lang="en-US" dirty="0" err="1"/>
              <a:t>Antonoff</a:t>
            </a:r>
            <a:r>
              <a:rPr lang="en-US" dirty="0"/>
              <a:t>, MD Anderson Cancer Center</a:t>
            </a:r>
          </a:p>
        </p:txBody>
      </p:sp>
    </p:spTree>
    <p:extLst>
      <p:ext uri="{BB962C8B-B14F-4D97-AF65-F5344CB8AC3E}">
        <p14:creationId xmlns:p14="http://schemas.microsoft.com/office/powerpoint/2010/main" val="2798988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0EDA-59AF-BF7E-1D57-0833D501AFFD}"/>
              </a:ext>
            </a:extLst>
          </p:cNvPr>
          <p:cNvSpPr>
            <a:spLocks noGrp="1"/>
          </p:cNvSpPr>
          <p:nvPr>
            <p:ph type="title"/>
          </p:nvPr>
        </p:nvSpPr>
        <p:spPr>
          <a:xfrm>
            <a:off x="457200" y="3934"/>
            <a:ext cx="8229600" cy="584980"/>
          </a:xfrm>
        </p:spPr>
        <p:txBody>
          <a:bodyPr>
            <a:normAutofit/>
          </a:bodyPr>
          <a:lstStyle/>
          <a:p>
            <a:r>
              <a:rPr lang="en-US" sz="2800" dirty="0"/>
              <a:t>Surgical complexity</a:t>
            </a:r>
          </a:p>
        </p:txBody>
      </p:sp>
      <p:pic>
        <p:nvPicPr>
          <p:cNvPr id="7" name="Content Placeholder 6">
            <a:extLst>
              <a:ext uri="{FF2B5EF4-FFF2-40B4-BE49-F238E27FC236}">
                <a16:creationId xmlns:a16="http://schemas.microsoft.com/office/drawing/2014/main" id="{AE6BF666-D554-DAA4-2C4B-1C38C1F21B91}"/>
              </a:ext>
            </a:extLst>
          </p:cNvPr>
          <p:cNvPicPr>
            <a:picLocks noGrp="1" noChangeAspect="1"/>
          </p:cNvPicPr>
          <p:nvPr>
            <p:ph idx="1"/>
          </p:nvPr>
        </p:nvPicPr>
        <p:blipFill>
          <a:blip r:embed="rId2"/>
          <a:stretch>
            <a:fillRect/>
          </a:stretch>
        </p:blipFill>
        <p:spPr>
          <a:xfrm>
            <a:off x="896049" y="697408"/>
            <a:ext cx="4799841" cy="3394075"/>
          </a:xfrm>
          <a:prstGeom prst="rect">
            <a:avLst/>
          </a:prstGeom>
        </p:spPr>
      </p:pic>
      <p:sp>
        <p:nvSpPr>
          <p:cNvPr id="3" name="TextBox 2">
            <a:extLst>
              <a:ext uri="{FF2B5EF4-FFF2-40B4-BE49-F238E27FC236}">
                <a16:creationId xmlns:a16="http://schemas.microsoft.com/office/drawing/2014/main" id="{BEC6C2C9-0A8A-C66E-8C83-93C43E219A01}"/>
              </a:ext>
            </a:extLst>
          </p:cNvPr>
          <p:cNvSpPr txBox="1"/>
          <p:nvPr/>
        </p:nvSpPr>
        <p:spPr>
          <a:xfrm>
            <a:off x="6234545" y="3638121"/>
            <a:ext cx="301686" cy="369332"/>
          </a:xfrm>
          <a:prstGeom prst="rect">
            <a:avLst/>
          </a:prstGeom>
          <a:noFill/>
        </p:spPr>
        <p:txBody>
          <a:bodyPr wrap="none" rtlCol="0">
            <a:spAutoFit/>
          </a:bodyPr>
          <a:lstStyle/>
          <a:p>
            <a:r>
              <a:rPr lang="en-US" dirty="0"/>
              <a:t>3</a:t>
            </a:r>
          </a:p>
        </p:txBody>
      </p:sp>
      <p:sp>
        <p:nvSpPr>
          <p:cNvPr id="4" name="TextBox 3">
            <a:extLst>
              <a:ext uri="{FF2B5EF4-FFF2-40B4-BE49-F238E27FC236}">
                <a16:creationId xmlns:a16="http://schemas.microsoft.com/office/drawing/2014/main" id="{F8DB5EA2-CB38-BC25-1B34-A5D4AC3C4F11}"/>
              </a:ext>
            </a:extLst>
          </p:cNvPr>
          <p:cNvSpPr txBox="1"/>
          <p:nvPr/>
        </p:nvSpPr>
        <p:spPr>
          <a:xfrm>
            <a:off x="6234545" y="2763285"/>
            <a:ext cx="301686" cy="369332"/>
          </a:xfrm>
          <a:prstGeom prst="rect">
            <a:avLst/>
          </a:prstGeom>
          <a:noFill/>
        </p:spPr>
        <p:txBody>
          <a:bodyPr wrap="none" rtlCol="0">
            <a:spAutoFit/>
          </a:bodyPr>
          <a:lstStyle/>
          <a:p>
            <a:r>
              <a:rPr lang="en-US" dirty="0"/>
              <a:t>3</a:t>
            </a:r>
          </a:p>
        </p:txBody>
      </p:sp>
      <p:sp>
        <p:nvSpPr>
          <p:cNvPr id="5" name="TextBox 4">
            <a:extLst>
              <a:ext uri="{FF2B5EF4-FFF2-40B4-BE49-F238E27FC236}">
                <a16:creationId xmlns:a16="http://schemas.microsoft.com/office/drawing/2014/main" id="{6BC89BED-8CC1-B1F6-2EF5-EA9D54C5DA2E}"/>
              </a:ext>
            </a:extLst>
          </p:cNvPr>
          <p:cNvSpPr txBox="1"/>
          <p:nvPr/>
        </p:nvSpPr>
        <p:spPr>
          <a:xfrm>
            <a:off x="6234545" y="1888449"/>
            <a:ext cx="301686" cy="369332"/>
          </a:xfrm>
          <a:prstGeom prst="rect">
            <a:avLst/>
          </a:prstGeom>
          <a:noFill/>
        </p:spPr>
        <p:txBody>
          <a:bodyPr wrap="square" rtlCol="0">
            <a:spAutoFit/>
          </a:bodyPr>
          <a:lstStyle/>
          <a:p>
            <a:r>
              <a:rPr lang="en-US" dirty="0"/>
              <a:t>2</a:t>
            </a:r>
          </a:p>
        </p:txBody>
      </p:sp>
      <p:sp>
        <p:nvSpPr>
          <p:cNvPr id="6" name="TextBox 5">
            <a:extLst>
              <a:ext uri="{FF2B5EF4-FFF2-40B4-BE49-F238E27FC236}">
                <a16:creationId xmlns:a16="http://schemas.microsoft.com/office/drawing/2014/main" id="{46006754-6B39-9C4B-501C-B5864C54F5F9}"/>
              </a:ext>
            </a:extLst>
          </p:cNvPr>
          <p:cNvSpPr txBox="1"/>
          <p:nvPr/>
        </p:nvSpPr>
        <p:spPr>
          <a:xfrm>
            <a:off x="6234545" y="928607"/>
            <a:ext cx="301686" cy="369332"/>
          </a:xfrm>
          <a:prstGeom prst="rect">
            <a:avLst/>
          </a:prstGeom>
          <a:noFill/>
        </p:spPr>
        <p:txBody>
          <a:bodyPr wrap="none" rtlCol="0">
            <a:spAutoFit/>
          </a:bodyPr>
          <a:lstStyle/>
          <a:p>
            <a:r>
              <a:rPr lang="en-US" dirty="0"/>
              <a:t>3</a:t>
            </a:r>
          </a:p>
        </p:txBody>
      </p:sp>
      <p:sp>
        <p:nvSpPr>
          <p:cNvPr id="9" name="TextBox 8">
            <a:extLst>
              <a:ext uri="{FF2B5EF4-FFF2-40B4-BE49-F238E27FC236}">
                <a16:creationId xmlns:a16="http://schemas.microsoft.com/office/drawing/2014/main" id="{D914AB6D-1B2D-5357-3BB9-3C92270C6D0F}"/>
              </a:ext>
            </a:extLst>
          </p:cNvPr>
          <p:cNvSpPr txBox="1"/>
          <p:nvPr/>
        </p:nvSpPr>
        <p:spPr>
          <a:xfrm>
            <a:off x="5807570" y="509231"/>
            <a:ext cx="1457322" cy="369332"/>
          </a:xfrm>
          <a:prstGeom prst="rect">
            <a:avLst/>
          </a:prstGeom>
          <a:noFill/>
        </p:spPr>
        <p:txBody>
          <a:bodyPr wrap="none" rtlCol="0">
            <a:spAutoFit/>
          </a:bodyPr>
          <a:lstStyle/>
          <a:p>
            <a:r>
              <a:rPr lang="en-US" dirty="0"/>
              <a:t>Median score</a:t>
            </a:r>
          </a:p>
        </p:txBody>
      </p:sp>
      <p:sp>
        <p:nvSpPr>
          <p:cNvPr id="10" name="TextBox 9">
            <a:extLst>
              <a:ext uri="{FF2B5EF4-FFF2-40B4-BE49-F238E27FC236}">
                <a16:creationId xmlns:a16="http://schemas.microsoft.com/office/drawing/2014/main" id="{868FDBFD-F68D-EF87-3A4B-937EB92A4FF8}"/>
              </a:ext>
            </a:extLst>
          </p:cNvPr>
          <p:cNvSpPr txBox="1"/>
          <p:nvPr/>
        </p:nvSpPr>
        <p:spPr>
          <a:xfrm>
            <a:off x="863285" y="4299567"/>
            <a:ext cx="4832605" cy="369332"/>
          </a:xfrm>
          <a:prstGeom prst="rect">
            <a:avLst/>
          </a:prstGeom>
          <a:solidFill>
            <a:schemeClr val="accent1">
              <a:lumMod val="20000"/>
              <a:lumOff val="80000"/>
            </a:schemeClr>
          </a:solidFill>
          <a:effectLst>
            <a:softEdge rad="12700"/>
          </a:effectLst>
        </p:spPr>
        <p:txBody>
          <a:bodyPr wrap="none" rtlCol="0">
            <a:spAutoFit/>
          </a:bodyPr>
          <a:lstStyle/>
          <a:p>
            <a:r>
              <a:rPr lang="en-US" dirty="0"/>
              <a:t>Median estimated blood loss 100 ml (IQR 50-200)</a:t>
            </a:r>
          </a:p>
        </p:txBody>
      </p:sp>
    </p:spTree>
    <p:extLst>
      <p:ext uri="{BB962C8B-B14F-4D97-AF65-F5344CB8AC3E}">
        <p14:creationId xmlns:p14="http://schemas.microsoft.com/office/powerpoint/2010/main" val="2369614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7D148A-243F-3899-9E1D-0117887C3613}"/>
              </a:ext>
            </a:extLst>
          </p:cNvPr>
          <p:cNvSpPr>
            <a:spLocks noGrp="1"/>
          </p:cNvSpPr>
          <p:nvPr>
            <p:ph type="title"/>
          </p:nvPr>
        </p:nvSpPr>
        <p:spPr>
          <a:xfrm>
            <a:off x="479160" y="313182"/>
            <a:ext cx="8182230" cy="937045"/>
          </a:xfrm>
        </p:spPr>
        <p:txBody>
          <a:bodyPr vert="horz" lIns="91440" tIns="45720" rIns="91440" bIns="45720" rtlCol="0" anchor="ctr">
            <a:normAutofit/>
          </a:bodyPr>
          <a:lstStyle/>
          <a:p>
            <a:pPr defTabSz="914400">
              <a:lnSpc>
                <a:spcPct val="90000"/>
              </a:lnSpc>
            </a:pPr>
            <a:r>
              <a:rPr lang="en-US" sz="3600" kern="1200" dirty="0">
                <a:solidFill>
                  <a:schemeClr val="tx1"/>
                </a:solidFill>
                <a:latin typeface="+mj-lt"/>
                <a:ea typeface="+mj-ea"/>
                <a:cs typeface="+mj-cs"/>
              </a:rPr>
              <a:t>Postoperative pathological outcomes </a:t>
            </a:r>
          </a:p>
        </p:txBody>
      </p:sp>
      <p:sp>
        <p:nvSpPr>
          <p:cNvPr id="3" name="TextBox 2">
            <a:extLst>
              <a:ext uri="{FF2B5EF4-FFF2-40B4-BE49-F238E27FC236}">
                <a16:creationId xmlns:a16="http://schemas.microsoft.com/office/drawing/2014/main" id="{4889E6EA-24B7-0015-E2A7-097A3821398B}"/>
              </a:ext>
            </a:extLst>
          </p:cNvPr>
          <p:cNvSpPr txBox="1"/>
          <p:nvPr/>
        </p:nvSpPr>
        <p:spPr>
          <a:xfrm>
            <a:off x="479160" y="1357155"/>
            <a:ext cx="8182233" cy="515555"/>
          </a:xfrm>
          <a:prstGeom prst="rect">
            <a:avLst/>
          </a:prstGeom>
        </p:spPr>
        <p:txBody>
          <a:bodyPr vert="horz" lIns="91440" tIns="45720" rIns="91440" bIns="45720" rtlCol="0" anchor="ctr">
            <a:normAutofit/>
          </a:bodyPr>
          <a:lstStyle/>
          <a:p>
            <a:pPr algn="ctr" defTabSz="914400">
              <a:lnSpc>
                <a:spcPct val="90000"/>
              </a:lnSpc>
              <a:spcBef>
                <a:spcPts val="1000"/>
              </a:spcBef>
            </a:pPr>
            <a:r>
              <a:rPr lang="en-US" sz="2400" kern="1200">
                <a:solidFill>
                  <a:schemeClr val="tx1"/>
                </a:solidFill>
                <a:latin typeface="+mn-lt"/>
                <a:ea typeface="+mn-ea"/>
                <a:cs typeface="+mn-cs"/>
              </a:rPr>
              <a:t>*All cases with &lt;10% viable cancer cells, including cPR</a:t>
            </a:r>
          </a:p>
        </p:txBody>
      </p:sp>
      <p:sp>
        <p:nvSpPr>
          <p:cNvPr id="18"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776" y="1300090"/>
            <a:ext cx="3429000" cy="13716"/>
          </a:xfrm>
          <a:custGeom>
            <a:avLst/>
            <a:gdLst>
              <a:gd name="connsiteX0" fmla="*/ 0 w 3429000"/>
              <a:gd name="connsiteY0" fmla="*/ 0 h 13716"/>
              <a:gd name="connsiteX1" fmla="*/ 685800 w 3429000"/>
              <a:gd name="connsiteY1" fmla="*/ 0 h 13716"/>
              <a:gd name="connsiteX2" fmla="*/ 1371600 w 3429000"/>
              <a:gd name="connsiteY2" fmla="*/ 0 h 13716"/>
              <a:gd name="connsiteX3" fmla="*/ 2057400 w 3429000"/>
              <a:gd name="connsiteY3" fmla="*/ 0 h 13716"/>
              <a:gd name="connsiteX4" fmla="*/ 2674620 w 3429000"/>
              <a:gd name="connsiteY4" fmla="*/ 0 h 13716"/>
              <a:gd name="connsiteX5" fmla="*/ 3429000 w 3429000"/>
              <a:gd name="connsiteY5" fmla="*/ 0 h 13716"/>
              <a:gd name="connsiteX6" fmla="*/ 3429000 w 3429000"/>
              <a:gd name="connsiteY6" fmla="*/ 13716 h 13716"/>
              <a:gd name="connsiteX7" fmla="*/ 2811780 w 3429000"/>
              <a:gd name="connsiteY7" fmla="*/ 13716 h 13716"/>
              <a:gd name="connsiteX8" fmla="*/ 2228850 w 3429000"/>
              <a:gd name="connsiteY8" fmla="*/ 13716 h 13716"/>
              <a:gd name="connsiteX9" fmla="*/ 1543050 w 3429000"/>
              <a:gd name="connsiteY9" fmla="*/ 13716 h 13716"/>
              <a:gd name="connsiteX10" fmla="*/ 925830 w 3429000"/>
              <a:gd name="connsiteY10" fmla="*/ 13716 h 13716"/>
              <a:gd name="connsiteX11" fmla="*/ 0 w 3429000"/>
              <a:gd name="connsiteY11" fmla="*/ 13716 h 13716"/>
              <a:gd name="connsiteX12" fmla="*/ 0 w 3429000"/>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3716"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214" y="4075"/>
                  <a:pt x="3429316" y="9784"/>
                  <a:pt x="3429000" y="13716"/>
                </a:cubicBezTo>
                <a:cubicBezTo>
                  <a:pt x="3221081" y="44036"/>
                  <a:pt x="3088001" y="3494"/>
                  <a:pt x="2811780" y="13716"/>
                </a:cubicBezTo>
                <a:cubicBezTo>
                  <a:pt x="2535559" y="23938"/>
                  <a:pt x="2481355" y="20326"/>
                  <a:pt x="2228850" y="13716"/>
                </a:cubicBezTo>
                <a:cubicBezTo>
                  <a:pt x="1976345" y="7107"/>
                  <a:pt x="1807520" y="43784"/>
                  <a:pt x="1543050" y="13716"/>
                </a:cubicBezTo>
                <a:cubicBezTo>
                  <a:pt x="1278580" y="-16352"/>
                  <a:pt x="1181944" y="551"/>
                  <a:pt x="925830" y="13716"/>
                </a:cubicBezTo>
                <a:cubicBezTo>
                  <a:pt x="669716" y="26881"/>
                  <a:pt x="410304" y="30243"/>
                  <a:pt x="0" y="13716"/>
                </a:cubicBezTo>
                <a:cubicBezTo>
                  <a:pt x="-535" y="8247"/>
                  <a:pt x="-201" y="2959"/>
                  <a:pt x="0" y="0"/>
                </a:cubicBezTo>
                <a:close/>
              </a:path>
              <a:path w="3429000" h="13716"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8434" y="5320"/>
                  <a:pt x="3428676" y="9001"/>
                  <a:pt x="3429000" y="13716"/>
                </a:cubicBezTo>
                <a:cubicBezTo>
                  <a:pt x="3103464" y="-3979"/>
                  <a:pt x="2887909" y="18368"/>
                  <a:pt x="2743200" y="13716"/>
                </a:cubicBezTo>
                <a:cubicBezTo>
                  <a:pt x="2598491" y="9064"/>
                  <a:pt x="2362615" y="6084"/>
                  <a:pt x="1988820" y="13716"/>
                </a:cubicBezTo>
                <a:cubicBezTo>
                  <a:pt x="1615025" y="21348"/>
                  <a:pt x="1580494" y="-880"/>
                  <a:pt x="1405890" y="13716"/>
                </a:cubicBezTo>
                <a:cubicBezTo>
                  <a:pt x="1231286" y="28312"/>
                  <a:pt x="885259" y="-20857"/>
                  <a:pt x="651510" y="13716"/>
                </a:cubicBezTo>
                <a:cubicBezTo>
                  <a:pt x="417761" y="48289"/>
                  <a:pt x="138362" y="-18428"/>
                  <a:pt x="0" y="13716"/>
                </a:cubicBezTo>
                <a:cubicBezTo>
                  <a:pt x="58" y="7834"/>
                  <a:pt x="453" y="583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88D9F5DB-0A40-3F24-C853-F5A91823E26A}"/>
              </a:ext>
            </a:extLst>
          </p:cNvPr>
          <p:cNvGraphicFramePr>
            <a:graphicFrameLocks noGrp="1"/>
          </p:cNvGraphicFramePr>
          <p:nvPr>
            <p:ph idx="1"/>
            <p:extLst>
              <p:ext uri="{D42A27DB-BD31-4B8C-83A1-F6EECF244321}">
                <p14:modId xmlns:p14="http://schemas.microsoft.com/office/powerpoint/2010/main" val="3450177024"/>
              </p:ext>
            </p:extLst>
          </p:nvPr>
        </p:nvGraphicFramePr>
        <p:xfrm>
          <a:off x="677070" y="2240994"/>
          <a:ext cx="7787574" cy="2157984"/>
        </p:xfrm>
        <a:graphic>
          <a:graphicData uri="http://schemas.openxmlformats.org/drawingml/2006/table">
            <a:tbl>
              <a:tblPr firstRow="1" bandRow="1"/>
              <a:tblGrid>
                <a:gridCol w="1821251">
                  <a:extLst>
                    <a:ext uri="{9D8B030D-6E8A-4147-A177-3AD203B41FA5}">
                      <a16:colId xmlns:a16="http://schemas.microsoft.com/office/drawing/2014/main" val="1849247316"/>
                    </a:ext>
                  </a:extLst>
                </a:gridCol>
                <a:gridCol w="3548848">
                  <a:extLst>
                    <a:ext uri="{9D8B030D-6E8A-4147-A177-3AD203B41FA5}">
                      <a16:colId xmlns:a16="http://schemas.microsoft.com/office/drawing/2014/main" val="1335991510"/>
                    </a:ext>
                  </a:extLst>
                </a:gridCol>
                <a:gridCol w="2417475">
                  <a:extLst>
                    <a:ext uri="{9D8B030D-6E8A-4147-A177-3AD203B41FA5}">
                      <a16:colId xmlns:a16="http://schemas.microsoft.com/office/drawing/2014/main" val="4136778948"/>
                    </a:ext>
                  </a:extLst>
                </a:gridCol>
              </a:tblGrid>
              <a:tr h="539496">
                <a:tc>
                  <a:txBody>
                    <a:bodyPr/>
                    <a:lstStyle/>
                    <a:p>
                      <a:pPr algn="l" fontAlgn="b"/>
                      <a:r>
                        <a:rPr lang="en-GB" sz="3300" b="1" i="0" u="none" strike="noStrike">
                          <a:solidFill>
                            <a:srgbClr val="FFFFFF"/>
                          </a:solidFill>
                          <a:effectLst/>
                          <a:latin typeface="Calibri" panose="020F0502020204030204" pitchFamily="34" charset="0"/>
                        </a:rPr>
                        <a:t>Outcome</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3300" b="1" i="0" u="none" strike="noStrike">
                          <a:solidFill>
                            <a:srgbClr val="FFFFFF"/>
                          </a:solidFill>
                          <a:effectLst/>
                          <a:latin typeface="Calibri" panose="020F0502020204030204" pitchFamily="34" charset="0"/>
                        </a:rPr>
                        <a:t>Checkmate 816 (%)</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3300" b="1" i="0" u="none" strike="noStrike" dirty="0">
                          <a:solidFill>
                            <a:srgbClr val="FFFFFF"/>
                          </a:solidFill>
                          <a:effectLst/>
                          <a:latin typeface="Calibri" panose="020F0502020204030204" pitchFamily="34" charset="0"/>
                        </a:rPr>
                        <a:t>Leeds (%)</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1007473296"/>
                  </a:ext>
                </a:extLst>
              </a:tr>
              <a:tr h="539496">
                <a:tc>
                  <a:txBody>
                    <a:bodyPr/>
                    <a:lstStyle/>
                    <a:p>
                      <a:pPr algn="l" fontAlgn="b"/>
                      <a:r>
                        <a:rPr lang="en-GB" sz="3300" b="0" i="0" u="none" strike="noStrike">
                          <a:solidFill>
                            <a:srgbClr val="000000"/>
                          </a:solidFill>
                          <a:effectLst/>
                          <a:latin typeface="Calibri" panose="020F0502020204030204" pitchFamily="34" charset="0"/>
                        </a:rPr>
                        <a:t>R0</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3300" b="0" i="0" u="none" strike="noStrike">
                          <a:solidFill>
                            <a:srgbClr val="000000"/>
                          </a:solidFill>
                          <a:effectLst/>
                          <a:latin typeface="Calibri" panose="020F0502020204030204" pitchFamily="34" charset="0"/>
                        </a:rPr>
                        <a:t>83.20%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3300" b="0" i="0" u="none" strike="noStrike" dirty="0">
                          <a:solidFill>
                            <a:srgbClr val="000000"/>
                          </a:solidFill>
                          <a:effectLst/>
                          <a:latin typeface="Calibri" panose="020F0502020204030204" pitchFamily="34" charset="0"/>
                        </a:rPr>
                        <a:t>97%</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86260615"/>
                  </a:ext>
                </a:extLst>
              </a:tr>
              <a:tr h="539496">
                <a:tc>
                  <a:txBody>
                    <a:bodyPr/>
                    <a:lstStyle/>
                    <a:p>
                      <a:pPr algn="l" fontAlgn="b"/>
                      <a:r>
                        <a:rPr lang="en-GB" sz="3300" b="0" i="0" u="none" strike="noStrike">
                          <a:solidFill>
                            <a:srgbClr val="000000"/>
                          </a:solidFill>
                          <a:effectLst/>
                          <a:latin typeface="Calibri" panose="020F0502020204030204" pitchFamily="34" charset="0"/>
                        </a:rPr>
                        <a:t>cPR</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3300" b="0" i="0" u="none" strike="noStrike">
                          <a:solidFill>
                            <a:srgbClr val="000000"/>
                          </a:solidFill>
                          <a:effectLst/>
                          <a:latin typeface="Calibri" panose="020F0502020204030204" pitchFamily="34" charset="0"/>
                        </a:rPr>
                        <a:t>24%</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3300" b="0" i="0" u="none" strike="noStrike" dirty="0">
                          <a:solidFill>
                            <a:srgbClr val="000000"/>
                          </a:solidFill>
                          <a:effectLst/>
                          <a:latin typeface="Calibri" panose="020F0502020204030204" pitchFamily="34" charset="0"/>
                        </a:rPr>
                        <a:t>27%</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057977268"/>
                  </a:ext>
                </a:extLst>
              </a:tr>
              <a:tr h="539496">
                <a:tc>
                  <a:txBody>
                    <a:bodyPr/>
                    <a:lstStyle/>
                    <a:p>
                      <a:pPr algn="l" fontAlgn="b"/>
                      <a:r>
                        <a:rPr lang="en-GB" sz="3300" b="0" i="0" u="none" strike="noStrike" dirty="0">
                          <a:solidFill>
                            <a:srgbClr val="000000"/>
                          </a:solidFill>
                          <a:effectLst/>
                          <a:latin typeface="Calibri" panose="020F0502020204030204" pitchFamily="34" charset="0"/>
                        </a:rPr>
                        <a:t>MPR*</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3300" b="0" i="0" u="none" strike="noStrike">
                          <a:solidFill>
                            <a:srgbClr val="000000"/>
                          </a:solidFill>
                          <a:effectLst/>
                          <a:latin typeface="Calibri" panose="020F0502020204030204" pitchFamily="34" charset="0"/>
                        </a:rPr>
                        <a:t>36.90%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3300" b="0" i="0" u="none" strike="noStrike" dirty="0">
                          <a:solidFill>
                            <a:srgbClr val="000000"/>
                          </a:solidFill>
                          <a:effectLst/>
                          <a:latin typeface="Calibri" panose="020F0502020204030204" pitchFamily="34" charset="0"/>
                        </a:rPr>
                        <a:t>45.5%</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474030828"/>
                  </a:ext>
                </a:extLst>
              </a:tr>
            </a:tbl>
          </a:graphicData>
        </a:graphic>
      </p:graphicFrame>
    </p:spTree>
    <p:extLst>
      <p:ext uri="{BB962C8B-B14F-4D97-AF65-F5344CB8AC3E}">
        <p14:creationId xmlns:p14="http://schemas.microsoft.com/office/powerpoint/2010/main" val="2212198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DE07DA5-2250-6C41-B546-5AB16E1EB4FD}"/>
              </a:ext>
            </a:extLst>
          </p:cNvPr>
          <p:cNvGraphicFramePr/>
          <p:nvPr>
            <p:extLst>
              <p:ext uri="{D42A27DB-BD31-4B8C-83A1-F6EECF244321}">
                <p14:modId xmlns:p14="http://schemas.microsoft.com/office/powerpoint/2010/main" val="1420299424"/>
              </p:ext>
            </p:extLst>
          </p:nvPr>
        </p:nvGraphicFramePr>
        <p:xfrm>
          <a:off x="1524000" y="53975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0B6493B7-77E7-D503-D051-26D726498BF3}"/>
              </a:ext>
            </a:extLst>
          </p:cNvPr>
          <p:cNvSpPr txBox="1"/>
          <p:nvPr/>
        </p:nvSpPr>
        <p:spPr>
          <a:xfrm>
            <a:off x="1524000" y="539750"/>
            <a:ext cx="349776"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169572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923"/>
        <p:cNvGrpSpPr/>
        <p:nvPr/>
      </p:nvGrpSpPr>
      <p:grpSpPr>
        <a:xfrm>
          <a:off x="0" y="0"/>
          <a:ext cx="0" cy="0"/>
          <a:chOff x="0" y="0"/>
          <a:chExt cx="0" cy="0"/>
        </a:xfrm>
      </p:grpSpPr>
      <p:sp>
        <p:nvSpPr>
          <p:cNvPr id="2924" name="Google Shape;2924;p127"/>
          <p:cNvSpPr txBox="1">
            <a:spLocks noGrp="1"/>
          </p:cNvSpPr>
          <p:nvPr>
            <p:ph type="title"/>
          </p:nvPr>
        </p:nvSpPr>
        <p:spPr>
          <a:xfrm>
            <a:off x="468312" y="23675"/>
            <a:ext cx="8207377" cy="621582"/>
          </a:xfrm>
          <a:prstGeom prst="rect">
            <a:avLst/>
          </a:prstGeom>
          <a:noFill/>
          <a:ln>
            <a:noFill/>
          </a:ln>
        </p:spPr>
        <p:txBody>
          <a:bodyPr spcFirstLastPara="1" vert="horz" wrap="square" lIns="0" tIns="0" rIns="0" bIns="0" rtlCol="0" anchor="b" anchorCtr="0">
            <a:noAutofit/>
          </a:bodyPr>
          <a:lstStyle/>
          <a:p>
            <a:r>
              <a:rPr lang="en-GB" sz="2400" dirty="0" err="1"/>
              <a:t>CheckMate</a:t>
            </a:r>
            <a:r>
              <a:rPr lang="en-GB" sz="2400" dirty="0"/>
              <a:t> 816: phase III trial design</a:t>
            </a:r>
            <a:endParaRPr sz="2400" baseline="30000" dirty="0"/>
          </a:p>
        </p:txBody>
      </p:sp>
      <p:sp>
        <p:nvSpPr>
          <p:cNvPr id="2925" name="Google Shape;2925;p127"/>
          <p:cNvSpPr txBox="1">
            <a:spLocks noGrp="1"/>
          </p:cNvSpPr>
          <p:nvPr>
            <p:ph type="body" idx="1"/>
          </p:nvPr>
        </p:nvSpPr>
        <p:spPr>
          <a:xfrm>
            <a:off x="468315" y="4646873"/>
            <a:ext cx="4103687" cy="323850"/>
          </a:xfrm>
          <a:prstGeom prst="rect">
            <a:avLst/>
          </a:prstGeom>
          <a:noFill/>
          <a:ln>
            <a:noFill/>
          </a:ln>
        </p:spPr>
        <p:txBody>
          <a:bodyPr spcFirstLastPara="1" vert="horz" wrap="square" lIns="0" tIns="0" rIns="0" bIns="0" rtlCol="0" anchor="b" anchorCtr="0">
            <a:noAutofit/>
          </a:bodyPr>
          <a:lstStyle/>
          <a:p>
            <a:pPr marL="0" indent="0">
              <a:buSzPts val="1000"/>
            </a:pPr>
            <a:r>
              <a:rPr lang="en-GB"/>
              <a:t>*Chemotherapy options: cisplatin, carboplatin, vinorelbine, gemcitabine, docetaxel</a:t>
            </a:r>
            <a:endParaRPr/>
          </a:p>
        </p:txBody>
      </p:sp>
      <p:sp>
        <p:nvSpPr>
          <p:cNvPr id="2926" name="Google Shape;2926;p127"/>
          <p:cNvSpPr txBox="1">
            <a:spLocks noGrp="1"/>
          </p:cNvSpPr>
          <p:nvPr>
            <p:ph type="body" idx="2"/>
          </p:nvPr>
        </p:nvSpPr>
        <p:spPr>
          <a:xfrm>
            <a:off x="4572000" y="4646873"/>
            <a:ext cx="4103688" cy="323850"/>
          </a:xfrm>
          <a:prstGeom prst="rect">
            <a:avLst/>
          </a:prstGeom>
          <a:noFill/>
          <a:ln>
            <a:noFill/>
          </a:ln>
        </p:spPr>
        <p:txBody>
          <a:bodyPr spcFirstLastPara="1" vert="horz" wrap="square" lIns="0" tIns="0" rIns="0" bIns="0" rtlCol="0" anchor="b" anchorCtr="0">
            <a:noAutofit/>
          </a:bodyPr>
          <a:lstStyle/>
          <a:p>
            <a:pPr marL="0" indent="0">
              <a:buSzPts val="1000"/>
            </a:pPr>
            <a:r>
              <a:rPr lang="en-GB" u="sng">
                <a:solidFill>
                  <a:schemeClr val="hlink"/>
                </a:solidFill>
                <a:hlinkClick r:id="rId3"/>
              </a:rPr>
              <a:t>NCT02998528</a:t>
            </a:r>
            <a:endParaRPr/>
          </a:p>
          <a:p>
            <a:pPr marL="0" indent="0">
              <a:buSzPts val="1000"/>
            </a:pPr>
            <a:r>
              <a:rPr lang="en-GB" u="sng">
                <a:solidFill>
                  <a:schemeClr val="hlink"/>
                </a:solidFill>
                <a:hlinkClick r:id="rId4"/>
              </a:rPr>
              <a:t>Forde, et al. ASCO 2017 (Abs TPS8577</a:t>
            </a:r>
            <a:r>
              <a:rPr lang="en-GB"/>
              <a:t>)</a:t>
            </a:r>
            <a:endParaRPr/>
          </a:p>
        </p:txBody>
      </p:sp>
      <p:sp>
        <p:nvSpPr>
          <p:cNvPr id="2927" name="Google Shape;2927;p127"/>
          <p:cNvSpPr/>
          <p:nvPr/>
        </p:nvSpPr>
        <p:spPr>
          <a:xfrm>
            <a:off x="465138" y="3364168"/>
            <a:ext cx="8213726" cy="948618"/>
          </a:xfrm>
          <a:prstGeom prst="roundRect">
            <a:avLst>
              <a:gd name="adj" fmla="val 16667"/>
            </a:avLst>
          </a:prstGeom>
          <a:solidFill>
            <a:srgbClr val="D8D8D8"/>
          </a:solidFill>
          <a:ln>
            <a:noFill/>
          </a:ln>
        </p:spPr>
        <p:txBody>
          <a:bodyPr spcFirstLastPara="1" wrap="square" lIns="91425" tIns="45713" rIns="91425" bIns="45713" anchor="t" anchorCtr="0">
            <a:noAutofit/>
          </a:bodyPr>
          <a:lstStyle/>
          <a:p>
            <a:pPr defTabSz="685800">
              <a:buClr>
                <a:srgbClr val="000000"/>
              </a:buClr>
              <a:defRPr/>
            </a:pPr>
            <a:endParaRPr sz="1350" kern="0">
              <a:solidFill>
                <a:srgbClr val="000000"/>
              </a:solidFill>
              <a:latin typeface="Arial"/>
              <a:ea typeface="Arial"/>
              <a:cs typeface="Arial"/>
              <a:sym typeface="Arial"/>
            </a:endParaRPr>
          </a:p>
        </p:txBody>
      </p:sp>
      <p:sp>
        <p:nvSpPr>
          <p:cNvPr id="2928" name="Google Shape;2928;p127"/>
          <p:cNvSpPr/>
          <p:nvPr/>
        </p:nvSpPr>
        <p:spPr>
          <a:xfrm>
            <a:off x="465139" y="1300317"/>
            <a:ext cx="2602527" cy="1656739"/>
          </a:xfrm>
          <a:prstGeom prst="roundRect">
            <a:avLst>
              <a:gd name="adj" fmla="val 16667"/>
            </a:avLst>
          </a:prstGeom>
          <a:solidFill>
            <a:schemeClr val="dk2"/>
          </a:solidFill>
          <a:ln>
            <a:noFill/>
          </a:ln>
        </p:spPr>
        <p:txBody>
          <a:bodyPr spcFirstLastPara="1" wrap="square" lIns="68569" tIns="34275" rIns="68569" bIns="34275" anchor="ctr" anchorCtr="0">
            <a:noAutofit/>
          </a:bodyPr>
          <a:lstStyle/>
          <a:p>
            <a:pPr marL="114297" indent="-114297" defTabSz="685800">
              <a:buClr>
                <a:srgbClr val="FFFFFF"/>
              </a:buClr>
              <a:buSzPts val="1400"/>
              <a:buFont typeface="Arial"/>
              <a:buChar char="•"/>
              <a:defRPr/>
            </a:pPr>
            <a:r>
              <a:rPr lang="en-GB" sz="1050" b="1" kern="0">
                <a:solidFill>
                  <a:srgbClr val="FFFFFF"/>
                </a:solidFill>
                <a:latin typeface="Arial"/>
                <a:ea typeface="Arial"/>
                <a:cs typeface="Arial"/>
                <a:sym typeface="Arial"/>
              </a:rPr>
              <a:t>Resectable stage IB–IIIA </a:t>
            </a:r>
            <a:br>
              <a:rPr lang="en-GB" sz="1050" b="1" kern="0">
                <a:solidFill>
                  <a:srgbClr val="FFFFFF"/>
                </a:solidFill>
                <a:latin typeface="Arial"/>
                <a:ea typeface="Arial"/>
                <a:cs typeface="Arial"/>
                <a:sym typeface="Arial"/>
              </a:rPr>
            </a:br>
            <a:r>
              <a:rPr lang="en-GB" sz="1050" b="1" kern="0">
                <a:solidFill>
                  <a:srgbClr val="FFFFFF"/>
                </a:solidFill>
                <a:latin typeface="Arial"/>
                <a:ea typeface="Arial"/>
                <a:cs typeface="Arial"/>
                <a:sym typeface="Arial"/>
              </a:rPr>
              <a:t>NSCLC (IASLC 7</a:t>
            </a:r>
            <a:r>
              <a:rPr lang="en-GB" sz="1050" b="1" kern="0" baseline="30000">
                <a:solidFill>
                  <a:srgbClr val="FFFFFF"/>
                </a:solidFill>
                <a:latin typeface="Arial"/>
                <a:ea typeface="Arial"/>
                <a:cs typeface="Arial"/>
                <a:sym typeface="Arial"/>
              </a:rPr>
              <a:t>th</a:t>
            </a:r>
            <a:r>
              <a:rPr lang="en-GB" sz="1050" b="1" kern="0">
                <a:solidFill>
                  <a:srgbClr val="FFFFFF"/>
                </a:solidFill>
                <a:latin typeface="Arial"/>
                <a:ea typeface="Arial"/>
                <a:cs typeface="Arial"/>
                <a:sym typeface="Arial"/>
              </a:rPr>
              <a:t> edition)</a:t>
            </a:r>
            <a:endParaRPr sz="1050" kern="0">
              <a:solidFill>
                <a:srgbClr val="000000"/>
              </a:solidFill>
              <a:latin typeface="Arial"/>
              <a:cs typeface="Arial"/>
              <a:sym typeface="Arial"/>
            </a:endParaRPr>
          </a:p>
          <a:p>
            <a:pPr marL="114297" indent="-114297" defTabSz="685800">
              <a:spcBef>
                <a:spcPts val="300"/>
              </a:spcBef>
              <a:buClr>
                <a:srgbClr val="FFFFFF"/>
              </a:buClr>
              <a:buSzPts val="1400"/>
              <a:buFont typeface="Arial"/>
              <a:buChar char="•"/>
              <a:defRPr/>
            </a:pPr>
            <a:r>
              <a:rPr lang="en-GB" sz="1050" b="1" kern="0">
                <a:solidFill>
                  <a:srgbClr val="FFFFFF"/>
                </a:solidFill>
                <a:latin typeface="Arial"/>
                <a:ea typeface="Arial"/>
                <a:cs typeface="Arial"/>
                <a:sym typeface="Arial"/>
              </a:rPr>
              <a:t>ECOG PS 0–1</a:t>
            </a:r>
            <a:endParaRPr sz="1050" kern="0">
              <a:solidFill>
                <a:srgbClr val="000000"/>
              </a:solidFill>
              <a:latin typeface="Arial"/>
              <a:cs typeface="Arial"/>
              <a:sym typeface="Arial"/>
            </a:endParaRPr>
          </a:p>
          <a:p>
            <a:pPr marL="114297" indent="-114297" defTabSz="685800">
              <a:spcBef>
                <a:spcPts val="300"/>
              </a:spcBef>
              <a:buClr>
                <a:srgbClr val="FFFFFF"/>
              </a:buClr>
              <a:buSzPts val="1400"/>
              <a:buFont typeface="Arial"/>
              <a:buChar char="•"/>
              <a:defRPr/>
            </a:pPr>
            <a:r>
              <a:rPr lang="en-GB" sz="1050" b="1" kern="0">
                <a:solidFill>
                  <a:srgbClr val="FFFFFF"/>
                </a:solidFill>
                <a:latin typeface="Arial"/>
                <a:ea typeface="Arial"/>
                <a:cs typeface="Arial"/>
                <a:sym typeface="Arial"/>
              </a:rPr>
              <a:t>Available tumour tissue</a:t>
            </a:r>
            <a:endParaRPr sz="1050" kern="0">
              <a:solidFill>
                <a:srgbClr val="000000"/>
              </a:solidFill>
              <a:latin typeface="Arial"/>
              <a:cs typeface="Arial"/>
              <a:sym typeface="Arial"/>
            </a:endParaRPr>
          </a:p>
          <a:p>
            <a:pPr marL="114297" indent="-114297" defTabSz="685800">
              <a:spcBef>
                <a:spcPts val="300"/>
              </a:spcBef>
              <a:buClr>
                <a:srgbClr val="FFFFFF"/>
              </a:buClr>
              <a:buSzPts val="1400"/>
              <a:buFont typeface="Arial"/>
              <a:buChar char="•"/>
              <a:defRPr/>
            </a:pPr>
            <a:r>
              <a:rPr lang="en-GB" sz="1050" b="1" kern="0">
                <a:solidFill>
                  <a:srgbClr val="FFFFFF"/>
                </a:solidFill>
                <a:latin typeface="Arial"/>
                <a:ea typeface="Arial"/>
                <a:cs typeface="Arial"/>
                <a:sym typeface="Arial"/>
              </a:rPr>
              <a:t>No prior therapy that targets T cell stimulatory pathways</a:t>
            </a:r>
            <a:endParaRPr sz="1050" kern="0">
              <a:solidFill>
                <a:srgbClr val="000000"/>
              </a:solidFill>
              <a:latin typeface="Arial"/>
              <a:cs typeface="Arial"/>
              <a:sym typeface="Arial"/>
            </a:endParaRPr>
          </a:p>
          <a:p>
            <a:pPr marL="114297" indent="-114297" defTabSz="685800">
              <a:spcBef>
                <a:spcPts val="300"/>
              </a:spcBef>
              <a:buClr>
                <a:srgbClr val="FFFFFF"/>
              </a:buClr>
              <a:buSzPts val="1400"/>
              <a:buFont typeface="Arial"/>
              <a:buChar char="•"/>
              <a:defRPr/>
            </a:pPr>
            <a:r>
              <a:rPr lang="en-GB" sz="1050" b="1" kern="0">
                <a:solidFill>
                  <a:srgbClr val="FFFFFF"/>
                </a:solidFill>
                <a:latin typeface="Arial"/>
                <a:ea typeface="Arial"/>
                <a:cs typeface="Arial"/>
                <a:sym typeface="Arial"/>
              </a:rPr>
              <a:t>No known </a:t>
            </a:r>
            <a:r>
              <a:rPr lang="en-GB" sz="1050" b="1" i="1" kern="0">
                <a:solidFill>
                  <a:srgbClr val="FFFFFF"/>
                </a:solidFill>
                <a:latin typeface="Arial"/>
                <a:ea typeface="Arial"/>
                <a:cs typeface="Arial"/>
                <a:sym typeface="Arial"/>
              </a:rPr>
              <a:t>EGFR</a:t>
            </a:r>
            <a:r>
              <a:rPr lang="en-GB" sz="1050" b="1" kern="0">
                <a:solidFill>
                  <a:srgbClr val="FFFFFF"/>
                </a:solidFill>
                <a:latin typeface="Arial"/>
                <a:ea typeface="Arial"/>
                <a:cs typeface="Arial"/>
                <a:sym typeface="Arial"/>
              </a:rPr>
              <a:t> or </a:t>
            </a:r>
            <a:r>
              <a:rPr lang="en-GB" sz="1050" b="1" i="1" kern="0">
                <a:solidFill>
                  <a:srgbClr val="FFFFFF"/>
                </a:solidFill>
                <a:latin typeface="Arial"/>
                <a:ea typeface="Arial"/>
                <a:cs typeface="Arial"/>
                <a:sym typeface="Arial"/>
              </a:rPr>
              <a:t>ALK</a:t>
            </a:r>
            <a:r>
              <a:rPr lang="en-GB" sz="1050" b="1" kern="0">
                <a:solidFill>
                  <a:srgbClr val="FFFFFF"/>
                </a:solidFill>
                <a:latin typeface="Arial"/>
                <a:ea typeface="Arial"/>
                <a:cs typeface="Arial"/>
                <a:sym typeface="Arial"/>
              </a:rPr>
              <a:t> alterations</a:t>
            </a:r>
            <a:endParaRPr sz="1050" kern="0">
              <a:solidFill>
                <a:srgbClr val="000000"/>
              </a:solidFill>
              <a:latin typeface="Arial"/>
              <a:cs typeface="Arial"/>
              <a:sym typeface="Arial"/>
            </a:endParaRPr>
          </a:p>
          <a:p>
            <a:pPr algn="ctr" defTabSz="685800">
              <a:spcBef>
                <a:spcPts val="300"/>
              </a:spcBef>
              <a:buClr>
                <a:srgbClr val="000000"/>
              </a:buClr>
              <a:defRPr/>
            </a:pPr>
            <a:r>
              <a:rPr lang="en-GB" sz="1050" b="1" kern="0">
                <a:solidFill>
                  <a:srgbClr val="FFFFFF"/>
                </a:solidFill>
                <a:latin typeface="Arial"/>
                <a:ea typeface="Arial"/>
                <a:cs typeface="Arial"/>
                <a:sym typeface="Arial"/>
              </a:rPr>
              <a:t>N=350</a:t>
            </a:r>
            <a:endParaRPr sz="1050" kern="0">
              <a:solidFill>
                <a:srgbClr val="000000"/>
              </a:solidFill>
              <a:latin typeface="Arial"/>
              <a:cs typeface="Arial"/>
              <a:sym typeface="Arial"/>
            </a:endParaRPr>
          </a:p>
        </p:txBody>
      </p:sp>
      <p:cxnSp>
        <p:nvCxnSpPr>
          <p:cNvPr id="2929" name="Google Shape;2929;p127"/>
          <p:cNvCxnSpPr/>
          <p:nvPr/>
        </p:nvCxnSpPr>
        <p:spPr>
          <a:xfrm rot="10800000" flipH="1">
            <a:off x="3067665" y="1321918"/>
            <a:ext cx="1671075" cy="752400"/>
          </a:xfrm>
          <a:prstGeom prst="bentConnector3">
            <a:avLst>
              <a:gd name="adj1" fmla="val 50001"/>
            </a:avLst>
          </a:prstGeom>
          <a:noFill/>
          <a:ln w="12700" cap="flat" cmpd="sng">
            <a:solidFill>
              <a:schemeClr val="dk1"/>
            </a:solidFill>
            <a:prstDash val="solid"/>
            <a:round/>
            <a:headEnd type="none" w="sm" len="sm"/>
            <a:tailEnd type="triangle" w="med" len="med"/>
          </a:ln>
        </p:spPr>
      </p:cxnSp>
      <p:cxnSp>
        <p:nvCxnSpPr>
          <p:cNvPr id="2930" name="Google Shape;2930;p127"/>
          <p:cNvCxnSpPr/>
          <p:nvPr/>
        </p:nvCxnSpPr>
        <p:spPr>
          <a:xfrm>
            <a:off x="3067665" y="2074317"/>
            <a:ext cx="1671075" cy="752400"/>
          </a:xfrm>
          <a:prstGeom prst="bentConnector3">
            <a:avLst>
              <a:gd name="adj1" fmla="val 50001"/>
            </a:avLst>
          </a:prstGeom>
          <a:noFill/>
          <a:ln w="12700" cap="flat" cmpd="sng">
            <a:solidFill>
              <a:schemeClr val="dk1"/>
            </a:solidFill>
            <a:prstDash val="solid"/>
            <a:round/>
            <a:headEnd type="none" w="sm" len="sm"/>
            <a:tailEnd type="triangle" w="med" len="med"/>
          </a:ln>
        </p:spPr>
      </p:cxnSp>
      <p:sp>
        <p:nvSpPr>
          <p:cNvPr id="2931" name="Google Shape;2931;p127"/>
          <p:cNvSpPr/>
          <p:nvPr/>
        </p:nvSpPr>
        <p:spPr>
          <a:xfrm>
            <a:off x="1094177" y="3364168"/>
            <a:ext cx="3551566" cy="829928"/>
          </a:xfrm>
          <a:prstGeom prst="rect">
            <a:avLst/>
          </a:prstGeom>
          <a:noFill/>
          <a:ln>
            <a:noFill/>
          </a:ln>
        </p:spPr>
        <p:txBody>
          <a:bodyPr spcFirstLastPara="1" wrap="square" lIns="68569" tIns="34275" rIns="68569" bIns="34275" anchor="t" anchorCtr="0">
            <a:noAutofit/>
          </a:bodyPr>
          <a:lstStyle/>
          <a:p>
            <a:pPr defTabSz="685800">
              <a:buClr>
                <a:srgbClr val="000000"/>
              </a:buClr>
              <a:defRPr/>
            </a:pPr>
            <a:r>
              <a:rPr lang="en-GB" sz="1200" b="1" kern="0">
                <a:solidFill>
                  <a:srgbClr val="000000"/>
                </a:solidFill>
                <a:latin typeface="Arial"/>
                <a:ea typeface="Arial"/>
                <a:cs typeface="Arial"/>
                <a:sym typeface="Arial"/>
              </a:rPr>
              <a:t>Co-primary endpoints</a:t>
            </a:r>
            <a:endParaRPr sz="1050" kern="0">
              <a:solidFill>
                <a:srgbClr val="000000"/>
              </a:solidFill>
              <a:latin typeface="Arial"/>
              <a:cs typeface="Arial"/>
              <a:sym typeface="Arial"/>
            </a:endParaRPr>
          </a:p>
          <a:p>
            <a:pPr marL="176209" indent="-176209" defTabSz="685800">
              <a:buClr>
                <a:srgbClr val="000000"/>
              </a:buClr>
              <a:buSzPts val="1600"/>
              <a:buFont typeface="Arial"/>
              <a:buChar char="•"/>
              <a:defRPr/>
            </a:pPr>
            <a:r>
              <a:rPr lang="en-GB" sz="1200" kern="0">
                <a:solidFill>
                  <a:srgbClr val="000000"/>
                </a:solidFill>
                <a:latin typeface="Arial"/>
                <a:ea typeface="Arial"/>
                <a:cs typeface="Arial"/>
                <a:sym typeface="Arial"/>
              </a:rPr>
              <a:t>EFS by blinded independent review</a:t>
            </a:r>
            <a:endParaRPr sz="1050" kern="0">
              <a:solidFill>
                <a:srgbClr val="000000"/>
              </a:solidFill>
              <a:latin typeface="Arial"/>
              <a:cs typeface="Arial"/>
              <a:sym typeface="Arial"/>
            </a:endParaRPr>
          </a:p>
          <a:p>
            <a:pPr marL="176209" indent="-176209" defTabSz="685800">
              <a:buClr>
                <a:srgbClr val="000000"/>
              </a:buClr>
              <a:buSzPts val="1600"/>
              <a:buFont typeface="Arial"/>
              <a:buChar char="•"/>
              <a:defRPr/>
            </a:pPr>
            <a:r>
              <a:rPr lang="en-GB" sz="1200" kern="0">
                <a:solidFill>
                  <a:srgbClr val="000000"/>
                </a:solidFill>
                <a:latin typeface="Arial"/>
                <a:ea typeface="Arial"/>
                <a:cs typeface="Arial"/>
                <a:sym typeface="Arial"/>
              </a:rPr>
              <a:t>pCR rate by blinded independent review</a:t>
            </a:r>
            <a:endParaRPr sz="1200" kern="0">
              <a:solidFill>
                <a:srgbClr val="000000"/>
              </a:solidFill>
              <a:latin typeface="Arial"/>
              <a:ea typeface="Arial"/>
              <a:cs typeface="Arial"/>
              <a:sym typeface="Arial"/>
            </a:endParaRPr>
          </a:p>
        </p:txBody>
      </p:sp>
      <p:sp>
        <p:nvSpPr>
          <p:cNvPr id="2932" name="Google Shape;2932;p127"/>
          <p:cNvSpPr txBox="1"/>
          <p:nvPr/>
        </p:nvSpPr>
        <p:spPr>
          <a:xfrm>
            <a:off x="792301" y="3291143"/>
            <a:ext cx="312586" cy="738664"/>
          </a:xfrm>
          <a:prstGeom prst="rect">
            <a:avLst/>
          </a:prstGeom>
          <a:noFill/>
          <a:ln>
            <a:noFill/>
          </a:ln>
        </p:spPr>
        <p:txBody>
          <a:bodyPr spcFirstLastPara="1" wrap="square" lIns="0" tIns="0" rIns="0" bIns="0" anchor="t" anchorCtr="0">
            <a:spAutoFit/>
          </a:bodyPr>
          <a:lstStyle/>
          <a:p>
            <a:pPr defTabSz="685800">
              <a:buClr>
                <a:srgbClr val="000000"/>
              </a:buClr>
              <a:defRPr/>
            </a:pPr>
            <a:r>
              <a:rPr lang="en-GB" sz="4800" b="1" kern="0">
                <a:solidFill>
                  <a:srgbClr val="7F7F7F"/>
                </a:solidFill>
                <a:latin typeface="Calibri"/>
                <a:ea typeface="Calibri"/>
                <a:cs typeface="Calibri"/>
                <a:sym typeface="Calibri"/>
              </a:rPr>
              <a:t>1</a:t>
            </a:r>
            <a:endParaRPr sz="1050" kern="0">
              <a:solidFill>
                <a:srgbClr val="000000"/>
              </a:solidFill>
              <a:latin typeface="Arial"/>
              <a:cs typeface="Arial"/>
              <a:sym typeface="Arial"/>
            </a:endParaRPr>
          </a:p>
        </p:txBody>
      </p:sp>
      <p:sp>
        <p:nvSpPr>
          <p:cNvPr id="2933" name="Google Shape;2933;p127"/>
          <p:cNvSpPr/>
          <p:nvPr/>
        </p:nvSpPr>
        <p:spPr>
          <a:xfrm>
            <a:off x="5290863" y="3364169"/>
            <a:ext cx="3240000" cy="807065"/>
          </a:xfrm>
          <a:prstGeom prst="rect">
            <a:avLst/>
          </a:prstGeom>
          <a:noFill/>
          <a:ln>
            <a:noFill/>
          </a:ln>
        </p:spPr>
        <p:txBody>
          <a:bodyPr spcFirstLastPara="1" wrap="square" lIns="68569" tIns="34275" rIns="68569" bIns="34275" anchor="t" anchorCtr="0">
            <a:noAutofit/>
          </a:bodyPr>
          <a:lstStyle/>
          <a:p>
            <a:pPr marL="342892" indent="-342892" defTabSz="685800">
              <a:buClr>
                <a:srgbClr val="000000"/>
              </a:buClr>
              <a:defRPr/>
            </a:pPr>
            <a:r>
              <a:rPr lang="en-GB" sz="1200" b="1" kern="0">
                <a:solidFill>
                  <a:srgbClr val="000000"/>
                </a:solidFill>
                <a:latin typeface="Arial"/>
                <a:ea typeface="Arial"/>
                <a:cs typeface="Arial"/>
                <a:sym typeface="Arial"/>
              </a:rPr>
              <a:t>Secondary endpoints</a:t>
            </a:r>
            <a:endParaRPr sz="1050" kern="0">
              <a:solidFill>
                <a:srgbClr val="000000"/>
              </a:solidFill>
              <a:latin typeface="Arial"/>
              <a:cs typeface="Arial"/>
              <a:sym typeface="Arial"/>
            </a:endParaRPr>
          </a:p>
          <a:p>
            <a:pPr marL="176209" indent="-176209" defTabSz="685800">
              <a:buClr>
                <a:srgbClr val="000000"/>
              </a:buClr>
              <a:buSzPts val="1600"/>
              <a:buFont typeface="Arial"/>
              <a:buChar char="•"/>
              <a:defRPr/>
            </a:pPr>
            <a:r>
              <a:rPr lang="en-GB" sz="1200" kern="0">
                <a:solidFill>
                  <a:srgbClr val="000000"/>
                </a:solidFill>
                <a:latin typeface="Arial"/>
                <a:ea typeface="Arial"/>
                <a:cs typeface="Arial"/>
                <a:sym typeface="Arial"/>
              </a:rPr>
              <a:t>OS</a:t>
            </a:r>
            <a:endParaRPr sz="1050" kern="0">
              <a:solidFill>
                <a:srgbClr val="000000"/>
              </a:solidFill>
              <a:latin typeface="Arial"/>
              <a:cs typeface="Arial"/>
              <a:sym typeface="Arial"/>
            </a:endParaRPr>
          </a:p>
          <a:p>
            <a:pPr marL="176209" indent="-176209" defTabSz="685800">
              <a:buClr>
                <a:srgbClr val="000000"/>
              </a:buClr>
              <a:buSzPts val="1600"/>
              <a:buFont typeface="Arial"/>
              <a:buChar char="•"/>
              <a:defRPr/>
            </a:pPr>
            <a:r>
              <a:rPr lang="en-GB" sz="1200" kern="0">
                <a:solidFill>
                  <a:srgbClr val="000000"/>
                </a:solidFill>
                <a:latin typeface="Arial"/>
                <a:ea typeface="Arial"/>
                <a:cs typeface="Arial"/>
                <a:sym typeface="Arial"/>
              </a:rPr>
              <a:t>MPR rate</a:t>
            </a:r>
            <a:endParaRPr sz="1050" kern="0">
              <a:solidFill>
                <a:srgbClr val="000000"/>
              </a:solidFill>
              <a:latin typeface="Arial"/>
              <a:cs typeface="Arial"/>
              <a:sym typeface="Arial"/>
            </a:endParaRPr>
          </a:p>
          <a:p>
            <a:pPr marL="176209" indent="-176209" defTabSz="685800">
              <a:buClr>
                <a:srgbClr val="000000"/>
              </a:buClr>
              <a:buSzPts val="1600"/>
              <a:buFont typeface="Arial"/>
              <a:buChar char="•"/>
              <a:defRPr/>
            </a:pPr>
            <a:r>
              <a:rPr lang="en-GB" sz="1200" kern="0">
                <a:solidFill>
                  <a:srgbClr val="000000"/>
                </a:solidFill>
                <a:latin typeface="Arial"/>
                <a:ea typeface="Arial"/>
                <a:cs typeface="Arial"/>
                <a:sym typeface="Arial"/>
              </a:rPr>
              <a:t>TTDM</a:t>
            </a:r>
            <a:endParaRPr sz="1050" kern="0">
              <a:solidFill>
                <a:srgbClr val="000000"/>
              </a:solidFill>
              <a:latin typeface="Arial"/>
              <a:cs typeface="Arial"/>
              <a:sym typeface="Arial"/>
            </a:endParaRPr>
          </a:p>
        </p:txBody>
      </p:sp>
      <p:sp>
        <p:nvSpPr>
          <p:cNvPr id="2934" name="Google Shape;2934;p127"/>
          <p:cNvSpPr txBox="1"/>
          <p:nvPr/>
        </p:nvSpPr>
        <p:spPr>
          <a:xfrm>
            <a:off x="5011900" y="3291143"/>
            <a:ext cx="312586" cy="738664"/>
          </a:xfrm>
          <a:prstGeom prst="rect">
            <a:avLst/>
          </a:prstGeom>
          <a:noFill/>
          <a:ln>
            <a:noFill/>
          </a:ln>
        </p:spPr>
        <p:txBody>
          <a:bodyPr spcFirstLastPara="1" wrap="square" lIns="0" tIns="0" rIns="0" bIns="0" anchor="t" anchorCtr="0">
            <a:spAutoFit/>
          </a:bodyPr>
          <a:lstStyle/>
          <a:p>
            <a:pPr defTabSz="685800">
              <a:buClr>
                <a:srgbClr val="000000"/>
              </a:buClr>
              <a:defRPr/>
            </a:pPr>
            <a:r>
              <a:rPr lang="en-GB" sz="4800" b="1" kern="0">
                <a:solidFill>
                  <a:srgbClr val="7F7F7F"/>
                </a:solidFill>
                <a:latin typeface="Calibri"/>
                <a:ea typeface="Calibri"/>
                <a:cs typeface="Calibri"/>
                <a:sym typeface="Calibri"/>
              </a:rPr>
              <a:t>2</a:t>
            </a:r>
            <a:endParaRPr sz="1050" kern="0">
              <a:solidFill>
                <a:srgbClr val="000000"/>
              </a:solidFill>
              <a:latin typeface="Arial"/>
              <a:cs typeface="Arial"/>
              <a:sym typeface="Arial"/>
            </a:endParaRPr>
          </a:p>
        </p:txBody>
      </p:sp>
      <p:sp>
        <p:nvSpPr>
          <p:cNvPr id="2935" name="Google Shape;2935;p127"/>
          <p:cNvSpPr/>
          <p:nvPr/>
        </p:nvSpPr>
        <p:spPr>
          <a:xfrm>
            <a:off x="8066863" y="1750317"/>
            <a:ext cx="755037" cy="648000"/>
          </a:xfrm>
          <a:prstGeom prst="roundRect">
            <a:avLst>
              <a:gd name="adj" fmla="val 16667"/>
            </a:avLst>
          </a:prstGeom>
          <a:solidFill>
            <a:srgbClr val="0082DA"/>
          </a:solidFill>
          <a:ln>
            <a:noFill/>
          </a:ln>
        </p:spPr>
        <p:txBody>
          <a:bodyPr spcFirstLastPara="1" wrap="square" lIns="0" tIns="45713" rIns="0" bIns="45713" anchor="ctr" anchorCtr="0">
            <a:noAutofit/>
          </a:bodyPr>
          <a:lstStyle/>
          <a:p>
            <a:pPr algn="ctr" defTabSz="685800">
              <a:buClr>
                <a:srgbClr val="000000"/>
              </a:buClr>
              <a:defRPr/>
            </a:pPr>
            <a:r>
              <a:rPr lang="en-GB" sz="1050" b="1" kern="0">
                <a:solidFill>
                  <a:srgbClr val="FFFFFF"/>
                </a:solidFill>
                <a:latin typeface="Arial"/>
                <a:ea typeface="Arial"/>
                <a:cs typeface="Arial"/>
                <a:sym typeface="Arial"/>
              </a:rPr>
              <a:t>Surgery (within </a:t>
            </a:r>
            <a:br>
              <a:rPr lang="en-GB" sz="1050" b="1" kern="0">
                <a:solidFill>
                  <a:srgbClr val="FFFFFF"/>
                </a:solidFill>
                <a:latin typeface="Arial"/>
                <a:ea typeface="Arial"/>
                <a:cs typeface="Arial"/>
                <a:sym typeface="Arial"/>
              </a:rPr>
            </a:br>
            <a:r>
              <a:rPr lang="en-GB" sz="1050" b="1" kern="0">
                <a:solidFill>
                  <a:srgbClr val="FFFFFF"/>
                </a:solidFill>
                <a:latin typeface="Arial"/>
                <a:ea typeface="Arial"/>
                <a:cs typeface="Arial"/>
                <a:sym typeface="Arial"/>
              </a:rPr>
              <a:t>6 weeks)</a:t>
            </a:r>
            <a:endParaRPr sz="1050" kern="0">
              <a:solidFill>
                <a:srgbClr val="000000"/>
              </a:solidFill>
              <a:latin typeface="Arial"/>
              <a:cs typeface="Arial"/>
              <a:sym typeface="Arial"/>
            </a:endParaRPr>
          </a:p>
        </p:txBody>
      </p:sp>
      <p:cxnSp>
        <p:nvCxnSpPr>
          <p:cNvPr id="2936" name="Google Shape;2936;p127"/>
          <p:cNvCxnSpPr/>
          <p:nvPr/>
        </p:nvCxnSpPr>
        <p:spPr>
          <a:xfrm>
            <a:off x="7150783" y="1321977"/>
            <a:ext cx="915975" cy="752400"/>
          </a:xfrm>
          <a:prstGeom prst="bentConnector3">
            <a:avLst>
              <a:gd name="adj1" fmla="val 50006"/>
            </a:avLst>
          </a:prstGeom>
          <a:noFill/>
          <a:ln w="12700" cap="flat" cmpd="sng">
            <a:solidFill>
              <a:schemeClr val="dk1"/>
            </a:solidFill>
            <a:prstDash val="solid"/>
            <a:round/>
            <a:headEnd type="none" w="sm" len="sm"/>
            <a:tailEnd type="triangle" w="med" len="med"/>
          </a:ln>
        </p:spPr>
      </p:cxnSp>
      <p:cxnSp>
        <p:nvCxnSpPr>
          <p:cNvPr id="2937" name="Google Shape;2937;p127"/>
          <p:cNvCxnSpPr/>
          <p:nvPr/>
        </p:nvCxnSpPr>
        <p:spPr>
          <a:xfrm rot="10800000" flipH="1">
            <a:off x="7150783" y="2074259"/>
            <a:ext cx="915975" cy="752400"/>
          </a:xfrm>
          <a:prstGeom prst="bentConnector3">
            <a:avLst>
              <a:gd name="adj1" fmla="val 50006"/>
            </a:avLst>
          </a:prstGeom>
          <a:noFill/>
          <a:ln w="12700" cap="flat" cmpd="sng">
            <a:solidFill>
              <a:schemeClr val="dk1"/>
            </a:solidFill>
            <a:prstDash val="solid"/>
            <a:round/>
            <a:headEnd type="none" w="sm" len="sm"/>
            <a:tailEnd type="triangle" w="med" len="med"/>
          </a:ln>
        </p:spPr>
      </p:cxnSp>
      <p:sp>
        <p:nvSpPr>
          <p:cNvPr id="2938" name="Google Shape;2938;p127"/>
          <p:cNvSpPr/>
          <p:nvPr/>
        </p:nvSpPr>
        <p:spPr>
          <a:xfrm>
            <a:off x="4738783" y="2538659"/>
            <a:ext cx="2412000" cy="576000"/>
          </a:xfrm>
          <a:prstGeom prst="roundRect">
            <a:avLst>
              <a:gd name="adj" fmla="val 16667"/>
            </a:avLst>
          </a:prstGeom>
          <a:solidFill>
            <a:srgbClr val="000000"/>
          </a:solidFill>
          <a:ln w="127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defTabSz="685800">
              <a:buClr>
                <a:srgbClr val="000000"/>
              </a:buClr>
              <a:defRPr/>
            </a:pPr>
            <a:r>
              <a:rPr lang="en-GB" sz="1050" b="1" kern="0">
                <a:solidFill>
                  <a:srgbClr val="FFFFFF"/>
                </a:solidFill>
                <a:latin typeface="Arial"/>
                <a:ea typeface="Arial"/>
                <a:cs typeface="Arial"/>
                <a:sym typeface="Arial"/>
              </a:rPr>
              <a:t>Platinum-doublet </a:t>
            </a:r>
            <a:br>
              <a:rPr lang="en-GB" sz="1050" b="1" kern="0">
                <a:solidFill>
                  <a:srgbClr val="FFFFFF"/>
                </a:solidFill>
                <a:latin typeface="Arial"/>
                <a:ea typeface="Arial"/>
                <a:cs typeface="Arial"/>
                <a:sym typeface="Arial"/>
              </a:rPr>
            </a:br>
            <a:r>
              <a:rPr lang="en-GB" sz="1050" b="1" kern="0">
                <a:solidFill>
                  <a:srgbClr val="FFFFFF"/>
                </a:solidFill>
                <a:latin typeface="Arial"/>
                <a:ea typeface="Arial"/>
                <a:cs typeface="Arial"/>
                <a:sym typeface="Arial"/>
              </a:rPr>
              <a:t>chemotherapy* q3w (≤3 cycles)</a:t>
            </a:r>
            <a:endParaRPr sz="1050" b="1" kern="0">
              <a:solidFill>
                <a:srgbClr val="FFFFFF"/>
              </a:solidFill>
              <a:latin typeface="Arial"/>
              <a:ea typeface="Arial"/>
              <a:cs typeface="Arial"/>
              <a:sym typeface="Arial"/>
            </a:endParaRPr>
          </a:p>
        </p:txBody>
      </p:sp>
      <p:sp>
        <p:nvSpPr>
          <p:cNvPr id="2939" name="Google Shape;2939;p127"/>
          <p:cNvSpPr/>
          <p:nvPr/>
        </p:nvSpPr>
        <p:spPr>
          <a:xfrm>
            <a:off x="4738783" y="1786317"/>
            <a:ext cx="2412000" cy="576000"/>
          </a:xfrm>
          <a:prstGeom prst="roundRect">
            <a:avLst>
              <a:gd name="adj" fmla="val 16667"/>
            </a:avLst>
          </a:prstGeom>
          <a:solidFill>
            <a:srgbClr val="006600"/>
          </a:solidFill>
          <a:ln>
            <a:noFill/>
          </a:ln>
        </p:spPr>
        <p:txBody>
          <a:bodyPr spcFirstLastPara="1" wrap="square" lIns="68569" tIns="34275" rIns="68569" bIns="34275" anchor="ctr" anchorCtr="0">
            <a:noAutofit/>
          </a:bodyPr>
          <a:lstStyle/>
          <a:p>
            <a:pPr algn="ctr" defTabSz="685800">
              <a:buClr>
                <a:srgbClr val="000000"/>
              </a:buClr>
              <a:defRPr/>
            </a:pPr>
            <a:r>
              <a:rPr lang="en-GB" sz="1050" b="1" kern="0">
                <a:solidFill>
                  <a:srgbClr val="FFFFFF"/>
                </a:solidFill>
                <a:latin typeface="Arial"/>
                <a:ea typeface="Arial"/>
                <a:cs typeface="Arial"/>
                <a:sym typeface="Arial"/>
              </a:rPr>
              <a:t>Nivolumab 360mg q3w </a:t>
            </a:r>
            <a:br>
              <a:rPr lang="en-GB" sz="1050" b="1" kern="0">
                <a:solidFill>
                  <a:srgbClr val="FFFFFF"/>
                </a:solidFill>
                <a:latin typeface="Arial"/>
                <a:ea typeface="Arial"/>
                <a:cs typeface="Arial"/>
                <a:sym typeface="Arial"/>
              </a:rPr>
            </a:br>
            <a:r>
              <a:rPr lang="en-GB" sz="1050" b="1" kern="0">
                <a:solidFill>
                  <a:srgbClr val="FFFFFF"/>
                </a:solidFill>
                <a:latin typeface="Arial"/>
                <a:ea typeface="Arial"/>
                <a:cs typeface="Arial"/>
                <a:sym typeface="Arial"/>
              </a:rPr>
              <a:t>+ platinum-doublet </a:t>
            </a:r>
            <a:br>
              <a:rPr lang="en-GB" sz="1050" b="1" kern="0">
                <a:solidFill>
                  <a:srgbClr val="FFFFFF"/>
                </a:solidFill>
                <a:latin typeface="Arial"/>
                <a:ea typeface="Arial"/>
                <a:cs typeface="Arial"/>
                <a:sym typeface="Arial"/>
              </a:rPr>
            </a:br>
            <a:r>
              <a:rPr lang="en-GB" sz="1050" b="1" kern="0">
                <a:solidFill>
                  <a:srgbClr val="FFFFFF"/>
                </a:solidFill>
                <a:latin typeface="Arial"/>
                <a:ea typeface="Arial"/>
                <a:cs typeface="Arial"/>
                <a:sym typeface="Arial"/>
              </a:rPr>
              <a:t>chemotherapy* q3w (≤3 cycles)</a:t>
            </a:r>
            <a:endParaRPr sz="1050" kern="0">
              <a:solidFill>
                <a:srgbClr val="000000"/>
              </a:solidFill>
              <a:latin typeface="Arial"/>
              <a:cs typeface="Arial"/>
              <a:sym typeface="Arial"/>
            </a:endParaRPr>
          </a:p>
        </p:txBody>
      </p:sp>
      <p:sp>
        <p:nvSpPr>
          <p:cNvPr id="2940" name="Google Shape;2940;p127"/>
          <p:cNvSpPr/>
          <p:nvPr/>
        </p:nvSpPr>
        <p:spPr>
          <a:xfrm>
            <a:off x="4738783" y="1033976"/>
            <a:ext cx="2412000" cy="576000"/>
          </a:xfrm>
          <a:prstGeom prst="roundRect">
            <a:avLst>
              <a:gd name="adj" fmla="val 16667"/>
            </a:avLst>
          </a:prstGeom>
          <a:solidFill>
            <a:schemeClr val="lt1"/>
          </a:solidFill>
          <a:ln w="12700" cap="flat" cmpd="sng">
            <a:solidFill>
              <a:schemeClr val="dk2"/>
            </a:solidFill>
            <a:prstDash val="solid"/>
            <a:round/>
            <a:headEnd type="none" w="sm" len="sm"/>
            <a:tailEnd type="none" w="sm" len="sm"/>
          </a:ln>
        </p:spPr>
        <p:txBody>
          <a:bodyPr spcFirstLastPara="1" wrap="square" lIns="68569" tIns="34275" rIns="68569" bIns="34275" anchor="ctr" anchorCtr="0">
            <a:noAutofit/>
          </a:bodyPr>
          <a:lstStyle/>
          <a:p>
            <a:pPr algn="ctr" defTabSz="685800">
              <a:buClr>
                <a:srgbClr val="000000"/>
              </a:buClr>
              <a:defRPr/>
            </a:pPr>
            <a:r>
              <a:rPr lang="en-GB" sz="1050" b="1" kern="0">
                <a:solidFill>
                  <a:srgbClr val="808080"/>
                </a:solidFill>
                <a:latin typeface="Arial"/>
                <a:ea typeface="Arial"/>
                <a:cs typeface="Arial"/>
                <a:sym typeface="Arial"/>
              </a:rPr>
              <a:t>Nivolumab 3mg/kg q2w (≤3 cycles) + ipilimumab 1mg/kg (single dose at cycle 1) – </a:t>
            </a:r>
            <a:r>
              <a:rPr lang="en-GB" sz="1050" b="1" kern="0">
                <a:solidFill>
                  <a:srgbClr val="C00000"/>
                </a:solidFill>
                <a:latin typeface="Arial"/>
                <a:ea typeface="Arial"/>
                <a:cs typeface="Arial"/>
                <a:sym typeface="Arial"/>
              </a:rPr>
              <a:t>arm closed</a:t>
            </a:r>
            <a:endParaRPr sz="1050" kern="0">
              <a:solidFill>
                <a:srgbClr val="000000"/>
              </a:solidFill>
              <a:latin typeface="Arial"/>
              <a:cs typeface="Arial"/>
              <a:sym typeface="Arial"/>
            </a:endParaRPr>
          </a:p>
        </p:txBody>
      </p:sp>
      <p:cxnSp>
        <p:nvCxnSpPr>
          <p:cNvPr id="2941" name="Google Shape;2941;p127"/>
          <p:cNvCxnSpPr/>
          <p:nvPr/>
        </p:nvCxnSpPr>
        <p:spPr>
          <a:xfrm>
            <a:off x="3067665" y="2074317"/>
            <a:ext cx="1671118" cy="0"/>
          </a:xfrm>
          <a:prstGeom prst="straightConnector1">
            <a:avLst/>
          </a:prstGeom>
          <a:noFill/>
          <a:ln w="12700" cap="flat" cmpd="sng">
            <a:solidFill>
              <a:schemeClr val="dk1"/>
            </a:solidFill>
            <a:prstDash val="solid"/>
            <a:round/>
            <a:headEnd type="none" w="sm" len="sm"/>
            <a:tailEnd type="triangle" w="med" len="med"/>
          </a:ln>
        </p:spPr>
      </p:cxnSp>
      <p:cxnSp>
        <p:nvCxnSpPr>
          <p:cNvPr id="2942" name="Google Shape;2942;p127"/>
          <p:cNvCxnSpPr/>
          <p:nvPr/>
        </p:nvCxnSpPr>
        <p:spPr>
          <a:xfrm>
            <a:off x="7150783" y="2074317"/>
            <a:ext cx="916080" cy="0"/>
          </a:xfrm>
          <a:prstGeom prst="straightConnector1">
            <a:avLst/>
          </a:prstGeom>
          <a:noFill/>
          <a:ln w="12700" cap="flat" cmpd="sng">
            <a:solidFill>
              <a:schemeClr val="dk1"/>
            </a:solidFill>
            <a:prstDash val="solid"/>
            <a:round/>
            <a:headEnd type="none" w="sm" len="sm"/>
            <a:tailEnd type="triangle" w="med" len="med"/>
          </a:ln>
        </p:spPr>
      </p:cxnSp>
      <p:grpSp>
        <p:nvGrpSpPr>
          <p:cNvPr id="2943" name="Google Shape;2943;p127"/>
          <p:cNvGrpSpPr/>
          <p:nvPr/>
        </p:nvGrpSpPr>
        <p:grpSpPr>
          <a:xfrm>
            <a:off x="3754724" y="1925817"/>
            <a:ext cx="297000" cy="297000"/>
            <a:chOff x="3396057" y="1757123"/>
            <a:chExt cx="297000" cy="297000"/>
          </a:xfrm>
        </p:grpSpPr>
        <p:sp>
          <p:nvSpPr>
            <p:cNvPr id="2944" name="Google Shape;2944;p127"/>
            <p:cNvSpPr/>
            <p:nvPr/>
          </p:nvSpPr>
          <p:spPr>
            <a:xfrm>
              <a:off x="3396057" y="1757123"/>
              <a:ext cx="297000" cy="297000"/>
            </a:xfrm>
            <a:prstGeom prst="ellipse">
              <a:avLst/>
            </a:prstGeom>
            <a:solidFill>
              <a:schemeClr val="lt1"/>
            </a:solidFill>
            <a:ln w="127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defTabSz="685800">
                <a:buClr>
                  <a:srgbClr val="000000"/>
                </a:buClr>
                <a:defRPr/>
              </a:pPr>
              <a:endParaRPr sz="1013" b="1" kern="0">
                <a:solidFill>
                  <a:srgbClr val="000000"/>
                </a:solidFill>
                <a:latin typeface="Arial"/>
                <a:ea typeface="Arial"/>
                <a:cs typeface="Arial"/>
                <a:sym typeface="Arial"/>
              </a:endParaRPr>
            </a:p>
          </p:txBody>
        </p:sp>
        <p:sp>
          <p:nvSpPr>
            <p:cNvPr id="2945" name="Google Shape;2945;p127"/>
            <p:cNvSpPr txBox="1"/>
            <p:nvPr/>
          </p:nvSpPr>
          <p:spPr>
            <a:xfrm>
              <a:off x="3463884" y="1779624"/>
              <a:ext cx="172512" cy="246221"/>
            </a:xfrm>
            <a:prstGeom prst="rect">
              <a:avLst/>
            </a:prstGeom>
            <a:noFill/>
            <a:ln>
              <a:noFill/>
            </a:ln>
          </p:spPr>
          <p:txBody>
            <a:bodyPr spcFirstLastPara="1" wrap="square" lIns="0" tIns="0" rIns="0" bIns="0" anchor="ctr" anchorCtr="0">
              <a:spAutoFit/>
            </a:bodyPr>
            <a:lstStyle/>
            <a:p>
              <a:pPr algn="ctr" defTabSz="685800">
                <a:buClr>
                  <a:srgbClr val="000000"/>
                </a:buClr>
                <a:defRPr/>
              </a:pPr>
              <a:r>
                <a:rPr lang="en-GB" sz="800" b="1" kern="0">
                  <a:solidFill>
                    <a:srgbClr val="000000"/>
                  </a:solidFill>
                  <a:latin typeface="Arial"/>
                  <a:ea typeface="Arial"/>
                  <a:cs typeface="Arial"/>
                  <a:sym typeface="Arial"/>
                </a:rPr>
                <a:t>R</a:t>
              </a:r>
              <a:endParaRPr sz="1050" kern="0">
                <a:solidFill>
                  <a:srgbClr val="000000"/>
                </a:solidFill>
                <a:latin typeface="Arial"/>
                <a:cs typeface="Arial"/>
                <a:sym typeface="Arial"/>
              </a:endParaRPr>
            </a:p>
            <a:p>
              <a:pPr algn="ctr" defTabSz="685800">
                <a:buClr>
                  <a:srgbClr val="000000"/>
                </a:buClr>
                <a:defRPr/>
              </a:pPr>
              <a:r>
                <a:rPr lang="en-GB" sz="800" b="1" kern="0">
                  <a:solidFill>
                    <a:srgbClr val="000000"/>
                  </a:solidFill>
                  <a:latin typeface="Arial"/>
                  <a:ea typeface="Arial"/>
                  <a:cs typeface="Arial"/>
                  <a:sym typeface="Arial"/>
                </a:rPr>
                <a:t>1:1</a:t>
              </a:r>
              <a:endParaRPr sz="1050" kern="0">
                <a:solidFill>
                  <a:srgbClr val="000000"/>
                </a:solidFill>
                <a:latin typeface="Arial"/>
                <a:cs typeface="Arial"/>
                <a:sym typeface="Arial"/>
              </a:endParaRPr>
            </a:p>
          </p:txBody>
        </p:sp>
      </p:grpSp>
    </p:spTree>
    <p:extLst>
      <p:ext uri="{BB962C8B-B14F-4D97-AF65-F5344CB8AC3E}">
        <p14:creationId xmlns:p14="http://schemas.microsoft.com/office/powerpoint/2010/main" val="104625740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DE07DA5-2250-6C41-B546-5AB16E1EB4FD}"/>
              </a:ext>
            </a:extLst>
          </p:cNvPr>
          <p:cNvGraphicFramePr/>
          <p:nvPr>
            <p:extLst>
              <p:ext uri="{D42A27DB-BD31-4B8C-83A1-F6EECF244321}">
                <p14:modId xmlns:p14="http://schemas.microsoft.com/office/powerpoint/2010/main" val="4249897035"/>
              </p:ext>
            </p:extLst>
          </p:nvPr>
        </p:nvGraphicFramePr>
        <p:xfrm>
          <a:off x="1524000" y="53975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0B6493B7-77E7-D503-D051-26D726498BF3}"/>
              </a:ext>
            </a:extLst>
          </p:cNvPr>
          <p:cNvSpPr txBox="1"/>
          <p:nvPr/>
        </p:nvSpPr>
        <p:spPr>
          <a:xfrm>
            <a:off x="1524000" y="539750"/>
            <a:ext cx="349776"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4132507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69"/>
            <a:ext cx="9143999" cy="1181966"/>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26"/>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4" y="-3980833"/>
            <a:ext cx="1182335" cy="9144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9075" y="739"/>
            <a:ext cx="3227567" cy="1181596"/>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3EF1C61-9D89-5BB6-A039-C2055C851C8C}"/>
              </a:ext>
            </a:extLst>
          </p:cNvPr>
          <p:cNvSpPr txBox="1"/>
          <p:nvPr/>
        </p:nvSpPr>
        <p:spPr>
          <a:xfrm>
            <a:off x="524785" y="264870"/>
            <a:ext cx="5318475" cy="67393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100" b="0" i="0" dirty="0">
                <a:solidFill>
                  <a:srgbClr val="FFFFFF"/>
                </a:solidFill>
                <a:effectLst/>
                <a:latin typeface="+mj-lt"/>
                <a:ea typeface="+mj-ea"/>
                <a:cs typeface="+mj-cs"/>
              </a:rPr>
              <a:t>JAMA Oncol. 2024 Mar 21:e240057. PMID: 38512301</a:t>
            </a:r>
            <a:endParaRPr lang="en-US" sz="2100" dirty="0">
              <a:solidFill>
                <a:srgbClr val="FFFFFF"/>
              </a:solidFill>
              <a:latin typeface="+mj-lt"/>
              <a:ea typeface="+mj-ea"/>
              <a:cs typeface="+mj-cs"/>
            </a:endParaRPr>
          </a:p>
        </p:txBody>
      </p:sp>
      <p:pic>
        <p:nvPicPr>
          <p:cNvPr id="2" name="Picture 1">
            <a:extLst>
              <a:ext uri="{FF2B5EF4-FFF2-40B4-BE49-F238E27FC236}">
                <a16:creationId xmlns:a16="http://schemas.microsoft.com/office/drawing/2014/main" id="{19C5034B-53F8-35CF-8E60-8BC0577933E2}"/>
              </a:ext>
            </a:extLst>
          </p:cNvPr>
          <p:cNvPicPr>
            <a:picLocks noChangeAspect="1"/>
          </p:cNvPicPr>
          <p:nvPr/>
        </p:nvPicPr>
        <p:blipFill>
          <a:blip r:embed="rId2"/>
          <a:stretch>
            <a:fillRect/>
          </a:stretch>
        </p:blipFill>
        <p:spPr>
          <a:xfrm>
            <a:off x="536811" y="2103120"/>
            <a:ext cx="5124354" cy="1652603"/>
          </a:xfrm>
          <a:prstGeom prst="rect">
            <a:avLst/>
          </a:prstGeom>
        </p:spPr>
      </p:pic>
      <p:pic>
        <p:nvPicPr>
          <p:cNvPr id="6" name="Picture 5">
            <a:extLst>
              <a:ext uri="{FF2B5EF4-FFF2-40B4-BE49-F238E27FC236}">
                <a16:creationId xmlns:a16="http://schemas.microsoft.com/office/drawing/2014/main" id="{A21A2F5E-E5F8-C3A1-54F0-B6276DB96D8C}"/>
              </a:ext>
            </a:extLst>
          </p:cNvPr>
          <p:cNvPicPr>
            <a:picLocks noChangeAspect="1"/>
          </p:cNvPicPr>
          <p:nvPr/>
        </p:nvPicPr>
        <p:blipFill>
          <a:blip r:embed="rId3"/>
          <a:stretch>
            <a:fillRect/>
          </a:stretch>
        </p:blipFill>
        <p:spPr>
          <a:xfrm>
            <a:off x="6574140" y="1883240"/>
            <a:ext cx="2092362" cy="2092362"/>
          </a:xfrm>
          <a:prstGeom prst="rect">
            <a:avLst/>
          </a:prstGeom>
        </p:spPr>
      </p:pic>
    </p:spTree>
    <p:extLst>
      <p:ext uri="{BB962C8B-B14F-4D97-AF65-F5344CB8AC3E}">
        <p14:creationId xmlns:p14="http://schemas.microsoft.com/office/powerpoint/2010/main" val="3128900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999963" y="-1999641"/>
            <a:ext cx="51435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5143179"/>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737118" y="-1264380"/>
            <a:ext cx="3670923"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342561D-8C05-78F5-0135-DB7FD0F39F15}"/>
              </a:ext>
            </a:extLst>
          </p:cNvPr>
          <p:cNvPicPr>
            <a:picLocks noChangeAspect="1"/>
          </p:cNvPicPr>
          <p:nvPr/>
        </p:nvPicPr>
        <p:blipFill>
          <a:blip r:embed="rId2"/>
          <a:stretch>
            <a:fillRect/>
          </a:stretch>
        </p:blipFill>
        <p:spPr>
          <a:xfrm rot="5400000">
            <a:off x="2372868" y="-1657350"/>
            <a:ext cx="4398263" cy="8458200"/>
          </a:xfrm>
          <a:prstGeom prst="rect">
            <a:avLst/>
          </a:prstGeom>
        </p:spPr>
      </p:pic>
      <p:sp>
        <p:nvSpPr>
          <p:cNvPr id="3" name="TextBox 2">
            <a:extLst>
              <a:ext uri="{FF2B5EF4-FFF2-40B4-BE49-F238E27FC236}">
                <a16:creationId xmlns:a16="http://schemas.microsoft.com/office/drawing/2014/main" id="{267D0BDA-8CEA-E1E9-F615-1AC16F542E9C}"/>
              </a:ext>
            </a:extLst>
          </p:cNvPr>
          <p:cNvSpPr txBox="1"/>
          <p:nvPr/>
        </p:nvSpPr>
        <p:spPr>
          <a:xfrm>
            <a:off x="6940277" y="2784821"/>
            <a:ext cx="1721946" cy="338554"/>
          </a:xfrm>
          <a:prstGeom prst="rect">
            <a:avLst/>
          </a:prstGeom>
          <a:solidFill>
            <a:schemeClr val="accent1"/>
          </a:solidFill>
        </p:spPr>
        <p:txBody>
          <a:bodyPr wrap="none" rtlCol="0">
            <a:spAutoFit/>
          </a:bodyPr>
          <a:lstStyle/>
          <a:p>
            <a:r>
              <a:rPr lang="en-US" sz="1600" dirty="0">
                <a:solidFill>
                  <a:schemeClr val="bg1"/>
                </a:solidFill>
              </a:rPr>
              <a:t>PD-L1≥1% HR 0.49</a:t>
            </a:r>
          </a:p>
        </p:txBody>
      </p:sp>
      <p:sp>
        <p:nvSpPr>
          <p:cNvPr id="4" name="TextBox 3">
            <a:extLst>
              <a:ext uri="{FF2B5EF4-FFF2-40B4-BE49-F238E27FC236}">
                <a16:creationId xmlns:a16="http://schemas.microsoft.com/office/drawing/2014/main" id="{8FF7908D-A425-B554-ACA7-4BBF77E75B88}"/>
              </a:ext>
            </a:extLst>
          </p:cNvPr>
          <p:cNvSpPr txBox="1"/>
          <p:nvPr/>
        </p:nvSpPr>
        <p:spPr>
          <a:xfrm>
            <a:off x="6940277" y="3777851"/>
            <a:ext cx="1538178" cy="338554"/>
          </a:xfrm>
          <a:prstGeom prst="rect">
            <a:avLst/>
          </a:prstGeom>
          <a:solidFill>
            <a:schemeClr val="accent1"/>
          </a:solidFill>
        </p:spPr>
        <p:txBody>
          <a:bodyPr wrap="none" rtlCol="0">
            <a:spAutoFit/>
          </a:bodyPr>
          <a:lstStyle/>
          <a:p>
            <a:r>
              <a:rPr lang="en-US" sz="1600" dirty="0">
                <a:solidFill>
                  <a:schemeClr val="bg1"/>
                </a:solidFill>
              </a:rPr>
              <a:t>Stage III HR 0.67</a:t>
            </a:r>
          </a:p>
        </p:txBody>
      </p:sp>
      <p:sp>
        <p:nvSpPr>
          <p:cNvPr id="5" name="TextBox 4">
            <a:extLst>
              <a:ext uri="{FF2B5EF4-FFF2-40B4-BE49-F238E27FC236}">
                <a16:creationId xmlns:a16="http://schemas.microsoft.com/office/drawing/2014/main" id="{AD92DBE0-BD32-40E3-BB1E-7A4AFB542719}"/>
              </a:ext>
            </a:extLst>
          </p:cNvPr>
          <p:cNvSpPr txBox="1"/>
          <p:nvPr/>
        </p:nvSpPr>
        <p:spPr>
          <a:xfrm>
            <a:off x="5866410" y="372456"/>
            <a:ext cx="1630318" cy="369332"/>
          </a:xfrm>
          <a:prstGeom prst="rect">
            <a:avLst/>
          </a:prstGeom>
          <a:solidFill>
            <a:schemeClr val="accent1"/>
          </a:solidFill>
        </p:spPr>
        <p:txBody>
          <a:bodyPr wrap="none" rtlCol="0">
            <a:spAutoFit/>
          </a:bodyPr>
          <a:lstStyle/>
          <a:p>
            <a:r>
              <a:rPr lang="en-US" dirty="0">
                <a:solidFill>
                  <a:schemeClr val="bg1"/>
                </a:solidFill>
              </a:rPr>
              <a:t>Overall Survival</a:t>
            </a:r>
          </a:p>
        </p:txBody>
      </p:sp>
    </p:spTree>
    <p:extLst>
      <p:ext uri="{BB962C8B-B14F-4D97-AF65-F5344CB8AC3E}">
        <p14:creationId xmlns:p14="http://schemas.microsoft.com/office/powerpoint/2010/main" val="213048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4C4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CAF5A64-FE60-8A16-4B02-3364C78FC20D}"/>
              </a:ext>
            </a:extLst>
          </p:cNvPr>
          <p:cNvPicPr>
            <a:picLocks noChangeAspect="1"/>
          </p:cNvPicPr>
          <p:nvPr/>
        </p:nvPicPr>
        <p:blipFill>
          <a:blip r:embed="rId2"/>
          <a:stretch>
            <a:fillRect/>
          </a:stretch>
        </p:blipFill>
        <p:spPr>
          <a:xfrm>
            <a:off x="2498519" y="482600"/>
            <a:ext cx="4146961" cy="4178299"/>
          </a:xfrm>
          <a:prstGeom prst="rect">
            <a:avLst/>
          </a:prstGeom>
        </p:spPr>
      </p:pic>
      <p:sp>
        <p:nvSpPr>
          <p:cNvPr id="3" name="TextBox 2">
            <a:extLst>
              <a:ext uri="{FF2B5EF4-FFF2-40B4-BE49-F238E27FC236}">
                <a16:creationId xmlns:a16="http://schemas.microsoft.com/office/drawing/2014/main" id="{20D23CD3-3FD3-F908-C670-A4620C8FA2A6}"/>
              </a:ext>
            </a:extLst>
          </p:cNvPr>
          <p:cNvSpPr txBox="1"/>
          <p:nvPr/>
        </p:nvSpPr>
        <p:spPr>
          <a:xfrm>
            <a:off x="6645480" y="2821021"/>
            <a:ext cx="1702774" cy="369332"/>
          </a:xfrm>
          <a:prstGeom prst="rect">
            <a:avLst/>
          </a:prstGeom>
          <a:noFill/>
        </p:spPr>
        <p:txBody>
          <a:bodyPr wrap="none" rtlCol="0">
            <a:spAutoFit/>
          </a:bodyPr>
          <a:lstStyle/>
          <a:p>
            <a:r>
              <a:rPr lang="en-US" dirty="0"/>
              <a:t>Stage II  HR 0.71</a:t>
            </a:r>
          </a:p>
        </p:txBody>
      </p:sp>
      <p:sp>
        <p:nvSpPr>
          <p:cNvPr id="4" name="TextBox 3">
            <a:extLst>
              <a:ext uri="{FF2B5EF4-FFF2-40B4-BE49-F238E27FC236}">
                <a16:creationId xmlns:a16="http://schemas.microsoft.com/office/drawing/2014/main" id="{7F6B421A-0FAB-E33A-6C40-E4941A148574}"/>
              </a:ext>
            </a:extLst>
          </p:cNvPr>
          <p:cNvSpPr txBox="1"/>
          <p:nvPr/>
        </p:nvSpPr>
        <p:spPr>
          <a:xfrm>
            <a:off x="6645480" y="4168179"/>
            <a:ext cx="1760482" cy="369332"/>
          </a:xfrm>
          <a:prstGeom prst="rect">
            <a:avLst/>
          </a:prstGeom>
          <a:noFill/>
        </p:spPr>
        <p:txBody>
          <a:bodyPr wrap="none" rtlCol="0">
            <a:spAutoFit/>
          </a:bodyPr>
          <a:lstStyle/>
          <a:p>
            <a:r>
              <a:rPr lang="en-US" dirty="0"/>
              <a:t>Stage III  HR 0.54</a:t>
            </a:r>
          </a:p>
        </p:txBody>
      </p:sp>
      <p:sp>
        <p:nvSpPr>
          <p:cNvPr id="5" name="TextBox 4">
            <a:extLst>
              <a:ext uri="{FF2B5EF4-FFF2-40B4-BE49-F238E27FC236}">
                <a16:creationId xmlns:a16="http://schemas.microsoft.com/office/drawing/2014/main" id="{757358C0-9F31-C0E8-E756-DA05325ED1B4}"/>
              </a:ext>
            </a:extLst>
          </p:cNvPr>
          <p:cNvSpPr txBox="1"/>
          <p:nvPr/>
        </p:nvSpPr>
        <p:spPr>
          <a:xfrm>
            <a:off x="749030" y="1138136"/>
            <a:ext cx="505203" cy="369332"/>
          </a:xfrm>
          <a:prstGeom prst="rect">
            <a:avLst/>
          </a:prstGeom>
          <a:noFill/>
        </p:spPr>
        <p:txBody>
          <a:bodyPr wrap="none" rtlCol="0">
            <a:spAutoFit/>
          </a:bodyPr>
          <a:lstStyle/>
          <a:p>
            <a:r>
              <a:rPr lang="en-US" dirty="0"/>
              <a:t>EFS</a:t>
            </a:r>
          </a:p>
        </p:txBody>
      </p:sp>
    </p:spTree>
    <p:extLst>
      <p:ext uri="{BB962C8B-B14F-4D97-AF65-F5344CB8AC3E}">
        <p14:creationId xmlns:p14="http://schemas.microsoft.com/office/powerpoint/2010/main" val="423098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7FCE35F-97DE-C155-EE33-DC6AC870770E}"/>
              </a:ext>
            </a:extLst>
          </p:cNvPr>
          <p:cNvPicPr>
            <a:picLocks noChangeAspect="1"/>
          </p:cNvPicPr>
          <p:nvPr/>
        </p:nvPicPr>
        <p:blipFill>
          <a:blip r:embed="rId2"/>
          <a:stretch>
            <a:fillRect/>
          </a:stretch>
        </p:blipFill>
        <p:spPr>
          <a:xfrm>
            <a:off x="2365335" y="482600"/>
            <a:ext cx="4413328" cy="574516"/>
          </a:xfrm>
          <a:prstGeom prst="rect">
            <a:avLst/>
          </a:prstGeom>
        </p:spPr>
      </p:pic>
      <p:pic>
        <p:nvPicPr>
          <p:cNvPr id="3" name="Picture 2">
            <a:extLst>
              <a:ext uri="{FF2B5EF4-FFF2-40B4-BE49-F238E27FC236}">
                <a16:creationId xmlns:a16="http://schemas.microsoft.com/office/drawing/2014/main" id="{91DAD221-D9F4-E20A-7C2B-2E85F80D5AC8}"/>
              </a:ext>
            </a:extLst>
          </p:cNvPr>
          <p:cNvPicPr>
            <a:picLocks noChangeAspect="1"/>
          </p:cNvPicPr>
          <p:nvPr/>
        </p:nvPicPr>
        <p:blipFill>
          <a:blip r:embed="rId3"/>
          <a:stretch>
            <a:fillRect/>
          </a:stretch>
        </p:blipFill>
        <p:spPr>
          <a:xfrm>
            <a:off x="2456735" y="1226860"/>
            <a:ext cx="4321928" cy="3434039"/>
          </a:xfrm>
          <a:prstGeom prst="rect">
            <a:avLst/>
          </a:prstGeom>
        </p:spPr>
      </p:pic>
      <p:sp>
        <p:nvSpPr>
          <p:cNvPr id="4" name="TextBox 3">
            <a:extLst>
              <a:ext uri="{FF2B5EF4-FFF2-40B4-BE49-F238E27FC236}">
                <a16:creationId xmlns:a16="http://schemas.microsoft.com/office/drawing/2014/main" id="{65DDEC27-32A1-97B1-EC7D-9C7739FCF09B}"/>
              </a:ext>
            </a:extLst>
          </p:cNvPr>
          <p:cNvSpPr txBox="1"/>
          <p:nvPr/>
        </p:nvSpPr>
        <p:spPr>
          <a:xfrm>
            <a:off x="6556443" y="1799617"/>
            <a:ext cx="1912703" cy="369332"/>
          </a:xfrm>
          <a:prstGeom prst="rect">
            <a:avLst/>
          </a:prstGeom>
          <a:noFill/>
        </p:spPr>
        <p:txBody>
          <a:bodyPr wrap="none" rtlCol="0">
            <a:spAutoFit/>
          </a:bodyPr>
          <a:lstStyle/>
          <a:p>
            <a:r>
              <a:rPr lang="en-US" dirty="0"/>
              <a:t>PD-L1&lt;1% HR 0.74</a:t>
            </a:r>
          </a:p>
        </p:txBody>
      </p:sp>
      <p:sp>
        <p:nvSpPr>
          <p:cNvPr id="5" name="TextBox 4">
            <a:extLst>
              <a:ext uri="{FF2B5EF4-FFF2-40B4-BE49-F238E27FC236}">
                <a16:creationId xmlns:a16="http://schemas.microsoft.com/office/drawing/2014/main" id="{B6BC5C85-DE48-C6D0-7D75-40DA8FF0F442}"/>
              </a:ext>
            </a:extLst>
          </p:cNvPr>
          <p:cNvSpPr txBox="1"/>
          <p:nvPr/>
        </p:nvSpPr>
        <p:spPr>
          <a:xfrm>
            <a:off x="6556442" y="2860926"/>
            <a:ext cx="2084225" cy="338554"/>
          </a:xfrm>
          <a:prstGeom prst="rect">
            <a:avLst/>
          </a:prstGeom>
          <a:noFill/>
        </p:spPr>
        <p:txBody>
          <a:bodyPr wrap="none" rtlCol="0">
            <a:spAutoFit/>
          </a:bodyPr>
          <a:lstStyle/>
          <a:p>
            <a:r>
              <a:rPr lang="en-US" sz="1600" dirty="0"/>
              <a:t>PD-L1 1%-49% HR 0.56</a:t>
            </a:r>
          </a:p>
        </p:txBody>
      </p:sp>
      <p:sp>
        <p:nvSpPr>
          <p:cNvPr id="6" name="TextBox 5">
            <a:extLst>
              <a:ext uri="{FF2B5EF4-FFF2-40B4-BE49-F238E27FC236}">
                <a16:creationId xmlns:a16="http://schemas.microsoft.com/office/drawing/2014/main" id="{7D7B0D3A-2ACD-F44F-CB55-248E882C4758}"/>
              </a:ext>
            </a:extLst>
          </p:cNvPr>
          <p:cNvSpPr txBox="1"/>
          <p:nvPr/>
        </p:nvSpPr>
        <p:spPr>
          <a:xfrm>
            <a:off x="6556443" y="3745523"/>
            <a:ext cx="2029723" cy="369332"/>
          </a:xfrm>
          <a:prstGeom prst="rect">
            <a:avLst/>
          </a:prstGeom>
          <a:noFill/>
        </p:spPr>
        <p:txBody>
          <a:bodyPr wrap="none" rtlCol="0">
            <a:spAutoFit/>
          </a:bodyPr>
          <a:lstStyle/>
          <a:p>
            <a:r>
              <a:rPr lang="en-US" dirty="0"/>
              <a:t>PD-L1≥50% HR 0.40</a:t>
            </a:r>
          </a:p>
        </p:txBody>
      </p:sp>
      <p:sp>
        <p:nvSpPr>
          <p:cNvPr id="7" name="TextBox 6">
            <a:extLst>
              <a:ext uri="{FF2B5EF4-FFF2-40B4-BE49-F238E27FC236}">
                <a16:creationId xmlns:a16="http://schemas.microsoft.com/office/drawing/2014/main" id="{9F4B84FE-719F-DE8F-E7A8-99159CD61032}"/>
              </a:ext>
            </a:extLst>
          </p:cNvPr>
          <p:cNvSpPr txBox="1"/>
          <p:nvPr/>
        </p:nvSpPr>
        <p:spPr>
          <a:xfrm>
            <a:off x="758757" y="1226860"/>
            <a:ext cx="505203" cy="369332"/>
          </a:xfrm>
          <a:prstGeom prst="rect">
            <a:avLst/>
          </a:prstGeom>
          <a:noFill/>
        </p:spPr>
        <p:txBody>
          <a:bodyPr wrap="none" rtlCol="0">
            <a:spAutoFit/>
          </a:bodyPr>
          <a:lstStyle/>
          <a:p>
            <a:r>
              <a:rPr lang="en-US" dirty="0"/>
              <a:t>EFS</a:t>
            </a:r>
          </a:p>
        </p:txBody>
      </p:sp>
    </p:spTree>
    <p:extLst>
      <p:ext uri="{BB962C8B-B14F-4D97-AF65-F5344CB8AC3E}">
        <p14:creationId xmlns:p14="http://schemas.microsoft.com/office/powerpoint/2010/main" val="3545905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0BEB-986A-4C4B-ACDC-2C45EDD12096}"/>
              </a:ext>
            </a:extLst>
          </p:cNvPr>
          <p:cNvSpPr>
            <a:spLocks noGrp="1"/>
          </p:cNvSpPr>
          <p:nvPr>
            <p:ph type="title"/>
          </p:nvPr>
        </p:nvSpPr>
        <p:spPr/>
        <p:txBody>
          <a:bodyPr>
            <a:normAutofit/>
          </a:bodyPr>
          <a:lstStyle/>
          <a:p>
            <a:r>
              <a:rPr lang="en-US" sz="2400" dirty="0"/>
              <a:t>KEYNOTE-671 Study Design</a:t>
            </a:r>
            <a:br>
              <a:rPr lang="en-US" sz="2400" dirty="0"/>
            </a:br>
            <a:r>
              <a:rPr lang="en-US" sz="1800" dirty="0"/>
              <a:t>Randomized, Double-Blind, Phase 3 Trial</a:t>
            </a:r>
            <a:endParaRPr lang="en-US" sz="2400" dirty="0"/>
          </a:p>
        </p:txBody>
      </p:sp>
      <p:sp>
        <p:nvSpPr>
          <p:cNvPr id="5" name="Footer Placeholder 4">
            <a:extLst>
              <a:ext uri="{FF2B5EF4-FFF2-40B4-BE49-F238E27FC236}">
                <a16:creationId xmlns:a16="http://schemas.microsoft.com/office/drawing/2014/main" id="{F3E386C7-9DE5-432C-8952-E6DD68F148AB}"/>
              </a:ext>
            </a:extLst>
          </p:cNvPr>
          <p:cNvSpPr>
            <a:spLocks noGrp="1"/>
          </p:cNvSpPr>
          <p:nvPr>
            <p:ph type="ftr" sz="quarter" idx="3"/>
          </p:nvPr>
        </p:nvSpPr>
        <p:spPr>
          <a:xfrm>
            <a:off x="1" y="4767262"/>
            <a:ext cx="8627801" cy="376238"/>
          </a:xfrm>
        </p:spPr>
        <p:txBody>
          <a:bodyPr/>
          <a:lstStyle/>
          <a:p>
            <a:r>
              <a:rPr lang="en-US" baseline="30000" dirty="0">
                <a:latin typeface="+mn-lt"/>
              </a:rPr>
              <a:t>a</a:t>
            </a:r>
            <a:r>
              <a:rPr lang="en-US" dirty="0">
                <a:latin typeface="+mn-lt"/>
              </a:rPr>
              <a:t>Assessed at a central laboratory using PD-L1 IHC 22C3 pharmDx. </a:t>
            </a:r>
            <a:r>
              <a:rPr lang="en-US" baseline="30000" dirty="0">
                <a:latin typeface="+mn-lt"/>
              </a:rPr>
              <a:t>b</a:t>
            </a:r>
            <a:r>
              <a:rPr lang="en-US" dirty="0">
                <a:latin typeface="+mn-lt"/>
              </a:rPr>
              <a:t>Cisplatin 75 mg/m</a:t>
            </a:r>
            <a:r>
              <a:rPr lang="en-US" baseline="30000" dirty="0">
                <a:latin typeface="+mn-lt"/>
              </a:rPr>
              <a:t>2</a:t>
            </a:r>
            <a:r>
              <a:rPr lang="en-US" dirty="0">
                <a:latin typeface="+mn-lt"/>
              </a:rPr>
              <a:t> IV Q3W + gemcitabine 1000 mg/m</a:t>
            </a:r>
            <a:r>
              <a:rPr lang="en-US" baseline="30000" dirty="0">
                <a:latin typeface="+mn-lt"/>
              </a:rPr>
              <a:t>2</a:t>
            </a:r>
            <a:r>
              <a:rPr lang="en-US" dirty="0">
                <a:latin typeface="+mn-lt"/>
              </a:rPr>
              <a:t> IV on days 1 and 8 Q3W (squamous histology only)</a:t>
            </a:r>
            <a:r>
              <a:rPr lang="en-US" dirty="0">
                <a:latin typeface="+mn-lt"/>
                <a:cs typeface="Arial" panose="020B0604020202020204" pitchFamily="34" charset="0"/>
              </a:rPr>
              <a:t>. </a:t>
            </a:r>
            <a:r>
              <a:rPr lang="en-US" baseline="30000" dirty="0">
                <a:latin typeface="+mn-lt"/>
                <a:cs typeface="Arial" panose="020B0604020202020204" pitchFamily="34" charset="0"/>
              </a:rPr>
              <a:t>c</a:t>
            </a:r>
            <a:r>
              <a:rPr lang="en-US" dirty="0">
                <a:latin typeface="+mn-lt"/>
                <a:cs typeface="Arial" panose="020B0604020202020204" pitchFamily="34" charset="0"/>
              </a:rPr>
              <a:t>Cisplatin 75 mg/m</a:t>
            </a:r>
            <a:r>
              <a:rPr lang="en-US" baseline="30000" dirty="0">
                <a:latin typeface="+mn-lt"/>
                <a:cs typeface="Arial" panose="020B0604020202020204" pitchFamily="34" charset="0"/>
              </a:rPr>
              <a:t>2</a:t>
            </a:r>
            <a:r>
              <a:rPr lang="en-US" dirty="0">
                <a:latin typeface="+mn-lt"/>
                <a:cs typeface="Arial" panose="020B0604020202020204" pitchFamily="34" charset="0"/>
              </a:rPr>
              <a:t> IV Q3W + pemetrexed 500 mg/m</a:t>
            </a:r>
            <a:r>
              <a:rPr lang="en-US" baseline="30000" dirty="0">
                <a:latin typeface="+mn-lt"/>
                <a:cs typeface="Arial" panose="020B0604020202020204" pitchFamily="34" charset="0"/>
              </a:rPr>
              <a:t>2</a:t>
            </a:r>
            <a:r>
              <a:rPr lang="en-US" dirty="0">
                <a:latin typeface="+mn-lt"/>
                <a:cs typeface="Arial" panose="020B0604020202020204" pitchFamily="34" charset="0"/>
              </a:rPr>
              <a:t> IV Q3W (nonsquamous histology only). </a:t>
            </a:r>
            <a:r>
              <a:rPr lang="en-US" baseline="30000" dirty="0">
                <a:latin typeface="+mn-lt"/>
                <a:cs typeface="Arial" panose="020B0604020202020204" pitchFamily="34" charset="0"/>
              </a:rPr>
              <a:t>d</a:t>
            </a:r>
            <a:r>
              <a:rPr lang="en-US" dirty="0">
                <a:latin typeface="+mn-lt"/>
                <a:cs typeface="Arial" panose="020B0604020202020204" pitchFamily="34" charset="0"/>
              </a:rPr>
              <a:t>Radiotherapy was to be administered to participants with microscopic positive margins, gross residual disease, or extracapsular nodal extension following surgery and to participants who did not undergo planned surgery for any reason other than local progression or metastatic disease. </a:t>
            </a:r>
            <a:r>
              <a:rPr lang="en-US" dirty="0">
                <a:latin typeface="+mn-lt"/>
              </a:rPr>
              <a:t>ClinicalTrials.gov identifier: NCT03425643.</a:t>
            </a:r>
          </a:p>
        </p:txBody>
      </p:sp>
      <p:sp>
        <p:nvSpPr>
          <p:cNvPr id="19" name="TextBox 18">
            <a:extLst>
              <a:ext uri="{FF2B5EF4-FFF2-40B4-BE49-F238E27FC236}">
                <a16:creationId xmlns:a16="http://schemas.microsoft.com/office/drawing/2014/main" id="{713FE6FD-D8D8-4514-94D1-7983971A3CF8}"/>
              </a:ext>
            </a:extLst>
          </p:cNvPr>
          <p:cNvSpPr txBox="1"/>
          <p:nvPr/>
        </p:nvSpPr>
        <p:spPr>
          <a:xfrm>
            <a:off x="283369" y="3910291"/>
            <a:ext cx="3831430" cy="758375"/>
          </a:xfrm>
          <a:prstGeom prst="rect">
            <a:avLst/>
          </a:prstGeom>
        </p:spPr>
        <p:txBody>
          <a:bodyPr wrap="square" rtlCol="0" anchor="t">
            <a:noAutofit/>
          </a:bodyPr>
          <a:lstStyle/>
          <a:p>
            <a:pPr defTabSz="342900" eaLnBrk="0" fontAlgn="base" hangingPunct="0">
              <a:lnSpc>
                <a:spcPct val="90000"/>
              </a:lnSpc>
              <a:spcBef>
                <a:spcPct val="0"/>
              </a:spcBef>
              <a:spcAft>
                <a:spcPct val="0"/>
              </a:spcAft>
            </a:pPr>
            <a:r>
              <a:rPr lang="en-US" sz="900" b="1" dirty="0">
                <a:solidFill>
                  <a:prstClr val="black"/>
                </a:solidFill>
                <a:ea typeface="MS PGothic" panose="020B0600070205080204" pitchFamily="34" charset="-128"/>
              </a:rPr>
              <a:t>Stratification Factors</a:t>
            </a:r>
          </a:p>
          <a:p>
            <a:pPr marL="171450" indent="-86916" defTabSz="342900" eaLnBrk="0" fontAlgn="base" hangingPunct="0">
              <a:lnSpc>
                <a:spcPct val="90000"/>
              </a:lnSpc>
              <a:spcBef>
                <a:spcPts val="150"/>
              </a:spcBef>
              <a:spcAft>
                <a:spcPct val="0"/>
              </a:spcAft>
              <a:buFont typeface="Arial" panose="020B0604020202020204" pitchFamily="34" charset="0"/>
              <a:buChar char="•"/>
            </a:pPr>
            <a:r>
              <a:rPr lang="en-US" sz="900" dirty="0">
                <a:solidFill>
                  <a:prstClr val="black"/>
                </a:solidFill>
                <a:ea typeface="MS PGothic" panose="020B0600070205080204" pitchFamily="34" charset="-128"/>
              </a:rPr>
              <a:t>Disease stage (II vs III)</a:t>
            </a:r>
          </a:p>
          <a:p>
            <a:pPr marL="171450" indent="-86916" defTabSz="342900" eaLnBrk="0" fontAlgn="base" hangingPunct="0">
              <a:lnSpc>
                <a:spcPct val="90000"/>
              </a:lnSpc>
              <a:spcBef>
                <a:spcPts val="150"/>
              </a:spcBef>
              <a:spcAft>
                <a:spcPct val="0"/>
              </a:spcAft>
              <a:buFont typeface="Arial" panose="020B0604020202020204" pitchFamily="34" charset="0"/>
              <a:buChar char="•"/>
            </a:pPr>
            <a:r>
              <a:rPr lang="en-US" sz="900" dirty="0">
                <a:solidFill>
                  <a:prstClr val="black"/>
                </a:solidFill>
                <a:ea typeface="MS PGothic" panose="020B0600070205080204" pitchFamily="34" charset="-128"/>
              </a:rPr>
              <a:t>PD-L1 TPS</a:t>
            </a:r>
            <a:r>
              <a:rPr lang="en-US" sz="900" baseline="30000" dirty="0">
                <a:solidFill>
                  <a:prstClr val="black"/>
                </a:solidFill>
                <a:ea typeface="MS PGothic" panose="020B0600070205080204" pitchFamily="34" charset="-128"/>
              </a:rPr>
              <a:t>a</a:t>
            </a:r>
            <a:r>
              <a:rPr lang="en-US" sz="900" dirty="0">
                <a:solidFill>
                  <a:prstClr val="black"/>
                </a:solidFill>
                <a:ea typeface="MS PGothic" panose="020B0600070205080204" pitchFamily="34" charset="-128"/>
              </a:rPr>
              <a:t> (&lt;50% vs </a:t>
            </a:r>
            <a:r>
              <a:rPr lang="en-US" sz="900" dirty="0">
                <a:solidFill>
                  <a:prstClr val="black"/>
                </a:solidFill>
                <a:ea typeface="MS PGothic" panose="020B0600070205080204" pitchFamily="34" charset="-128"/>
                <a:cs typeface="Arial" panose="020B0604020202020204" pitchFamily="34" charset="0"/>
              </a:rPr>
              <a:t>≥50%</a:t>
            </a:r>
            <a:r>
              <a:rPr lang="en-US" sz="900" dirty="0">
                <a:solidFill>
                  <a:prstClr val="black"/>
                </a:solidFill>
                <a:ea typeface="MS PGothic" panose="020B0600070205080204" pitchFamily="34" charset="-128"/>
              </a:rPr>
              <a:t>)</a:t>
            </a:r>
          </a:p>
          <a:p>
            <a:pPr marL="171450" indent="-86916" defTabSz="342900" eaLnBrk="0" fontAlgn="base" hangingPunct="0">
              <a:lnSpc>
                <a:spcPct val="90000"/>
              </a:lnSpc>
              <a:spcBef>
                <a:spcPts val="150"/>
              </a:spcBef>
              <a:spcAft>
                <a:spcPct val="0"/>
              </a:spcAft>
              <a:buFont typeface="Arial" panose="020B0604020202020204" pitchFamily="34" charset="0"/>
              <a:buChar char="•"/>
            </a:pPr>
            <a:r>
              <a:rPr lang="en-US" sz="900" dirty="0">
                <a:solidFill>
                  <a:prstClr val="black"/>
                </a:solidFill>
                <a:ea typeface="MS PGothic" panose="020B0600070205080204" pitchFamily="34" charset="-128"/>
              </a:rPr>
              <a:t>Histology (squamous vs nonsquamous)</a:t>
            </a:r>
          </a:p>
          <a:p>
            <a:pPr marL="171450" indent="-86916" defTabSz="342900" eaLnBrk="0" fontAlgn="base" hangingPunct="0">
              <a:lnSpc>
                <a:spcPct val="90000"/>
              </a:lnSpc>
              <a:spcBef>
                <a:spcPts val="150"/>
              </a:spcBef>
              <a:spcAft>
                <a:spcPct val="0"/>
              </a:spcAft>
              <a:buFont typeface="Arial" panose="020B0604020202020204" pitchFamily="34" charset="0"/>
              <a:buChar char="•"/>
            </a:pPr>
            <a:r>
              <a:rPr lang="en-US" sz="900" dirty="0">
                <a:solidFill>
                  <a:prstClr val="black"/>
                </a:solidFill>
                <a:ea typeface="MS PGothic" panose="020B0600070205080204" pitchFamily="34" charset="-128"/>
              </a:rPr>
              <a:t>Geographic region (east Asia vs not east Asia)</a:t>
            </a:r>
          </a:p>
          <a:p>
            <a:pPr marL="171450" indent="-86916" defTabSz="342900" eaLnBrk="0" fontAlgn="base" hangingPunct="0">
              <a:lnSpc>
                <a:spcPct val="90000"/>
              </a:lnSpc>
              <a:spcBef>
                <a:spcPts val="150"/>
              </a:spcBef>
              <a:spcAft>
                <a:spcPct val="0"/>
              </a:spcAft>
              <a:buFont typeface="Arial" panose="020B0604020202020204" pitchFamily="34" charset="0"/>
              <a:buChar char="•"/>
            </a:pPr>
            <a:endParaRPr lang="en-US" sz="900" dirty="0">
              <a:solidFill>
                <a:prstClr val="black"/>
              </a:solidFill>
              <a:ea typeface="MS PGothic" panose="020B0600070205080204" pitchFamily="34" charset="-128"/>
            </a:endParaRPr>
          </a:p>
        </p:txBody>
      </p:sp>
      <p:sp>
        <p:nvSpPr>
          <p:cNvPr id="20" name="TextBox 19">
            <a:extLst>
              <a:ext uri="{FF2B5EF4-FFF2-40B4-BE49-F238E27FC236}">
                <a16:creationId xmlns:a16="http://schemas.microsoft.com/office/drawing/2014/main" id="{1C82B680-FAB1-48BB-B39C-F82F60E1079F}"/>
              </a:ext>
            </a:extLst>
          </p:cNvPr>
          <p:cNvSpPr txBox="1"/>
          <p:nvPr/>
        </p:nvSpPr>
        <p:spPr>
          <a:xfrm>
            <a:off x="4650221" y="3910290"/>
            <a:ext cx="3977581" cy="562893"/>
          </a:xfrm>
          <a:prstGeom prst="rect">
            <a:avLst/>
          </a:prstGeom>
        </p:spPr>
        <p:txBody>
          <a:bodyPr wrap="square" rtlCol="0" anchor="t">
            <a:noAutofit/>
          </a:bodyPr>
          <a:lstStyle/>
          <a:p>
            <a:pPr defTabSz="342900" eaLnBrk="0" fontAlgn="base" hangingPunct="0">
              <a:spcBef>
                <a:spcPct val="0"/>
              </a:spcBef>
              <a:spcAft>
                <a:spcPct val="0"/>
              </a:spcAft>
            </a:pPr>
            <a:r>
              <a:rPr lang="en-US" sz="900" b="1" dirty="0">
                <a:solidFill>
                  <a:prstClr val="black"/>
                </a:solidFill>
                <a:ea typeface="MS PGothic" panose="020B0600070205080204" pitchFamily="34" charset="-128"/>
              </a:rPr>
              <a:t>Dual primary end points:</a:t>
            </a:r>
            <a:r>
              <a:rPr lang="en-US" sz="900" dirty="0">
                <a:solidFill>
                  <a:prstClr val="black"/>
                </a:solidFill>
                <a:ea typeface="MS PGothic" panose="020B0600070205080204" pitchFamily="34" charset="-128"/>
              </a:rPr>
              <a:t> EFS per investigator review and OS</a:t>
            </a:r>
          </a:p>
          <a:p>
            <a:pPr defTabSz="342900" eaLnBrk="0" fontAlgn="base" hangingPunct="0">
              <a:spcBef>
                <a:spcPts val="900"/>
              </a:spcBef>
              <a:spcAft>
                <a:spcPct val="0"/>
              </a:spcAft>
            </a:pPr>
            <a:r>
              <a:rPr lang="en-US" sz="900" b="1" dirty="0">
                <a:solidFill>
                  <a:prstClr val="black"/>
                </a:solidFill>
                <a:ea typeface="MS PGothic" panose="020B0600070205080204" pitchFamily="34" charset="-128"/>
              </a:rPr>
              <a:t>Key secondary end points:</a:t>
            </a:r>
            <a:r>
              <a:rPr lang="en-US" sz="900" dirty="0">
                <a:solidFill>
                  <a:prstClr val="black"/>
                </a:solidFill>
                <a:ea typeface="MS PGothic" panose="020B0600070205080204" pitchFamily="34" charset="-128"/>
              </a:rPr>
              <a:t> mPR and pCR per blinded, independent pathology review and safety</a:t>
            </a:r>
            <a:endParaRPr lang="en-US" sz="900" b="1" dirty="0">
              <a:solidFill>
                <a:prstClr val="black"/>
              </a:solidFill>
              <a:ea typeface="MS PGothic" panose="020B0600070205080204" pitchFamily="34" charset="-128"/>
            </a:endParaRPr>
          </a:p>
        </p:txBody>
      </p:sp>
      <p:cxnSp>
        <p:nvCxnSpPr>
          <p:cNvPr id="22" name="Straight Connector 21">
            <a:extLst>
              <a:ext uri="{FF2B5EF4-FFF2-40B4-BE49-F238E27FC236}">
                <a16:creationId xmlns:a16="http://schemas.microsoft.com/office/drawing/2014/main" id="{7ADE1E83-CC9F-4A5D-BFF9-EF9775668D39}"/>
              </a:ext>
            </a:extLst>
          </p:cNvPr>
          <p:cNvCxnSpPr>
            <a:cxnSpLocks/>
          </p:cNvCxnSpPr>
          <p:nvPr/>
        </p:nvCxnSpPr>
        <p:spPr>
          <a:xfrm>
            <a:off x="4572000" y="3859154"/>
            <a:ext cx="0" cy="754380"/>
          </a:xfrm>
          <a:prstGeom prst="line">
            <a:avLst/>
          </a:prstGeom>
          <a:noFill/>
          <a:ln w="28575" cap="flat" cmpd="sng" algn="ctr">
            <a:solidFill>
              <a:srgbClr val="1E325F"/>
            </a:solidFill>
            <a:prstDash val="solid"/>
          </a:ln>
          <a:effectLst/>
        </p:spPr>
      </p:cxnSp>
      <p:cxnSp>
        <p:nvCxnSpPr>
          <p:cNvPr id="21" name="Straight Connector 20">
            <a:extLst>
              <a:ext uri="{FF2B5EF4-FFF2-40B4-BE49-F238E27FC236}">
                <a16:creationId xmlns:a16="http://schemas.microsoft.com/office/drawing/2014/main" id="{7D8D74A2-953F-4417-85EC-1E547DFA773F}"/>
              </a:ext>
            </a:extLst>
          </p:cNvPr>
          <p:cNvCxnSpPr>
            <a:cxnSpLocks/>
          </p:cNvCxnSpPr>
          <p:nvPr/>
        </p:nvCxnSpPr>
        <p:spPr>
          <a:xfrm>
            <a:off x="283370" y="3855732"/>
            <a:ext cx="8577262" cy="0"/>
          </a:xfrm>
          <a:prstGeom prst="line">
            <a:avLst/>
          </a:prstGeom>
          <a:noFill/>
          <a:ln w="28575" cap="flat" cmpd="sng" algn="ctr">
            <a:solidFill>
              <a:srgbClr val="1E325F"/>
            </a:solidFill>
            <a:prstDash val="solid"/>
          </a:ln>
          <a:effectLst/>
        </p:spPr>
      </p:cxnSp>
      <p:sp>
        <p:nvSpPr>
          <p:cNvPr id="16" name="Rectangle 15">
            <a:extLst>
              <a:ext uri="{FF2B5EF4-FFF2-40B4-BE49-F238E27FC236}">
                <a16:creationId xmlns:a16="http://schemas.microsoft.com/office/drawing/2014/main" id="{70267563-9A5E-4F1C-807E-02D03C2DE0B8}"/>
              </a:ext>
            </a:extLst>
          </p:cNvPr>
          <p:cNvSpPr/>
          <p:nvPr/>
        </p:nvSpPr>
        <p:spPr>
          <a:xfrm>
            <a:off x="3085014" y="1529089"/>
            <a:ext cx="1851660" cy="960120"/>
          </a:xfrm>
          <a:prstGeom prst="rect">
            <a:avLst/>
          </a:prstGeom>
          <a:solidFill>
            <a:srgbClr val="00857C"/>
          </a:solidFill>
        </p:spPr>
        <p:txBody>
          <a:bodyPr wrap="square" rtlCol="0" anchor="ctr">
            <a:noAutofit/>
          </a:bodyPr>
          <a:lstStyle/>
          <a:p>
            <a:pPr algn="ctr" defTabSz="342900" eaLnBrk="0" fontAlgn="base" hangingPunct="0">
              <a:spcBef>
                <a:spcPct val="0"/>
              </a:spcBef>
              <a:spcAft>
                <a:spcPct val="0"/>
              </a:spcAft>
            </a:pPr>
            <a:r>
              <a:rPr lang="en-US" sz="900" b="1" dirty="0">
                <a:solidFill>
                  <a:prstClr val="white"/>
                </a:solidFill>
                <a:ea typeface="MS PGothic" panose="020B0600070205080204" pitchFamily="34" charset="-128"/>
              </a:rPr>
              <a:t>Pembrolizumab 200 mg IV Q3W </a:t>
            </a:r>
            <a:br>
              <a:rPr lang="en-US" sz="900" b="1" dirty="0">
                <a:solidFill>
                  <a:prstClr val="white"/>
                </a:solidFill>
                <a:ea typeface="MS PGothic" panose="020B0600070205080204" pitchFamily="34" charset="-128"/>
              </a:rPr>
            </a:br>
            <a:r>
              <a:rPr lang="en-US" sz="900" b="1" dirty="0">
                <a:solidFill>
                  <a:prstClr val="white"/>
                </a:solidFill>
                <a:ea typeface="MS PGothic" panose="020B0600070205080204" pitchFamily="34" charset="-128"/>
              </a:rPr>
              <a:t>+ </a:t>
            </a:r>
            <a:br>
              <a:rPr lang="en-US" sz="900" b="1" dirty="0">
                <a:solidFill>
                  <a:prstClr val="white"/>
                </a:solidFill>
                <a:ea typeface="MS PGothic" panose="020B0600070205080204" pitchFamily="34" charset="-128"/>
              </a:rPr>
            </a:br>
            <a:r>
              <a:rPr lang="en-US" sz="900" b="1" dirty="0">
                <a:solidFill>
                  <a:prstClr val="white"/>
                </a:solidFill>
                <a:ea typeface="MS PGothic" panose="020B0600070205080204" pitchFamily="34" charset="-128"/>
              </a:rPr>
              <a:t>Cisplatin and Gemcitabine</a:t>
            </a:r>
            <a:r>
              <a:rPr lang="en-US" sz="900" b="1" baseline="30000" dirty="0">
                <a:solidFill>
                  <a:prstClr val="white"/>
                </a:solidFill>
                <a:ea typeface="MS PGothic" panose="020B0600070205080204" pitchFamily="34" charset="-128"/>
              </a:rPr>
              <a:t>b</a:t>
            </a:r>
            <a:r>
              <a:rPr lang="en-US" sz="900" b="1" dirty="0">
                <a:solidFill>
                  <a:prstClr val="white"/>
                </a:solidFill>
                <a:ea typeface="MS PGothic" panose="020B0600070205080204" pitchFamily="34" charset="-128"/>
              </a:rPr>
              <a:t> </a:t>
            </a:r>
          </a:p>
          <a:p>
            <a:pPr algn="ctr" defTabSz="342900" eaLnBrk="0" fontAlgn="base" hangingPunct="0">
              <a:spcBef>
                <a:spcPct val="0"/>
              </a:spcBef>
              <a:spcAft>
                <a:spcPct val="0"/>
              </a:spcAft>
            </a:pPr>
            <a:r>
              <a:rPr lang="en-US" sz="900" b="1" dirty="0">
                <a:solidFill>
                  <a:prstClr val="white"/>
                </a:solidFill>
                <a:ea typeface="MS PGothic" panose="020B0600070205080204" pitchFamily="34" charset="-128"/>
              </a:rPr>
              <a:t>or </a:t>
            </a:r>
          </a:p>
          <a:p>
            <a:pPr algn="ctr" defTabSz="342900" eaLnBrk="0" fontAlgn="base" hangingPunct="0">
              <a:spcBef>
                <a:spcPct val="0"/>
              </a:spcBef>
              <a:spcAft>
                <a:spcPct val="0"/>
              </a:spcAft>
            </a:pPr>
            <a:r>
              <a:rPr lang="en-US" sz="900" b="1" dirty="0">
                <a:solidFill>
                  <a:prstClr val="white"/>
                </a:solidFill>
                <a:ea typeface="MS PGothic" panose="020B0600070205080204" pitchFamily="34" charset="-128"/>
              </a:rPr>
              <a:t>Cisplatin and Pemetrexed</a:t>
            </a:r>
            <a:r>
              <a:rPr lang="en-US" sz="900" b="1" baseline="30000" dirty="0">
                <a:solidFill>
                  <a:prstClr val="white"/>
                </a:solidFill>
                <a:ea typeface="MS PGothic" panose="020B0600070205080204" pitchFamily="34" charset="-128"/>
              </a:rPr>
              <a:t>c</a:t>
            </a:r>
            <a:r>
              <a:rPr lang="en-US" sz="900" b="1" dirty="0">
                <a:solidFill>
                  <a:prstClr val="white"/>
                </a:solidFill>
                <a:ea typeface="MS PGothic" panose="020B0600070205080204" pitchFamily="34" charset="-128"/>
              </a:rPr>
              <a:t> </a:t>
            </a:r>
          </a:p>
          <a:p>
            <a:pPr algn="ctr" defTabSz="342900" eaLnBrk="0" fontAlgn="base" hangingPunct="0">
              <a:spcBef>
                <a:spcPts val="675"/>
              </a:spcBef>
              <a:spcAft>
                <a:spcPct val="0"/>
              </a:spcAft>
            </a:pPr>
            <a:r>
              <a:rPr lang="en-US" sz="900" b="1" dirty="0">
                <a:solidFill>
                  <a:prstClr val="white"/>
                </a:solidFill>
                <a:ea typeface="MS PGothic" panose="020B0600070205080204" pitchFamily="34" charset="-128"/>
              </a:rPr>
              <a:t>for up to 4 cycles</a:t>
            </a:r>
          </a:p>
        </p:txBody>
      </p:sp>
      <p:sp>
        <p:nvSpPr>
          <p:cNvPr id="17" name="Rectangle 16">
            <a:extLst>
              <a:ext uri="{FF2B5EF4-FFF2-40B4-BE49-F238E27FC236}">
                <a16:creationId xmlns:a16="http://schemas.microsoft.com/office/drawing/2014/main" id="{BEC5C0A0-D000-42D1-B237-D8FF16563415}"/>
              </a:ext>
            </a:extLst>
          </p:cNvPr>
          <p:cNvSpPr/>
          <p:nvPr/>
        </p:nvSpPr>
        <p:spPr>
          <a:xfrm>
            <a:off x="3085013" y="2811808"/>
            <a:ext cx="1851660" cy="960120"/>
          </a:xfrm>
          <a:prstGeom prst="rect">
            <a:avLst/>
          </a:prstGeom>
          <a:solidFill>
            <a:srgbClr val="600039"/>
          </a:solidFill>
        </p:spPr>
        <p:txBody>
          <a:bodyPr wrap="square" rtlCol="0" anchor="ctr">
            <a:noAutofit/>
          </a:bodyPr>
          <a:lstStyle/>
          <a:p>
            <a:pPr algn="ctr" defTabSz="342900" eaLnBrk="0" fontAlgn="base" hangingPunct="0">
              <a:spcBef>
                <a:spcPct val="0"/>
              </a:spcBef>
              <a:spcAft>
                <a:spcPct val="0"/>
              </a:spcAft>
            </a:pPr>
            <a:r>
              <a:rPr lang="en-US" sz="900" b="1" dirty="0">
                <a:solidFill>
                  <a:prstClr val="white"/>
                </a:solidFill>
                <a:ea typeface="MS PGothic" panose="020B0600070205080204" pitchFamily="34" charset="-128"/>
              </a:rPr>
              <a:t>Placebo IV Q3W</a:t>
            </a:r>
          </a:p>
          <a:p>
            <a:pPr algn="ctr" defTabSz="342900" eaLnBrk="0" fontAlgn="base" hangingPunct="0">
              <a:spcBef>
                <a:spcPct val="0"/>
              </a:spcBef>
              <a:spcAft>
                <a:spcPct val="0"/>
              </a:spcAft>
            </a:pPr>
            <a:r>
              <a:rPr lang="en-US" sz="900" b="1" dirty="0">
                <a:solidFill>
                  <a:prstClr val="white"/>
                </a:solidFill>
                <a:ea typeface="MS PGothic" panose="020B0600070205080204" pitchFamily="34" charset="-128"/>
              </a:rPr>
              <a:t>+</a:t>
            </a:r>
          </a:p>
          <a:p>
            <a:pPr algn="ctr" defTabSz="342900" eaLnBrk="0" fontAlgn="base" hangingPunct="0">
              <a:spcBef>
                <a:spcPct val="0"/>
              </a:spcBef>
              <a:spcAft>
                <a:spcPct val="0"/>
              </a:spcAft>
            </a:pPr>
            <a:r>
              <a:rPr lang="en-US" sz="900" b="1" dirty="0">
                <a:solidFill>
                  <a:prstClr val="white"/>
                </a:solidFill>
                <a:ea typeface="MS PGothic" panose="020B0600070205080204" pitchFamily="34" charset="-128"/>
              </a:rPr>
              <a:t>Cisplatin and Gemcitabine</a:t>
            </a:r>
            <a:r>
              <a:rPr lang="en-US" sz="900" b="1" baseline="30000" dirty="0">
                <a:solidFill>
                  <a:prstClr val="white"/>
                </a:solidFill>
                <a:ea typeface="MS PGothic" panose="020B0600070205080204" pitchFamily="34" charset="-128"/>
              </a:rPr>
              <a:t>b</a:t>
            </a:r>
            <a:endParaRPr lang="en-US" sz="900" b="1" dirty="0">
              <a:solidFill>
                <a:prstClr val="white"/>
              </a:solidFill>
              <a:ea typeface="MS PGothic" panose="020B0600070205080204" pitchFamily="34" charset="-128"/>
            </a:endParaRPr>
          </a:p>
          <a:p>
            <a:pPr algn="ctr" defTabSz="342900" eaLnBrk="0" fontAlgn="base" hangingPunct="0">
              <a:spcBef>
                <a:spcPct val="0"/>
              </a:spcBef>
              <a:spcAft>
                <a:spcPct val="0"/>
              </a:spcAft>
            </a:pPr>
            <a:r>
              <a:rPr lang="en-US" sz="900" b="1" dirty="0">
                <a:solidFill>
                  <a:prstClr val="white"/>
                </a:solidFill>
                <a:ea typeface="MS PGothic" panose="020B0600070205080204" pitchFamily="34" charset="-128"/>
              </a:rPr>
              <a:t>or</a:t>
            </a:r>
          </a:p>
          <a:p>
            <a:pPr algn="ctr" defTabSz="342900" eaLnBrk="0" fontAlgn="base" hangingPunct="0">
              <a:spcBef>
                <a:spcPct val="0"/>
              </a:spcBef>
              <a:spcAft>
                <a:spcPct val="0"/>
              </a:spcAft>
            </a:pPr>
            <a:r>
              <a:rPr lang="en-US" sz="900" b="1" dirty="0">
                <a:solidFill>
                  <a:prstClr val="white"/>
                </a:solidFill>
                <a:ea typeface="MS PGothic" panose="020B0600070205080204" pitchFamily="34" charset="-128"/>
              </a:rPr>
              <a:t>Cisplatin and Pemetrexed</a:t>
            </a:r>
            <a:r>
              <a:rPr lang="en-US" sz="900" b="1" baseline="30000" dirty="0">
                <a:solidFill>
                  <a:prstClr val="white"/>
                </a:solidFill>
                <a:ea typeface="MS PGothic" panose="020B0600070205080204" pitchFamily="34" charset="-128"/>
              </a:rPr>
              <a:t>c</a:t>
            </a:r>
            <a:endParaRPr lang="en-US" sz="900" b="1" dirty="0">
              <a:solidFill>
                <a:prstClr val="white"/>
              </a:solidFill>
              <a:ea typeface="MS PGothic" panose="020B0600070205080204" pitchFamily="34" charset="-128"/>
            </a:endParaRPr>
          </a:p>
          <a:p>
            <a:pPr algn="ctr" defTabSz="342900" eaLnBrk="0" fontAlgn="base" hangingPunct="0">
              <a:spcBef>
                <a:spcPts val="675"/>
              </a:spcBef>
              <a:spcAft>
                <a:spcPct val="0"/>
              </a:spcAft>
            </a:pPr>
            <a:r>
              <a:rPr lang="en-US" sz="900" b="1" dirty="0">
                <a:solidFill>
                  <a:prstClr val="white"/>
                </a:solidFill>
                <a:ea typeface="MS PGothic" panose="020B0600070205080204" pitchFamily="34" charset="-128"/>
              </a:rPr>
              <a:t>for up to 4 cycles</a:t>
            </a:r>
          </a:p>
        </p:txBody>
      </p:sp>
      <p:sp>
        <p:nvSpPr>
          <p:cNvPr id="18" name="Rectangle 17">
            <a:extLst>
              <a:ext uri="{FF2B5EF4-FFF2-40B4-BE49-F238E27FC236}">
                <a16:creationId xmlns:a16="http://schemas.microsoft.com/office/drawing/2014/main" id="{293D6C77-BF54-4586-B93A-BE6780E9E75C}"/>
              </a:ext>
            </a:extLst>
          </p:cNvPr>
          <p:cNvSpPr/>
          <p:nvPr/>
        </p:nvSpPr>
        <p:spPr>
          <a:xfrm>
            <a:off x="281624" y="1828676"/>
            <a:ext cx="2059520" cy="1659429"/>
          </a:xfrm>
          <a:prstGeom prst="rect">
            <a:avLst/>
          </a:prstGeom>
          <a:solidFill>
            <a:sysClr val="windowText" lastClr="000000">
              <a:lumMod val="65000"/>
              <a:lumOff val="35000"/>
            </a:sysClr>
          </a:solidFill>
        </p:spPr>
        <p:txBody>
          <a:bodyPr wrap="square" rtlCol="0" anchor="ctr">
            <a:spAutoFit/>
          </a:bodyPr>
          <a:lstStyle/>
          <a:p>
            <a:pPr algn="ctr" defTabSz="342900" eaLnBrk="0" fontAlgn="base" hangingPunct="0">
              <a:spcBef>
                <a:spcPct val="0"/>
              </a:spcBef>
              <a:spcAft>
                <a:spcPct val="0"/>
              </a:spcAft>
              <a:defRPr/>
            </a:pPr>
            <a:r>
              <a:rPr lang="en-US" sz="900" b="1" u="sng" kern="0" dirty="0">
                <a:solidFill>
                  <a:prstClr val="white"/>
                </a:solidFill>
                <a:ea typeface="MS PGothic" panose="020B0600070205080204" pitchFamily="34" charset="-128"/>
              </a:rPr>
              <a:t>Key Eligibility Criteria</a:t>
            </a:r>
          </a:p>
          <a:p>
            <a:pPr marL="88106" indent="-88106" defTabSz="342900" eaLnBrk="0" fontAlgn="base" hangingPunct="0">
              <a:spcBef>
                <a:spcPts val="450"/>
              </a:spcBef>
              <a:spcAft>
                <a:spcPct val="0"/>
              </a:spcAft>
              <a:buFont typeface="Arial" panose="020B0604020202020204" pitchFamily="34" charset="0"/>
              <a:buChar char="•"/>
              <a:defRPr/>
            </a:pPr>
            <a:r>
              <a:rPr lang="en-US" sz="900" kern="0" dirty="0">
                <a:solidFill>
                  <a:prstClr val="white"/>
                </a:solidFill>
                <a:ea typeface="MS PGothic" panose="020B0600070205080204" pitchFamily="34" charset="-128"/>
              </a:rPr>
              <a:t>Pathologically confirmed, resectable stage II, IIIA, or IIIB (N2) NSCLC per AJCC v8</a:t>
            </a:r>
          </a:p>
          <a:p>
            <a:pPr marL="88106" indent="-88106" defTabSz="342900" eaLnBrk="0" fontAlgn="base" hangingPunct="0">
              <a:spcBef>
                <a:spcPts val="450"/>
              </a:spcBef>
              <a:spcAft>
                <a:spcPct val="0"/>
              </a:spcAft>
              <a:buFont typeface="Arial" panose="020B0604020202020204" pitchFamily="34" charset="0"/>
              <a:buChar char="•"/>
              <a:defRPr/>
            </a:pPr>
            <a:r>
              <a:rPr lang="en-US" sz="900" kern="0" dirty="0">
                <a:solidFill>
                  <a:prstClr val="white"/>
                </a:solidFill>
                <a:ea typeface="MS PGothic" panose="020B0600070205080204" pitchFamily="34" charset="-128"/>
              </a:rPr>
              <a:t>No prior therapy</a:t>
            </a:r>
          </a:p>
          <a:p>
            <a:pPr marL="88106" indent="-88106" defTabSz="342900" eaLnBrk="0" fontAlgn="base" hangingPunct="0">
              <a:spcBef>
                <a:spcPts val="450"/>
              </a:spcBef>
              <a:spcAft>
                <a:spcPct val="0"/>
              </a:spcAft>
              <a:buFont typeface="Arial" panose="020B0604020202020204" pitchFamily="34" charset="0"/>
              <a:buChar char="•"/>
              <a:defRPr/>
            </a:pPr>
            <a:r>
              <a:rPr lang="en-US" sz="900" kern="0" dirty="0">
                <a:solidFill>
                  <a:prstClr val="white"/>
                </a:solidFill>
                <a:ea typeface="MS PGothic" panose="020B0600070205080204" pitchFamily="34" charset="-128"/>
              </a:rPr>
              <a:t>Able to undergo surgery</a:t>
            </a:r>
          </a:p>
          <a:p>
            <a:pPr marL="88106" indent="-88106" defTabSz="342900" eaLnBrk="0" fontAlgn="base" hangingPunct="0">
              <a:spcBef>
                <a:spcPts val="450"/>
              </a:spcBef>
              <a:spcAft>
                <a:spcPct val="0"/>
              </a:spcAft>
              <a:buFont typeface="Arial" panose="020B0604020202020204" pitchFamily="34" charset="0"/>
              <a:buChar char="•"/>
              <a:defRPr/>
            </a:pPr>
            <a:r>
              <a:rPr lang="en-US" sz="900" kern="0" dirty="0">
                <a:solidFill>
                  <a:prstClr val="white"/>
                </a:solidFill>
                <a:ea typeface="MS PGothic" panose="020B0600070205080204" pitchFamily="34" charset="-128"/>
              </a:rPr>
              <a:t>Provision of tumor sample for </a:t>
            </a:r>
            <a:br>
              <a:rPr lang="en-US" sz="900" kern="0" dirty="0">
                <a:solidFill>
                  <a:prstClr val="white"/>
                </a:solidFill>
                <a:ea typeface="MS PGothic" panose="020B0600070205080204" pitchFamily="34" charset="-128"/>
              </a:rPr>
            </a:br>
            <a:r>
              <a:rPr lang="en-US" sz="900" kern="0" dirty="0">
                <a:solidFill>
                  <a:prstClr val="white"/>
                </a:solidFill>
                <a:ea typeface="MS PGothic" panose="020B0600070205080204" pitchFamily="34" charset="-128"/>
              </a:rPr>
              <a:t>PD-L1 evaluation</a:t>
            </a:r>
            <a:r>
              <a:rPr lang="en-US" sz="900" kern="0" baseline="30000" dirty="0">
                <a:solidFill>
                  <a:prstClr val="white"/>
                </a:solidFill>
                <a:ea typeface="MS PGothic" panose="020B0600070205080204" pitchFamily="34" charset="-128"/>
              </a:rPr>
              <a:t>a</a:t>
            </a:r>
            <a:endParaRPr lang="en-US" sz="900" kern="0" dirty="0">
              <a:solidFill>
                <a:prstClr val="white"/>
              </a:solidFill>
              <a:ea typeface="MS PGothic" panose="020B0600070205080204" pitchFamily="34" charset="-128"/>
            </a:endParaRPr>
          </a:p>
          <a:p>
            <a:pPr marL="88106" indent="-88106" defTabSz="342900" eaLnBrk="0" fontAlgn="base" hangingPunct="0">
              <a:spcBef>
                <a:spcPts val="450"/>
              </a:spcBef>
              <a:spcAft>
                <a:spcPct val="0"/>
              </a:spcAft>
              <a:buFont typeface="Arial" panose="020B0604020202020204" pitchFamily="34" charset="0"/>
              <a:buChar char="•"/>
              <a:defRPr/>
            </a:pPr>
            <a:r>
              <a:rPr lang="en-US" sz="900" kern="0" dirty="0">
                <a:solidFill>
                  <a:prstClr val="white"/>
                </a:solidFill>
                <a:ea typeface="MS PGothic" panose="020B0600070205080204" pitchFamily="34" charset="-128"/>
              </a:rPr>
              <a:t>ECOG PS 0 or 1</a:t>
            </a:r>
          </a:p>
        </p:txBody>
      </p:sp>
      <p:cxnSp>
        <p:nvCxnSpPr>
          <p:cNvPr id="23" name="Connector: Elbow 22">
            <a:extLst>
              <a:ext uri="{FF2B5EF4-FFF2-40B4-BE49-F238E27FC236}">
                <a16:creationId xmlns:a16="http://schemas.microsoft.com/office/drawing/2014/main" id="{45380461-A584-4444-AE22-2CAC9A8FC8DD}"/>
              </a:ext>
            </a:extLst>
          </p:cNvPr>
          <p:cNvCxnSpPr>
            <a:cxnSpLocks/>
            <a:stCxn id="18" idx="3"/>
            <a:endCxn id="16" idx="1"/>
          </p:cNvCxnSpPr>
          <p:nvPr/>
        </p:nvCxnSpPr>
        <p:spPr>
          <a:xfrm flipV="1">
            <a:off x="2341144" y="2009149"/>
            <a:ext cx="743870" cy="649242"/>
          </a:xfrm>
          <a:prstGeom prst="bentConnector3">
            <a:avLst>
              <a:gd name="adj1" fmla="val 50000"/>
            </a:avLst>
          </a:prstGeom>
          <a:noFill/>
          <a:ln w="19050" cap="flat" cmpd="sng" algn="ctr">
            <a:solidFill>
              <a:sysClr val="windowText" lastClr="000000"/>
            </a:solidFill>
            <a:prstDash val="solid"/>
            <a:tailEnd type="triangle"/>
          </a:ln>
          <a:effectLst/>
        </p:spPr>
      </p:cxnSp>
      <p:cxnSp>
        <p:nvCxnSpPr>
          <p:cNvPr id="24" name="Connector: Elbow 23">
            <a:extLst>
              <a:ext uri="{FF2B5EF4-FFF2-40B4-BE49-F238E27FC236}">
                <a16:creationId xmlns:a16="http://schemas.microsoft.com/office/drawing/2014/main" id="{55B26C17-B7C8-432E-ABBE-F1BEED3C7B25}"/>
              </a:ext>
            </a:extLst>
          </p:cNvPr>
          <p:cNvCxnSpPr>
            <a:cxnSpLocks/>
            <a:stCxn id="18" idx="3"/>
            <a:endCxn id="17" idx="1"/>
          </p:cNvCxnSpPr>
          <p:nvPr/>
        </p:nvCxnSpPr>
        <p:spPr>
          <a:xfrm>
            <a:off x="2341144" y="2658391"/>
            <a:ext cx="743869" cy="633477"/>
          </a:xfrm>
          <a:prstGeom prst="bentConnector3">
            <a:avLst>
              <a:gd name="adj1" fmla="val 50000"/>
            </a:avLst>
          </a:prstGeom>
          <a:noFill/>
          <a:ln w="19050" cap="flat" cmpd="sng" algn="ctr">
            <a:solidFill>
              <a:sysClr val="windowText" lastClr="000000"/>
            </a:solidFill>
            <a:prstDash val="solid"/>
            <a:tailEnd type="triangle"/>
          </a:ln>
          <a:effectLst/>
        </p:spPr>
      </p:cxnSp>
      <p:sp>
        <p:nvSpPr>
          <p:cNvPr id="14" name="Rectangle 13">
            <a:extLst>
              <a:ext uri="{FF2B5EF4-FFF2-40B4-BE49-F238E27FC236}">
                <a16:creationId xmlns:a16="http://schemas.microsoft.com/office/drawing/2014/main" id="{5634B31C-34BE-0385-98DE-1DA4DCC0A6DF}"/>
              </a:ext>
            </a:extLst>
          </p:cNvPr>
          <p:cNvSpPr/>
          <p:nvPr/>
        </p:nvSpPr>
        <p:spPr>
          <a:xfrm>
            <a:off x="7008971" y="1529089"/>
            <a:ext cx="1851660" cy="960120"/>
          </a:xfrm>
          <a:prstGeom prst="rect">
            <a:avLst/>
          </a:prstGeom>
          <a:solidFill>
            <a:srgbClr val="00857C"/>
          </a:solidFill>
        </p:spPr>
        <p:txBody>
          <a:bodyPr wrap="square" rtlCol="0" anchor="ctr">
            <a:noAutofit/>
          </a:bodyPr>
          <a:lstStyle/>
          <a:p>
            <a:pPr algn="ctr" defTabSz="342900" eaLnBrk="0" fontAlgn="base" hangingPunct="0">
              <a:spcBef>
                <a:spcPts val="675"/>
              </a:spcBef>
              <a:spcAft>
                <a:spcPct val="0"/>
              </a:spcAft>
            </a:pPr>
            <a:r>
              <a:rPr lang="en-US" sz="900" b="1" dirty="0">
                <a:solidFill>
                  <a:prstClr val="white"/>
                </a:solidFill>
                <a:ea typeface="MS PGothic" panose="020B0600070205080204" pitchFamily="34" charset="-128"/>
              </a:rPr>
              <a:t>Pembrolizumab 200 mg IV Q3W </a:t>
            </a:r>
          </a:p>
          <a:p>
            <a:pPr algn="ctr" defTabSz="342900" eaLnBrk="0" fontAlgn="base" hangingPunct="0">
              <a:spcBef>
                <a:spcPts val="675"/>
              </a:spcBef>
              <a:spcAft>
                <a:spcPct val="0"/>
              </a:spcAft>
            </a:pPr>
            <a:r>
              <a:rPr lang="en-US" sz="900" b="1" dirty="0">
                <a:solidFill>
                  <a:prstClr val="white"/>
                </a:solidFill>
                <a:ea typeface="MS PGothic" panose="020B0600070205080204" pitchFamily="34" charset="-128"/>
              </a:rPr>
              <a:t>for up to 13 cycles</a:t>
            </a:r>
          </a:p>
        </p:txBody>
      </p:sp>
      <p:sp>
        <p:nvSpPr>
          <p:cNvPr id="15" name="Rectangle 14">
            <a:extLst>
              <a:ext uri="{FF2B5EF4-FFF2-40B4-BE49-F238E27FC236}">
                <a16:creationId xmlns:a16="http://schemas.microsoft.com/office/drawing/2014/main" id="{F93FFDD3-92A1-869B-AD13-4A18D2C118A0}"/>
              </a:ext>
            </a:extLst>
          </p:cNvPr>
          <p:cNvSpPr/>
          <p:nvPr/>
        </p:nvSpPr>
        <p:spPr>
          <a:xfrm>
            <a:off x="7008971" y="2811808"/>
            <a:ext cx="1851660" cy="960120"/>
          </a:xfrm>
          <a:prstGeom prst="rect">
            <a:avLst/>
          </a:prstGeom>
          <a:solidFill>
            <a:srgbClr val="600039"/>
          </a:solidFill>
        </p:spPr>
        <p:txBody>
          <a:bodyPr wrap="square" rtlCol="0" anchor="ctr">
            <a:noAutofit/>
          </a:bodyPr>
          <a:lstStyle/>
          <a:p>
            <a:pPr algn="ctr" defTabSz="342900" eaLnBrk="0" fontAlgn="base" hangingPunct="0">
              <a:spcBef>
                <a:spcPct val="0"/>
              </a:spcBef>
              <a:spcAft>
                <a:spcPct val="0"/>
              </a:spcAft>
            </a:pPr>
            <a:r>
              <a:rPr lang="en-US" sz="900" b="1" dirty="0">
                <a:solidFill>
                  <a:prstClr val="white"/>
                </a:solidFill>
                <a:ea typeface="MS PGothic" panose="020B0600070205080204" pitchFamily="34" charset="-128"/>
              </a:rPr>
              <a:t>Placebo IV Q3W</a:t>
            </a:r>
          </a:p>
          <a:p>
            <a:pPr algn="ctr" defTabSz="342900" eaLnBrk="0" fontAlgn="base" hangingPunct="0">
              <a:spcBef>
                <a:spcPts val="675"/>
              </a:spcBef>
              <a:spcAft>
                <a:spcPct val="0"/>
              </a:spcAft>
            </a:pPr>
            <a:r>
              <a:rPr lang="en-US" sz="900" b="1" dirty="0">
                <a:solidFill>
                  <a:prstClr val="white"/>
                </a:solidFill>
                <a:ea typeface="MS PGothic" panose="020B0600070205080204" pitchFamily="34" charset="-128"/>
              </a:rPr>
              <a:t>for up to 13 cycles</a:t>
            </a:r>
          </a:p>
        </p:txBody>
      </p:sp>
      <p:sp>
        <p:nvSpPr>
          <p:cNvPr id="30" name="Rectangle 29">
            <a:extLst>
              <a:ext uri="{FF2B5EF4-FFF2-40B4-BE49-F238E27FC236}">
                <a16:creationId xmlns:a16="http://schemas.microsoft.com/office/drawing/2014/main" id="{4ED9DD0F-3C9F-FA0B-279F-7E04AD7243B9}"/>
              </a:ext>
            </a:extLst>
          </p:cNvPr>
          <p:cNvSpPr/>
          <p:nvPr/>
        </p:nvSpPr>
        <p:spPr>
          <a:xfrm>
            <a:off x="5629922" y="1871989"/>
            <a:ext cx="685800" cy="274320"/>
          </a:xfrm>
          <a:prstGeom prst="rect">
            <a:avLst/>
          </a:prstGeom>
          <a:solidFill>
            <a:srgbClr val="404A76"/>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kern="600" spc="23" dirty="0"/>
              <a:t>Surgery</a:t>
            </a:r>
          </a:p>
        </p:txBody>
      </p:sp>
      <p:sp>
        <p:nvSpPr>
          <p:cNvPr id="31" name="Rectangle 30">
            <a:extLst>
              <a:ext uri="{FF2B5EF4-FFF2-40B4-BE49-F238E27FC236}">
                <a16:creationId xmlns:a16="http://schemas.microsoft.com/office/drawing/2014/main" id="{87CD3FDD-4C1A-9387-E094-82A950B9D54E}"/>
              </a:ext>
            </a:extLst>
          </p:cNvPr>
          <p:cNvSpPr/>
          <p:nvPr/>
        </p:nvSpPr>
        <p:spPr>
          <a:xfrm>
            <a:off x="5629922" y="3154708"/>
            <a:ext cx="685800" cy="274320"/>
          </a:xfrm>
          <a:prstGeom prst="rect">
            <a:avLst/>
          </a:prstGeom>
          <a:solidFill>
            <a:srgbClr val="404A76"/>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kern="600" spc="23" dirty="0"/>
              <a:t>Surgery</a:t>
            </a:r>
          </a:p>
        </p:txBody>
      </p:sp>
      <p:cxnSp>
        <p:nvCxnSpPr>
          <p:cNvPr id="36" name="Straight Arrow Connector 35">
            <a:extLst>
              <a:ext uri="{FF2B5EF4-FFF2-40B4-BE49-F238E27FC236}">
                <a16:creationId xmlns:a16="http://schemas.microsoft.com/office/drawing/2014/main" id="{3CE4D3E3-70A3-AFAC-1F72-D7CFE6641764}"/>
              </a:ext>
            </a:extLst>
          </p:cNvPr>
          <p:cNvCxnSpPr>
            <a:cxnSpLocks/>
            <a:stCxn id="16" idx="3"/>
            <a:endCxn id="30" idx="1"/>
          </p:cNvCxnSpPr>
          <p:nvPr/>
        </p:nvCxnSpPr>
        <p:spPr>
          <a:xfrm>
            <a:off x="4936675" y="2009149"/>
            <a:ext cx="693248" cy="0"/>
          </a:xfrm>
          <a:prstGeom prst="straightConnector1">
            <a:avLst/>
          </a:prstGeom>
          <a:ln w="19050" cap="flat" cmpd="sng" algn="ctr">
            <a:solidFill>
              <a:schemeClr val="tx1"/>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A73DEFB6-C012-FA12-E653-1C6E630BB40F}"/>
              </a:ext>
            </a:extLst>
          </p:cNvPr>
          <p:cNvCxnSpPr>
            <a:stCxn id="30" idx="3"/>
            <a:endCxn id="14" idx="1"/>
          </p:cNvCxnSpPr>
          <p:nvPr/>
        </p:nvCxnSpPr>
        <p:spPr>
          <a:xfrm>
            <a:off x="6315723" y="2009149"/>
            <a:ext cx="693248" cy="0"/>
          </a:xfrm>
          <a:prstGeom prst="straightConnector1">
            <a:avLst/>
          </a:prstGeom>
          <a:ln w="19050" cap="flat" cmpd="sng" algn="ctr">
            <a:solidFill>
              <a:schemeClr val="tx1"/>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46B5A4F5-6108-FAEA-3F9F-DD7D2FD774A0}"/>
              </a:ext>
            </a:extLst>
          </p:cNvPr>
          <p:cNvCxnSpPr>
            <a:stCxn id="31" idx="3"/>
            <a:endCxn id="15" idx="1"/>
          </p:cNvCxnSpPr>
          <p:nvPr/>
        </p:nvCxnSpPr>
        <p:spPr>
          <a:xfrm>
            <a:off x="6315723" y="3291868"/>
            <a:ext cx="693248" cy="0"/>
          </a:xfrm>
          <a:prstGeom prst="straightConnector1">
            <a:avLst/>
          </a:prstGeom>
          <a:ln w="19050" cap="flat" cmpd="sng" algn="ctr">
            <a:solidFill>
              <a:schemeClr val="tx1"/>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AE45CF8B-162D-4F3F-5740-EFA12542A68A}"/>
              </a:ext>
            </a:extLst>
          </p:cNvPr>
          <p:cNvCxnSpPr>
            <a:stCxn id="17" idx="3"/>
            <a:endCxn id="31" idx="1"/>
          </p:cNvCxnSpPr>
          <p:nvPr/>
        </p:nvCxnSpPr>
        <p:spPr>
          <a:xfrm>
            <a:off x="4936673" y="3291868"/>
            <a:ext cx="693249" cy="0"/>
          </a:xfrm>
          <a:prstGeom prst="straightConnector1">
            <a:avLst/>
          </a:prstGeom>
          <a:ln w="19050" cap="flat" cmpd="sng" algn="ctr">
            <a:solidFill>
              <a:schemeClr val="tx1"/>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D458E18D-7A70-F0C1-641C-AB12C0FA2715}"/>
              </a:ext>
            </a:extLst>
          </p:cNvPr>
          <p:cNvGrpSpPr/>
          <p:nvPr/>
        </p:nvGrpSpPr>
        <p:grpSpPr>
          <a:xfrm>
            <a:off x="2498283" y="2496093"/>
            <a:ext cx="411480" cy="324594"/>
            <a:chOff x="3628807" y="2793060"/>
            <a:chExt cx="548640" cy="432791"/>
          </a:xfrm>
        </p:grpSpPr>
        <p:sp>
          <p:nvSpPr>
            <p:cNvPr id="25" name="Oval 24">
              <a:extLst>
                <a:ext uri="{FF2B5EF4-FFF2-40B4-BE49-F238E27FC236}">
                  <a16:creationId xmlns:a16="http://schemas.microsoft.com/office/drawing/2014/main" id="{65F22FC4-7D7D-4619-A0A4-4DDEF0E07BC5}"/>
                </a:ext>
              </a:extLst>
            </p:cNvPr>
            <p:cNvSpPr/>
            <p:nvPr/>
          </p:nvSpPr>
          <p:spPr>
            <a:xfrm>
              <a:off x="3628807" y="2793060"/>
              <a:ext cx="548640" cy="432791"/>
            </a:xfrm>
            <a:prstGeom prst="ellipse">
              <a:avLst/>
            </a:prstGeom>
            <a:solidFill>
              <a:srgbClr val="56639D">
                <a:lumMod val="75000"/>
              </a:srgbClr>
            </a:solidFill>
          </p:spPr>
          <p:txBody>
            <a:bodyPr wrap="square" rtlCol="0" anchor="ctr">
              <a:spAutoFit/>
            </a:bodyPr>
            <a:lstStyle/>
            <a:p>
              <a:pPr algn="ctr" defTabSz="342900" eaLnBrk="0" fontAlgn="base" hangingPunct="0">
                <a:spcBef>
                  <a:spcPct val="0"/>
                </a:spcBef>
                <a:spcAft>
                  <a:spcPct val="0"/>
                </a:spcAft>
                <a:defRPr/>
              </a:pPr>
              <a:endParaRPr lang="en-US" sz="900" kern="0" dirty="0">
                <a:solidFill>
                  <a:prstClr val="white"/>
                </a:solidFill>
                <a:ea typeface="MS PGothic" panose="020B0600070205080204" pitchFamily="34" charset="-128"/>
              </a:endParaRPr>
            </a:p>
          </p:txBody>
        </p:sp>
        <p:sp>
          <p:nvSpPr>
            <p:cNvPr id="3" name="TextBox 2">
              <a:extLst>
                <a:ext uri="{FF2B5EF4-FFF2-40B4-BE49-F238E27FC236}">
                  <a16:creationId xmlns:a16="http://schemas.microsoft.com/office/drawing/2014/main" id="{013F9382-C296-1746-67B3-3C230839E49B}"/>
                </a:ext>
              </a:extLst>
            </p:cNvPr>
            <p:cNvSpPr txBox="1"/>
            <p:nvPr/>
          </p:nvSpPr>
          <p:spPr>
            <a:xfrm>
              <a:off x="3754198" y="2847875"/>
              <a:ext cx="297860" cy="330945"/>
            </a:xfrm>
            <a:prstGeom prst="rect">
              <a:avLst/>
            </a:prstGeom>
            <a:noFill/>
          </p:spPr>
          <p:txBody>
            <a:bodyPr wrap="none" lIns="0" tIns="0" rIns="0" bIns="0" rtlCol="0" anchor="t" anchorCtr="0">
              <a:spAutoFit/>
            </a:bodyPr>
            <a:lstStyle/>
            <a:p>
              <a:pPr algn="ctr"/>
              <a:r>
                <a:rPr lang="en-US" sz="825" b="1" kern="600" spc="23" dirty="0">
                  <a:solidFill>
                    <a:schemeClr val="bg1"/>
                  </a:solidFill>
                </a:rPr>
                <a:t>~786</a:t>
              </a:r>
              <a:br>
                <a:rPr lang="en-US" sz="788" b="1" kern="600" spc="23" dirty="0">
                  <a:solidFill>
                    <a:schemeClr val="bg1"/>
                  </a:solidFill>
                </a:rPr>
              </a:br>
              <a:r>
                <a:rPr lang="en-US" sz="788" b="1" kern="600" spc="23" dirty="0">
                  <a:solidFill>
                    <a:schemeClr val="bg1"/>
                  </a:solidFill>
                </a:rPr>
                <a:t>R 1:1</a:t>
              </a:r>
            </a:p>
          </p:txBody>
        </p:sp>
      </p:grpSp>
      <p:sp>
        <p:nvSpPr>
          <p:cNvPr id="7" name="TextBox 6">
            <a:extLst>
              <a:ext uri="{FF2B5EF4-FFF2-40B4-BE49-F238E27FC236}">
                <a16:creationId xmlns:a16="http://schemas.microsoft.com/office/drawing/2014/main" id="{5786B7AB-0E3E-7DE4-8103-87E9B19C48E6}"/>
              </a:ext>
            </a:extLst>
          </p:cNvPr>
          <p:cNvSpPr txBox="1"/>
          <p:nvPr/>
        </p:nvSpPr>
        <p:spPr>
          <a:xfrm>
            <a:off x="3520677" y="1073286"/>
            <a:ext cx="980333" cy="124650"/>
          </a:xfrm>
          <a:prstGeom prst="rect">
            <a:avLst/>
          </a:prstGeom>
          <a:noFill/>
        </p:spPr>
        <p:txBody>
          <a:bodyPr wrap="none" lIns="0" tIns="0" rIns="0" bIns="0" rtlCol="0" anchor="t" anchorCtr="0">
            <a:spAutoFit/>
          </a:bodyPr>
          <a:lstStyle/>
          <a:p>
            <a:pPr algn="ctr">
              <a:lnSpc>
                <a:spcPct val="90000"/>
              </a:lnSpc>
            </a:pPr>
            <a:r>
              <a:rPr lang="en-US" sz="900" b="1" kern="600" spc="23" dirty="0"/>
              <a:t>Neoadjuvant Phase</a:t>
            </a:r>
          </a:p>
        </p:txBody>
      </p:sp>
      <p:sp>
        <p:nvSpPr>
          <p:cNvPr id="8" name="TextBox 7">
            <a:extLst>
              <a:ext uri="{FF2B5EF4-FFF2-40B4-BE49-F238E27FC236}">
                <a16:creationId xmlns:a16="http://schemas.microsoft.com/office/drawing/2014/main" id="{A84A0FD8-1E8A-3549-D8C7-6558C695703A}"/>
              </a:ext>
            </a:extLst>
          </p:cNvPr>
          <p:cNvSpPr txBox="1"/>
          <p:nvPr/>
        </p:nvSpPr>
        <p:spPr>
          <a:xfrm>
            <a:off x="7212423" y="1073287"/>
            <a:ext cx="1444755" cy="274947"/>
          </a:xfrm>
          <a:prstGeom prst="rect">
            <a:avLst/>
          </a:prstGeom>
          <a:noFill/>
        </p:spPr>
        <p:txBody>
          <a:bodyPr wrap="none" lIns="0" tIns="0" rIns="0" bIns="0" rtlCol="0" anchor="t" anchorCtr="0">
            <a:spAutoFit/>
          </a:bodyPr>
          <a:lstStyle/>
          <a:p>
            <a:pPr algn="ctr">
              <a:lnSpc>
                <a:spcPct val="90000"/>
              </a:lnSpc>
            </a:pPr>
            <a:r>
              <a:rPr lang="en-US" sz="900" b="1" kern="600" spc="23" dirty="0"/>
              <a:t>Adjuvant Phase</a:t>
            </a:r>
          </a:p>
          <a:p>
            <a:pPr algn="ctr">
              <a:lnSpc>
                <a:spcPct val="90000"/>
              </a:lnSpc>
              <a:spcBef>
                <a:spcPts val="225"/>
              </a:spcBef>
            </a:pPr>
            <a:r>
              <a:rPr lang="en-US" sz="900" kern="600" spc="23" dirty="0"/>
              <a:t>Started 4-12 wk after surgery</a:t>
            </a:r>
          </a:p>
        </p:txBody>
      </p:sp>
      <p:sp>
        <p:nvSpPr>
          <p:cNvPr id="9" name="TextBox 8">
            <a:extLst>
              <a:ext uri="{FF2B5EF4-FFF2-40B4-BE49-F238E27FC236}">
                <a16:creationId xmlns:a16="http://schemas.microsoft.com/office/drawing/2014/main" id="{B439F419-0FEE-0184-72FC-C5485DD581E1}"/>
              </a:ext>
            </a:extLst>
          </p:cNvPr>
          <p:cNvSpPr txBox="1"/>
          <p:nvPr/>
        </p:nvSpPr>
        <p:spPr>
          <a:xfrm>
            <a:off x="5129542" y="992368"/>
            <a:ext cx="1686560" cy="648896"/>
          </a:xfrm>
          <a:prstGeom prst="rect">
            <a:avLst/>
          </a:prstGeom>
          <a:noFill/>
        </p:spPr>
        <p:txBody>
          <a:bodyPr wrap="square" lIns="0" tIns="0" rIns="0" bIns="0" rtlCol="0" anchor="t" anchorCtr="0">
            <a:spAutoFit/>
          </a:bodyPr>
          <a:lstStyle/>
          <a:p>
            <a:pPr algn="ctr">
              <a:lnSpc>
                <a:spcPct val="90000"/>
              </a:lnSpc>
            </a:pPr>
            <a:r>
              <a:rPr lang="en-US" sz="900" b="1" kern="600" spc="23" dirty="0"/>
              <a:t>Surgery per Local Standards</a:t>
            </a:r>
            <a:r>
              <a:rPr lang="en-US" sz="900" b="1" kern="600" spc="23" baseline="30000" dirty="0"/>
              <a:t>d</a:t>
            </a:r>
            <a:endParaRPr lang="en-US" sz="900" kern="600" spc="23" dirty="0"/>
          </a:p>
          <a:p>
            <a:pPr algn="ctr">
              <a:lnSpc>
                <a:spcPct val="90000"/>
              </a:lnSpc>
              <a:spcBef>
                <a:spcPts val="225"/>
              </a:spcBef>
            </a:pPr>
            <a:r>
              <a:rPr lang="en-US" sz="900" kern="600" spc="23" dirty="0"/>
              <a:t>Performed </a:t>
            </a:r>
            <a:r>
              <a:rPr lang="en-US" sz="900" kern="600" spc="23" dirty="0">
                <a:cs typeface="Arial" panose="020B0604020202020204" pitchFamily="34" charset="0"/>
              </a:rPr>
              <a:t>≤20 wk </a:t>
            </a:r>
            <a:r>
              <a:rPr lang="en-US" sz="900" kern="600" spc="23" dirty="0"/>
              <a:t>after </a:t>
            </a:r>
            <a:br>
              <a:rPr lang="en-US" sz="900" kern="600" spc="23" dirty="0"/>
            </a:br>
            <a:r>
              <a:rPr lang="en-US" sz="900" kern="600" spc="23" dirty="0"/>
              <a:t>1st neoadjuvant dose </a:t>
            </a:r>
            <a:br>
              <a:rPr lang="en-US" sz="900" kern="600" spc="23" dirty="0"/>
            </a:br>
            <a:r>
              <a:rPr lang="en-US" sz="900" kern="600" spc="23" dirty="0"/>
              <a:t>(4-8 wk after last dose if </a:t>
            </a:r>
            <a:br>
              <a:rPr lang="en-US" sz="900" kern="600" spc="23" dirty="0"/>
            </a:br>
            <a:r>
              <a:rPr lang="en-US" sz="900" kern="600" spc="23" dirty="0"/>
              <a:t>&lt;4 neoadjuvant cycles)</a:t>
            </a:r>
          </a:p>
        </p:txBody>
      </p:sp>
    </p:spTree>
    <p:extLst>
      <p:ext uri="{BB962C8B-B14F-4D97-AF65-F5344CB8AC3E}">
        <p14:creationId xmlns:p14="http://schemas.microsoft.com/office/powerpoint/2010/main" val="908396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0749F01-D8C8-CD50-0D47-DC11565A3F31}"/>
              </a:ext>
            </a:extLst>
          </p:cNvPr>
          <p:cNvPicPr>
            <a:picLocks noChangeAspect="1"/>
          </p:cNvPicPr>
          <p:nvPr/>
        </p:nvPicPr>
        <p:blipFill>
          <a:blip r:embed="rId2"/>
          <a:stretch>
            <a:fillRect/>
          </a:stretch>
        </p:blipFill>
        <p:spPr>
          <a:xfrm>
            <a:off x="443029" y="2484868"/>
            <a:ext cx="4121201" cy="2330806"/>
          </a:xfrm>
          <a:prstGeom prst="rect">
            <a:avLst/>
          </a:prstGeom>
        </p:spPr>
      </p:pic>
      <p:pic>
        <p:nvPicPr>
          <p:cNvPr id="17" name="Picture 16">
            <a:extLst>
              <a:ext uri="{FF2B5EF4-FFF2-40B4-BE49-F238E27FC236}">
                <a16:creationId xmlns:a16="http://schemas.microsoft.com/office/drawing/2014/main" id="{3C9AE032-DFEE-A921-7173-E0BE5AB8FD9D}"/>
              </a:ext>
            </a:extLst>
          </p:cNvPr>
          <p:cNvPicPr>
            <a:picLocks noChangeAspect="1"/>
          </p:cNvPicPr>
          <p:nvPr/>
        </p:nvPicPr>
        <p:blipFill>
          <a:blip r:embed="rId3"/>
          <a:stretch>
            <a:fillRect/>
          </a:stretch>
        </p:blipFill>
        <p:spPr>
          <a:xfrm>
            <a:off x="4604331" y="2484867"/>
            <a:ext cx="4121201" cy="2330806"/>
          </a:xfrm>
          <a:prstGeom prst="rect">
            <a:avLst/>
          </a:prstGeom>
        </p:spPr>
      </p:pic>
      <p:sp>
        <p:nvSpPr>
          <p:cNvPr id="2" name="Title 1">
            <a:extLst>
              <a:ext uri="{FF2B5EF4-FFF2-40B4-BE49-F238E27FC236}">
                <a16:creationId xmlns:a16="http://schemas.microsoft.com/office/drawing/2014/main" id="{49E65D49-8FA9-4A84-A076-F2F24F526767}"/>
              </a:ext>
            </a:extLst>
          </p:cNvPr>
          <p:cNvSpPr>
            <a:spLocks noGrp="1"/>
          </p:cNvSpPr>
          <p:nvPr>
            <p:ph type="title"/>
          </p:nvPr>
        </p:nvSpPr>
        <p:spPr/>
        <p:txBody>
          <a:bodyPr>
            <a:normAutofit/>
          </a:bodyPr>
          <a:lstStyle/>
          <a:p>
            <a:r>
              <a:rPr lang="en-US" sz="2400" dirty="0"/>
              <a:t>KEYNOTE-671 Results</a:t>
            </a:r>
          </a:p>
        </p:txBody>
      </p:sp>
      <p:sp>
        <p:nvSpPr>
          <p:cNvPr id="3" name="Content Placeholder 2">
            <a:extLst>
              <a:ext uri="{FF2B5EF4-FFF2-40B4-BE49-F238E27FC236}">
                <a16:creationId xmlns:a16="http://schemas.microsoft.com/office/drawing/2014/main" id="{0EBF559D-63FB-434A-A3F6-0172CD85FCCE}"/>
              </a:ext>
            </a:extLst>
          </p:cNvPr>
          <p:cNvSpPr>
            <a:spLocks noGrp="1"/>
          </p:cNvSpPr>
          <p:nvPr>
            <p:ph idx="1"/>
          </p:nvPr>
        </p:nvSpPr>
        <p:spPr>
          <a:xfrm>
            <a:off x="283370" y="1016270"/>
            <a:ext cx="8577261" cy="1356175"/>
          </a:xfrm>
        </p:spPr>
        <p:txBody>
          <a:bodyPr>
            <a:normAutofit/>
          </a:bodyPr>
          <a:lstStyle/>
          <a:p>
            <a:r>
              <a:rPr lang="en-US" sz="1200" dirty="0"/>
              <a:t>Interim analysis 1 (IA1): perioperative pembrolizumab regimen significantly improved EFS (HR 0.58, </a:t>
            </a:r>
            <a:r>
              <a:rPr lang="en-US" sz="1200" i="1" dirty="0"/>
              <a:t>P</a:t>
            </a:r>
            <a:r>
              <a:rPr lang="en-US" sz="1200" dirty="0"/>
              <a:t> &lt; 0.00001), mPR (30.2% vs 11.0%, </a:t>
            </a:r>
            <a:r>
              <a:rPr lang="en-US" sz="1200" i="1" dirty="0"/>
              <a:t>P</a:t>
            </a:r>
            <a:r>
              <a:rPr lang="en-US" sz="1200" dirty="0"/>
              <a:t> &lt; 0.00001), and pCR (18.1% vs 4.0%, P &lt; 0.00001)</a:t>
            </a:r>
            <a:r>
              <a:rPr lang="en-US" sz="1200" baseline="30000" dirty="0"/>
              <a:t>1</a:t>
            </a:r>
          </a:p>
          <a:p>
            <a:pPr>
              <a:spcBef>
                <a:spcPts val="450"/>
              </a:spcBef>
            </a:pPr>
            <a:r>
              <a:rPr lang="en-US" sz="1200" dirty="0"/>
              <a:t>IA2: perioperative pembrolizumab regimen significantly improved OS (HR 0.72, </a:t>
            </a:r>
            <a:r>
              <a:rPr lang="en-US" sz="1200" i="1" dirty="0"/>
              <a:t>P</a:t>
            </a:r>
            <a:r>
              <a:rPr lang="en-US" sz="1200" dirty="0"/>
              <a:t> = 0.00517); EFS benefit maintained</a:t>
            </a:r>
            <a:r>
              <a:rPr lang="en-US" sz="1200" baseline="30000" dirty="0"/>
              <a:t>2</a:t>
            </a:r>
            <a:endParaRPr lang="en-US" sz="1200" dirty="0"/>
          </a:p>
          <a:p>
            <a:pPr>
              <a:spcBef>
                <a:spcPts val="450"/>
              </a:spcBef>
            </a:pPr>
            <a:r>
              <a:rPr lang="en-US" sz="1200" dirty="0"/>
              <a:t>AE profile: as expected based on the known profiles of the individual treatment components</a:t>
            </a:r>
            <a:r>
              <a:rPr lang="en-US" sz="1200" baseline="30000" dirty="0"/>
              <a:t>1,2</a:t>
            </a:r>
            <a:endParaRPr lang="en-US" sz="1200" dirty="0"/>
          </a:p>
          <a:p>
            <a:pPr>
              <a:spcBef>
                <a:spcPts val="450"/>
              </a:spcBef>
            </a:pPr>
            <a:r>
              <a:rPr lang="en-US" sz="1200" dirty="0"/>
              <a:t>Results led to perioperative pembrolizumab regimen being approved by the US FDA and included as a category 1 recommendation in the NCCN guidelines</a:t>
            </a:r>
            <a:r>
              <a:rPr lang="en-US" sz="1200" baseline="30000" dirty="0"/>
              <a:t>3</a:t>
            </a:r>
            <a:endParaRPr lang="en-US" sz="1200" dirty="0"/>
          </a:p>
        </p:txBody>
      </p:sp>
      <p:sp>
        <p:nvSpPr>
          <p:cNvPr id="4" name="Text Placeholder 3">
            <a:extLst>
              <a:ext uri="{FF2B5EF4-FFF2-40B4-BE49-F238E27FC236}">
                <a16:creationId xmlns:a16="http://schemas.microsoft.com/office/drawing/2014/main" id="{5115F3A5-DDAF-419E-B01F-C89DD55F32E6}"/>
              </a:ext>
            </a:extLst>
          </p:cNvPr>
          <p:cNvSpPr>
            <a:spLocks noGrp="1"/>
          </p:cNvSpPr>
          <p:nvPr>
            <p:ph type="body" sz="quarter" idx="15"/>
          </p:nvPr>
        </p:nvSpPr>
        <p:spPr/>
        <p:txBody>
          <a:bodyPr/>
          <a:lstStyle/>
          <a:p>
            <a:endParaRPr lang="en-US" dirty="0"/>
          </a:p>
        </p:txBody>
      </p:sp>
      <p:sp>
        <p:nvSpPr>
          <p:cNvPr id="5" name="Footer Placeholder 4">
            <a:extLst>
              <a:ext uri="{FF2B5EF4-FFF2-40B4-BE49-F238E27FC236}">
                <a16:creationId xmlns:a16="http://schemas.microsoft.com/office/drawing/2014/main" id="{98607ADD-CEC9-458A-8886-CDE096D29C13}"/>
              </a:ext>
            </a:extLst>
          </p:cNvPr>
          <p:cNvSpPr>
            <a:spLocks noGrp="1"/>
          </p:cNvSpPr>
          <p:nvPr>
            <p:ph type="ftr" sz="quarter" idx="3"/>
          </p:nvPr>
        </p:nvSpPr>
        <p:spPr>
          <a:xfrm>
            <a:off x="-1" y="4767262"/>
            <a:ext cx="8577261" cy="376238"/>
          </a:xfrm>
        </p:spPr>
        <p:txBody>
          <a:bodyPr/>
          <a:lstStyle/>
          <a:p>
            <a:r>
              <a:rPr lang="en-US" baseline="30000" dirty="0">
                <a:latin typeface="+mn-lt"/>
              </a:rPr>
              <a:t>1</a:t>
            </a:r>
            <a:r>
              <a:rPr lang="en-US" dirty="0">
                <a:latin typeface="+mn-lt"/>
              </a:rPr>
              <a:t>Wakelee H et al. </a:t>
            </a:r>
            <a:r>
              <a:rPr lang="en-US" i="1" dirty="0">
                <a:latin typeface="+mn-lt"/>
              </a:rPr>
              <a:t>N Engl J Med</a:t>
            </a:r>
            <a:r>
              <a:rPr lang="en-US" dirty="0">
                <a:latin typeface="+mn-lt"/>
              </a:rPr>
              <a:t> 2023;389:491-503. </a:t>
            </a:r>
            <a:r>
              <a:rPr lang="en-US" baseline="30000" dirty="0">
                <a:latin typeface="+mn-lt"/>
              </a:rPr>
              <a:t>2</a:t>
            </a:r>
            <a:r>
              <a:rPr lang="en-US" dirty="0">
                <a:latin typeface="+mn-lt"/>
              </a:rPr>
              <a:t>Spicer J et al. Abstr LBA56 presented at ESMO Congress 2023. </a:t>
            </a:r>
            <a:r>
              <a:rPr lang="en-US" baseline="30000" dirty="0">
                <a:latin typeface="+mn-lt"/>
              </a:rPr>
              <a:t>3</a:t>
            </a:r>
            <a:r>
              <a:rPr lang="en-US" dirty="0">
                <a:latin typeface="+mn-lt"/>
              </a:rPr>
              <a:t>NCCN Clinical Practice Guidelines in Oncology (NCCN Guidelines®): Non-Small Cell Lung Cancer. Version 1.2024. </a:t>
            </a:r>
          </a:p>
        </p:txBody>
      </p:sp>
      <p:sp>
        <p:nvSpPr>
          <p:cNvPr id="11" name="TextBox 10">
            <a:extLst>
              <a:ext uri="{FF2B5EF4-FFF2-40B4-BE49-F238E27FC236}">
                <a16:creationId xmlns:a16="http://schemas.microsoft.com/office/drawing/2014/main" id="{6ECC5C8D-10DC-9213-BB1E-8DC22B0CD46E}"/>
              </a:ext>
            </a:extLst>
          </p:cNvPr>
          <p:cNvSpPr txBox="1"/>
          <p:nvPr/>
        </p:nvSpPr>
        <p:spPr>
          <a:xfrm>
            <a:off x="2275552" y="2486056"/>
            <a:ext cx="512705" cy="161583"/>
          </a:xfrm>
          <a:prstGeom prst="rect">
            <a:avLst/>
          </a:prstGeom>
          <a:noFill/>
        </p:spPr>
        <p:txBody>
          <a:bodyPr wrap="none" lIns="0" tIns="0" rIns="0" bIns="0" rtlCol="0" anchor="t" anchorCtr="0">
            <a:spAutoFit/>
          </a:bodyPr>
          <a:lstStyle/>
          <a:p>
            <a:pPr algn="ctr"/>
            <a:r>
              <a:rPr lang="en-US" sz="1050" b="1" kern="600" spc="23" dirty="0"/>
              <a:t>EFS, IA2</a:t>
            </a:r>
            <a:r>
              <a:rPr lang="en-US" sz="1050" b="1" kern="600" spc="23" baseline="30000" dirty="0"/>
              <a:t>2</a:t>
            </a:r>
            <a:endParaRPr lang="en-US" sz="1050" b="1" kern="600" spc="23" dirty="0"/>
          </a:p>
        </p:txBody>
      </p:sp>
      <p:sp>
        <p:nvSpPr>
          <p:cNvPr id="12" name="Rectangle: Rounded Corners 11">
            <a:extLst>
              <a:ext uri="{FF2B5EF4-FFF2-40B4-BE49-F238E27FC236}">
                <a16:creationId xmlns:a16="http://schemas.microsoft.com/office/drawing/2014/main" id="{952158E8-99CB-6C42-464D-37AF874DBAB4}"/>
              </a:ext>
            </a:extLst>
          </p:cNvPr>
          <p:cNvSpPr/>
          <p:nvPr/>
        </p:nvSpPr>
        <p:spPr>
          <a:xfrm>
            <a:off x="1708714" y="2575022"/>
            <a:ext cx="1646384" cy="343657"/>
          </a:xfrm>
          <a:prstGeom prst="roundRect">
            <a:avLst/>
          </a:prstGeom>
          <a:noFill/>
          <a:ln w="38100" cap="flat" cmpd="sng" algn="ctr">
            <a:noFill/>
            <a:prstDash val="solid"/>
            <a:round/>
            <a:headEnd type="none" w="med" len="med"/>
            <a:tailEnd type="none" w="med" len="med"/>
          </a:ln>
          <a:effectLst/>
        </p:spPr>
        <p:txBody>
          <a:bodyPr rtlCol="0" anchor="ctr"/>
          <a:lstStyle/>
          <a:p>
            <a:pPr defTabSz="342900" eaLnBrk="0" fontAlgn="base" hangingPunct="0">
              <a:spcBef>
                <a:spcPct val="0"/>
              </a:spcBef>
              <a:spcAft>
                <a:spcPct val="0"/>
              </a:spcAft>
              <a:defRPr/>
            </a:pPr>
            <a:r>
              <a:rPr lang="it-IT" sz="825" b="1" kern="600" spc="23">
                <a:solidFill>
                  <a:prstClr val="black"/>
                </a:solidFill>
              </a:rPr>
              <a:t>HR 0.59 (95% CI, 0.48-0.72)</a:t>
            </a:r>
          </a:p>
        </p:txBody>
      </p:sp>
      <p:sp>
        <p:nvSpPr>
          <p:cNvPr id="18" name="TextBox 17">
            <a:extLst>
              <a:ext uri="{FF2B5EF4-FFF2-40B4-BE49-F238E27FC236}">
                <a16:creationId xmlns:a16="http://schemas.microsoft.com/office/drawing/2014/main" id="{4C5C8EE1-41E6-94D8-BF7C-D699E4E492F6}"/>
              </a:ext>
            </a:extLst>
          </p:cNvPr>
          <p:cNvSpPr txBox="1"/>
          <p:nvPr/>
        </p:nvSpPr>
        <p:spPr>
          <a:xfrm>
            <a:off x="6484072" y="2482784"/>
            <a:ext cx="474682" cy="161583"/>
          </a:xfrm>
          <a:prstGeom prst="rect">
            <a:avLst/>
          </a:prstGeom>
          <a:noFill/>
        </p:spPr>
        <p:txBody>
          <a:bodyPr wrap="none" lIns="0" tIns="0" rIns="0" bIns="0" rtlCol="0" anchor="t" anchorCtr="0">
            <a:spAutoFit/>
          </a:bodyPr>
          <a:lstStyle/>
          <a:p>
            <a:pPr algn="ctr"/>
            <a:r>
              <a:rPr lang="en-US" sz="1050" b="1" kern="600" spc="23" dirty="0"/>
              <a:t>OS, IA2</a:t>
            </a:r>
            <a:r>
              <a:rPr lang="en-US" sz="1050" b="1" kern="600" spc="23" baseline="30000" dirty="0"/>
              <a:t>2</a:t>
            </a:r>
            <a:endParaRPr lang="en-US" sz="1050" b="1" kern="600" spc="23" dirty="0"/>
          </a:p>
        </p:txBody>
      </p:sp>
      <p:sp>
        <p:nvSpPr>
          <p:cNvPr id="19" name="Rectangle: Rounded Corners 18">
            <a:extLst>
              <a:ext uri="{FF2B5EF4-FFF2-40B4-BE49-F238E27FC236}">
                <a16:creationId xmlns:a16="http://schemas.microsoft.com/office/drawing/2014/main" id="{9BCBCE41-7AAC-9F99-CD55-FDD47A56A85C}"/>
              </a:ext>
            </a:extLst>
          </p:cNvPr>
          <p:cNvSpPr/>
          <p:nvPr/>
        </p:nvSpPr>
        <p:spPr>
          <a:xfrm>
            <a:off x="5898220" y="2571750"/>
            <a:ext cx="1646384" cy="343657"/>
          </a:xfrm>
          <a:prstGeom prst="roundRect">
            <a:avLst/>
          </a:prstGeom>
          <a:noFill/>
          <a:ln w="38100" cap="flat" cmpd="sng" algn="ctr">
            <a:noFill/>
            <a:prstDash val="solid"/>
            <a:round/>
            <a:headEnd type="none" w="med" len="med"/>
            <a:tailEnd type="none" w="med" len="med"/>
          </a:ln>
          <a:effectLst/>
        </p:spPr>
        <p:txBody>
          <a:bodyPr rtlCol="0" anchor="ctr"/>
          <a:lstStyle/>
          <a:p>
            <a:pPr defTabSz="342900" eaLnBrk="0" fontAlgn="base" hangingPunct="0">
              <a:spcBef>
                <a:spcPct val="0"/>
              </a:spcBef>
              <a:spcAft>
                <a:spcPct val="0"/>
              </a:spcAft>
              <a:defRPr/>
            </a:pPr>
            <a:r>
              <a:rPr lang="it-IT" sz="825" b="1" kern="600" spc="23">
                <a:solidFill>
                  <a:prstClr val="black"/>
                </a:solidFill>
              </a:rPr>
              <a:t>HR 0.72 (95% CI, 0.56-0.93)</a:t>
            </a:r>
          </a:p>
        </p:txBody>
      </p:sp>
      <p:sp>
        <p:nvSpPr>
          <p:cNvPr id="20" name="TextBox 19">
            <a:extLst>
              <a:ext uri="{FF2B5EF4-FFF2-40B4-BE49-F238E27FC236}">
                <a16:creationId xmlns:a16="http://schemas.microsoft.com/office/drawing/2014/main" id="{8ED58A31-5E45-40F5-8093-A8C259A63D65}"/>
              </a:ext>
            </a:extLst>
          </p:cNvPr>
          <p:cNvSpPr txBox="1"/>
          <p:nvPr/>
        </p:nvSpPr>
        <p:spPr>
          <a:xfrm>
            <a:off x="3402389" y="3258056"/>
            <a:ext cx="516552" cy="115416"/>
          </a:xfrm>
          <a:prstGeom prst="rect">
            <a:avLst/>
          </a:prstGeom>
          <a:noFill/>
        </p:spPr>
        <p:txBody>
          <a:bodyPr wrap="none" lIns="0" tIns="0" rIns="0" bIns="0" rtlCol="0" anchor="t" anchorCtr="0">
            <a:spAutoFit/>
          </a:bodyPr>
          <a:lstStyle/>
          <a:p>
            <a:r>
              <a:rPr lang="en-US" sz="750" kern="600" spc="23" dirty="0"/>
              <a:t>Pembro arm</a:t>
            </a:r>
          </a:p>
        </p:txBody>
      </p:sp>
      <p:sp>
        <p:nvSpPr>
          <p:cNvPr id="21" name="TextBox 20">
            <a:extLst>
              <a:ext uri="{FF2B5EF4-FFF2-40B4-BE49-F238E27FC236}">
                <a16:creationId xmlns:a16="http://schemas.microsoft.com/office/drawing/2014/main" id="{6299C061-3410-0F73-F99C-C058CE4FED3A}"/>
              </a:ext>
            </a:extLst>
          </p:cNvPr>
          <p:cNvSpPr txBox="1"/>
          <p:nvPr/>
        </p:nvSpPr>
        <p:spPr>
          <a:xfrm>
            <a:off x="3648812" y="3650270"/>
            <a:ext cx="521361" cy="115416"/>
          </a:xfrm>
          <a:prstGeom prst="rect">
            <a:avLst/>
          </a:prstGeom>
          <a:noFill/>
        </p:spPr>
        <p:txBody>
          <a:bodyPr wrap="none" lIns="0" tIns="0" rIns="0" bIns="0" rtlCol="0" anchor="t" anchorCtr="0">
            <a:spAutoFit/>
          </a:bodyPr>
          <a:lstStyle/>
          <a:p>
            <a:r>
              <a:rPr lang="en-US" sz="750" kern="600" spc="23" dirty="0"/>
              <a:t>Placebo arm</a:t>
            </a:r>
          </a:p>
        </p:txBody>
      </p:sp>
      <p:sp>
        <p:nvSpPr>
          <p:cNvPr id="22" name="TextBox 21">
            <a:extLst>
              <a:ext uri="{FF2B5EF4-FFF2-40B4-BE49-F238E27FC236}">
                <a16:creationId xmlns:a16="http://schemas.microsoft.com/office/drawing/2014/main" id="{670D360F-89E2-4CE8-95B9-8A33953D4CCC}"/>
              </a:ext>
            </a:extLst>
          </p:cNvPr>
          <p:cNvSpPr txBox="1"/>
          <p:nvPr/>
        </p:nvSpPr>
        <p:spPr>
          <a:xfrm>
            <a:off x="7619766" y="2968232"/>
            <a:ext cx="516552" cy="115416"/>
          </a:xfrm>
          <a:prstGeom prst="rect">
            <a:avLst/>
          </a:prstGeom>
          <a:noFill/>
        </p:spPr>
        <p:txBody>
          <a:bodyPr wrap="none" lIns="0" tIns="0" rIns="0" bIns="0" rtlCol="0" anchor="t" anchorCtr="0">
            <a:spAutoFit/>
          </a:bodyPr>
          <a:lstStyle/>
          <a:p>
            <a:r>
              <a:rPr lang="en-US" sz="750" kern="600" spc="23" dirty="0"/>
              <a:t>Pembro arm</a:t>
            </a:r>
          </a:p>
        </p:txBody>
      </p:sp>
      <p:sp>
        <p:nvSpPr>
          <p:cNvPr id="23" name="TextBox 22">
            <a:extLst>
              <a:ext uri="{FF2B5EF4-FFF2-40B4-BE49-F238E27FC236}">
                <a16:creationId xmlns:a16="http://schemas.microsoft.com/office/drawing/2014/main" id="{6E1A5AD3-F996-5DE5-3B1F-4BACB669085E}"/>
              </a:ext>
            </a:extLst>
          </p:cNvPr>
          <p:cNvSpPr txBox="1"/>
          <p:nvPr/>
        </p:nvSpPr>
        <p:spPr>
          <a:xfrm>
            <a:off x="7794416" y="3280699"/>
            <a:ext cx="521361" cy="115416"/>
          </a:xfrm>
          <a:prstGeom prst="rect">
            <a:avLst/>
          </a:prstGeom>
          <a:noFill/>
        </p:spPr>
        <p:txBody>
          <a:bodyPr wrap="none" lIns="0" tIns="0" rIns="0" bIns="0" rtlCol="0" anchor="t" anchorCtr="0">
            <a:spAutoFit/>
          </a:bodyPr>
          <a:lstStyle/>
          <a:p>
            <a:r>
              <a:rPr lang="en-US" sz="750" kern="600" spc="23" dirty="0"/>
              <a:t>Placebo arm</a:t>
            </a:r>
          </a:p>
        </p:txBody>
      </p:sp>
    </p:spTree>
    <p:extLst>
      <p:ext uri="{BB962C8B-B14F-4D97-AF65-F5344CB8AC3E}">
        <p14:creationId xmlns:p14="http://schemas.microsoft.com/office/powerpoint/2010/main" val="992607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B879F-024E-4A9C-A5BC-D58D91102A6E}"/>
              </a:ext>
            </a:extLst>
          </p:cNvPr>
          <p:cNvSpPr>
            <a:spLocks noGrp="1"/>
          </p:cNvSpPr>
          <p:nvPr>
            <p:ph type="title"/>
          </p:nvPr>
        </p:nvSpPr>
        <p:spPr/>
        <p:txBody>
          <a:bodyPr>
            <a:normAutofit fontScale="90000"/>
          </a:bodyPr>
          <a:lstStyle/>
          <a:p>
            <a:r>
              <a:rPr lang="en-US" dirty="0"/>
              <a:t>Treatment Disposition</a:t>
            </a:r>
            <a:br>
              <a:rPr lang="en-US" dirty="0"/>
            </a:br>
            <a:r>
              <a:rPr lang="en-US" sz="1800" dirty="0"/>
              <a:t>Median Follow-Up</a:t>
            </a:r>
            <a:r>
              <a:rPr lang="en-US" sz="1800" baseline="30000" dirty="0"/>
              <a:t>a</a:t>
            </a:r>
            <a:r>
              <a:rPr lang="en-US" sz="1800" dirty="0"/>
              <a:t>: 36.6 months (range, 18.8-62.0)</a:t>
            </a:r>
            <a:endParaRPr lang="en-US" sz="2400" dirty="0"/>
          </a:p>
        </p:txBody>
      </p:sp>
      <p:sp>
        <p:nvSpPr>
          <p:cNvPr id="4" name="Text Placeholder 3">
            <a:extLst>
              <a:ext uri="{FF2B5EF4-FFF2-40B4-BE49-F238E27FC236}">
                <a16:creationId xmlns:a16="http://schemas.microsoft.com/office/drawing/2014/main" id="{EA977C59-BFE6-446F-AC0E-7520E88F1018}"/>
              </a:ext>
            </a:extLst>
          </p:cNvPr>
          <p:cNvSpPr>
            <a:spLocks noGrp="1"/>
          </p:cNvSpPr>
          <p:nvPr>
            <p:ph type="body" sz="quarter" idx="15"/>
          </p:nvPr>
        </p:nvSpPr>
        <p:spPr/>
        <p:txBody>
          <a:bodyPr/>
          <a:lstStyle/>
          <a:p>
            <a:endParaRPr lang="en-US" dirty="0"/>
          </a:p>
        </p:txBody>
      </p:sp>
      <p:sp>
        <p:nvSpPr>
          <p:cNvPr id="5" name="Footer Placeholder 4">
            <a:extLst>
              <a:ext uri="{FF2B5EF4-FFF2-40B4-BE49-F238E27FC236}">
                <a16:creationId xmlns:a16="http://schemas.microsoft.com/office/drawing/2014/main" id="{B8CACC8E-ADCB-494E-B112-C62F0C0EAB64}"/>
              </a:ext>
            </a:extLst>
          </p:cNvPr>
          <p:cNvSpPr>
            <a:spLocks noGrp="1"/>
          </p:cNvSpPr>
          <p:nvPr>
            <p:ph type="ftr" sz="quarter" idx="3"/>
          </p:nvPr>
        </p:nvSpPr>
        <p:spPr>
          <a:xfrm>
            <a:off x="-1" y="4767262"/>
            <a:ext cx="8577262" cy="376238"/>
          </a:xfrm>
        </p:spPr>
        <p:txBody>
          <a:bodyPr/>
          <a:lstStyle/>
          <a:p>
            <a:r>
              <a:rPr lang="en-US" dirty="0">
                <a:latin typeface="+mn-lt"/>
              </a:rPr>
              <a:t>All percentages are based on the number of participants who started neoadjuvant therapy. </a:t>
            </a:r>
            <a:r>
              <a:rPr lang="en-US" baseline="30000" dirty="0">
                <a:latin typeface="+mn-lt"/>
              </a:rPr>
              <a:t>a</a:t>
            </a:r>
            <a:r>
              <a:rPr lang="en-US" dirty="0">
                <a:latin typeface="+mn-lt"/>
              </a:rPr>
              <a:t>Time from randomization to data cutoff date. </a:t>
            </a:r>
            <a:r>
              <a:rPr lang="en-US" baseline="30000" dirty="0">
                <a:latin typeface="+mn-lt"/>
              </a:rPr>
              <a:t>b</a:t>
            </a:r>
            <a:r>
              <a:rPr lang="en-US" dirty="0">
                <a:latin typeface="+mn-lt"/>
              </a:rPr>
              <a:t>17 (4.3%) participants underwent in-study radiotherapy instead of surgery. </a:t>
            </a:r>
            <a:r>
              <a:rPr lang="en-US" baseline="30000" dirty="0">
                <a:latin typeface="+mn-lt"/>
              </a:rPr>
              <a:t>c</a:t>
            </a:r>
            <a:r>
              <a:rPr lang="en-US" dirty="0">
                <a:latin typeface="+mn-lt"/>
              </a:rPr>
              <a:t>18 (4.5%) participants underwent in-study radiotherapy instead of surgery. </a:t>
            </a:r>
            <a:r>
              <a:rPr lang="en-US" baseline="30000" dirty="0">
                <a:latin typeface="+mn-lt"/>
              </a:rPr>
              <a:t>d</a:t>
            </a:r>
            <a:r>
              <a:rPr lang="en-US" dirty="0">
                <a:latin typeface="+mn-lt"/>
              </a:rPr>
              <a:t>Includes clinical progression, local progression preventing surgery, and radiographic progression. </a:t>
            </a:r>
            <a:r>
              <a:rPr lang="en-US" baseline="30000" dirty="0">
                <a:latin typeface="+mn-lt"/>
              </a:rPr>
              <a:t>e</a:t>
            </a:r>
            <a:r>
              <a:rPr lang="en-US" dirty="0">
                <a:latin typeface="+mn-lt"/>
              </a:rPr>
              <a:t>Includes 10 participants in each arm who received in-study radiotherapy instead of surgery. Data cutoff date for IA2: July 10, 2023.</a:t>
            </a:r>
          </a:p>
        </p:txBody>
      </p:sp>
      <p:sp>
        <p:nvSpPr>
          <p:cNvPr id="7" name="Rectangle 6">
            <a:extLst>
              <a:ext uri="{FF2B5EF4-FFF2-40B4-BE49-F238E27FC236}">
                <a16:creationId xmlns:a16="http://schemas.microsoft.com/office/drawing/2014/main" id="{057F7806-FA8F-E5F4-2B14-9EF5A87748B3}"/>
              </a:ext>
            </a:extLst>
          </p:cNvPr>
          <p:cNvSpPr/>
          <p:nvPr/>
        </p:nvSpPr>
        <p:spPr>
          <a:xfrm>
            <a:off x="3522311" y="1051878"/>
            <a:ext cx="2099375" cy="415498"/>
          </a:xfrm>
          <a:prstGeom prst="rect">
            <a:avLst/>
          </a:prstGeom>
          <a:solidFill>
            <a:sysClr val="windowText" lastClr="000000">
              <a:lumMod val="65000"/>
              <a:lumOff val="35000"/>
            </a:sysClr>
          </a:solidFill>
          <a:ln>
            <a:noFill/>
          </a:ln>
        </p:spPr>
        <p:txBody>
          <a:bodyPr wrap="square" rtlCol="0" anchor="ctr">
            <a:spAutoFit/>
          </a:bodyPr>
          <a:lstStyle/>
          <a:p>
            <a:pPr algn="ctr" defTabSz="342900" eaLnBrk="0" fontAlgn="base" hangingPunct="0">
              <a:spcBef>
                <a:spcPct val="0"/>
              </a:spcBef>
              <a:spcAft>
                <a:spcPct val="0"/>
              </a:spcAft>
              <a:defRPr/>
            </a:pPr>
            <a:r>
              <a:rPr lang="en-US" sz="1050" b="1" kern="0" dirty="0">
                <a:solidFill>
                  <a:prstClr val="white"/>
                </a:solidFill>
                <a:ea typeface="MS PGothic" panose="020B0600070205080204" pitchFamily="34" charset="-128"/>
              </a:rPr>
              <a:t>797 randomly allocated and included in ITT population</a:t>
            </a:r>
          </a:p>
        </p:txBody>
      </p:sp>
      <p:sp>
        <p:nvSpPr>
          <p:cNvPr id="8" name="Rectangle 7">
            <a:extLst>
              <a:ext uri="{FF2B5EF4-FFF2-40B4-BE49-F238E27FC236}">
                <a16:creationId xmlns:a16="http://schemas.microsoft.com/office/drawing/2014/main" id="{C97FF187-0837-01A2-5F31-5BB4C58231AF}"/>
              </a:ext>
            </a:extLst>
          </p:cNvPr>
          <p:cNvSpPr/>
          <p:nvPr/>
        </p:nvSpPr>
        <p:spPr>
          <a:xfrm>
            <a:off x="1554168" y="1637240"/>
            <a:ext cx="2674620" cy="415498"/>
          </a:xfrm>
          <a:prstGeom prst="rect">
            <a:avLst/>
          </a:prstGeom>
          <a:solidFill>
            <a:srgbClr val="00857C"/>
          </a:solidFill>
          <a:ln>
            <a:noFill/>
          </a:ln>
        </p:spPr>
        <p:txBody>
          <a:bodyPr wrap="square" rtlCol="0" anchor="ctr">
            <a:spAutoFit/>
          </a:bodyPr>
          <a:lstStyle/>
          <a:p>
            <a:pPr algn="ctr" defTabSz="342900" eaLnBrk="0" fontAlgn="base" hangingPunct="0">
              <a:spcBef>
                <a:spcPct val="0"/>
              </a:spcBef>
              <a:spcAft>
                <a:spcPct val="0"/>
              </a:spcAft>
            </a:pPr>
            <a:r>
              <a:rPr lang="en-US" sz="1050" b="1" u="sng" dirty="0">
                <a:solidFill>
                  <a:prstClr val="white"/>
                </a:solidFill>
                <a:ea typeface="MS PGothic" panose="020B0600070205080204" pitchFamily="34" charset="-128"/>
              </a:rPr>
              <a:t>Pembrolizumab Arm</a:t>
            </a:r>
          </a:p>
          <a:p>
            <a:pPr marL="3572" defTabSz="342900" eaLnBrk="0" fontAlgn="base" hangingPunct="0">
              <a:spcBef>
                <a:spcPct val="0"/>
              </a:spcBef>
              <a:spcAft>
                <a:spcPct val="0"/>
              </a:spcAft>
            </a:pPr>
            <a:r>
              <a:rPr lang="en-US" sz="1050" b="1" dirty="0">
                <a:solidFill>
                  <a:prstClr val="white"/>
                </a:solidFill>
                <a:ea typeface="MS PGothic" panose="020B0600070205080204" pitchFamily="34" charset="-128"/>
              </a:rPr>
              <a:t>397 allocated</a:t>
            </a:r>
          </a:p>
        </p:txBody>
      </p:sp>
      <p:sp>
        <p:nvSpPr>
          <p:cNvPr id="10" name="Rectangle 9">
            <a:extLst>
              <a:ext uri="{FF2B5EF4-FFF2-40B4-BE49-F238E27FC236}">
                <a16:creationId xmlns:a16="http://schemas.microsoft.com/office/drawing/2014/main" id="{01CAE555-BE1E-57CE-15FC-7BFDE619C2C4}"/>
              </a:ext>
            </a:extLst>
          </p:cNvPr>
          <p:cNvSpPr/>
          <p:nvPr/>
        </p:nvSpPr>
        <p:spPr>
          <a:xfrm>
            <a:off x="4915212" y="1637240"/>
            <a:ext cx="2674620" cy="415498"/>
          </a:xfrm>
          <a:prstGeom prst="rect">
            <a:avLst/>
          </a:prstGeom>
          <a:solidFill>
            <a:srgbClr val="600039"/>
          </a:solidFill>
          <a:ln>
            <a:noFill/>
          </a:ln>
        </p:spPr>
        <p:txBody>
          <a:bodyPr wrap="square" rtlCol="0" anchor="ctr">
            <a:spAutoFit/>
          </a:bodyPr>
          <a:lstStyle/>
          <a:p>
            <a:pPr algn="ctr" defTabSz="342900" eaLnBrk="0" fontAlgn="base" hangingPunct="0">
              <a:spcBef>
                <a:spcPct val="0"/>
              </a:spcBef>
              <a:spcAft>
                <a:spcPct val="0"/>
              </a:spcAft>
            </a:pPr>
            <a:r>
              <a:rPr lang="en-US" sz="1050" b="1" u="sng" dirty="0">
                <a:solidFill>
                  <a:prstClr val="white"/>
                </a:solidFill>
                <a:ea typeface="MS PGothic" panose="020B0600070205080204" pitchFamily="34" charset="-128"/>
              </a:rPr>
              <a:t>Placebo Arm</a:t>
            </a:r>
          </a:p>
          <a:p>
            <a:pPr marL="3572" defTabSz="342900" eaLnBrk="0" fontAlgn="base" hangingPunct="0">
              <a:spcBef>
                <a:spcPct val="0"/>
              </a:spcBef>
              <a:spcAft>
                <a:spcPct val="0"/>
              </a:spcAft>
            </a:pPr>
            <a:r>
              <a:rPr lang="en-US" sz="1050" b="1" dirty="0">
                <a:solidFill>
                  <a:prstClr val="white"/>
                </a:solidFill>
                <a:ea typeface="MS PGothic" panose="020B0600070205080204" pitchFamily="34" charset="-128"/>
              </a:rPr>
              <a:t>400 allocated</a:t>
            </a:r>
          </a:p>
        </p:txBody>
      </p:sp>
      <p:sp>
        <p:nvSpPr>
          <p:cNvPr id="11" name="Rectangle 10">
            <a:extLst>
              <a:ext uri="{FF2B5EF4-FFF2-40B4-BE49-F238E27FC236}">
                <a16:creationId xmlns:a16="http://schemas.microsoft.com/office/drawing/2014/main" id="{78D877FF-942D-182B-C806-DBCC9E7FDF81}"/>
              </a:ext>
            </a:extLst>
          </p:cNvPr>
          <p:cNvSpPr/>
          <p:nvPr/>
        </p:nvSpPr>
        <p:spPr>
          <a:xfrm>
            <a:off x="1554168" y="3710130"/>
            <a:ext cx="2674620" cy="253916"/>
          </a:xfrm>
          <a:prstGeom prst="rect">
            <a:avLst/>
          </a:prstGeom>
          <a:solidFill>
            <a:srgbClr val="00857C"/>
          </a:solidFill>
          <a:ln>
            <a:noFill/>
          </a:ln>
        </p:spPr>
        <p:txBody>
          <a:bodyPr wrap="square" rtlCol="0" anchor="ctr">
            <a:spAutoFit/>
          </a:bodyPr>
          <a:lstStyle/>
          <a:p>
            <a:pPr defTabSz="342900" eaLnBrk="0" fontAlgn="base" hangingPunct="0">
              <a:spcBef>
                <a:spcPct val="0"/>
              </a:spcBef>
              <a:spcAft>
                <a:spcPct val="0"/>
              </a:spcAft>
            </a:pPr>
            <a:r>
              <a:rPr lang="en-US" sz="1050" b="1" dirty="0">
                <a:solidFill>
                  <a:prstClr val="white"/>
                </a:solidFill>
                <a:ea typeface="MS PGothic" panose="020B0600070205080204" pitchFamily="34" charset="-128"/>
              </a:rPr>
              <a:t>325 (82.1%) with in-study surgery</a:t>
            </a:r>
          </a:p>
        </p:txBody>
      </p:sp>
      <p:sp>
        <p:nvSpPr>
          <p:cNvPr id="12" name="Rectangle 11">
            <a:extLst>
              <a:ext uri="{FF2B5EF4-FFF2-40B4-BE49-F238E27FC236}">
                <a16:creationId xmlns:a16="http://schemas.microsoft.com/office/drawing/2014/main" id="{AFD12AA4-0E55-0AB9-08F4-50AF6B560FBF}"/>
              </a:ext>
            </a:extLst>
          </p:cNvPr>
          <p:cNvSpPr/>
          <p:nvPr/>
        </p:nvSpPr>
        <p:spPr>
          <a:xfrm>
            <a:off x="4915212" y="3710131"/>
            <a:ext cx="2674620" cy="253916"/>
          </a:xfrm>
          <a:prstGeom prst="rect">
            <a:avLst/>
          </a:prstGeom>
          <a:solidFill>
            <a:srgbClr val="600039"/>
          </a:solidFill>
          <a:ln>
            <a:noFill/>
          </a:ln>
        </p:spPr>
        <p:txBody>
          <a:bodyPr wrap="square" rtlCol="0" anchor="ctr">
            <a:spAutoFit/>
          </a:bodyPr>
          <a:lstStyle/>
          <a:p>
            <a:pPr defTabSz="342900" eaLnBrk="0" fontAlgn="base" hangingPunct="0">
              <a:spcBef>
                <a:spcPct val="0"/>
              </a:spcBef>
              <a:spcAft>
                <a:spcPct val="0"/>
              </a:spcAft>
            </a:pPr>
            <a:r>
              <a:rPr lang="en-US" sz="1050" b="1" dirty="0">
                <a:solidFill>
                  <a:prstClr val="white"/>
                </a:solidFill>
                <a:ea typeface="MS PGothic" panose="020B0600070205080204" pitchFamily="34" charset="-128"/>
              </a:rPr>
              <a:t>317 (79.4%) underwent in-study surgery</a:t>
            </a:r>
            <a:endParaRPr lang="en-US" sz="1050" dirty="0">
              <a:solidFill>
                <a:prstClr val="white"/>
              </a:solidFill>
              <a:ea typeface="MS PGothic" panose="020B0600070205080204" pitchFamily="34" charset="-128"/>
            </a:endParaRPr>
          </a:p>
        </p:txBody>
      </p:sp>
      <p:cxnSp>
        <p:nvCxnSpPr>
          <p:cNvPr id="13" name="Connector: Elbow 12">
            <a:extLst>
              <a:ext uri="{FF2B5EF4-FFF2-40B4-BE49-F238E27FC236}">
                <a16:creationId xmlns:a16="http://schemas.microsoft.com/office/drawing/2014/main" id="{C71FEC36-BAF2-4CB4-4D6D-F0C31186B265}"/>
              </a:ext>
            </a:extLst>
          </p:cNvPr>
          <p:cNvCxnSpPr>
            <a:cxnSpLocks/>
            <a:stCxn id="7" idx="2"/>
            <a:endCxn id="8" idx="0"/>
          </p:cNvCxnSpPr>
          <p:nvPr/>
        </p:nvCxnSpPr>
        <p:spPr>
          <a:xfrm rot="5400000">
            <a:off x="3646807" y="712048"/>
            <a:ext cx="169864" cy="1680521"/>
          </a:xfrm>
          <a:prstGeom prst="bentConnector3">
            <a:avLst>
              <a:gd name="adj1" fmla="val 50000"/>
            </a:avLst>
          </a:prstGeom>
          <a:noFill/>
          <a:ln w="12700" cap="flat" cmpd="sng" algn="ctr">
            <a:solidFill>
              <a:sysClr val="windowText" lastClr="000000"/>
            </a:solidFill>
            <a:prstDash val="solid"/>
            <a:headEnd type="none" w="med" len="med"/>
            <a:tailEnd type="none" w="med" len="med"/>
          </a:ln>
          <a:effectLst/>
        </p:spPr>
      </p:cxnSp>
      <p:cxnSp>
        <p:nvCxnSpPr>
          <p:cNvPr id="14" name="Connector: Elbow 13">
            <a:extLst>
              <a:ext uri="{FF2B5EF4-FFF2-40B4-BE49-F238E27FC236}">
                <a16:creationId xmlns:a16="http://schemas.microsoft.com/office/drawing/2014/main" id="{A8B39998-25CD-A98B-662F-C5BB9B42F3C4}"/>
              </a:ext>
            </a:extLst>
          </p:cNvPr>
          <p:cNvCxnSpPr>
            <a:cxnSpLocks/>
            <a:stCxn id="7" idx="2"/>
            <a:endCxn id="10" idx="0"/>
          </p:cNvCxnSpPr>
          <p:nvPr/>
        </p:nvCxnSpPr>
        <p:spPr>
          <a:xfrm rot="16200000" flipH="1">
            <a:off x="5327328" y="712046"/>
            <a:ext cx="169864" cy="1680523"/>
          </a:xfrm>
          <a:prstGeom prst="bentConnector3">
            <a:avLst>
              <a:gd name="adj1" fmla="val 50000"/>
            </a:avLst>
          </a:prstGeom>
          <a:noFill/>
          <a:ln w="12700" cap="flat" cmpd="sng" algn="ctr">
            <a:solidFill>
              <a:sysClr val="windowText" lastClr="000000"/>
            </a:solidFill>
            <a:prstDash val="solid"/>
            <a:headEnd type="none" w="med" len="med"/>
            <a:tailEnd type="none" w="med" len="med"/>
          </a:ln>
          <a:effectLst/>
        </p:spPr>
      </p:cxnSp>
      <p:sp>
        <p:nvSpPr>
          <p:cNvPr id="20" name="Rectangle 19">
            <a:extLst>
              <a:ext uri="{FF2B5EF4-FFF2-40B4-BE49-F238E27FC236}">
                <a16:creationId xmlns:a16="http://schemas.microsoft.com/office/drawing/2014/main" id="{B1F911B6-3D86-4C15-C4FB-9FEF9200A013}"/>
              </a:ext>
            </a:extLst>
          </p:cNvPr>
          <p:cNvSpPr/>
          <p:nvPr/>
        </p:nvSpPr>
        <p:spPr>
          <a:xfrm>
            <a:off x="1554168" y="4052516"/>
            <a:ext cx="2670983" cy="253916"/>
          </a:xfrm>
          <a:prstGeom prst="rect">
            <a:avLst/>
          </a:prstGeom>
          <a:solidFill>
            <a:srgbClr val="00857C"/>
          </a:solidFill>
          <a:ln>
            <a:noFill/>
          </a:ln>
        </p:spPr>
        <p:txBody>
          <a:bodyPr wrap="square" rtlCol="0" anchor="ctr">
            <a:spAutoFit/>
          </a:bodyPr>
          <a:lstStyle/>
          <a:p>
            <a:pPr defTabSz="342900" eaLnBrk="0" fontAlgn="base" hangingPunct="0">
              <a:spcBef>
                <a:spcPct val="0"/>
              </a:spcBef>
              <a:spcAft>
                <a:spcPct val="0"/>
              </a:spcAft>
            </a:pPr>
            <a:r>
              <a:rPr lang="en-US" sz="1050" b="1" dirty="0">
                <a:solidFill>
                  <a:prstClr val="white"/>
                </a:solidFill>
                <a:ea typeface="MS PGothic" panose="020B0600070205080204" pitchFamily="34" charset="-128"/>
              </a:rPr>
              <a:t>290 (73.2%) started adjuvant therapy</a:t>
            </a:r>
            <a:r>
              <a:rPr lang="en-US" sz="1050" b="1" baseline="30000" dirty="0">
                <a:solidFill>
                  <a:prstClr val="white"/>
                </a:solidFill>
                <a:ea typeface="MS PGothic" panose="020B0600070205080204" pitchFamily="34" charset="-128"/>
              </a:rPr>
              <a:t>e</a:t>
            </a:r>
            <a:endParaRPr lang="en-US" sz="1050" b="1" dirty="0">
              <a:solidFill>
                <a:prstClr val="white"/>
              </a:solidFill>
              <a:ea typeface="MS PGothic" panose="020B0600070205080204" pitchFamily="34" charset="-128"/>
            </a:endParaRPr>
          </a:p>
        </p:txBody>
      </p:sp>
      <p:sp>
        <p:nvSpPr>
          <p:cNvPr id="22" name="Rectangle 21">
            <a:extLst>
              <a:ext uri="{FF2B5EF4-FFF2-40B4-BE49-F238E27FC236}">
                <a16:creationId xmlns:a16="http://schemas.microsoft.com/office/drawing/2014/main" id="{5A03358F-CBEB-F5E7-F777-745F79BAB05B}"/>
              </a:ext>
            </a:extLst>
          </p:cNvPr>
          <p:cNvSpPr/>
          <p:nvPr/>
        </p:nvSpPr>
        <p:spPr>
          <a:xfrm>
            <a:off x="4915212" y="4051346"/>
            <a:ext cx="2674620" cy="253916"/>
          </a:xfrm>
          <a:prstGeom prst="rect">
            <a:avLst/>
          </a:prstGeom>
          <a:solidFill>
            <a:srgbClr val="600039"/>
          </a:solidFill>
          <a:ln>
            <a:noFill/>
          </a:ln>
        </p:spPr>
        <p:txBody>
          <a:bodyPr wrap="square" rtlCol="0" anchor="ctr">
            <a:spAutoFit/>
          </a:bodyPr>
          <a:lstStyle/>
          <a:p>
            <a:pPr defTabSz="342900" eaLnBrk="0" fontAlgn="base" hangingPunct="0">
              <a:spcBef>
                <a:spcPct val="0"/>
              </a:spcBef>
              <a:spcAft>
                <a:spcPct val="0"/>
              </a:spcAft>
            </a:pPr>
            <a:r>
              <a:rPr lang="en-US" sz="1050" b="1" dirty="0">
                <a:solidFill>
                  <a:prstClr val="white"/>
                </a:solidFill>
                <a:ea typeface="MS PGothic" panose="020B0600070205080204" pitchFamily="34" charset="-128"/>
              </a:rPr>
              <a:t>267 (66.9%) started adjuvant therapy</a:t>
            </a:r>
            <a:r>
              <a:rPr lang="en-US" sz="1050" b="1" baseline="30000" dirty="0">
                <a:solidFill>
                  <a:prstClr val="white"/>
                </a:solidFill>
                <a:ea typeface="MS PGothic" panose="020B0600070205080204" pitchFamily="34" charset="-128"/>
              </a:rPr>
              <a:t>e</a:t>
            </a:r>
            <a:endParaRPr lang="en-US" sz="1050" dirty="0">
              <a:solidFill>
                <a:prstClr val="white"/>
              </a:solidFill>
              <a:ea typeface="MS PGothic" panose="020B0600070205080204" pitchFamily="34" charset="-128"/>
            </a:endParaRPr>
          </a:p>
        </p:txBody>
      </p:sp>
      <p:sp>
        <p:nvSpPr>
          <p:cNvPr id="23" name="Rectangle 22">
            <a:extLst>
              <a:ext uri="{FF2B5EF4-FFF2-40B4-BE49-F238E27FC236}">
                <a16:creationId xmlns:a16="http://schemas.microsoft.com/office/drawing/2014/main" id="{B957E7D5-1A6C-F729-929E-32144A241EB6}"/>
              </a:ext>
            </a:extLst>
          </p:cNvPr>
          <p:cNvSpPr/>
          <p:nvPr/>
        </p:nvSpPr>
        <p:spPr>
          <a:xfrm>
            <a:off x="1554168" y="2116106"/>
            <a:ext cx="2674620" cy="253916"/>
          </a:xfrm>
          <a:prstGeom prst="rect">
            <a:avLst/>
          </a:prstGeom>
          <a:solidFill>
            <a:srgbClr val="00857C"/>
          </a:solidFill>
          <a:ln>
            <a:noFill/>
          </a:ln>
        </p:spPr>
        <p:txBody>
          <a:bodyPr wrap="square" rtlCol="0" anchor="ctr">
            <a:spAutoFit/>
          </a:bodyPr>
          <a:lstStyle/>
          <a:p>
            <a:pPr marL="3572" defTabSz="342900" eaLnBrk="0" fontAlgn="base" hangingPunct="0">
              <a:spcBef>
                <a:spcPct val="0"/>
              </a:spcBef>
              <a:spcAft>
                <a:spcPct val="0"/>
              </a:spcAft>
            </a:pPr>
            <a:r>
              <a:rPr lang="en-US" sz="1050" b="1" dirty="0">
                <a:solidFill>
                  <a:prstClr val="white"/>
                </a:solidFill>
                <a:ea typeface="MS PGothic" panose="020B0600070205080204" pitchFamily="34" charset="-128"/>
              </a:rPr>
              <a:t>396 started neoadjuvant therapy</a:t>
            </a:r>
          </a:p>
        </p:txBody>
      </p:sp>
      <p:sp>
        <p:nvSpPr>
          <p:cNvPr id="24" name="Rectangle 23">
            <a:extLst>
              <a:ext uri="{FF2B5EF4-FFF2-40B4-BE49-F238E27FC236}">
                <a16:creationId xmlns:a16="http://schemas.microsoft.com/office/drawing/2014/main" id="{3AE8646B-3004-4E3C-F048-D7C9585F627D}"/>
              </a:ext>
            </a:extLst>
          </p:cNvPr>
          <p:cNvSpPr/>
          <p:nvPr/>
        </p:nvSpPr>
        <p:spPr>
          <a:xfrm>
            <a:off x="4915212" y="2116106"/>
            <a:ext cx="2674620" cy="253916"/>
          </a:xfrm>
          <a:prstGeom prst="rect">
            <a:avLst/>
          </a:prstGeom>
          <a:solidFill>
            <a:srgbClr val="600039"/>
          </a:solidFill>
          <a:ln>
            <a:noFill/>
          </a:ln>
        </p:spPr>
        <p:txBody>
          <a:bodyPr wrap="square" rtlCol="0" anchor="ctr">
            <a:spAutoFit/>
          </a:bodyPr>
          <a:lstStyle/>
          <a:p>
            <a:pPr marL="3572" defTabSz="342900" eaLnBrk="0" fontAlgn="base" hangingPunct="0">
              <a:spcBef>
                <a:spcPct val="0"/>
              </a:spcBef>
              <a:spcAft>
                <a:spcPct val="0"/>
              </a:spcAft>
            </a:pPr>
            <a:r>
              <a:rPr lang="en-US" sz="1050" b="1" dirty="0">
                <a:solidFill>
                  <a:prstClr val="white"/>
                </a:solidFill>
                <a:ea typeface="MS PGothic" panose="020B0600070205080204" pitchFamily="34" charset="-128"/>
              </a:rPr>
              <a:t>399 started neoadjuvant therapy</a:t>
            </a:r>
          </a:p>
        </p:txBody>
      </p:sp>
      <p:sp>
        <p:nvSpPr>
          <p:cNvPr id="25" name="Rectangle 24">
            <a:extLst>
              <a:ext uri="{FF2B5EF4-FFF2-40B4-BE49-F238E27FC236}">
                <a16:creationId xmlns:a16="http://schemas.microsoft.com/office/drawing/2014/main" id="{1D7C4334-1B79-2F8F-7C1A-09806F5246A6}"/>
              </a:ext>
            </a:extLst>
          </p:cNvPr>
          <p:cNvSpPr/>
          <p:nvPr/>
        </p:nvSpPr>
        <p:spPr>
          <a:xfrm>
            <a:off x="1554168" y="4392561"/>
            <a:ext cx="2670983" cy="253916"/>
          </a:xfrm>
          <a:prstGeom prst="rect">
            <a:avLst/>
          </a:prstGeom>
          <a:solidFill>
            <a:srgbClr val="00857C"/>
          </a:solidFill>
          <a:ln>
            <a:noFill/>
          </a:ln>
        </p:spPr>
        <p:txBody>
          <a:bodyPr wrap="square" rtlCol="0" anchor="ctr">
            <a:spAutoFit/>
          </a:bodyPr>
          <a:lstStyle/>
          <a:p>
            <a:pPr defTabSz="342900" eaLnBrk="0" fontAlgn="base" hangingPunct="0">
              <a:spcBef>
                <a:spcPct val="0"/>
              </a:spcBef>
              <a:spcAft>
                <a:spcPct val="0"/>
              </a:spcAft>
            </a:pPr>
            <a:r>
              <a:rPr lang="en-US" sz="1050" b="1" dirty="0">
                <a:solidFill>
                  <a:prstClr val="white"/>
                </a:solidFill>
                <a:ea typeface="MS PGothic" panose="020B0600070205080204" pitchFamily="34" charset="-128"/>
              </a:rPr>
              <a:t>191 (48.2%) completed adjuvant therapy</a:t>
            </a:r>
          </a:p>
        </p:txBody>
      </p:sp>
      <p:sp>
        <p:nvSpPr>
          <p:cNvPr id="26" name="Rectangle 25">
            <a:extLst>
              <a:ext uri="{FF2B5EF4-FFF2-40B4-BE49-F238E27FC236}">
                <a16:creationId xmlns:a16="http://schemas.microsoft.com/office/drawing/2014/main" id="{EE9AB03B-8B77-5B45-8DD7-E5501BD16DC2}"/>
              </a:ext>
            </a:extLst>
          </p:cNvPr>
          <p:cNvSpPr/>
          <p:nvPr/>
        </p:nvSpPr>
        <p:spPr>
          <a:xfrm>
            <a:off x="4915212" y="4392561"/>
            <a:ext cx="2674620" cy="253916"/>
          </a:xfrm>
          <a:prstGeom prst="rect">
            <a:avLst/>
          </a:prstGeom>
          <a:solidFill>
            <a:srgbClr val="600039"/>
          </a:solidFill>
          <a:ln>
            <a:noFill/>
          </a:ln>
        </p:spPr>
        <p:txBody>
          <a:bodyPr wrap="square" rtlCol="0" anchor="ctr">
            <a:spAutoFit/>
          </a:bodyPr>
          <a:lstStyle/>
          <a:p>
            <a:pPr defTabSz="342900" eaLnBrk="0" fontAlgn="base" hangingPunct="0">
              <a:spcBef>
                <a:spcPct val="0"/>
              </a:spcBef>
              <a:spcAft>
                <a:spcPct val="0"/>
              </a:spcAft>
            </a:pPr>
            <a:r>
              <a:rPr lang="en-US" sz="1050" b="1" dirty="0">
                <a:solidFill>
                  <a:prstClr val="white"/>
                </a:solidFill>
                <a:ea typeface="MS PGothic" panose="020B0600070205080204" pitchFamily="34" charset="-128"/>
              </a:rPr>
              <a:t>174 (43.6%) completed adjuvant therapy</a:t>
            </a:r>
            <a:endParaRPr lang="en-US" sz="1050" dirty="0">
              <a:solidFill>
                <a:prstClr val="white"/>
              </a:solidFill>
              <a:ea typeface="MS PGothic" panose="020B0600070205080204" pitchFamily="34" charset="-128"/>
            </a:endParaRPr>
          </a:p>
        </p:txBody>
      </p:sp>
      <p:sp>
        <p:nvSpPr>
          <p:cNvPr id="29" name="Rectangle 28">
            <a:extLst>
              <a:ext uri="{FF2B5EF4-FFF2-40B4-BE49-F238E27FC236}">
                <a16:creationId xmlns:a16="http://schemas.microsoft.com/office/drawing/2014/main" id="{D25D1677-ED98-C935-E476-0C4371DA974F}"/>
              </a:ext>
            </a:extLst>
          </p:cNvPr>
          <p:cNvSpPr/>
          <p:nvPr/>
        </p:nvSpPr>
        <p:spPr>
          <a:xfrm>
            <a:off x="283368" y="2501280"/>
            <a:ext cx="2492489" cy="1061829"/>
          </a:xfrm>
          <a:prstGeom prst="rect">
            <a:avLst/>
          </a:prstGeom>
          <a:solidFill>
            <a:srgbClr val="00857C"/>
          </a:solidFill>
          <a:ln>
            <a:noFill/>
          </a:ln>
        </p:spPr>
        <p:txBody>
          <a:bodyPr wrap="square" rtlCol="0" anchor="ctr">
            <a:spAutoFit/>
          </a:bodyPr>
          <a:lstStyle/>
          <a:p>
            <a:pPr marL="3572" defTabSz="342900" eaLnBrk="0" fontAlgn="base" hangingPunct="0">
              <a:spcBef>
                <a:spcPct val="0"/>
              </a:spcBef>
              <a:spcAft>
                <a:spcPct val="0"/>
              </a:spcAft>
            </a:pPr>
            <a:r>
              <a:rPr lang="en-US" sz="1050" b="1" dirty="0">
                <a:solidFill>
                  <a:prstClr val="white"/>
                </a:solidFill>
                <a:ea typeface="MS PGothic" panose="020B0600070205080204" pitchFamily="34" charset="-128"/>
              </a:rPr>
              <a:t>71 (17.9%) without in-study surgery</a:t>
            </a:r>
            <a:r>
              <a:rPr lang="en-US" sz="1050" b="1" baseline="30000" dirty="0">
                <a:solidFill>
                  <a:prstClr val="white"/>
                </a:solidFill>
                <a:ea typeface="MS PGothic" panose="020B0600070205080204" pitchFamily="34" charset="-128"/>
              </a:rPr>
              <a:t>b</a:t>
            </a:r>
            <a:endParaRPr lang="en-US" sz="1050" b="1" dirty="0">
              <a:solidFill>
                <a:prstClr val="white"/>
              </a:solidFill>
              <a:ea typeface="MS PGothic" panose="020B0600070205080204" pitchFamily="34" charset="-128"/>
            </a:endParaRPr>
          </a:p>
          <a:p>
            <a:pPr marL="173831" defTabSz="342900" eaLnBrk="0" fontAlgn="base" hangingPunct="0">
              <a:spcBef>
                <a:spcPct val="0"/>
              </a:spcBef>
              <a:spcAft>
                <a:spcPct val="0"/>
              </a:spcAft>
            </a:pPr>
            <a:r>
              <a:rPr lang="en-US" sz="1050" dirty="0">
                <a:solidFill>
                  <a:prstClr val="white"/>
                </a:solidFill>
                <a:ea typeface="MS PGothic" panose="020B0600070205080204" pitchFamily="34" charset="-128"/>
              </a:rPr>
              <a:t>25 (6.3%) AE</a:t>
            </a:r>
          </a:p>
          <a:p>
            <a:pPr marL="173831" defTabSz="342900" eaLnBrk="0" fontAlgn="base" hangingPunct="0">
              <a:spcBef>
                <a:spcPct val="0"/>
              </a:spcBef>
              <a:spcAft>
                <a:spcPct val="0"/>
              </a:spcAft>
            </a:pPr>
            <a:r>
              <a:rPr lang="en-US" sz="1050" dirty="0">
                <a:solidFill>
                  <a:prstClr val="white"/>
                </a:solidFill>
                <a:ea typeface="MS PGothic" panose="020B0600070205080204" pitchFamily="34" charset="-128"/>
              </a:rPr>
              <a:t>17 (4.3%) progression</a:t>
            </a:r>
            <a:r>
              <a:rPr lang="en-US" sz="1050" baseline="30000" dirty="0">
                <a:solidFill>
                  <a:prstClr val="white"/>
                </a:solidFill>
                <a:ea typeface="MS PGothic" panose="020B0600070205080204" pitchFamily="34" charset="-128"/>
              </a:rPr>
              <a:t>d</a:t>
            </a:r>
            <a:endParaRPr lang="en-US" sz="1050" dirty="0">
              <a:solidFill>
                <a:prstClr val="white"/>
              </a:solidFill>
              <a:ea typeface="MS PGothic" panose="020B0600070205080204" pitchFamily="34" charset="-128"/>
            </a:endParaRPr>
          </a:p>
          <a:p>
            <a:pPr marL="173831" defTabSz="342900" eaLnBrk="0" fontAlgn="base" hangingPunct="0">
              <a:spcBef>
                <a:spcPct val="0"/>
              </a:spcBef>
              <a:spcAft>
                <a:spcPct val="0"/>
              </a:spcAft>
            </a:pPr>
            <a:r>
              <a:rPr lang="en-US" sz="1050" dirty="0">
                <a:solidFill>
                  <a:prstClr val="white"/>
                </a:solidFill>
                <a:ea typeface="MS PGothic" panose="020B0600070205080204" pitchFamily="34" charset="-128"/>
              </a:rPr>
              <a:t>15 (3.8%) physician decision</a:t>
            </a:r>
          </a:p>
          <a:p>
            <a:pPr marL="173831" defTabSz="342900" eaLnBrk="0" fontAlgn="base" hangingPunct="0">
              <a:spcBef>
                <a:spcPct val="0"/>
              </a:spcBef>
              <a:spcAft>
                <a:spcPct val="0"/>
              </a:spcAft>
            </a:pPr>
            <a:r>
              <a:rPr lang="en-US" sz="1050" dirty="0">
                <a:solidFill>
                  <a:prstClr val="white"/>
                </a:solidFill>
                <a:ea typeface="MS PGothic" panose="020B0600070205080204" pitchFamily="34" charset="-128"/>
              </a:rPr>
              <a:t>10 (2.5%) withdrawal of consent</a:t>
            </a:r>
          </a:p>
          <a:p>
            <a:pPr marL="173831" defTabSz="342900" eaLnBrk="0" fontAlgn="base" hangingPunct="0">
              <a:spcBef>
                <a:spcPct val="0"/>
              </a:spcBef>
              <a:spcAft>
                <a:spcPct val="0"/>
              </a:spcAft>
            </a:pPr>
            <a:r>
              <a:rPr lang="en-US" sz="1050" dirty="0">
                <a:solidFill>
                  <a:prstClr val="white"/>
                </a:solidFill>
                <a:ea typeface="MS PGothic" panose="020B0600070205080204" pitchFamily="34" charset="-128"/>
              </a:rPr>
              <a:t>  4 (1.0%) patient refusal</a:t>
            </a:r>
          </a:p>
        </p:txBody>
      </p:sp>
      <p:sp>
        <p:nvSpPr>
          <p:cNvPr id="30" name="Rectangle 29">
            <a:extLst>
              <a:ext uri="{FF2B5EF4-FFF2-40B4-BE49-F238E27FC236}">
                <a16:creationId xmlns:a16="http://schemas.microsoft.com/office/drawing/2014/main" id="{F432D880-E55B-A5EA-A7B3-89F2B47EEDEF}"/>
              </a:ext>
            </a:extLst>
          </p:cNvPr>
          <p:cNvSpPr/>
          <p:nvPr/>
        </p:nvSpPr>
        <p:spPr>
          <a:xfrm>
            <a:off x="6392636" y="2420488"/>
            <a:ext cx="2467995" cy="1223412"/>
          </a:xfrm>
          <a:prstGeom prst="rect">
            <a:avLst/>
          </a:prstGeom>
          <a:solidFill>
            <a:schemeClr val="accent5"/>
          </a:solidFill>
          <a:ln>
            <a:noFill/>
          </a:ln>
        </p:spPr>
        <p:txBody>
          <a:bodyPr wrap="square" rtlCol="0" anchor="ctr">
            <a:spAutoFit/>
          </a:bodyPr>
          <a:lstStyle/>
          <a:p>
            <a:pPr marL="3572" defTabSz="342900" eaLnBrk="0" fontAlgn="base" hangingPunct="0">
              <a:spcBef>
                <a:spcPct val="0"/>
              </a:spcBef>
              <a:spcAft>
                <a:spcPct val="0"/>
              </a:spcAft>
            </a:pPr>
            <a:r>
              <a:rPr lang="en-US" sz="1050" b="1" dirty="0">
                <a:solidFill>
                  <a:prstClr val="white"/>
                </a:solidFill>
                <a:ea typeface="MS PGothic" panose="020B0600070205080204" pitchFamily="34" charset="-128"/>
              </a:rPr>
              <a:t>82 (20.6%) without in-study surgery</a:t>
            </a:r>
            <a:r>
              <a:rPr lang="en-US" sz="1050" b="1" baseline="30000" dirty="0">
                <a:solidFill>
                  <a:prstClr val="white"/>
                </a:solidFill>
                <a:ea typeface="MS PGothic" panose="020B0600070205080204" pitchFamily="34" charset="-128"/>
              </a:rPr>
              <a:t>c</a:t>
            </a:r>
            <a:endParaRPr lang="en-US" sz="1050" b="1" dirty="0">
              <a:solidFill>
                <a:prstClr val="white"/>
              </a:solidFill>
              <a:ea typeface="MS PGothic" panose="020B0600070205080204" pitchFamily="34" charset="-128"/>
            </a:endParaRPr>
          </a:p>
          <a:p>
            <a:pPr marL="173831" defTabSz="342900" eaLnBrk="0" fontAlgn="base" hangingPunct="0">
              <a:spcBef>
                <a:spcPct val="0"/>
              </a:spcBef>
              <a:spcAft>
                <a:spcPct val="0"/>
              </a:spcAft>
            </a:pPr>
            <a:r>
              <a:rPr lang="en-US" sz="1050" dirty="0">
                <a:solidFill>
                  <a:prstClr val="white"/>
                </a:solidFill>
                <a:ea typeface="MS PGothic" panose="020B0600070205080204" pitchFamily="34" charset="-128"/>
              </a:rPr>
              <a:t>17 (4.3%) AE</a:t>
            </a:r>
          </a:p>
          <a:p>
            <a:pPr marL="173831" defTabSz="342900" eaLnBrk="0" fontAlgn="base" hangingPunct="0">
              <a:spcBef>
                <a:spcPct val="0"/>
              </a:spcBef>
              <a:spcAft>
                <a:spcPct val="0"/>
              </a:spcAft>
            </a:pPr>
            <a:r>
              <a:rPr lang="en-US" sz="1050" dirty="0">
                <a:solidFill>
                  <a:prstClr val="white"/>
                </a:solidFill>
                <a:ea typeface="MS PGothic" panose="020B0600070205080204" pitchFamily="34" charset="-128"/>
              </a:rPr>
              <a:t>33 (8.3%) progression</a:t>
            </a:r>
            <a:r>
              <a:rPr lang="en-US" sz="1050" baseline="30000" dirty="0">
                <a:solidFill>
                  <a:prstClr val="white"/>
                </a:solidFill>
                <a:ea typeface="MS PGothic" panose="020B0600070205080204" pitchFamily="34" charset="-128"/>
              </a:rPr>
              <a:t>d</a:t>
            </a:r>
            <a:endParaRPr lang="en-US" sz="1050" dirty="0">
              <a:solidFill>
                <a:prstClr val="white"/>
              </a:solidFill>
              <a:ea typeface="MS PGothic" panose="020B0600070205080204" pitchFamily="34" charset="-128"/>
            </a:endParaRPr>
          </a:p>
          <a:p>
            <a:pPr marL="173831" defTabSz="342900" eaLnBrk="0" fontAlgn="base" hangingPunct="0">
              <a:spcBef>
                <a:spcPct val="0"/>
              </a:spcBef>
              <a:spcAft>
                <a:spcPct val="0"/>
              </a:spcAft>
            </a:pPr>
            <a:r>
              <a:rPr lang="en-US" sz="1050" dirty="0">
                <a:solidFill>
                  <a:prstClr val="white"/>
                </a:solidFill>
                <a:ea typeface="MS PGothic" panose="020B0600070205080204" pitchFamily="34" charset="-128"/>
              </a:rPr>
              <a:t>20 (5.0%) physician decision</a:t>
            </a:r>
          </a:p>
          <a:p>
            <a:pPr marL="173831" defTabSz="342900" eaLnBrk="0" fontAlgn="base" hangingPunct="0">
              <a:spcBef>
                <a:spcPct val="0"/>
              </a:spcBef>
              <a:spcAft>
                <a:spcPct val="0"/>
              </a:spcAft>
            </a:pPr>
            <a:r>
              <a:rPr lang="en-US" sz="1050" dirty="0">
                <a:solidFill>
                  <a:prstClr val="white"/>
                </a:solidFill>
                <a:ea typeface="MS PGothic" panose="020B0600070205080204" pitchFamily="34" charset="-128"/>
              </a:rPr>
              <a:t>  8 (2.0%) withdrawal of consent</a:t>
            </a:r>
          </a:p>
          <a:p>
            <a:pPr marL="173831" defTabSz="342900" eaLnBrk="0" fontAlgn="base" hangingPunct="0">
              <a:spcBef>
                <a:spcPct val="0"/>
              </a:spcBef>
              <a:spcAft>
                <a:spcPct val="0"/>
              </a:spcAft>
            </a:pPr>
            <a:r>
              <a:rPr lang="en-US" sz="1050" dirty="0">
                <a:solidFill>
                  <a:prstClr val="white"/>
                </a:solidFill>
                <a:ea typeface="MS PGothic" panose="020B0600070205080204" pitchFamily="34" charset="-128"/>
              </a:rPr>
              <a:t>  3 (0.8%) patient refusal</a:t>
            </a:r>
          </a:p>
          <a:p>
            <a:pPr marL="173831" defTabSz="342900" eaLnBrk="0" fontAlgn="base" hangingPunct="0">
              <a:spcBef>
                <a:spcPct val="0"/>
              </a:spcBef>
              <a:spcAft>
                <a:spcPct val="0"/>
              </a:spcAft>
            </a:pPr>
            <a:r>
              <a:rPr lang="en-US" sz="1050" dirty="0">
                <a:solidFill>
                  <a:prstClr val="white"/>
                </a:solidFill>
                <a:ea typeface="MS PGothic" panose="020B0600070205080204" pitchFamily="34" charset="-128"/>
              </a:rPr>
              <a:t>  1 (0.3%) new anticancer therapy</a:t>
            </a:r>
          </a:p>
        </p:txBody>
      </p:sp>
      <p:cxnSp>
        <p:nvCxnSpPr>
          <p:cNvPr id="32" name="Straight Connector 31">
            <a:extLst>
              <a:ext uri="{FF2B5EF4-FFF2-40B4-BE49-F238E27FC236}">
                <a16:creationId xmlns:a16="http://schemas.microsoft.com/office/drawing/2014/main" id="{66AAF926-7057-BEF6-7383-7737AE68EA49}"/>
              </a:ext>
            </a:extLst>
          </p:cNvPr>
          <p:cNvCxnSpPr>
            <a:stCxn id="8" idx="2"/>
            <a:endCxn id="23" idx="0"/>
          </p:cNvCxnSpPr>
          <p:nvPr/>
        </p:nvCxnSpPr>
        <p:spPr>
          <a:xfrm>
            <a:off x="2891478" y="2052738"/>
            <a:ext cx="0" cy="6336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6D628AF9-8074-A691-A919-1D486F5CFDA1}"/>
              </a:ext>
            </a:extLst>
          </p:cNvPr>
          <p:cNvCxnSpPr>
            <a:stCxn id="23" idx="2"/>
            <a:endCxn id="11" idx="0"/>
          </p:cNvCxnSpPr>
          <p:nvPr/>
        </p:nvCxnSpPr>
        <p:spPr>
          <a:xfrm>
            <a:off x="2891478" y="2370022"/>
            <a:ext cx="0" cy="134010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9719723-F8F1-08F3-C725-F10EDD74DD40}"/>
              </a:ext>
            </a:extLst>
          </p:cNvPr>
          <p:cNvCxnSpPr>
            <a:cxnSpLocks/>
            <a:stCxn id="11" idx="2"/>
            <a:endCxn id="20" idx="0"/>
          </p:cNvCxnSpPr>
          <p:nvPr/>
        </p:nvCxnSpPr>
        <p:spPr>
          <a:xfrm flipH="1">
            <a:off x="2889660" y="3964046"/>
            <a:ext cx="1818" cy="8847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0EBA4815-9719-90A6-D359-80D170CB9415}"/>
              </a:ext>
            </a:extLst>
          </p:cNvPr>
          <p:cNvCxnSpPr>
            <a:cxnSpLocks/>
            <a:stCxn id="20" idx="2"/>
            <a:endCxn id="25" idx="0"/>
          </p:cNvCxnSpPr>
          <p:nvPr/>
        </p:nvCxnSpPr>
        <p:spPr>
          <a:xfrm>
            <a:off x="2889660" y="4306432"/>
            <a:ext cx="0" cy="8612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69A009AF-8C1C-F1B1-96E8-0682EF8E6533}"/>
              </a:ext>
            </a:extLst>
          </p:cNvPr>
          <p:cNvCxnSpPr>
            <a:cxnSpLocks/>
            <a:stCxn id="10" idx="2"/>
            <a:endCxn id="24" idx="0"/>
          </p:cNvCxnSpPr>
          <p:nvPr/>
        </p:nvCxnSpPr>
        <p:spPr>
          <a:xfrm>
            <a:off x="6252522" y="2052738"/>
            <a:ext cx="0" cy="6336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4E2930C-8088-8C6B-B650-0B64A52E42F5}"/>
              </a:ext>
            </a:extLst>
          </p:cNvPr>
          <p:cNvCxnSpPr>
            <a:cxnSpLocks/>
            <a:stCxn id="24" idx="2"/>
            <a:endCxn id="12" idx="0"/>
          </p:cNvCxnSpPr>
          <p:nvPr/>
        </p:nvCxnSpPr>
        <p:spPr>
          <a:xfrm>
            <a:off x="6252522" y="2370022"/>
            <a:ext cx="0" cy="134010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DAEAD197-8CDF-76FB-AD42-0FAD6614FF5F}"/>
              </a:ext>
            </a:extLst>
          </p:cNvPr>
          <p:cNvCxnSpPr>
            <a:cxnSpLocks/>
            <a:stCxn id="12" idx="2"/>
            <a:endCxn id="22" idx="0"/>
          </p:cNvCxnSpPr>
          <p:nvPr/>
        </p:nvCxnSpPr>
        <p:spPr>
          <a:xfrm>
            <a:off x="6252522" y="3964047"/>
            <a:ext cx="0" cy="8729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12097000-41E4-3497-C0AD-5B84B3EC88FD}"/>
              </a:ext>
            </a:extLst>
          </p:cNvPr>
          <p:cNvCxnSpPr>
            <a:cxnSpLocks/>
            <a:stCxn id="22" idx="2"/>
            <a:endCxn id="26" idx="0"/>
          </p:cNvCxnSpPr>
          <p:nvPr/>
        </p:nvCxnSpPr>
        <p:spPr>
          <a:xfrm>
            <a:off x="6252522" y="4305262"/>
            <a:ext cx="0" cy="8729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0858E097-B7AB-6D5C-A5A6-C3379F281E8B}"/>
              </a:ext>
            </a:extLst>
          </p:cNvPr>
          <p:cNvCxnSpPr>
            <a:cxnSpLocks/>
            <a:endCxn id="29" idx="3"/>
          </p:cNvCxnSpPr>
          <p:nvPr/>
        </p:nvCxnSpPr>
        <p:spPr>
          <a:xfrm flipH="1">
            <a:off x="2775857" y="3032194"/>
            <a:ext cx="113803" cy="1"/>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FE470AC0-4E75-BD9A-552A-AEAF4CAFC3B2}"/>
              </a:ext>
            </a:extLst>
          </p:cNvPr>
          <p:cNvCxnSpPr>
            <a:cxnSpLocks/>
            <a:stCxn id="30" idx="1"/>
          </p:cNvCxnSpPr>
          <p:nvPr/>
        </p:nvCxnSpPr>
        <p:spPr>
          <a:xfrm flipH="1">
            <a:off x="6252523" y="3032194"/>
            <a:ext cx="140113" cy="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979AA598-DFBD-ED1E-4B45-4B68EE800C80}"/>
              </a:ext>
            </a:extLst>
          </p:cNvPr>
          <p:cNvSpPr/>
          <p:nvPr/>
        </p:nvSpPr>
        <p:spPr>
          <a:xfrm>
            <a:off x="1430722" y="3664352"/>
            <a:ext cx="6282557" cy="342900"/>
          </a:xfrm>
          <a:prstGeom prst="roundRect">
            <a:avLst/>
          </a:prstGeom>
          <a:noFill/>
          <a:ln w="28575"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kern="600" spc="23" dirty="0"/>
          </a:p>
        </p:txBody>
      </p:sp>
      <p:sp>
        <p:nvSpPr>
          <p:cNvPr id="6" name="TextBox 5">
            <a:extLst>
              <a:ext uri="{FF2B5EF4-FFF2-40B4-BE49-F238E27FC236}">
                <a16:creationId xmlns:a16="http://schemas.microsoft.com/office/drawing/2014/main" id="{C29C1CB2-BFDA-D252-529A-B1EF6F9D86A1}"/>
              </a:ext>
            </a:extLst>
          </p:cNvPr>
          <p:cNvSpPr txBox="1"/>
          <p:nvPr/>
        </p:nvSpPr>
        <p:spPr>
          <a:xfrm>
            <a:off x="72745" y="115853"/>
            <a:ext cx="2703112" cy="338554"/>
          </a:xfrm>
          <a:prstGeom prst="rect">
            <a:avLst/>
          </a:prstGeom>
          <a:noFill/>
        </p:spPr>
        <p:txBody>
          <a:bodyPr wrap="none" rtlCol="0">
            <a:spAutoFit/>
          </a:bodyPr>
          <a:lstStyle/>
          <a:p>
            <a:r>
              <a:rPr lang="en-US" sz="1600" i="1" dirty="0"/>
              <a:t>Presented by J Spicer STS 2024</a:t>
            </a:r>
          </a:p>
        </p:txBody>
      </p:sp>
    </p:spTree>
    <p:extLst>
      <p:ext uri="{BB962C8B-B14F-4D97-AF65-F5344CB8AC3E}">
        <p14:creationId xmlns:p14="http://schemas.microsoft.com/office/powerpoint/2010/main" val="2679603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E709E-E646-F135-1969-36F8BCC959B2}"/>
              </a:ext>
            </a:extLst>
          </p:cNvPr>
          <p:cNvSpPr>
            <a:spLocks noGrp="1"/>
          </p:cNvSpPr>
          <p:nvPr>
            <p:ph type="title"/>
          </p:nvPr>
        </p:nvSpPr>
        <p:spPr/>
        <p:txBody>
          <a:bodyPr>
            <a:normAutofit fontScale="90000"/>
          </a:bodyPr>
          <a:lstStyle/>
          <a:p>
            <a:r>
              <a:rPr lang="en-US" dirty="0"/>
              <a:t>Post Hoc Analysis of EFS in Surgically Relevant Subgroups</a:t>
            </a:r>
          </a:p>
        </p:txBody>
      </p:sp>
      <p:sp>
        <p:nvSpPr>
          <p:cNvPr id="4" name="Text Placeholder 3">
            <a:extLst>
              <a:ext uri="{FF2B5EF4-FFF2-40B4-BE49-F238E27FC236}">
                <a16:creationId xmlns:a16="http://schemas.microsoft.com/office/drawing/2014/main" id="{19C4085D-732A-E308-D798-D1B024D95290}"/>
              </a:ext>
            </a:extLst>
          </p:cNvPr>
          <p:cNvSpPr>
            <a:spLocks noGrp="1"/>
          </p:cNvSpPr>
          <p:nvPr>
            <p:ph type="body" sz="quarter" idx="15"/>
          </p:nvPr>
        </p:nvSpPr>
        <p:spPr/>
        <p:txBody>
          <a:bodyPr/>
          <a:lstStyle/>
          <a:p>
            <a:endParaRPr lang="en-US" dirty="0"/>
          </a:p>
        </p:txBody>
      </p:sp>
      <p:sp>
        <p:nvSpPr>
          <p:cNvPr id="5" name="Footer Placeholder 4">
            <a:extLst>
              <a:ext uri="{FF2B5EF4-FFF2-40B4-BE49-F238E27FC236}">
                <a16:creationId xmlns:a16="http://schemas.microsoft.com/office/drawing/2014/main" id="{50DB9806-BCD7-C1F1-4420-ACFD5FA25240}"/>
              </a:ext>
            </a:extLst>
          </p:cNvPr>
          <p:cNvSpPr>
            <a:spLocks noGrp="1"/>
          </p:cNvSpPr>
          <p:nvPr>
            <p:ph type="ftr" sz="quarter" idx="3"/>
          </p:nvPr>
        </p:nvSpPr>
        <p:spPr/>
        <p:txBody>
          <a:bodyPr/>
          <a:lstStyle/>
          <a:p>
            <a:r>
              <a:rPr lang="en-US" dirty="0">
                <a:latin typeface="+mn-lt"/>
              </a:rPr>
              <a:t>Data cutoff date for IA2: July 10, 2023.</a:t>
            </a:r>
            <a:endParaRPr lang="en-US" dirty="0"/>
          </a:p>
        </p:txBody>
      </p:sp>
      <p:sp>
        <p:nvSpPr>
          <p:cNvPr id="6" name="TextBox 5">
            <a:extLst>
              <a:ext uri="{FF2B5EF4-FFF2-40B4-BE49-F238E27FC236}">
                <a16:creationId xmlns:a16="http://schemas.microsoft.com/office/drawing/2014/main" id="{27B95A38-EF02-281E-ED5C-39B3B7FDCF87}"/>
              </a:ext>
            </a:extLst>
          </p:cNvPr>
          <p:cNvSpPr txBox="1"/>
          <p:nvPr/>
        </p:nvSpPr>
        <p:spPr>
          <a:xfrm>
            <a:off x="1524249" y="1070676"/>
            <a:ext cx="1755737" cy="207749"/>
          </a:xfrm>
          <a:prstGeom prst="rect">
            <a:avLst/>
          </a:prstGeom>
          <a:noFill/>
        </p:spPr>
        <p:txBody>
          <a:bodyPr wrap="none" lIns="0" tIns="0" rIns="0" bIns="0" rtlCol="0" anchor="t" anchorCtr="0">
            <a:spAutoFit/>
          </a:bodyPr>
          <a:lstStyle/>
          <a:p>
            <a:pPr algn="ctr"/>
            <a:r>
              <a:rPr lang="en-US" sz="1350" b="1" kern="600" spc="23" dirty="0"/>
              <a:t>Baseline Characteristics</a:t>
            </a:r>
          </a:p>
        </p:txBody>
      </p:sp>
      <p:sp>
        <p:nvSpPr>
          <p:cNvPr id="7" name="TextBox 6">
            <a:extLst>
              <a:ext uri="{FF2B5EF4-FFF2-40B4-BE49-F238E27FC236}">
                <a16:creationId xmlns:a16="http://schemas.microsoft.com/office/drawing/2014/main" id="{E15DC479-1131-4171-5A89-57F07244D087}"/>
              </a:ext>
            </a:extLst>
          </p:cNvPr>
          <p:cNvSpPr txBox="1"/>
          <p:nvPr/>
        </p:nvSpPr>
        <p:spPr>
          <a:xfrm>
            <a:off x="5713396" y="1070676"/>
            <a:ext cx="2056973" cy="207749"/>
          </a:xfrm>
          <a:prstGeom prst="rect">
            <a:avLst/>
          </a:prstGeom>
          <a:noFill/>
        </p:spPr>
        <p:txBody>
          <a:bodyPr wrap="none" lIns="0" tIns="0" rIns="0" bIns="0" rtlCol="0" anchor="t" anchorCtr="0">
            <a:spAutoFit/>
          </a:bodyPr>
          <a:lstStyle/>
          <a:p>
            <a:pPr algn="ctr"/>
            <a:r>
              <a:rPr lang="en-US" sz="1350" b="1" kern="600" spc="23" dirty="0"/>
              <a:t>Post Randomization Factors</a:t>
            </a:r>
          </a:p>
        </p:txBody>
      </p:sp>
      <p:pic>
        <p:nvPicPr>
          <p:cNvPr id="9" name="Picture 8">
            <a:extLst>
              <a:ext uri="{FF2B5EF4-FFF2-40B4-BE49-F238E27FC236}">
                <a16:creationId xmlns:a16="http://schemas.microsoft.com/office/drawing/2014/main" id="{53550A2F-05F7-C547-66D7-13C347DD7F75}"/>
              </a:ext>
            </a:extLst>
          </p:cNvPr>
          <p:cNvPicPr>
            <a:picLocks noChangeAspect="1"/>
          </p:cNvPicPr>
          <p:nvPr/>
        </p:nvPicPr>
        <p:blipFill>
          <a:blip r:embed="rId2"/>
          <a:stretch>
            <a:fillRect/>
          </a:stretch>
        </p:blipFill>
        <p:spPr>
          <a:xfrm>
            <a:off x="356520" y="1398044"/>
            <a:ext cx="4091197" cy="3571418"/>
          </a:xfrm>
          <a:prstGeom prst="rect">
            <a:avLst/>
          </a:prstGeom>
        </p:spPr>
      </p:pic>
      <p:pic>
        <p:nvPicPr>
          <p:cNvPr id="11" name="Picture 10">
            <a:extLst>
              <a:ext uri="{FF2B5EF4-FFF2-40B4-BE49-F238E27FC236}">
                <a16:creationId xmlns:a16="http://schemas.microsoft.com/office/drawing/2014/main" id="{CBDD70A0-5769-8923-3693-4022E084CBFF}"/>
              </a:ext>
            </a:extLst>
          </p:cNvPr>
          <p:cNvPicPr>
            <a:picLocks noChangeAspect="1"/>
          </p:cNvPicPr>
          <p:nvPr/>
        </p:nvPicPr>
        <p:blipFill>
          <a:blip r:embed="rId3"/>
          <a:stretch>
            <a:fillRect/>
          </a:stretch>
        </p:blipFill>
        <p:spPr>
          <a:xfrm>
            <a:off x="4696284" y="1383964"/>
            <a:ext cx="4091197" cy="3571418"/>
          </a:xfrm>
          <a:prstGeom prst="rect">
            <a:avLst/>
          </a:prstGeom>
        </p:spPr>
      </p:pic>
      <p:sp>
        <p:nvSpPr>
          <p:cNvPr id="3" name="TextBox 2">
            <a:extLst>
              <a:ext uri="{FF2B5EF4-FFF2-40B4-BE49-F238E27FC236}">
                <a16:creationId xmlns:a16="http://schemas.microsoft.com/office/drawing/2014/main" id="{7AA0130B-5BFD-5D5E-D113-CEEDA1B45213}"/>
              </a:ext>
            </a:extLst>
          </p:cNvPr>
          <p:cNvSpPr txBox="1"/>
          <p:nvPr/>
        </p:nvSpPr>
        <p:spPr>
          <a:xfrm>
            <a:off x="3220444" y="4798358"/>
            <a:ext cx="2703112" cy="338554"/>
          </a:xfrm>
          <a:prstGeom prst="rect">
            <a:avLst/>
          </a:prstGeom>
          <a:noFill/>
        </p:spPr>
        <p:txBody>
          <a:bodyPr wrap="none" rtlCol="0">
            <a:spAutoFit/>
          </a:bodyPr>
          <a:lstStyle/>
          <a:p>
            <a:r>
              <a:rPr lang="en-US" sz="1600" i="1" dirty="0"/>
              <a:t>Presented by J Spicer STS 2024</a:t>
            </a:r>
          </a:p>
        </p:txBody>
      </p:sp>
    </p:spTree>
    <p:extLst>
      <p:ext uri="{BB962C8B-B14F-4D97-AF65-F5344CB8AC3E}">
        <p14:creationId xmlns:p14="http://schemas.microsoft.com/office/powerpoint/2010/main" val="2194010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1304C-512C-C48A-4820-112425640CAC}"/>
              </a:ext>
            </a:extLst>
          </p:cNvPr>
          <p:cNvSpPr>
            <a:spLocks noGrp="1"/>
          </p:cNvSpPr>
          <p:nvPr>
            <p:ph type="title"/>
          </p:nvPr>
        </p:nvSpPr>
        <p:spPr/>
        <p:txBody>
          <a:bodyPr>
            <a:normAutofit fontScale="90000"/>
          </a:bodyPr>
          <a:lstStyle/>
          <a:p>
            <a:r>
              <a:rPr lang="en-US" dirty="0"/>
              <a:t>Surgical Procedure and Completeness, Surgical Population</a:t>
            </a:r>
          </a:p>
        </p:txBody>
      </p:sp>
      <p:sp>
        <p:nvSpPr>
          <p:cNvPr id="5" name="Footer Placeholder 4">
            <a:extLst>
              <a:ext uri="{FF2B5EF4-FFF2-40B4-BE49-F238E27FC236}">
                <a16:creationId xmlns:a16="http://schemas.microsoft.com/office/drawing/2014/main" id="{47021908-691B-1BC7-4E38-18FE426604F8}"/>
              </a:ext>
            </a:extLst>
          </p:cNvPr>
          <p:cNvSpPr>
            <a:spLocks noGrp="1"/>
          </p:cNvSpPr>
          <p:nvPr>
            <p:ph type="ftr" sz="quarter" idx="3"/>
          </p:nvPr>
        </p:nvSpPr>
        <p:spPr/>
        <p:txBody>
          <a:bodyPr/>
          <a:lstStyle/>
          <a:p>
            <a:r>
              <a:rPr lang="en-US" baseline="30000" dirty="0">
                <a:latin typeface="+mn-lt"/>
              </a:rPr>
              <a:t>a</a:t>
            </a:r>
            <a:r>
              <a:rPr lang="en-US" dirty="0">
                <a:latin typeface="+mn-lt"/>
              </a:rPr>
              <a:t>Pembrolizumab arm: 4 with thoracotomy, 1 each with wedge resection and segmentectomy. Placebo arm: 13 with thoracotomy, 1 with lymph node dissection. </a:t>
            </a:r>
          </a:p>
          <a:p>
            <a:r>
              <a:rPr lang="en-US" baseline="30000" dirty="0">
                <a:latin typeface="+mn-lt"/>
              </a:rPr>
              <a:t>b</a:t>
            </a:r>
            <a:r>
              <a:rPr lang="en-US" dirty="0">
                <a:latin typeface="+mn-lt"/>
              </a:rPr>
              <a:t>Found to be unresectable at the time of surgery. Data cutoff date for IA2: July 10, 2023.</a:t>
            </a:r>
            <a:endParaRPr lang="en-US" dirty="0"/>
          </a:p>
        </p:txBody>
      </p:sp>
      <p:graphicFrame>
        <p:nvGraphicFramePr>
          <p:cNvPr id="6" name="Content Placeholder 10">
            <a:extLst>
              <a:ext uri="{FF2B5EF4-FFF2-40B4-BE49-F238E27FC236}">
                <a16:creationId xmlns:a16="http://schemas.microsoft.com/office/drawing/2014/main" id="{83C4B993-9AF6-5415-972E-C057B5A0834B}"/>
              </a:ext>
            </a:extLst>
          </p:cNvPr>
          <p:cNvGraphicFramePr>
            <a:graphicFrameLocks/>
          </p:cNvGraphicFramePr>
          <p:nvPr/>
        </p:nvGraphicFramePr>
        <p:xfrm>
          <a:off x="285751" y="1336075"/>
          <a:ext cx="4136231" cy="32240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20DC15D3-1F55-2649-0FFE-5CACB6F23BD7}"/>
              </a:ext>
            </a:extLst>
          </p:cNvPr>
          <p:cNvSpPr txBox="1"/>
          <p:nvPr/>
        </p:nvSpPr>
        <p:spPr>
          <a:xfrm>
            <a:off x="1162962" y="4320696"/>
            <a:ext cx="384785" cy="323165"/>
          </a:xfrm>
          <a:prstGeom prst="rect">
            <a:avLst/>
          </a:prstGeom>
          <a:noFill/>
        </p:spPr>
        <p:txBody>
          <a:bodyPr wrap="none" lIns="0" tIns="0" rIns="0" bIns="0" rtlCol="0" anchor="t" anchorCtr="0">
            <a:spAutoFit/>
          </a:bodyPr>
          <a:lstStyle/>
          <a:p>
            <a:pPr algn="ctr"/>
            <a:r>
              <a:rPr lang="en-US" sz="1050" b="1" kern="600" spc="23" dirty="0"/>
              <a:t>Lobec-</a:t>
            </a:r>
            <a:br>
              <a:rPr lang="en-US" sz="1050" b="1" kern="600" spc="23" dirty="0"/>
            </a:br>
            <a:r>
              <a:rPr lang="en-US" sz="1050" b="1" kern="600" spc="23" dirty="0"/>
              <a:t>tomy</a:t>
            </a:r>
          </a:p>
        </p:txBody>
      </p:sp>
      <p:sp>
        <p:nvSpPr>
          <p:cNvPr id="8" name="TextBox 7">
            <a:extLst>
              <a:ext uri="{FF2B5EF4-FFF2-40B4-BE49-F238E27FC236}">
                <a16:creationId xmlns:a16="http://schemas.microsoft.com/office/drawing/2014/main" id="{AAD9BFD5-334B-3C58-DD0B-137026FE1E27}"/>
              </a:ext>
            </a:extLst>
          </p:cNvPr>
          <p:cNvSpPr txBox="1"/>
          <p:nvPr/>
        </p:nvSpPr>
        <p:spPr>
          <a:xfrm>
            <a:off x="2785339" y="4310317"/>
            <a:ext cx="527196" cy="323165"/>
          </a:xfrm>
          <a:prstGeom prst="rect">
            <a:avLst/>
          </a:prstGeom>
          <a:noFill/>
        </p:spPr>
        <p:txBody>
          <a:bodyPr wrap="none" lIns="0" tIns="0" rIns="0" bIns="0" rtlCol="0" anchor="t" anchorCtr="0">
            <a:spAutoFit/>
          </a:bodyPr>
          <a:lstStyle/>
          <a:p>
            <a:pPr algn="ctr"/>
            <a:r>
              <a:rPr lang="en-US" sz="1050" b="1" kern="600" spc="23" dirty="0"/>
              <a:t>Pneumo-</a:t>
            </a:r>
            <a:br>
              <a:rPr lang="en-US" sz="1050" b="1" kern="600" spc="23" dirty="0"/>
            </a:br>
            <a:r>
              <a:rPr lang="en-US" sz="1050" b="1" kern="600" spc="23" dirty="0"/>
              <a:t>nectomy</a:t>
            </a:r>
          </a:p>
        </p:txBody>
      </p:sp>
      <p:sp>
        <p:nvSpPr>
          <p:cNvPr id="9" name="TextBox 8">
            <a:extLst>
              <a:ext uri="{FF2B5EF4-FFF2-40B4-BE49-F238E27FC236}">
                <a16:creationId xmlns:a16="http://schemas.microsoft.com/office/drawing/2014/main" id="{FDF158DA-322E-3C91-5F40-3A178BE962E5}"/>
              </a:ext>
            </a:extLst>
          </p:cNvPr>
          <p:cNvSpPr txBox="1"/>
          <p:nvPr/>
        </p:nvSpPr>
        <p:spPr>
          <a:xfrm>
            <a:off x="3700149" y="4310317"/>
            <a:ext cx="384080" cy="161583"/>
          </a:xfrm>
          <a:prstGeom prst="rect">
            <a:avLst/>
          </a:prstGeom>
          <a:noFill/>
        </p:spPr>
        <p:txBody>
          <a:bodyPr wrap="none" lIns="0" tIns="0" rIns="0" bIns="0" rtlCol="0" anchor="t" anchorCtr="0">
            <a:spAutoFit/>
          </a:bodyPr>
          <a:lstStyle/>
          <a:p>
            <a:pPr algn="ctr"/>
            <a:r>
              <a:rPr lang="en-US" sz="1050" b="1" kern="600" spc="23" dirty="0"/>
              <a:t>Other</a:t>
            </a:r>
            <a:r>
              <a:rPr lang="en-US" sz="1050" b="1" kern="600" spc="23" baseline="30000" dirty="0"/>
              <a:t>a</a:t>
            </a:r>
            <a:endParaRPr lang="en-US" sz="1050" b="1" kern="600" spc="23" dirty="0"/>
          </a:p>
        </p:txBody>
      </p:sp>
      <p:graphicFrame>
        <p:nvGraphicFramePr>
          <p:cNvPr id="10" name="Content Placeholder 10">
            <a:extLst>
              <a:ext uri="{FF2B5EF4-FFF2-40B4-BE49-F238E27FC236}">
                <a16:creationId xmlns:a16="http://schemas.microsoft.com/office/drawing/2014/main" id="{9A724A45-19A9-4FD8-68F7-38EA56002ABD}"/>
              </a:ext>
            </a:extLst>
          </p:cNvPr>
          <p:cNvGraphicFramePr>
            <a:graphicFrameLocks/>
          </p:cNvGraphicFramePr>
          <p:nvPr>
            <p:extLst>
              <p:ext uri="{D42A27DB-BD31-4B8C-83A1-F6EECF244321}">
                <p14:modId xmlns:p14="http://schemas.microsoft.com/office/powerpoint/2010/main" val="219916857"/>
              </p:ext>
            </p:extLst>
          </p:nvPr>
        </p:nvGraphicFramePr>
        <p:xfrm>
          <a:off x="4239187" y="1216307"/>
          <a:ext cx="4726683" cy="341717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12E352CD-CE15-6714-6583-8EDA4C96FAD3}"/>
              </a:ext>
            </a:extLst>
          </p:cNvPr>
          <p:cNvSpPr txBox="1"/>
          <p:nvPr/>
        </p:nvSpPr>
        <p:spPr>
          <a:xfrm>
            <a:off x="5407787" y="4310317"/>
            <a:ext cx="150169" cy="161583"/>
          </a:xfrm>
          <a:prstGeom prst="rect">
            <a:avLst/>
          </a:prstGeom>
          <a:noFill/>
        </p:spPr>
        <p:txBody>
          <a:bodyPr wrap="none" lIns="0" tIns="0" rIns="0" bIns="0" rtlCol="0" anchor="t" anchorCtr="0">
            <a:spAutoFit/>
          </a:bodyPr>
          <a:lstStyle/>
          <a:p>
            <a:pPr algn="ctr"/>
            <a:r>
              <a:rPr lang="en-US" sz="1050" b="1" kern="600" spc="23" dirty="0"/>
              <a:t>R0</a:t>
            </a:r>
          </a:p>
        </p:txBody>
      </p:sp>
      <p:sp>
        <p:nvSpPr>
          <p:cNvPr id="12" name="TextBox 11">
            <a:extLst>
              <a:ext uri="{FF2B5EF4-FFF2-40B4-BE49-F238E27FC236}">
                <a16:creationId xmlns:a16="http://schemas.microsoft.com/office/drawing/2014/main" id="{0451F1EE-9E20-8406-867B-483E29F149D7}"/>
              </a:ext>
            </a:extLst>
          </p:cNvPr>
          <p:cNvSpPr txBox="1"/>
          <p:nvPr/>
        </p:nvSpPr>
        <p:spPr>
          <a:xfrm>
            <a:off x="6259967" y="4320696"/>
            <a:ext cx="150169" cy="161583"/>
          </a:xfrm>
          <a:prstGeom prst="rect">
            <a:avLst/>
          </a:prstGeom>
          <a:noFill/>
        </p:spPr>
        <p:txBody>
          <a:bodyPr wrap="none" lIns="0" tIns="0" rIns="0" bIns="0" rtlCol="0" anchor="t" anchorCtr="0">
            <a:spAutoFit/>
          </a:bodyPr>
          <a:lstStyle/>
          <a:p>
            <a:pPr algn="ctr"/>
            <a:r>
              <a:rPr lang="en-US" sz="1050" b="1" kern="600" spc="23" dirty="0"/>
              <a:t>R1</a:t>
            </a:r>
          </a:p>
        </p:txBody>
      </p:sp>
      <p:sp>
        <p:nvSpPr>
          <p:cNvPr id="13" name="TextBox 12">
            <a:extLst>
              <a:ext uri="{FF2B5EF4-FFF2-40B4-BE49-F238E27FC236}">
                <a16:creationId xmlns:a16="http://schemas.microsoft.com/office/drawing/2014/main" id="{52200BEE-F8C2-4362-2BB2-2696DEA5C819}"/>
              </a:ext>
            </a:extLst>
          </p:cNvPr>
          <p:cNvSpPr txBox="1"/>
          <p:nvPr/>
        </p:nvSpPr>
        <p:spPr>
          <a:xfrm>
            <a:off x="7109130" y="4320696"/>
            <a:ext cx="150169" cy="161583"/>
          </a:xfrm>
          <a:prstGeom prst="rect">
            <a:avLst/>
          </a:prstGeom>
          <a:noFill/>
        </p:spPr>
        <p:txBody>
          <a:bodyPr wrap="none" lIns="0" tIns="0" rIns="0" bIns="0" rtlCol="0" anchor="t" anchorCtr="0">
            <a:spAutoFit/>
          </a:bodyPr>
          <a:lstStyle/>
          <a:p>
            <a:pPr algn="ctr"/>
            <a:r>
              <a:rPr lang="en-US" sz="1050" b="1" kern="600" spc="23" dirty="0"/>
              <a:t>R2</a:t>
            </a:r>
          </a:p>
        </p:txBody>
      </p:sp>
      <p:sp>
        <p:nvSpPr>
          <p:cNvPr id="14" name="TextBox 13">
            <a:extLst>
              <a:ext uri="{FF2B5EF4-FFF2-40B4-BE49-F238E27FC236}">
                <a16:creationId xmlns:a16="http://schemas.microsoft.com/office/drawing/2014/main" id="{5F4784FC-AC2A-B9DA-527F-DDFB6C73107F}"/>
              </a:ext>
            </a:extLst>
          </p:cNvPr>
          <p:cNvSpPr txBox="1"/>
          <p:nvPr/>
        </p:nvSpPr>
        <p:spPr>
          <a:xfrm>
            <a:off x="7618940" y="4320696"/>
            <a:ext cx="821572" cy="161583"/>
          </a:xfrm>
          <a:prstGeom prst="rect">
            <a:avLst/>
          </a:prstGeom>
          <a:noFill/>
        </p:spPr>
        <p:txBody>
          <a:bodyPr wrap="none" lIns="0" tIns="0" rIns="0" bIns="0" rtlCol="0" anchor="t" anchorCtr="0">
            <a:spAutoFit/>
          </a:bodyPr>
          <a:lstStyle/>
          <a:p>
            <a:pPr algn="ctr"/>
            <a:r>
              <a:rPr lang="en-US" sz="1050" b="1" kern="600" spc="23" dirty="0"/>
              <a:t>Unresectable</a:t>
            </a:r>
            <a:r>
              <a:rPr lang="en-US" sz="1050" b="1" kern="600" spc="23" baseline="30000" dirty="0"/>
              <a:t>b</a:t>
            </a:r>
            <a:endParaRPr lang="en-US" sz="1050" b="1" kern="600" spc="23" dirty="0"/>
          </a:p>
        </p:txBody>
      </p:sp>
      <p:sp>
        <p:nvSpPr>
          <p:cNvPr id="15" name="Rectangle 14">
            <a:extLst>
              <a:ext uri="{FF2B5EF4-FFF2-40B4-BE49-F238E27FC236}">
                <a16:creationId xmlns:a16="http://schemas.microsoft.com/office/drawing/2014/main" id="{9BD9B3BA-FDB4-B71C-635B-5B773ACA94C3}"/>
              </a:ext>
            </a:extLst>
          </p:cNvPr>
          <p:cNvSpPr/>
          <p:nvPr/>
        </p:nvSpPr>
        <p:spPr>
          <a:xfrm>
            <a:off x="8593300" y="1650546"/>
            <a:ext cx="184731" cy="300082"/>
          </a:xfrm>
          <a:prstGeom prst="rect">
            <a:avLst/>
          </a:prstGeom>
          <a:solidFill>
            <a:schemeClr val="tx2"/>
          </a:solidFill>
          <a:ln w="6350">
            <a:noFill/>
          </a:ln>
          <a:effectLst/>
        </p:spPr>
        <p:txBody>
          <a:bodyPr wrap="none" rtlCol="0" anchor="ctr">
            <a:spAutoFit/>
          </a:bodyPr>
          <a:lstStyle/>
          <a:p>
            <a:pPr algn="ctr" defTabSz="685800">
              <a:defRPr/>
            </a:pPr>
            <a:endParaRPr lang="en-US" sz="1350" kern="0" dirty="0">
              <a:solidFill>
                <a:srgbClr val="000000"/>
              </a:solidFill>
            </a:endParaRPr>
          </a:p>
        </p:txBody>
      </p:sp>
      <p:sp>
        <p:nvSpPr>
          <p:cNvPr id="16" name="Rectangle 15">
            <a:extLst>
              <a:ext uri="{FF2B5EF4-FFF2-40B4-BE49-F238E27FC236}">
                <a16:creationId xmlns:a16="http://schemas.microsoft.com/office/drawing/2014/main" id="{854FE277-0C73-67B7-B34D-51C4B6D91ABE}"/>
              </a:ext>
            </a:extLst>
          </p:cNvPr>
          <p:cNvSpPr/>
          <p:nvPr/>
        </p:nvSpPr>
        <p:spPr>
          <a:xfrm>
            <a:off x="8593300" y="2023198"/>
            <a:ext cx="184731" cy="300082"/>
          </a:xfrm>
          <a:prstGeom prst="rect">
            <a:avLst/>
          </a:prstGeom>
          <a:solidFill>
            <a:schemeClr val="accent5"/>
          </a:solidFill>
          <a:ln w="6350">
            <a:noFill/>
          </a:ln>
          <a:effectLst/>
        </p:spPr>
        <p:txBody>
          <a:bodyPr wrap="none" rtlCol="0" anchor="ctr">
            <a:spAutoFit/>
          </a:bodyPr>
          <a:lstStyle/>
          <a:p>
            <a:pPr algn="ctr" defTabSz="685800">
              <a:defRPr/>
            </a:pPr>
            <a:endParaRPr lang="en-US" sz="1350" kern="0" dirty="0">
              <a:solidFill>
                <a:srgbClr val="000000"/>
              </a:solidFill>
            </a:endParaRPr>
          </a:p>
        </p:txBody>
      </p:sp>
      <p:sp>
        <p:nvSpPr>
          <p:cNvPr id="17" name="TextBox 16">
            <a:extLst>
              <a:ext uri="{FF2B5EF4-FFF2-40B4-BE49-F238E27FC236}">
                <a16:creationId xmlns:a16="http://schemas.microsoft.com/office/drawing/2014/main" id="{BDDEE696-4163-C94F-DD93-316EC3532C37}"/>
              </a:ext>
            </a:extLst>
          </p:cNvPr>
          <p:cNvSpPr txBox="1"/>
          <p:nvPr/>
        </p:nvSpPr>
        <p:spPr>
          <a:xfrm>
            <a:off x="7731531" y="1696713"/>
            <a:ext cx="784189" cy="369332"/>
          </a:xfrm>
          <a:prstGeom prst="rect">
            <a:avLst/>
          </a:prstGeom>
          <a:noFill/>
        </p:spPr>
        <p:txBody>
          <a:bodyPr wrap="none" rtlCol="0">
            <a:spAutoFit/>
          </a:bodyPr>
          <a:lstStyle/>
          <a:p>
            <a:pPr defTabSz="457189"/>
            <a:r>
              <a:rPr lang="en-US" sz="900" b="1" dirty="0">
                <a:solidFill>
                  <a:srgbClr val="000000"/>
                </a:solidFill>
                <a:cs typeface="Arial" panose="020B0604020202020204" pitchFamily="34" charset="0"/>
              </a:rPr>
              <a:t>Pembro arm</a:t>
            </a:r>
          </a:p>
          <a:p>
            <a:pPr defTabSz="457189"/>
            <a:r>
              <a:rPr lang="en-US" sz="900" b="1" dirty="0">
                <a:solidFill>
                  <a:srgbClr val="000000"/>
                </a:solidFill>
                <a:cs typeface="Arial" panose="020B0604020202020204" pitchFamily="34" charset="0"/>
              </a:rPr>
              <a:t>(n = 325)</a:t>
            </a:r>
          </a:p>
        </p:txBody>
      </p:sp>
      <p:sp>
        <p:nvSpPr>
          <p:cNvPr id="18" name="TextBox 17">
            <a:extLst>
              <a:ext uri="{FF2B5EF4-FFF2-40B4-BE49-F238E27FC236}">
                <a16:creationId xmlns:a16="http://schemas.microsoft.com/office/drawing/2014/main" id="{8033270D-8AB5-F0B4-3796-ABCEBB244480}"/>
              </a:ext>
            </a:extLst>
          </p:cNvPr>
          <p:cNvSpPr txBox="1"/>
          <p:nvPr/>
        </p:nvSpPr>
        <p:spPr>
          <a:xfrm>
            <a:off x="7731531" y="2069365"/>
            <a:ext cx="782587" cy="369332"/>
          </a:xfrm>
          <a:prstGeom prst="rect">
            <a:avLst/>
          </a:prstGeom>
          <a:noFill/>
        </p:spPr>
        <p:txBody>
          <a:bodyPr wrap="none" rtlCol="0">
            <a:spAutoFit/>
          </a:bodyPr>
          <a:lstStyle/>
          <a:p>
            <a:pPr defTabSz="457189"/>
            <a:r>
              <a:rPr lang="en-US" sz="900" b="1" dirty="0">
                <a:solidFill>
                  <a:srgbClr val="000000"/>
                </a:solidFill>
                <a:cs typeface="Arial" panose="020B0604020202020204" pitchFamily="34" charset="0"/>
              </a:rPr>
              <a:t>Placebo arm</a:t>
            </a:r>
          </a:p>
          <a:p>
            <a:pPr defTabSz="457189"/>
            <a:r>
              <a:rPr lang="en-US" sz="900" b="1" dirty="0">
                <a:solidFill>
                  <a:srgbClr val="000000"/>
                </a:solidFill>
                <a:cs typeface="Arial" panose="020B0604020202020204" pitchFamily="34" charset="0"/>
              </a:rPr>
              <a:t>(n = 317)</a:t>
            </a:r>
          </a:p>
        </p:txBody>
      </p:sp>
      <p:sp>
        <p:nvSpPr>
          <p:cNvPr id="19" name="TextBox 18">
            <a:extLst>
              <a:ext uri="{FF2B5EF4-FFF2-40B4-BE49-F238E27FC236}">
                <a16:creationId xmlns:a16="http://schemas.microsoft.com/office/drawing/2014/main" id="{AC4CB816-E3A1-5FC2-E025-681D4E65A9A2}"/>
              </a:ext>
            </a:extLst>
          </p:cNvPr>
          <p:cNvSpPr txBox="1"/>
          <p:nvPr/>
        </p:nvSpPr>
        <p:spPr>
          <a:xfrm>
            <a:off x="2241707" y="1238453"/>
            <a:ext cx="759888" cy="207749"/>
          </a:xfrm>
          <a:prstGeom prst="rect">
            <a:avLst/>
          </a:prstGeom>
          <a:noFill/>
        </p:spPr>
        <p:txBody>
          <a:bodyPr wrap="none" lIns="0" tIns="0" rIns="0" bIns="0" rtlCol="0" anchor="t" anchorCtr="0">
            <a:spAutoFit/>
          </a:bodyPr>
          <a:lstStyle/>
          <a:p>
            <a:pPr algn="ctr"/>
            <a:r>
              <a:rPr lang="en-US" sz="1350" b="1" kern="600" spc="23" dirty="0"/>
              <a:t>Procedure</a:t>
            </a:r>
          </a:p>
        </p:txBody>
      </p:sp>
      <p:sp>
        <p:nvSpPr>
          <p:cNvPr id="20" name="TextBox 19">
            <a:extLst>
              <a:ext uri="{FF2B5EF4-FFF2-40B4-BE49-F238E27FC236}">
                <a16:creationId xmlns:a16="http://schemas.microsoft.com/office/drawing/2014/main" id="{372C2130-A228-BEDF-FE21-88A7C81B513C}"/>
              </a:ext>
            </a:extLst>
          </p:cNvPr>
          <p:cNvSpPr txBox="1"/>
          <p:nvPr/>
        </p:nvSpPr>
        <p:spPr>
          <a:xfrm>
            <a:off x="6232593" y="1238453"/>
            <a:ext cx="1043620" cy="207749"/>
          </a:xfrm>
          <a:prstGeom prst="rect">
            <a:avLst/>
          </a:prstGeom>
          <a:noFill/>
        </p:spPr>
        <p:txBody>
          <a:bodyPr wrap="none" lIns="0" tIns="0" rIns="0" bIns="0" rtlCol="0" anchor="t" anchorCtr="0">
            <a:spAutoFit/>
          </a:bodyPr>
          <a:lstStyle/>
          <a:p>
            <a:pPr algn="ctr"/>
            <a:r>
              <a:rPr lang="en-US" sz="1350" b="1" kern="600" spc="23" dirty="0"/>
              <a:t>Completeness</a:t>
            </a:r>
          </a:p>
        </p:txBody>
      </p:sp>
      <p:sp>
        <p:nvSpPr>
          <p:cNvPr id="21" name="TextBox 20">
            <a:extLst>
              <a:ext uri="{FF2B5EF4-FFF2-40B4-BE49-F238E27FC236}">
                <a16:creationId xmlns:a16="http://schemas.microsoft.com/office/drawing/2014/main" id="{515AF2F1-B66E-FB96-BDE1-C70AA78E01FB}"/>
              </a:ext>
            </a:extLst>
          </p:cNvPr>
          <p:cNvSpPr txBox="1"/>
          <p:nvPr/>
        </p:nvSpPr>
        <p:spPr>
          <a:xfrm>
            <a:off x="1959095" y="4320696"/>
            <a:ext cx="475644" cy="323165"/>
          </a:xfrm>
          <a:prstGeom prst="rect">
            <a:avLst/>
          </a:prstGeom>
          <a:noFill/>
        </p:spPr>
        <p:txBody>
          <a:bodyPr wrap="none" lIns="0" tIns="0" rIns="0" bIns="0" rtlCol="0" anchor="t" anchorCtr="0">
            <a:spAutoFit/>
          </a:bodyPr>
          <a:lstStyle/>
          <a:p>
            <a:pPr algn="ctr"/>
            <a:r>
              <a:rPr lang="en-US" sz="1050" b="1" kern="600" spc="23" dirty="0"/>
              <a:t>Bilobec-</a:t>
            </a:r>
            <a:br>
              <a:rPr lang="en-US" sz="1050" b="1" kern="600" spc="23" dirty="0"/>
            </a:br>
            <a:r>
              <a:rPr lang="en-US" sz="1050" b="1" kern="600" spc="23" dirty="0"/>
              <a:t>tomy</a:t>
            </a:r>
          </a:p>
        </p:txBody>
      </p:sp>
      <p:sp>
        <p:nvSpPr>
          <p:cNvPr id="3" name="TextBox 2">
            <a:extLst>
              <a:ext uri="{FF2B5EF4-FFF2-40B4-BE49-F238E27FC236}">
                <a16:creationId xmlns:a16="http://schemas.microsoft.com/office/drawing/2014/main" id="{073BF3F4-3FA4-4CEC-B50F-7B3EAE14B208}"/>
              </a:ext>
            </a:extLst>
          </p:cNvPr>
          <p:cNvSpPr txBox="1"/>
          <p:nvPr/>
        </p:nvSpPr>
        <p:spPr>
          <a:xfrm>
            <a:off x="5907743" y="4828851"/>
            <a:ext cx="2703112" cy="338554"/>
          </a:xfrm>
          <a:prstGeom prst="rect">
            <a:avLst/>
          </a:prstGeom>
          <a:noFill/>
        </p:spPr>
        <p:txBody>
          <a:bodyPr wrap="none" rtlCol="0">
            <a:spAutoFit/>
          </a:bodyPr>
          <a:lstStyle/>
          <a:p>
            <a:r>
              <a:rPr lang="en-US" sz="1600" i="1" dirty="0"/>
              <a:t>Presented by J Spicer STS 2024</a:t>
            </a:r>
          </a:p>
        </p:txBody>
      </p:sp>
    </p:spTree>
    <p:extLst>
      <p:ext uri="{BB962C8B-B14F-4D97-AF65-F5344CB8AC3E}">
        <p14:creationId xmlns:p14="http://schemas.microsoft.com/office/powerpoint/2010/main" val="377802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827795" y="1928814"/>
            <a:ext cx="5488409" cy="242218"/>
          </a:xfrm>
        </p:spPr>
        <p:txBody>
          <a:bodyPr/>
          <a:lstStyle/>
          <a:p>
            <a:r>
              <a:rPr lang="en-US" sz="492" b="1" dirty="0">
                <a:latin typeface="Arial" charset="0"/>
                <a:ea typeface="+mn-ea"/>
                <a:cs typeface="+mn-cs"/>
              </a:rPr>
              <a:t>Treatment and surgery summary: all randomized patients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981" r="560"/>
          <a:stretch/>
        </p:blipFill>
        <p:spPr bwMode="auto">
          <a:xfrm>
            <a:off x="292396" y="191729"/>
            <a:ext cx="8512391" cy="4623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adroTexto 4"/>
          <p:cNvSpPr txBox="1"/>
          <p:nvPr/>
        </p:nvSpPr>
        <p:spPr>
          <a:xfrm>
            <a:off x="7049730" y="4947293"/>
            <a:ext cx="2094271" cy="219291"/>
          </a:xfrm>
          <a:prstGeom prst="rect">
            <a:avLst/>
          </a:prstGeom>
          <a:noFill/>
        </p:spPr>
        <p:txBody>
          <a:bodyPr wrap="square" rtlCol="0">
            <a:spAutoFit/>
          </a:bodyPr>
          <a:lstStyle/>
          <a:p>
            <a:pPr algn="r"/>
            <a:r>
              <a:rPr lang="es-ES" sz="825" dirty="0" err="1"/>
              <a:t>Spicer</a:t>
            </a:r>
            <a:r>
              <a:rPr lang="es-ES" sz="825" dirty="0"/>
              <a:t> et al. ASCO 2021</a:t>
            </a:r>
          </a:p>
        </p:txBody>
      </p:sp>
    </p:spTree>
    <p:extLst>
      <p:ext uri="{BB962C8B-B14F-4D97-AF65-F5344CB8AC3E}">
        <p14:creationId xmlns:p14="http://schemas.microsoft.com/office/powerpoint/2010/main" val="142482987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CB0ED-1A70-AD10-BBE0-93E9FF8BFDA6}"/>
              </a:ext>
            </a:extLst>
          </p:cNvPr>
          <p:cNvSpPr>
            <a:spLocks noGrp="1"/>
          </p:cNvSpPr>
          <p:nvPr>
            <p:ph type="title"/>
          </p:nvPr>
        </p:nvSpPr>
        <p:spPr/>
        <p:txBody>
          <a:bodyPr>
            <a:noAutofit/>
          </a:bodyPr>
          <a:lstStyle/>
          <a:p>
            <a:r>
              <a:rPr lang="en-US" sz="2400" dirty="0"/>
              <a:t>All-Cause Mortality Within 30 and 90 days of Surgery, </a:t>
            </a:r>
            <a:br>
              <a:rPr lang="en-US" sz="2400" dirty="0"/>
            </a:br>
            <a:r>
              <a:rPr lang="en-US" sz="2400" dirty="0"/>
              <a:t>Surgical Population</a:t>
            </a:r>
          </a:p>
        </p:txBody>
      </p:sp>
      <p:sp>
        <p:nvSpPr>
          <p:cNvPr id="5" name="Footer Placeholder 4">
            <a:extLst>
              <a:ext uri="{FF2B5EF4-FFF2-40B4-BE49-F238E27FC236}">
                <a16:creationId xmlns:a16="http://schemas.microsoft.com/office/drawing/2014/main" id="{DC227418-6A18-5C6C-9F0C-0CAC1D634839}"/>
              </a:ext>
            </a:extLst>
          </p:cNvPr>
          <p:cNvSpPr>
            <a:spLocks noGrp="1"/>
          </p:cNvSpPr>
          <p:nvPr>
            <p:ph type="ftr" sz="quarter" idx="3"/>
          </p:nvPr>
        </p:nvSpPr>
        <p:spPr>
          <a:xfrm>
            <a:off x="-2" y="4767262"/>
            <a:ext cx="8652935" cy="376238"/>
          </a:xfrm>
        </p:spPr>
        <p:txBody>
          <a:bodyPr/>
          <a:lstStyle/>
          <a:p>
            <a:r>
              <a:rPr lang="en-US" baseline="30000" dirty="0">
                <a:latin typeface="+mn-lt"/>
              </a:rPr>
              <a:t>a</a:t>
            </a:r>
            <a:r>
              <a:rPr lang="en-US" dirty="0">
                <a:latin typeface="+mn-lt"/>
              </a:rPr>
              <a:t>Pulmonary embolism (n = 2) and pulmonary hemorrhage due to arterial injury during surgery, pulmonary sepsis, respiratory failure, and septic shock (n = 1 each); all attributed to surgery. </a:t>
            </a:r>
            <a:r>
              <a:rPr lang="en-US" baseline="30000" dirty="0">
                <a:latin typeface="+mn-lt"/>
              </a:rPr>
              <a:t>b</a:t>
            </a:r>
            <a:r>
              <a:rPr lang="en-US" dirty="0">
                <a:latin typeface="+mn-lt"/>
              </a:rPr>
              <a:t>Pneumonia and respiratory failure (n = 1 each); both attributed to surgery. </a:t>
            </a:r>
            <a:r>
              <a:rPr lang="en-US" baseline="30000" dirty="0">
                <a:latin typeface="+mn-lt"/>
              </a:rPr>
              <a:t>c</a:t>
            </a:r>
            <a:r>
              <a:rPr lang="en-US" dirty="0">
                <a:latin typeface="+mn-lt"/>
              </a:rPr>
              <a:t>Additional deaths that occurred from days 31-90: malignant neoplasm progression (n = 3) and cardiac arrest, pulmonary hemorrhage, immune-mediated lung disease, and unexplained death (n = 1 each); none attributed to surgery; immune-mediated lung disease attributed to study drug. </a:t>
            </a:r>
            <a:r>
              <a:rPr lang="en-US" baseline="30000" dirty="0">
                <a:latin typeface="+mn-lt"/>
              </a:rPr>
              <a:t>d</a:t>
            </a:r>
            <a:r>
              <a:rPr lang="en-US" dirty="0">
                <a:latin typeface="+mn-lt"/>
              </a:rPr>
              <a:t>Additional deaths that occurred from days 31-90: acute respiratory failure, malignant neoplasm progression, and septic shock (n = 1 each); none attributed to surgery or study drug. </a:t>
            </a:r>
            <a:r>
              <a:rPr lang="en-US" baseline="30000" dirty="0">
                <a:latin typeface="+mn-lt"/>
              </a:rPr>
              <a:t>e</a:t>
            </a:r>
            <a:r>
              <a:rPr lang="en-US" dirty="0">
                <a:latin typeface="+mn-lt"/>
              </a:rPr>
              <a:t>Deaths within 30 days occurred in 1 of 23 participants with a left-sided tumor and 1 of 14 participants with a right-sided tumor; within 90 days, 1 additional participant with a right-sided tumor died. </a:t>
            </a:r>
            <a:r>
              <a:rPr lang="en-US" baseline="30000" dirty="0">
                <a:latin typeface="+mn-lt"/>
              </a:rPr>
              <a:t>e</a:t>
            </a:r>
            <a:r>
              <a:rPr lang="en-US" dirty="0">
                <a:latin typeface="+mn-lt"/>
              </a:rPr>
              <a:t>Death occurred in 1 of 24 participants with a right-sided tumor. </a:t>
            </a:r>
            <a:br>
              <a:rPr lang="en-US" dirty="0">
                <a:latin typeface="+mn-lt"/>
              </a:rPr>
            </a:br>
            <a:r>
              <a:rPr lang="en-US" dirty="0">
                <a:latin typeface="+mn-lt"/>
              </a:rPr>
              <a:t>Data cutoff date for IA2: July 10, 2023.</a:t>
            </a:r>
            <a:endParaRPr lang="en-US" dirty="0"/>
          </a:p>
        </p:txBody>
      </p:sp>
      <p:graphicFrame>
        <p:nvGraphicFramePr>
          <p:cNvPr id="7" name="Table 9">
            <a:extLst>
              <a:ext uri="{FF2B5EF4-FFF2-40B4-BE49-F238E27FC236}">
                <a16:creationId xmlns:a16="http://schemas.microsoft.com/office/drawing/2014/main" id="{5CD56FD5-126F-5BD1-757D-3522924BED97}"/>
              </a:ext>
            </a:extLst>
          </p:cNvPr>
          <p:cNvGraphicFramePr>
            <a:graphicFrameLocks/>
          </p:cNvGraphicFramePr>
          <p:nvPr/>
        </p:nvGraphicFramePr>
        <p:xfrm>
          <a:off x="283368" y="1114369"/>
          <a:ext cx="8577262" cy="3086100"/>
        </p:xfrm>
        <a:graphic>
          <a:graphicData uri="http://schemas.openxmlformats.org/drawingml/2006/table">
            <a:tbl>
              <a:tblPr firstRow="1" bandRow="1"/>
              <a:tblGrid>
                <a:gridCol w="4556646">
                  <a:extLst>
                    <a:ext uri="{9D8B030D-6E8A-4147-A177-3AD203B41FA5}">
                      <a16:colId xmlns:a16="http://schemas.microsoft.com/office/drawing/2014/main" val="1043208143"/>
                    </a:ext>
                  </a:extLst>
                </a:gridCol>
                <a:gridCol w="2010308">
                  <a:extLst>
                    <a:ext uri="{9D8B030D-6E8A-4147-A177-3AD203B41FA5}">
                      <a16:colId xmlns:a16="http://schemas.microsoft.com/office/drawing/2014/main" val="2466751192"/>
                    </a:ext>
                  </a:extLst>
                </a:gridCol>
                <a:gridCol w="2010308">
                  <a:extLst>
                    <a:ext uri="{9D8B030D-6E8A-4147-A177-3AD203B41FA5}">
                      <a16:colId xmlns:a16="http://schemas.microsoft.com/office/drawing/2014/main" val="2634492464"/>
                    </a:ext>
                  </a:extLst>
                </a:gridCol>
              </a:tblGrid>
              <a:tr h="308610">
                <a:tc>
                  <a:txBody>
                    <a:bodyPr/>
                    <a:lstStyle>
                      <a:lvl1pPr marL="0" algn="l" defTabSz="457250" rtl="0" eaLnBrk="1" latinLnBrk="0" hangingPunct="1">
                        <a:defRPr sz="1867" kern="1200">
                          <a:solidFill>
                            <a:schemeClr val="tx1"/>
                          </a:solidFill>
                          <a:latin typeface="Arial Narrow"/>
                        </a:defRPr>
                      </a:lvl1pPr>
                      <a:lvl2pPr marL="457250" algn="l" defTabSz="457250" rtl="0" eaLnBrk="1" latinLnBrk="0" hangingPunct="1">
                        <a:defRPr sz="1867" kern="1200">
                          <a:solidFill>
                            <a:schemeClr val="tx1"/>
                          </a:solidFill>
                          <a:latin typeface="Arial Narrow"/>
                        </a:defRPr>
                      </a:lvl2pPr>
                      <a:lvl3pPr marL="914498" algn="l" defTabSz="457250" rtl="0" eaLnBrk="1" latinLnBrk="0" hangingPunct="1">
                        <a:defRPr sz="1867" kern="1200">
                          <a:solidFill>
                            <a:schemeClr val="tx1"/>
                          </a:solidFill>
                          <a:latin typeface="Arial Narrow"/>
                        </a:defRPr>
                      </a:lvl3pPr>
                      <a:lvl4pPr marL="1371748" algn="l" defTabSz="457250" rtl="0" eaLnBrk="1" latinLnBrk="0" hangingPunct="1">
                        <a:defRPr sz="1867" kern="1200">
                          <a:solidFill>
                            <a:schemeClr val="tx1"/>
                          </a:solidFill>
                          <a:latin typeface="Arial Narrow"/>
                        </a:defRPr>
                      </a:lvl4pPr>
                      <a:lvl5pPr marL="1828998" algn="l" defTabSz="457250" rtl="0" eaLnBrk="1" latinLnBrk="0" hangingPunct="1">
                        <a:defRPr sz="1867" kern="1200">
                          <a:solidFill>
                            <a:schemeClr val="tx1"/>
                          </a:solidFill>
                          <a:latin typeface="Arial Narrow"/>
                        </a:defRPr>
                      </a:lvl5pPr>
                      <a:lvl6pPr marL="2286248" algn="l" defTabSz="457250" rtl="0" eaLnBrk="1" latinLnBrk="0" hangingPunct="1">
                        <a:defRPr sz="1867" kern="1200">
                          <a:solidFill>
                            <a:schemeClr val="tx1"/>
                          </a:solidFill>
                          <a:latin typeface="Arial Narrow"/>
                        </a:defRPr>
                      </a:lvl6pPr>
                      <a:lvl7pPr marL="2743497" algn="l" defTabSz="457250" rtl="0" eaLnBrk="1" latinLnBrk="0" hangingPunct="1">
                        <a:defRPr sz="1867" kern="1200">
                          <a:solidFill>
                            <a:schemeClr val="tx1"/>
                          </a:solidFill>
                          <a:latin typeface="Arial Narrow"/>
                        </a:defRPr>
                      </a:lvl7pPr>
                      <a:lvl8pPr marL="3200747" algn="l" defTabSz="457250" rtl="0" eaLnBrk="1" latinLnBrk="0" hangingPunct="1">
                        <a:defRPr sz="1867" kern="1200">
                          <a:solidFill>
                            <a:schemeClr val="tx1"/>
                          </a:solidFill>
                          <a:latin typeface="Arial Narrow"/>
                        </a:defRPr>
                      </a:lvl8pPr>
                      <a:lvl9pPr marL="3657997" algn="l" defTabSz="457250" rtl="0" eaLnBrk="1" latinLnBrk="0" hangingPunct="1">
                        <a:defRPr sz="1867" kern="1200">
                          <a:solidFill>
                            <a:schemeClr val="tx1"/>
                          </a:solidFill>
                          <a:latin typeface="Arial Narrow"/>
                        </a:defRPr>
                      </a:lvl9pPr>
                    </a:lstStyle>
                    <a:p>
                      <a:endParaRPr lang="en-US" sz="1100" dirty="0">
                        <a:latin typeface="+mn-lt"/>
                      </a:endParaRPr>
                    </a:p>
                  </a:txBody>
                  <a:tcPr marL="68580" marR="68580" marT="34290" marB="34290" anchor="ctr">
                    <a:lnL>
                      <a:noFill/>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6639D">
                        <a:lumMod val="20000"/>
                        <a:lumOff val="80000"/>
                      </a:srgbClr>
                    </a:solidFill>
                  </a:tcPr>
                </a:tc>
                <a:tc>
                  <a:txBody>
                    <a:bodyPr/>
                    <a:lstStyle>
                      <a:lvl1pPr marL="0" algn="l" defTabSz="457250" rtl="0" eaLnBrk="1" latinLnBrk="0" hangingPunct="1">
                        <a:defRPr sz="1867" kern="1200">
                          <a:solidFill>
                            <a:schemeClr val="tx1"/>
                          </a:solidFill>
                          <a:latin typeface="Arial Narrow"/>
                        </a:defRPr>
                      </a:lvl1pPr>
                      <a:lvl2pPr marL="457250" algn="l" defTabSz="457250" rtl="0" eaLnBrk="1" latinLnBrk="0" hangingPunct="1">
                        <a:defRPr sz="1867" kern="1200">
                          <a:solidFill>
                            <a:schemeClr val="tx1"/>
                          </a:solidFill>
                          <a:latin typeface="Arial Narrow"/>
                        </a:defRPr>
                      </a:lvl2pPr>
                      <a:lvl3pPr marL="914498" algn="l" defTabSz="457250" rtl="0" eaLnBrk="1" latinLnBrk="0" hangingPunct="1">
                        <a:defRPr sz="1867" kern="1200">
                          <a:solidFill>
                            <a:schemeClr val="tx1"/>
                          </a:solidFill>
                          <a:latin typeface="Arial Narrow"/>
                        </a:defRPr>
                      </a:lvl3pPr>
                      <a:lvl4pPr marL="1371748" algn="l" defTabSz="457250" rtl="0" eaLnBrk="1" latinLnBrk="0" hangingPunct="1">
                        <a:defRPr sz="1867" kern="1200">
                          <a:solidFill>
                            <a:schemeClr val="tx1"/>
                          </a:solidFill>
                          <a:latin typeface="Arial Narrow"/>
                        </a:defRPr>
                      </a:lvl4pPr>
                      <a:lvl5pPr marL="1828998" algn="l" defTabSz="457250" rtl="0" eaLnBrk="1" latinLnBrk="0" hangingPunct="1">
                        <a:defRPr sz="1867" kern="1200">
                          <a:solidFill>
                            <a:schemeClr val="tx1"/>
                          </a:solidFill>
                          <a:latin typeface="Arial Narrow"/>
                        </a:defRPr>
                      </a:lvl5pPr>
                      <a:lvl6pPr marL="2286248" algn="l" defTabSz="457250" rtl="0" eaLnBrk="1" latinLnBrk="0" hangingPunct="1">
                        <a:defRPr sz="1867" kern="1200">
                          <a:solidFill>
                            <a:schemeClr val="tx1"/>
                          </a:solidFill>
                          <a:latin typeface="Arial Narrow"/>
                        </a:defRPr>
                      </a:lvl6pPr>
                      <a:lvl7pPr marL="2743497" algn="l" defTabSz="457250" rtl="0" eaLnBrk="1" latinLnBrk="0" hangingPunct="1">
                        <a:defRPr sz="1867" kern="1200">
                          <a:solidFill>
                            <a:schemeClr val="tx1"/>
                          </a:solidFill>
                          <a:latin typeface="Arial Narrow"/>
                        </a:defRPr>
                      </a:lvl7pPr>
                      <a:lvl8pPr marL="3200747" algn="l" defTabSz="457250" rtl="0" eaLnBrk="1" latinLnBrk="0" hangingPunct="1">
                        <a:defRPr sz="1867" kern="1200">
                          <a:solidFill>
                            <a:schemeClr val="tx1"/>
                          </a:solidFill>
                          <a:latin typeface="Arial Narrow"/>
                        </a:defRPr>
                      </a:lvl8pPr>
                      <a:lvl9pPr marL="3657997" algn="l" defTabSz="457250" rtl="0" eaLnBrk="1" latinLnBrk="0" hangingPunct="1">
                        <a:defRPr sz="1867" kern="1200">
                          <a:solidFill>
                            <a:schemeClr val="tx1"/>
                          </a:solidFill>
                          <a:latin typeface="Arial Narrow"/>
                        </a:defRPr>
                      </a:lvl9pPr>
                    </a:lstStyle>
                    <a:p>
                      <a:pPr algn="ctr"/>
                      <a:r>
                        <a:rPr lang="en-US" sz="1100" b="1" dirty="0">
                          <a:solidFill>
                            <a:srgbClr val="00857C"/>
                          </a:solidFill>
                          <a:latin typeface="+mn-lt"/>
                        </a:rPr>
                        <a:t>Pembro Arm</a:t>
                      </a:r>
                    </a:p>
                  </a:txBody>
                  <a:tcPr marL="68580" marR="68580" marT="34290" marB="3429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6639D">
                        <a:lumMod val="20000"/>
                        <a:lumOff val="80000"/>
                      </a:srgbClr>
                    </a:solidFill>
                  </a:tcPr>
                </a:tc>
                <a:tc>
                  <a:txBody>
                    <a:bodyPr/>
                    <a:lstStyle>
                      <a:lvl1pPr marL="0" algn="l" defTabSz="457250" rtl="0" eaLnBrk="1" latinLnBrk="0" hangingPunct="1">
                        <a:defRPr sz="1867" kern="1200">
                          <a:solidFill>
                            <a:schemeClr val="tx1"/>
                          </a:solidFill>
                          <a:latin typeface="Arial Narrow"/>
                        </a:defRPr>
                      </a:lvl1pPr>
                      <a:lvl2pPr marL="457250" algn="l" defTabSz="457250" rtl="0" eaLnBrk="1" latinLnBrk="0" hangingPunct="1">
                        <a:defRPr sz="1867" kern="1200">
                          <a:solidFill>
                            <a:schemeClr val="tx1"/>
                          </a:solidFill>
                          <a:latin typeface="Arial Narrow"/>
                        </a:defRPr>
                      </a:lvl2pPr>
                      <a:lvl3pPr marL="914498" algn="l" defTabSz="457250" rtl="0" eaLnBrk="1" latinLnBrk="0" hangingPunct="1">
                        <a:defRPr sz="1867" kern="1200">
                          <a:solidFill>
                            <a:schemeClr val="tx1"/>
                          </a:solidFill>
                          <a:latin typeface="Arial Narrow"/>
                        </a:defRPr>
                      </a:lvl3pPr>
                      <a:lvl4pPr marL="1371748" algn="l" defTabSz="457250" rtl="0" eaLnBrk="1" latinLnBrk="0" hangingPunct="1">
                        <a:defRPr sz="1867" kern="1200">
                          <a:solidFill>
                            <a:schemeClr val="tx1"/>
                          </a:solidFill>
                          <a:latin typeface="Arial Narrow"/>
                        </a:defRPr>
                      </a:lvl4pPr>
                      <a:lvl5pPr marL="1828998" algn="l" defTabSz="457250" rtl="0" eaLnBrk="1" latinLnBrk="0" hangingPunct="1">
                        <a:defRPr sz="1867" kern="1200">
                          <a:solidFill>
                            <a:schemeClr val="tx1"/>
                          </a:solidFill>
                          <a:latin typeface="Arial Narrow"/>
                        </a:defRPr>
                      </a:lvl5pPr>
                      <a:lvl6pPr marL="2286248" algn="l" defTabSz="457250" rtl="0" eaLnBrk="1" latinLnBrk="0" hangingPunct="1">
                        <a:defRPr sz="1867" kern="1200">
                          <a:solidFill>
                            <a:schemeClr val="tx1"/>
                          </a:solidFill>
                          <a:latin typeface="Arial Narrow"/>
                        </a:defRPr>
                      </a:lvl6pPr>
                      <a:lvl7pPr marL="2743497" algn="l" defTabSz="457250" rtl="0" eaLnBrk="1" latinLnBrk="0" hangingPunct="1">
                        <a:defRPr sz="1867" kern="1200">
                          <a:solidFill>
                            <a:schemeClr val="tx1"/>
                          </a:solidFill>
                          <a:latin typeface="Arial Narrow"/>
                        </a:defRPr>
                      </a:lvl7pPr>
                      <a:lvl8pPr marL="3200747" algn="l" defTabSz="457250" rtl="0" eaLnBrk="1" latinLnBrk="0" hangingPunct="1">
                        <a:defRPr sz="1867" kern="1200">
                          <a:solidFill>
                            <a:schemeClr val="tx1"/>
                          </a:solidFill>
                          <a:latin typeface="Arial Narrow"/>
                        </a:defRPr>
                      </a:lvl8pPr>
                      <a:lvl9pPr marL="3657997" algn="l" defTabSz="457250" rtl="0" eaLnBrk="1" latinLnBrk="0" hangingPunct="1">
                        <a:defRPr sz="1867" kern="1200">
                          <a:solidFill>
                            <a:schemeClr val="tx1"/>
                          </a:solidFill>
                          <a:latin typeface="Arial Narrow"/>
                        </a:defRPr>
                      </a:lvl9pPr>
                    </a:lstStyle>
                    <a:p>
                      <a:pPr algn="ctr"/>
                      <a:r>
                        <a:rPr lang="en-US" sz="1100" b="1" dirty="0">
                          <a:solidFill>
                            <a:srgbClr val="600039"/>
                          </a:solidFill>
                          <a:latin typeface="+mn-lt"/>
                        </a:rPr>
                        <a:t>Placebo Arm</a:t>
                      </a:r>
                    </a:p>
                  </a:txBody>
                  <a:tcPr marL="68580" marR="68580" marT="34290" marB="3429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6639D">
                        <a:lumMod val="20000"/>
                        <a:lumOff val="80000"/>
                      </a:srgbClr>
                    </a:solidFill>
                  </a:tcPr>
                </a:tc>
                <a:extLst>
                  <a:ext uri="{0D108BD9-81ED-4DB2-BD59-A6C34878D82A}">
                    <a16:rowId xmlns:a16="http://schemas.microsoft.com/office/drawing/2014/main" val="3740023375"/>
                  </a:ext>
                </a:extLst>
              </a:tr>
              <a:tr h="308610">
                <a:tc>
                  <a:txBody>
                    <a:bodyPr/>
                    <a:lstStyle/>
                    <a:p>
                      <a:r>
                        <a:rPr lang="en-US" sz="1100" b="1" dirty="0">
                          <a:latin typeface="+mn-lt"/>
                        </a:rPr>
                        <a:t>All participants who underwent surgery</a:t>
                      </a:r>
                    </a:p>
                  </a:txBody>
                  <a:tcPr marL="68580" marR="68580" marT="34290" marB="34290" anchor="ctr">
                    <a:lnL>
                      <a:noFill/>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CDFEC">
                        <a:alpha val="50196"/>
                      </a:srgbClr>
                    </a:solidFill>
                  </a:tcPr>
                </a:tc>
                <a:tc>
                  <a:txBody>
                    <a:bodyPr/>
                    <a:lstStyle/>
                    <a:p>
                      <a:pPr algn="ctr"/>
                      <a:r>
                        <a:rPr lang="en-US" sz="1100" b="1" dirty="0">
                          <a:solidFill>
                            <a:schemeClr val="tx1"/>
                          </a:solidFill>
                          <a:latin typeface="+mn-lt"/>
                        </a:rPr>
                        <a:t>n = 325</a:t>
                      </a:r>
                    </a:p>
                  </a:txBody>
                  <a:tcPr marL="68580" marR="68580" marT="34290" marB="3429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CDFEC">
                        <a:alpha val="50196"/>
                      </a:srgbClr>
                    </a:solidFill>
                  </a:tcPr>
                </a:tc>
                <a:tc>
                  <a:txBody>
                    <a:bodyPr/>
                    <a:lstStyle/>
                    <a:p>
                      <a:pPr algn="ctr"/>
                      <a:r>
                        <a:rPr lang="en-US" sz="1100" b="1" dirty="0">
                          <a:solidFill>
                            <a:schemeClr val="tx1"/>
                          </a:solidFill>
                          <a:latin typeface="+mn-lt"/>
                        </a:rPr>
                        <a:t>n = 317</a:t>
                      </a:r>
                    </a:p>
                  </a:txBody>
                  <a:tcPr marL="68580" marR="68580" marT="34290" marB="3429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CDFEC">
                        <a:alpha val="50196"/>
                      </a:srgbClr>
                    </a:solidFill>
                  </a:tcPr>
                </a:tc>
                <a:extLst>
                  <a:ext uri="{0D108BD9-81ED-4DB2-BD59-A6C34878D82A}">
                    <a16:rowId xmlns:a16="http://schemas.microsoft.com/office/drawing/2014/main" val="2453394611"/>
                  </a:ext>
                </a:extLst>
              </a:tr>
              <a:tr h="308610">
                <a:tc>
                  <a:txBody>
                    <a:bodyPr/>
                    <a:lstStyle/>
                    <a:p>
                      <a:pPr marL="231775" indent="0"/>
                      <a:r>
                        <a:rPr lang="en-US" sz="1100" b="0" dirty="0">
                          <a:latin typeface="+mn-lt"/>
                        </a:rPr>
                        <a:t>Within 30 days</a:t>
                      </a:r>
                    </a:p>
                  </a:txBody>
                  <a:tcPr marL="68580" marR="68580" marT="34290" marB="34290" anchor="ctr">
                    <a:lnL>
                      <a:noFill/>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CDFEC">
                        <a:alpha val="50196"/>
                      </a:srgbClr>
                    </a:solidFill>
                  </a:tcPr>
                </a:tc>
                <a:tc>
                  <a:txBody>
                    <a:bodyPr/>
                    <a:lstStyle/>
                    <a:p>
                      <a:pPr algn="ctr"/>
                      <a:r>
                        <a:rPr lang="en-US" sz="1100" dirty="0">
                          <a:solidFill>
                            <a:schemeClr val="tx1"/>
                          </a:solidFill>
                          <a:latin typeface="+mn-lt"/>
                        </a:rPr>
                        <a:t>6 (1.8%)</a:t>
                      </a:r>
                      <a:r>
                        <a:rPr lang="en-US" sz="1100" baseline="30000" dirty="0">
                          <a:solidFill>
                            <a:schemeClr val="tx1"/>
                          </a:solidFill>
                          <a:latin typeface="+mn-lt"/>
                        </a:rPr>
                        <a:t>a</a:t>
                      </a:r>
                      <a:endParaRPr lang="en-US" sz="1100" dirty="0">
                        <a:solidFill>
                          <a:schemeClr val="tx1"/>
                        </a:solidFill>
                        <a:latin typeface="+mn-lt"/>
                      </a:endParaRPr>
                    </a:p>
                  </a:txBody>
                  <a:tcPr marL="68580" marR="68580" marT="34290" marB="3429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CDFEC">
                        <a:alpha val="50196"/>
                      </a:srgbClr>
                    </a:solidFill>
                  </a:tcPr>
                </a:tc>
                <a:tc>
                  <a:txBody>
                    <a:bodyPr/>
                    <a:lstStyle/>
                    <a:p>
                      <a:pPr algn="ctr"/>
                      <a:r>
                        <a:rPr lang="en-US" sz="1100" dirty="0">
                          <a:solidFill>
                            <a:schemeClr val="tx1"/>
                          </a:solidFill>
                          <a:latin typeface="+mn-lt"/>
                        </a:rPr>
                        <a:t>2 (0.6%)</a:t>
                      </a:r>
                      <a:r>
                        <a:rPr lang="en-US" sz="1100" baseline="30000" dirty="0">
                          <a:solidFill>
                            <a:schemeClr val="tx1"/>
                          </a:solidFill>
                          <a:latin typeface="+mn-lt"/>
                        </a:rPr>
                        <a:t>b</a:t>
                      </a:r>
                      <a:endParaRPr lang="en-US" sz="1100" dirty="0">
                        <a:solidFill>
                          <a:schemeClr val="tx1"/>
                        </a:solidFill>
                        <a:latin typeface="+mn-lt"/>
                      </a:endParaRPr>
                    </a:p>
                  </a:txBody>
                  <a:tcPr marL="68580" marR="68580" marT="34290" marB="3429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CDFEC">
                        <a:alpha val="50196"/>
                      </a:srgbClr>
                    </a:solidFill>
                  </a:tcPr>
                </a:tc>
                <a:extLst>
                  <a:ext uri="{0D108BD9-81ED-4DB2-BD59-A6C34878D82A}">
                    <a16:rowId xmlns:a16="http://schemas.microsoft.com/office/drawing/2014/main" val="583504684"/>
                  </a:ext>
                </a:extLst>
              </a:tr>
              <a:tr h="308610">
                <a:tc>
                  <a:txBody>
                    <a:bodyPr/>
                    <a:lstStyle/>
                    <a:p>
                      <a:pPr marL="231775" indent="0"/>
                      <a:r>
                        <a:rPr lang="en-US" sz="1100" b="0" dirty="0">
                          <a:latin typeface="+mn-lt"/>
                        </a:rPr>
                        <a:t>Within 90 days</a:t>
                      </a:r>
                    </a:p>
                  </a:txBody>
                  <a:tcPr marL="68580" marR="68580" marT="34290" marB="34290" anchor="ctr">
                    <a:lnL>
                      <a:noFill/>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CDFEC">
                        <a:alpha val="50196"/>
                      </a:srgbClr>
                    </a:solidFill>
                  </a:tcPr>
                </a:tc>
                <a:tc>
                  <a:txBody>
                    <a:bodyPr/>
                    <a:lstStyle/>
                    <a:p>
                      <a:pPr algn="ctr"/>
                      <a:r>
                        <a:rPr lang="en-US" sz="1100" dirty="0">
                          <a:solidFill>
                            <a:schemeClr val="tx1"/>
                          </a:solidFill>
                          <a:latin typeface="+mn-lt"/>
                        </a:rPr>
                        <a:t>13 (4.0%)</a:t>
                      </a:r>
                      <a:r>
                        <a:rPr lang="en-US" sz="1100" baseline="30000" dirty="0">
                          <a:solidFill>
                            <a:schemeClr val="tx1"/>
                          </a:solidFill>
                          <a:latin typeface="+mn-lt"/>
                        </a:rPr>
                        <a:t>c</a:t>
                      </a:r>
                      <a:endParaRPr lang="en-US" sz="1100" dirty="0">
                        <a:solidFill>
                          <a:schemeClr val="tx1"/>
                        </a:solidFill>
                        <a:latin typeface="+mn-lt"/>
                      </a:endParaRPr>
                    </a:p>
                  </a:txBody>
                  <a:tcPr marL="68580" marR="68580" marT="34290" marB="3429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CDFEC">
                        <a:alpha val="50196"/>
                      </a:srgbClr>
                    </a:solidFill>
                  </a:tcPr>
                </a:tc>
                <a:tc>
                  <a:txBody>
                    <a:bodyPr/>
                    <a:lstStyle/>
                    <a:p>
                      <a:pPr algn="ctr"/>
                      <a:r>
                        <a:rPr lang="en-US" sz="1100" dirty="0">
                          <a:solidFill>
                            <a:schemeClr val="tx1"/>
                          </a:solidFill>
                          <a:latin typeface="+mn-lt"/>
                        </a:rPr>
                        <a:t>5 (1.6%)</a:t>
                      </a:r>
                      <a:r>
                        <a:rPr lang="en-US" sz="1100" baseline="30000" dirty="0">
                          <a:solidFill>
                            <a:schemeClr val="tx1"/>
                          </a:solidFill>
                          <a:latin typeface="+mn-lt"/>
                        </a:rPr>
                        <a:t>d</a:t>
                      </a:r>
                      <a:endParaRPr lang="en-US" sz="1100" dirty="0">
                        <a:solidFill>
                          <a:schemeClr val="tx1"/>
                        </a:solidFill>
                        <a:latin typeface="+mn-lt"/>
                      </a:endParaRPr>
                    </a:p>
                  </a:txBody>
                  <a:tcPr marL="68580" marR="68580" marT="34290" marB="3429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CDFEC">
                        <a:alpha val="50196"/>
                      </a:srgbClr>
                    </a:solidFill>
                  </a:tcPr>
                </a:tc>
                <a:extLst>
                  <a:ext uri="{0D108BD9-81ED-4DB2-BD59-A6C34878D82A}">
                    <a16:rowId xmlns:a16="http://schemas.microsoft.com/office/drawing/2014/main" val="1570221796"/>
                  </a:ext>
                </a:extLst>
              </a:tr>
              <a:tr h="308610">
                <a:tc>
                  <a:txBody>
                    <a:bodyPr/>
                    <a:lstStyle/>
                    <a:p>
                      <a:pPr marL="0" indent="0"/>
                      <a:r>
                        <a:rPr lang="en-US" sz="1100" b="1" dirty="0">
                          <a:latin typeface="+mn-lt"/>
                        </a:rPr>
                        <a:t>Participants who underwent lobectomy or bilobectomy</a:t>
                      </a:r>
                    </a:p>
                  </a:txBody>
                  <a:tcPr marL="68580" marR="68580" marT="34290" marB="34290" anchor="ctr">
                    <a:lnL>
                      <a:noFill/>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CDFEC">
                        <a:alpha val="50196"/>
                      </a:srgbClr>
                    </a:solidFill>
                  </a:tcPr>
                </a:tc>
                <a:tc>
                  <a:txBody>
                    <a:bodyPr/>
                    <a:lstStyle/>
                    <a:p>
                      <a:pPr algn="ctr"/>
                      <a:r>
                        <a:rPr lang="en-US" sz="1100" b="1" dirty="0">
                          <a:solidFill>
                            <a:schemeClr val="tx1"/>
                          </a:solidFill>
                          <a:latin typeface="+mn-lt"/>
                        </a:rPr>
                        <a:t>n = 282</a:t>
                      </a:r>
                    </a:p>
                  </a:txBody>
                  <a:tcPr marL="68580" marR="68580" marT="34290" marB="3429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CDFEC">
                        <a:alpha val="50196"/>
                      </a:srgbClr>
                    </a:solidFill>
                  </a:tcPr>
                </a:tc>
                <a:tc>
                  <a:txBody>
                    <a:bodyPr/>
                    <a:lstStyle/>
                    <a:p>
                      <a:pPr algn="ctr"/>
                      <a:r>
                        <a:rPr lang="en-US" sz="1100" b="1" dirty="0">
                          <a:solidFill>
                            <a:schemeClr val="tx1"/>
                          </a:solidFill>
                          <a:latin typeface="+mn-lt"/>
                        </a:rPr>
                        <a:t>n = 264</a:t>
                      </a:r>
                    </a:p>
                  </a:txBody>
                  <a:tcPr marL="68580" marR="68580" marT="34290" marB="3429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CDFEC">
                        <a:alpha val="50196"/>
                      </a:srgbClr>
                    </a:solidFill>
                  </a:tcPr>
                </a:tc>
                <a:extLst>
                  <a:ext uri="{0D108BD9-81ED-4DB2-BD59-A6C34878D82A}">
                    <a16:rowId xmlns:a16="http://schemas.microsoft.com/office/drawing/2014/main" val="2405016070"/>
                  </a:ext>
                </a:extLst>
              </a:tr>
              <a:tr h="308610">
                <a:tc>
                  <a:txBody>
                    <a:bodyPr/>
                    <a:lstStyle/>
                    <a:p>
                      <a:pPr marL="231775" indent="0"/>
                      <a:r>
                        <a:rPr lang="en-US" sz="1100" b="0" dirty="0">
                          <a:latin typeface="+mn-lt"/>
                        </a:rPr>
                        <a:t>Within 30 days</a:t>
                      </a:r>
                    </a:p>
                  </a:txBody>
                  <a:tcPr marL="68580" marR="68580" marT="34290" marB="34290" anchor="ctr">
                    <a:lnL>
                      <a:noFill/>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CDFEC">
                        <a:alpha val="50196"/>
                      </a:srgbClr>
                    </a:solidFill>
                  </a:tcPr>
                </a:tc>
                <a:tc>
                  <a:txBody>
                    <a:bodyPr/>
                    <a:lstStyle/>
                    <a:p>
                      <a:pPr algn="ctr"/>
                      <a:r>
                        <a:rPr lang="en-US" sz="1100" dirty="0">
                          <a:solidFill>
                            <a:schemeClr val="tx1"/>
                          </a:solidFill>
                          <a:latin typeface="+mn-lt"/>
                        </a:rPr>
                        <a:t>4 (1.4%)</a:t>
                      </a:r>
                    </a:p>
                  </a:txBody>
                  <a:tcPr marL="68580" marR="68580" marT="34290" marB="3429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CDFEC">
                        <a:alpha val="50196"/>
                      </a:srgbClr>
                    </a:solidFill>
                  </a:tcPr>
                </a:tc>
                <a:tc>
                  <a:txBody>
                    <a:bodyPr/>
                    <a:lstStyle/>
                    <a:p>
                      <a:pPr algn="ctr"/>
                      <a:r>
                        <a:rPr lang="en-US" sz="1100" dirty="0">
                          <a:solidFill>
                            <a:schemeClr val="tx1"/>
                          </a:solidFill>
                          <a:latin typeface="+mn-lt"/>
                        </a:rPr>
                        <a:t>2 (0.8%)</a:t>
                      </a:r>
                    </a:p>
                  </a:txBody>
                  <a:tcPr marL="68580" marR="68580" marT="34290" marB="3429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CDFEC">
                        <a:alpha val="50196"/>
                      </a:srgbClr>
                    </a:solidFill>
                  </a:tcPr>
                </a:tc>
                <a:extLst>
                  <a:ext uri="{0D108BD9-81ED-4DB2-BD59-A6C34878D82A}">
                    <a16:rowId xmlns:a16="http://schemas.microsoft.com/office/drawing/2014/main" val="2791084623"/>
                  </a:ext>
                </a:extLst>
              </a:tr>
              <a:tr h="308610">
                <a:tc>
                  <a:txBody>
                    <a:bodyPr/>
                    <a:lstStyle/>
                    <a:p>
                      <a:pPr marL="231775" indent="0"/>
                      <a:r>
                        <a:rPr lang="en-US" sz="1100" b="0" dirty="0">
                          <a:latin typeface="+mn-lt"/>
                        </a:rPr>
                        <a:t>Within 90 days</a:t>
                      </a:r>
                    </a:p>
                  </a:txBody>
                  <a:tcPr marL="68580" marR="68580" marT="34290" marB="34290" anchor="ctr">
                    <a:lnL>
                      <a:noFill/>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CDFEC">
                        <a:alpha val="50196"/>
                      </a:srgbClr>
                    </a:solidFill>
                  </a:tcPr>
                </a:tc>
                <a:tc>
                  <a:txBody>
                    <a:bodyPr/>
                    <a:lstStyle/>
                    <a:p>
                      <a:pPr algn="ctr"/>
                      <a:r>
                        <a:rPr lang="en-US" sz="1100" dirty="0">
                          <a:solidFill>
                            <a:schemeClr val="tx1"/>
                          </a:solidFill>
                          <a:latin typeface="+mn-lt"/>
                        </a:rPr>
                        <a:t>10 (3.5%)</a:t>
                      </a:r>
                    </a:p>
                  </a:txBody>
                  <a:tcPr marL="68580" marR="68580" marT="34290" marB="3429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CDFEC">
                        <a:alpha val="50196"/>
                      </a:srgbClr>
                    </a:solidFill>
                  </a:tcPr>
                </a:tc>
                <a:tc>
                  <a:txBody>
                    <a:bodyPr/>
                    <a:lstStyle/>
                    <a:p>
                      <a:pPr algn="ctr"/>
                      <a:r>
                        <a:rPr lang="en-US" sz="1100" dirty="0">
                          <a:solidFill>
                            <a:schemeClr val="tx1"/>
                          </a:solidFill>
                          <a:latin typeface="+mn-lt"/>
                        </a:rPr>
                        <a:t>4 (1.5%)</a:t>
                      </a:r>
                    </a:p>
                  </a:txBody>
                  <a:tcPr marL="68580" marR="68580" marT="34290" marB="3429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CDFEC">
                        <a:alpha val="50196"/>
                      </a:srgbClr>
                    </a:solidFill>
                  </a:tcPr>
                </a:tc>
                <a:extLst>
                  <a:ext uri="{0D108BD9-81ED-4DB2-BD59-A6C34878D82A}">
                    <a16:rowId xmlns:a16="http://schemas.microsoft.com/office/drawing/2014/main" val="1660589614"/>
                  </a:ext>
                </a:extLst>
              </a:tr>
              <a:tr h="308610">
                <a:tc>
                  <a:txBody>
                    <a:bodyPr/>
                    <a:lstStyle/>
                    <a:p>
                      <a:pPr marL="0" indent="0"/>
                      <a:r>
                        <a:rPr lang="en-US" sz="1100" b="1" dirty="0">
                          <a:latin typeface="+mn-lt"/>
                        </a:rPr>
                        <a:t>Participants who underwent pneumonectomy</a:t>
                      </a:r>
                    </a:p>
                  </a:txBody>
                  <a:tcPr marL="68580" marR="68580" marT="34290" marB="34290" anchor="ctr">
                    <a:lnL>
                      <a:noFill/>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CDFEC">
                        <a:alpha val="50196"/>
                      </a:srgbClr>
                    </a:solidFill>
                  </a:tcPr>
                </a:tc>
                <a:tc>
                  <a:txBody>
                    <a:bodyPr/>
                    <a:lstStyle/>
                    <a:p>
                      <a:pPr algn="ctr"/>
                      <a:r>
                        <a:rPr lang="en-US" sz="1100" b="1" dirty="0">
                          <a:solidFill>
                            <a:schemeClr val="tx1"/>
                          </a:solidFill>
                          <a:latin typeface="+mn-lt"/>
                        </a:rPr>
                        <a:t>n = 37</a:t>
                      </a:r>
                    </a:p>
                  </a:txBody>
                  <a:tcPr marL="68580" marR="68580" marT="34290" marB="3429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CDFEC">
                        <a:alpha val="50196"/>
                      </a:srgbClr>
                    </a:solidFill>
                  </a:tcPr>
                </a:tc>
                <a:tc>
                  <a:txBody>
                    <a:bodyPr/>
                    <a:lstStyle/>
                    <a:p>
                      <a:pPr algn="ctr"/>
                      <a:r>
                        <a:rPr lang="en-US" sz="1100" b="1" dirty="0">
                          <a:solidFill>
                            <a:schemeClr val="tx1"/>
                          </a:solidFill>
                          <a:latin typeface="+mn-lt"/>
                        </a:rPr>
                        <a:t>n = 39</a:t>
                      </a:r>
                    </a:p>
                  </a:txBody>
                  <a:tcPr marL="68580" marR="68580" marT="34290" marB="3429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CDFEC">
                        <a:alpha val="50196"/>
                      </a:srgbClr>
                    </a:solidFill>
                  </a:tcPr>
                </a:tc>
                <a:extLst>
                  <a:ext uri="{0D108BD9-81ED-4DB2-BD59-A6C34878D82A}">
                    <a16:rowId xmlns:a16="http://schemas.microsoft.com/office/drawing/2014/main" val="2978538249"/>
                  </a:ext>
                </a:extLst>
              </a:tr>
              <a:tr h="308610">
                <a:tc>
                  <a:txBody>
                    <a:bodyPr/>
                    <a:lstStyle/>
                    <a:p>
                      <a:pPr marL="231775" indent="0"/>
                      <a:r>
                        <a:rPr lang="en-US" sz="1100" b="0" dirty="0">
                          <a:latin typeface="+mn-lt"/>
                        </a:rPr>
                        <a:t>Within 30 days</a:t>
                      </a:r>
                    </a:p>
                  </a:txBody>
                  <a:tcPr marL="68580" marR="68580" marT="34290" marB="34290" anchor="ctr">
                    <a:lnL>
                      <a:noFill/>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CDFEC">
                        <a:alpha val="50196"/>
                      </a:srgbClr>
                    </a:solidFill>
                  </a:tcPr>
                </a:tc>
                <a:tc>
                  <a:txBody>
                    <a:bodyPr/>
                    <a:lstStyle/>
                    <a:p>
                      <a:pPr algn="ctr"/>
                      <a:r>
                        <a:rPr lang="en-US" sz="1100" dirty="0">
                          <a:solidFill>
                            <a:schemeClr val="tx1"/>
                          </a:solidFill>
                          <a:latin typeface="+mn-lt"/>
                        </a:rPr>
                        <a:t>2 (5.4%)</a:t>
                      </a:r>
                      <a:r>
                        <a:rPr lang="en-US" sz="1100" baseline="30000" dirty="0">
                          <a:solidFill>
                            <a:schemeClr val="tx1"/>
                          </a:solidFill>
                          <a:latin typeface="+mn-lt"/>
                        </a:rPr>
                        <a:t>e</a:t>
                      </a:r>
                      <a:endParaRPr lang="en-US" sz="1100" dirty="0">
                        <a:solidFill>
                          <a:schemeClr val="tx1"/>
                        </a:solidFill>
                        <a:latin typeface="+mn-lt"/>
                      </a:endParaRPr>
                    </a:p>
                  </a:txBody>
                  <a:tcPr marL="68580" marR="68580" marT="34290" marB="3429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CDFEC">
                        <a:alpha val="50196"/>
                      </a:srgbClr>
                    </a:solidFill>
                  </a:tcPr>
                </a:tc>
                <a:tc>
                  <a:txBody>
                    <a:bodyPr/>
                    <a:lstStyle/>
                    <a:p>
                      <a:pPr algn="ctr"/>
                      <a:r>
                        <a:rPr lang="en-US" sz="1100" dirty="0">
                          <a:solidFill>
                            <a:schemeClr val="tx1"/>
                          </a:solidFill>
                          <a:latin typeface="+mn-lt"/>
                        </a:rPr>
                        <a:t>0</a:t>
                      </a:r>
                    </a:p>
                  </a:txBody>
                  <a:tcPr marL="68580" marR="68580" marT="34290" marB="3429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CDFEC">
                        <a:alpha val="50196"/>
                      </a:srgbClr>
                    </a:solidFill>
                  </a:tcPr>
                </a:tc>
                <a:extLst>
                  <a:ext uri="{0D108BD9-81ED-4DB2-BD59-A6C34878D82A}">
                    <a16:rowId xmlns:a16="http://schemas.microsoft.com/office/drawing/2014/main" val="3853048138"/>
                  </a:ext>
                </a:extLst>
              </a:tr>
              <a:tr h="308610">
                <a:tc>
                  <a:txBody>
                    <a:bodyPr/>
                    <a:lstStyle/>
                    <a:p>
                      <a:pPr marL="231775" indent="0"/>
                      <a:r>
                        <a:rPr lang="en-US" sz="1100" b="0" dirty="0">
                          <a:latin typeface="+mn-lt"/>
                        </a:rPr>
                        <a:t>Within 90 days</a:t>
                      </a:r>
                    </a:p>
                  </a:txBody>
                  <a:tcPr marL="68580" marR="68580" marT="34290" marB="34290" anchor="ctr">
                    <a:lnL>
                      <a:noFill/>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CDFEC">
                        <a:alpha val="50196"/>
                      </a:srgbClr>
                    </a:solidFill>
                  </a:tcPr>
                </a:tc>
                <a:tc>
                  <a:txBody>
                    <a:bodyPr/>
                    <a:lstStyle/>
                    <a:p>
                      <a:pPr algn="ctr"/>
                      <a:r>
                        <a:rPr lang="en-US" sz="1100" dirty="0">
                          <a:solidFill>
                            <a:schemeClr val="tx1"/>
                          </a:solidFill>
                          <a:latin typeface="+mn-lt"/>
                        </a:rPr>
                        <a:t>3 (8.1%)</a:t>
                      </a:r>
                      <a:r>
                        <a:rPr lang="en-US" sz="1100" baseline="30000" dirty="0">
                          <a:solidFill>
                            <a:schemeClr val="tx1"/>
                          </a:solidFill>
                          <a:latin typeface="+mn-lt"/>
                        </a:rPr>
                        <a:t>e</a:t>
                      </a:r>
                      <a:endParaRPr lang="en-US" sz="1100" dirty="0">
                        <a:solidFill>
                          <a:schemeClr val="tx1"/>
                        </a:solidFill>
                        <a:latin typeface="+mn-lt"/>
                      </a:endParaRPr>
                    </a:p>
                  </a:txBody>
                  <a:tcPr marL="68580" marR="68580" marT="34290" marB="3429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CDFEC">
                        <a:alpha val="50196"/>
                      </a:srgbClr>
                    </a:solidFill>
                  </a:tcPr>
                </a:tc>
                <a:tc>
                  <a:txBody>
                    <a:bodyPr/>
                    <a:lstStyle/>
                    <a:p>
                      <a:pPr algn="ctr"/>
                      <a:r>
                        <a:rPr lang="en-US" sz="1100" dirty="0">
                          <a:solidFill>
                            <a:schemeClr val="tx1"/>
                          </a:solidFill>
                          <a:latin typeface="+mn-lt"/>
                        </a:rPr>
                        <a:t>1 (2.6%)</a:t>
                      </a:r>
                      <a:r>
                        <a:rPr lang="en-US" sz="1100" baseline="30000" dirty="0">
                          <a:solidFill>
                            <a:schemeClr val="tx1"/>
                          </a:solidFill>
                          <a:latin typeface="+mn-lt"/>
                        </a:rPr>
                        <a:t>f</a:t>
                      </a:r>
                      <a:endParaRPr lang="en-US" sz="1100" dirty="0">
                        <a:solidFill>
                          <a:schemeClr val="tx1"/>
                        </a:solidFill>
                        <a:latin typeface="+mn-lt"/>
                      </a:endParaRPr>
                    </a:p>
                  </a:txBody>
                  <a:tcPr marL="68580" marR="68580" marT="34290" marB="3429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CDFEC">
                        <a:alpha val="50196"/>
                      </a:srgbClr>
                    </a:solidFill>
                  </a:tcPr>
                </a:tc>
                <a:extLst>
                  <a:ext uri="{0D108BD9-81ED-4DB2-BD59-A6C34878D82A}">
                    <a16:rowId xmlns:a16="http://schemas.microsoft.com/office/drawing/2014/main" val="404271839"/>
                  </a:ext>
                </a:extLst>
              </a:tr>
            </a:tbl>
          </a:graphicData>
        </a:graphic>
      </p:graphicFrame>
      <p:sp>
        <p:nvSpPr>
          <p:cNvPr id="3" name="TextBox 2">
            <a:extLst>
              <a:ext uri="{FF2B5EF4-FFF2-40B4-BE49-F238E27FC236}">
                <a16:creationId xmlns:a16="http://schemas.microsoft.com/office/drawing/2014/main" id="{99F33876-C703-4099-CD87-E80CE6CDF5A4}"/>
              </a:ext>
            </a:extLst>
          </p:cNvPr>
          <p:cNvSpPr txBox="1"/>
          <p:nvPr/>
        </p:nvSpPr>
        <p:spPr>
          <a:xfrm>
            <a:off x="5949821" y="4804946"/>
            <a:ext cx="2703112" cy="338554"/>
          </a:xfrm>
          <a:prstGeom prst="rect">
            <a:avLst/>
          </a:prstGeom>
          <a:noFill/>
        </p:spPr>
        <p:txBody>
          <a:bodyPr wrap="none" rtlCol="0">
            <a:spAutoFit/>
          </a:bodyPr>
          <a:lstStyle/>
          <a:p>
            <a:r>
              <a:rPr lang="en-US" sz="1600" i="1" dirty="0"/>
              <a:t>Presented by J Spicer STS 2024</a:t>
            </a:r>
          </a:p>
        </p:txBody>
      </p:sp>
    </p:spTree>
    <p:extLst>
      <p:ext uri="{BB962C8B-B14F-4D97-AF65-F5344CB8AC3E}">
        <p14:creationId xmlns:p14="http://schemas.microsoft.com/office/powerpoint/2010/main" val="787745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8349BA-785C-8117-4904-81B2292C7B7E}"/>
              </a:ext>
            </a:extLst>
          </p:cNvPr>
          <p:cNvPicPr>
            <a:picLocks noChangeAspect="1"/>
          </p:cNvPicPr>
          <p:nvPr/>
        </p:nvPicPr>
        <p:blipFill>
          <a:blip r:embed="rId2"/>
          <a:stretch>
            <a:fillRect/>
          </a:stretch>
        </p:blipFill>
        <p:spPr>
          <a:xfrm>
            <a:off x="482600" y="854201"/>
            <a:ext cx="8178799" cy="3435095"/>
          </a:xfrm>
          <a:prstGeom prst="rect">
            <a:avLst/>
          </a:prstGeom>
        </p:spPr>
      </p:pic>
    </p:spTree>
    <p:extLst>
      <p:ext uri="{BB962C8B-B14F-4D97-AF65-F5344CB8AC3E}">
        <p14:creationId xmlns:p14="http://schemas.microsoft.com/office/powerpoint/2010/main" val="14102934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509144-6454-6DB1-D5B8-8B48319C8078}"/>
              </a:ext>
            </a:extLst>
          </p:cNvPr>
          <p:cNvPicPr>
            <a:picLocks noChangeAspect="1"/>
          </p:cNvPicPr>
          <p:nvPr/>
        </p:nvPicPr>
        <p:blipFill>
          <a:blip r:embed="rId2"/>
          <a:stretch>
            <a:fillRect/>
          </a:stretch>
        </p:blipFill>
        <p:spPr>
          <a:xfrm>
            <a:off x="482600" y="956436"/>
            <a:ext cx="8178799" cy="3230626"/>
          </a:xfrm>
          <a:prstGeom prst="rect">
            <a:avLst/>
          </a:prstGeom>
        </p:spPr>
      </p:pic>
    </p:spTree>
    <p:extLst>
      <p:ext uri="{BB962C8B-B14F-4D97-AF65-F5344CB8AC3E}">
        <p14:creationId xmlns:p14="http://schemas.microsoft.com/office/powerpoint/2010/main" val="1230533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D82391-33B1-C999-ED01-78C41B39D70C}"/>
              </a:ext>
            </a:extLst>
          </p:cNvPr>
          <p:cNvPicPr>
            <a:picLocks noChangeAspect="1"/>
          </p:cNvPicPr>
          <p:nvPr/>
        </p:nvPicPr>
        <p:blipFill>
          <a:blip r:embed="rId2"/>
          <a:stretch>
            <a:fillRect/>
          </a:stretch>
        </p:blipFill>
        <p:spPr>
          <a:xfrm>
            <a:off x="482600" y="700849"/>
            <a:ext cx="8178799" cy="3741800"/>
          </a:xfrm>
          <a:prstGeom prst="rect">
            <a:avLst/>
          </a:prstGeom>
        </p:spPr>
      </p:pic>
    </p:spTree>
    <p:extLst>
      <p:ext uri="{BB962C8B-B14F-4D97-AF65-F5344CB8AC3E}">
        <p14:creationId xmlns:p14="http://schemas.microsoft.com/office/powerpoint/2010/main" val="2257115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1B3A87-BDA5-C8C0-200F-F0783AFD4782}"/>
              </a:ext>
            </a:extLst>
          </p:cNvPr>
          <p:cNvPicPr>
            <a:picLocks noChangeAspect="1"/>
          </p:cNvPicPr>
          <p:nvPr/>
        </p:nvPicPr>
        <p:blipFill>
          <a:blip r:embed="rId2"/>
          <a:stretch>
            <a:fillRect/>
          </a:stretch>
        </p:blipFill>
        <p:spPr>
          <a:xfrm>
            <a:off x="482600" y="670178"/>
            <a:ext cx="8178799" cy="3803141"/>
          </a:xfrm>
          <a:prstGeom prst="rect">
            <a:avLst/>
          </a:prstGeom>
        </p:spPr>
      </p:pic>
    </p:spTree>
    <p:extLst>
      <p:ext uri="{BB962C8B-B14F-4D97-AF65-F5344CB8AC3E}">
        <p14:creationId xmlns:p14="http://schemas.microsoft.com/office/powerpoint/2010/main" val="25513957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82F291-FE48-1D61-1A83-9FEF0606612F}"/>
              </a:ext>
            </a:extLst>
          </p:cNvPr>
          <p:cNvPicPr>
            <a:picLocks noChangeAspect="1"/>
          </p:cNvPicPr>
          <p:nvPr/>
        </p:nvPicPr>
        <p:blipFill>
          <a:blip r:embed="rId2"/>
          <a:stretch>
            <a:fillRect/>
          </a:stretch>
        </p:blipFill>
        <p:spPr>
          <a:xfrm>
            <a:off x="482600" y="578167"/>
            <a:ext cx="8178799" cy="3987164"/>
          </a:xfrm>
          <a:prstGeom prst="rect">
            <a:avLst/>
          </a:prstGeom>
        </p:spPr>
      </p:pic>
    </p:spTree>
    <p:extLst>
      <p:ext uri="{BB962C8B-B14F-4D97-AF65-F5344CB8AC3E}">
        <p14:creationId xmlns:p14="http://schemas.microsoft.com/office/powerpoint/2010/main" val="979442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22D4F7-453B-E286-FB71-181932FD1A88}"/>
              </a:ext>
            </a:extLst>
          </p:cNvPr>
          <p:cNvPicPr>
            <a:picLocks noChangeAspect="1"/>
          </p:cNvPicPr>
          <p:nvPr/>
        </p:nvPicPr>
        <p:blipFill>
          <a:blip r:embed="rId2"/>
          <a:stretch>
            <a:fillRect/>
          </a:stretch>
        </p:blipFill>
        <p:spPr>
          <a:xfrm>
            <a:off x="482600" y="803085"/>
            <a:ext cx="8178799" cy="3537328"/>
          </a:xfrm>
          <a:prstGeom prst="rect">
            <a:avLst/>
          </a:prstGeom>
        </p:spPr>
      </p:pic>
    </p:spTree>
    <p:extLst>
      <p:ext uri="{BB962C8B-B14F-4D97-AF65-F5344CB8AC3E}">
        <p14:creationId xmlns:p14="http://schemas.microsoft.com/office/powerpoint/2010/main" val="166408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B5B138-DC2A-F8BA-DDD4-33E3664A26FD}"/>
              </a:ext>
            </a:extLst>
          </p:cNvPr>
          <p:cNvPicPr>
            <a:picLocks noChangeAspect="1"/>
          </p:cNvPicPr>
          <p:nvPr/>
        </p:nvPicPr>
        <p:blipFill>
          <a:blip r:embed="rId2"/>
          <a:stretch>
            <a:fillRect/>
          </a:stretch>
        </p:blipFill>
        <p:spPr>
          <a:xfrm>
            <a:off x="482600" y="741744"/>
            <a:ext cx="8178799" cy="3660010"/>
          </a:xfrm>
          <a:prstGeom prst="rect">
            <a:avLst/>
          </a:prstGeom>
        </p:spPr>
      </p:pic>
    </p:spTree>
    <p:extLst>
      <p:ext uri="{BB962C8B-B14F-4D97-AF65-F5344CB8AC3E}">
        <p14:creationId xmlns:p14="http://schemas.microsoft.com/office/powerpoint/2010/main" val="39073850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5BF890-3DDE-81F0-9E87-B1F179BAC687}"/>
              </a:ext>
            </a:extLst>
          </p:cNvPr>
          <p:cNvPicPr>
            <a:picLocks noChangeAspect="1"/>
          </p:cNvPicPr>
          <p:nvPr/>
        </p:nvPicPr>
        <p:blipFill>
          <a:blip r:embed="rId2"/>
          <a:stretch>
            <a:fillRect/>
          </a:stretch>
        </p:blipFill>
        <p:spPr>
          <a:xfrm>
            <a:off x="482600" y="588391"/>
            <a:ext cx="8178799" cy="3966715"/>
          </a:xfrm>
          <a:prstGeom prst="rect">
            <a:avLst/>
          </a:prstGeom>
        </p:spPr>
      </p:pic>
    </p:spTree>
    <p:extLst>
      <p:ext uri="{BB962C8B-B14F-4D97-AF65-F5344CB8AC3E}">
        <p14:creationId xmlns:p14="http://schemas.microsoft.com/office/powerpoint/2010/main" val="2674693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8AA938-806F-463A-911E-D083C475AEE9}"/>
              </a:ext>
            </a:extLst>
          </p:cNvPr>
          <p:cNvPicPr>
            <a:picLocks noChangeAspect="1"/>
          </p:cNvPicPr>
          <p:nvPr/>
        </p:nvPicPr>
        <p:blipFill>
          <a:blip r:embed="rId2"/>
          <a:stretch>
            <a:fillRect/>
          </a:stretch>
        </p:blipFill>
        <p:spPr>
          <a:xfrm>
            <a:off x="482600" y="680403"/>
            <a:ext cx="8178799" cy="3782692"/>
          </a:xfrm>
          <a:prstGeom prst="rect">
            <a:avLst/>
          </a:prstGeom>
        </p:spPr>
      </p:pic>
    </p:spTree>
    <p:extLst>
      <p:ext uri="{BB962C8B-B14F-4D97-AF65-F5344CB8AC3E}">
        <p14:creationId xmlns:p14="http://schemas.microsoft.com/office/powerpoint/2010/main" val="3331052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AC2261-A6A8-C44F-88C9-43A2ED33403E}"/>
              </a:ext>
            </a:extLst>
          </p:cNvPr>
          <p:cNvPicPr>
            <a:picLocks noChangeAspect="1"/>
          </p:cNvPicPr>
          <p:nvPr/>
        </p:nvPicPr>
        <p:blipFill>
          <a:blip r:embed="rId2"/>
          <a:stretch>
            <a:fillRect/>
          </a:stretch>
        </p:blipFill>
        <p:spPr>
          <a:xfrm>
            <a:off x="612322" y="551089"/>
            <a:ext cx="7865224" cy="4069328"/>
          </a:xfrm>
          <a:prstGeom prst="rect">
            <a:avLst/>
          </a:prstGeom>
        </p:spPr>
      </p:pic>
    </p:spTree>
    <p:extLst>
      <p:ext uri="{BB962C8B-B14F-4D97-AF65-F5344CB8AC3E}">
        <p14:creationId xmlns:p14="http://schemas.microsoft.com/office/powerpoint/2010/main" val="3040535325"/>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25A471-BEDD-C321-5E23-8EBFBABC78C9}"/>
              </a:ext>
            </a:extLst>
          </p:cNvPr>
          <p:cNvPicPr>
            <a:picLocks noChangeAspect="1"/>
          </p:cNvPicPr>
          <p:nvPr/>
        </p:nvPicPr>
        <p:blipFill>
          <a:blip r:embed="rId2"/>
          <a:stretch>
            <a:fillRect/>
          </a:stretch>
        </p:blipFill>
        <p:spPr>
          <a:xfrm>
            <a:off x="482600" y="527050"/>
            <a:ext cx="8178799" cy="4089397"/>
          </a:xfrm>
          <a:prstGeom prst="rect">
            <a:avLst/>
          </a:prstGeom>
        </p:spPr>
      </p:pic>
    </p:spTree>
    <p:extLst>
      <p:ext uri="{BB962C8B-B14F-4D97-AF65-F5344CB8AC3E}">
        <p14:creationId xmlns:p14="http://schemas.microsoft.com/office/powerpoint/2010/main" val="1662512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88A3EC-E69D-F196-8579-4E04C81EF83B}"/>
              </a:ext>
            </a:extLst>
          </p:cNvPr>
          <p:cNvPicPr>
            <a:picLocks noChangeAspect="1"/>
          </p:cNvPicPr>
          <p:nvPr/>
        </p:nvPicPr>
        <p:blipFill>
          <a:blip r:embed="rId2"/>
          <a:stretch>
            <a:fillRect/>
          </a:stretch>
        </p:blipFill>
        <p:spPr>
          <a:xfrm>
            <a:off x="685800" y="384857"/>
            <a:ext cx="7772400" cy="4373785"/>
          </a:xfrm>
          <a:prstGeom prst="rect">
            <a:avLst/>
          </a:prstGeom>
        </p:spPr>
      </p:pic>
    </p:spTree>
    <p:extLst>
      <p:ext uri="{BB962C8B-B14F-4D97-AF65-F5344CB8AC3E}">
        <p14:creationId xmlns:p14="http://schemas.microsoft.com/office/powerpoint/2010/main" val="40406360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CE1434-4F18-28E2-BE73-BFBCF70D3FB9}"/>
              </a:ext>
            </a:extLst>
          </p:cNvPr>
          <p:cNvPicPr>
            <a:picLocks noChangeAspect="1"/>
          </p:cNvPicPr>
          <p:nvPr/>
        </p:nvPicPr>
        <p:blipFill>
          <a:blip r:embed="rId2"/>
          <a:stretch>
            <a:fillRect/>
          </a:stretch>
        </p:blipFill>
        <p:spPr>
          <a:xfrm>
            <a:off x="685800" y="346237"/>
            <a:ext cx="7772400" cy="4451026"/>
          </a:xfrm>
          <a:prstGeom prst="rect">
            <a:avLst/>
          </a:prstGeom>
        </p:spPr>
      </p:pic>
    </p:spTree>
    <p:extLst>
      <p:ext uri="{BB962C8B-B14F-4D97-AF65-F5344CB8AC3E}">
        <p14:creationId xmlns:p14="http://schemas.microsoft.com/office/powerpoint/2010/main" val="21959376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25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976A5F-50A1-CF4A-A33D-5565E8B07F36}"/>
              </a:ext>
            </a:extLst>
          </p:cNvPr>
          <p:cNvPicPr>
            <a:picLocks noChangeAspect="1"/>
          </p:cNvPicPr>
          <p:nvPr/>
        </p:nvPicPr>
        <p:blipFill>
          <a:blip r:embed="rId2"/>
          <a:stretch>
            <a:fillRect/>
          </a:stretch>
        </p:blipFill>
        <p:spPr>
          <a:xfrm>
            <a:off x="617220" y="640948"/>
            <a:ext cx="7573192" cy="4041092"/>
          </a:xfrm>
          <a:prstGeom prst="rect">
            <a:avLst/>
          </a:prstGeom>
        </p:spPr>
      </p:pic>
    </p:spTree>
    <p:extLst>
      <p:ext uri="{BB962C8B-B14F-4D97-AF65-F5344CB8AC3E}">
        <p14:creationId xmlns:p14="http://schemas.microsoft.com/office/powerpoint/2010/main" val="306911228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DB6B6E-C3A2-E842-BABC-1585A2E4D1E8}"/>
              </a:ext>
            </a:extLst>
          </p:cNvPr>
          <p:cNvPicPr>
            <a:picLocks noChangeAspect="1"/>
          </p:cNvPicPr>
          <p:nvPr/>
        </p:nvPicPr>
        <p:blipFill>
          <a:blip r:embed="rId2"/>
          <a:stretch>
            <a:fillRect/>
          </a:stretch>
        </p:blipFill>
        <p:spPr>
          <a:xfrm>
            <a:off x="587829" y="569687"/>
            <a:ext cx="7947932" cy="4014435"/>
          </a:xfrm>
          <a:prstGeom prst="rect">
            <a:avLst/>
          </a:prstGeom>
        </p:spPr>
      </p:pic>
    </p:spTree>
    <p:extLst>
      <p:ext uri="{BB962C8B-B14F-4D97-AF65-F5344CB8AC3E}">
        <p14:creationId xmlns:p14="http://schemas.microsoft.com/office/powerpoint/2010/main" val="286468429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664868"/>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1F5254A1-DE07-4A76-7B60-81E44F283F5B}"/>
              </a:ext>
            </a:extLst>
          </p:cNvPr>
          <p:cNvPicPr>
            <a:picLocks noGrp="1" noChangeAspect="1"/>
          </p:cNvPicPr>
          <p:nvPr>
            <p:ph idx="1"/>
          </p:nvPr>
        </p:nvPicPr>
        <p:blipFill>
          <a:blip r:embed="rId2"/>
          <a:stretch>
            <a:fillRect/>
          </a:stretch>
        </p:blipFill>
        <p:spPr>
          <a:xfrm>
            <a:off x="1241423" y="171450"/>
            <a:ext cx="6604003" cy="3714750"/>
          </a:xfrm>
          <a:prstGeom prst="rect">
            <a:avLst/>
          </a:prstGeom>
        </p:spPr>
      </p:pic>
      <p:sp>
        <p:nvSpPr>
          <p:cNvPr id="5" name="TextBox 4">
            <a:extLst>
              <a:ext uri="{FF2B5EF4-FFF2-40B4-BE49-F238E27FC236}">
                <a16:creationId xmlns:a16="http://schemas.microsoft.com/office/drawing/2014/main" id="{94CE2901-48B5-8101-D60E-C4AF78A6F1E2}"/>
              </a:ext>
            </a:extLst>
          </p:cNvPr>
          <p:cNvSpPr txBox="1"/>
          <p:nvPr/>
        </p:nvSpPr>
        <p:spPr>
          <a:xfrm>
            <a:off x="432619" y="4788310"/>
            <a:ext cx="3976794" cy="369332"/>
          </a:xfrm>
          <a:prstGeom prst="rect">
            <a:avLst/>
          </a:prstGeom>
          <a:noFill/>
        </p:spPr>
        <p:txBody>
          <a:bodyPr wrap="none" rtlCol="0">
            <a:spAutoFit/>
          </a:bodyPr>
          <a:lstStyle/>
          <a:p>
            <a:r>
              <a:rPr lang="en-US" dirty="0"/>
              <a:t>Presented by Patrick Forde @ ELCC 2023</a:t>
            </a:r>
          </a:p>
        </p:txBody>
      </p:sp>
    </p:spTree>
    <p:extLst>
      <p:ext uri="{BB962C8B-B14F-4D97-AF65-F5344CB8AC3E}">
        <p14:creationId xmlns:p14="http://schemas.microsoft.com/office/powerpoint/2010/main" val="1217576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664868"/>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95E91141-8B35-5CBF-4D9A-79A5294000B9}"/>
              </a:ext>
            </a:extLst>
          </p:cNvPr>
          <p:cNvPicPr>
            <a:picLocks noGrp="1" noChangeAspect="1"/>
          </p:cNvPicPr>
          <p:nvPr>
            <p:ph idx="1"/>
          </p:nvPr>
        </p:nvPicPr>
        <p:blipFill>
          <a:blip r:embed="rId2"/>
          <a:stretch>
            <a:fillRect/>
          </a:stretch>
        </p:blipFill>
        <p:spPr>
          <a:xfrm>
            <a:off x="592192" y="171449"/>
            <a:ext cx="7805574" cy="3902786"/>
          </a:xfrm>
          <a:prstGeom prst="rect">
            <a:avLst/>
          </a:prstGeom>
        </p:spPr>
      </p:pic>
      <p:sp>
        <p:nvSpPr>
          <p:cNvPr id="5" name="TextBox 4">
            <a:extLst>
              <a:ext uri="{FF2B5EF4-FFF2-40B4-BE49-F238E27FC236}">
                <a16:creationId xmlns:a16="http://schemas.microsoft.com/office/drawing/2014/main" id="{B4A5063E-C0A8-DB8F-E59B-EE11938F3759}"/>
              </a:ext>
            </a:extLst>
          </p:cNvPr>
          <p:cNvSpPr txBox="1"/>
          <p:nvPr/>
        </p:nvSpPr>
        <p:spPr>
          <a:xfrm>
            <a:off x="432619" y="4788310"/>
            <a:ext cx="3976794" cy="369332"/>
          </a:xfrm>
          <a:prstGeom prst="rect">
            <a:avLst/>
          </a:prstGeom>
          <a:noFill/>
        </p:spPr>
        <p:txBody>
          <a:bodyPr wrap="none" rtlCol="0">
            <a:spAutoFit/>
          </a:bodyPr>
          <a:lstStyle/>
          <a:p>
            <a:r>
              <a:rPr lang="en-US" dirty="0"/>
              <a:t>Presented by Patrick Forde @ ELCC 2023</a:t>
            </a:r>
          </a:p>
        </p:txBody>
      </p:sp>
    </p:spTree>
    <p:extLst>
      <p:ext uri="{BB962C8B-B14F-4D97-AF65-F5344CB8AC3E}">
        <p14:creationId xmlns:p14="http://schemas.microsoft.com/office/powerpoint/2010/main" val="3372888755"/>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10851</TotalTime>
  <Words>2818</Words>
  <Application>Microsoft Office PowerPoint</Application>
  <PresentationFormat>On-screen Show (16:9)</PresentationFormat>
  <Paragraphs>491</Paragraphs>
  <Slides>53</Slides>
  <Notes>3</Notes>
  <HiddenSlides>18</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MS PGothic</vt:lpstr>
      <vt:lpstr>Arial</vt:lpstr>
      <vt:lpstr>Arial Narrow</vt:lpstr>
      <vt:lpstr>Calibri</vt:lpstr>
      <vt:lpstr>Roche Sans Light</vt:lpstr>
      <vt:lpstr>Roche Sans Medium</vt:lpstr>
      <vt:lpstr>Roche Sans Medium Medium</vt:lpstr>
      <vt:lpstr>Wingdings</vt:lpstr>
      <vt:lpstr>Default Theme</vt:lpstr>
      <vt:lpstr>Neoadjuvant chemo-immunotherapy  pathway Institutional experience in Leeds</vt:lpstr>
      <vt:lpstr>Disclosures</vt:lpstr>
      <vt:lpstr>CheckMate 816: phase III trial design</vt:lpstr>
      <vt:lpstr>Treatment and surgery summary: all randomized patients</vt:lpstr>
      <vt:lpstr>PowerPoint Presentation</vt:lpstr>
      <vt:lpstr>PowerPoint Presentation</vt:lpstr>
      <vt:lpstr>PowerPoint Presentation</vt:lpstr>
      <vt:lpstr>PowerPoint Presentation</vt:lpstr>
      <vt:lpstr>PowerPoint Presentation</vt:lpstr>
      <vt:lpstr>PowerPoint Presentation</vt:lpstr>
      <vt:lpstr>The treatment landscape in the early-stage NSCLC setting  is rapidly evolving </vt:lpstr>
      <vt:lpstr>PowerPoint Presentation</vt:lpstr>
      <vt:lpstr>Neoadjuvant nivolumab</vt:lpstr>
      <vt:lpstr>PowerPoint Presentation</vt:lpstr>
      <vt:lpstr>Surgical Outcomes from Phase 3 Trials: IO + Chemo </vt:lpstr>
      <vt:lpstr>Current pathway in Leeds</vt:lpstr>
      <vt:lpstr>Leeds data as of March 2024</vt:lpstr>
      <vt:lpstr>Leeds data vs Checkmate 816 cohort Baseline characteristics</vt:lpstr>
      <vt:lpstr>Leeds data vs Checkmate 816 cohort PD-L1 status</vt:lpstr>
      <vt:lpstr>Neoadjuvant treatment</vt:lpstr>
      <vt:lpstr>Outcome of neoadjuvant treatment</vt:lpstr>
      <vt:lpstr>PowerPoint Presentation</vt:lpstr>
      <vt:lpstr>PowerPoint Presentation</vt:lpstr>
      <vt:lpstr>PowerPoint Presentation</vt:lpstr>
      <vt:lpstr>Surgical outcomes</vt:lpstr>
      <vt:lpstr>Surgical complexity</vt:lpstr>
      <vt:lpstr>Surgical complexity</vt:lpstr>
      <vt:lpstr>Postoperative pathological outcomes </vt:lpstr>
      <vt:lpstr>PowerPoint Presentation</vt:lpstr>
      <vt:lpstr>PowerPoint Presentation</vt:lpstr>
      <vt:lpstr>PowerPoint Presentation</vt:lpstr>
      <vt:lpstr>PowerPoint Presentation</vt:lpstr>
      <vt:lpstr>PowerPoint Presentation</vt:lpstr>
      <vt:lpstr>PowerPoint Presentation</vt:lpstr>
      <vt:lpstr>KEYNOTE-671 Study Design Randomized, Double-Blind, Phase 3 Trial</vt:lpstr>
      <vt:lpstr>KEYNOTE-671 Results</vt:lpstr>
      <vt:lpstr>Treatment Disposition Median Follow-Upa: 36.6 months (range, 18.8-62.0)</vt:lpstr>
      <vt:lpstr>Post Hoc Analysis of EFS in Surgically Relevant Subgroups</vt:lpstr>
      <vt:lpstr>Surgical Procedure and Completeness, Surgical Population</vt:lpstr>
      <vt:lpstr>All-Cause Mortality Within 30 and 90 days of Surgery,  Surgical Population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BRUNELLI</dc:creator>
  <cp:lastModifiedBy>Helen Dunderdale</cp:lastModifiedBy>
  <cp:revision>91</cp:revision>
  <dcterms:created xsi:type="dcterms:W3CDTF">2024-02-14T08:49:46Z</dcterms:created>
  <dcterms:modified xsi:type="dcterms:W3CDTF">2024-05-14T15:20:14Z</dcterms:modified>
</cp:coreProperties>
</file>