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9" r:id="rId8"/>
    <p:sldId id="263" r:id="rId9"/>
    <p:sldId id="262" r:id="rId10"/>
    <p:sldId id="273" r:id="rId11"/>
    <p:sldId id="270" r:id="rId12"/>
    <p:sldId id="268" r:id="rId13"/>
    <p:sldId id="264" r:id="rId14"/>
    <p:sldId id="274" r:id="rId15"/>
    <p:sldId id="259" r:id="rId16"/>
    <p:sldId id="271" r:id="rId17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4744B-AE2B-49DF-878A-AA1058AF36FA}" v="75" dt="2024-04-30T09:04:1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/>
    <p:restoredTop sz="93664" autoAdjust="0"/>
  </p:normalViewPr>
  <p:slideViewPr>
    <p:cSldViewPr snapToGrid="0" snapToObjects="1">
      <p:cViewPr varScale="1">
        <p:scale>
          <a:sx n="110" d="100"/>
          <a:sy n="110" d="100"/>
        </p:scale>
        <p:origin x="768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Chelsey.Gilmour@nbt.nhs.uk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" y="3951494"/>
            <a:ext cx="2770706" cy="13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84709" y="833704"/>
            <a:ext cx="6322168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005EB8"/>
                </a:solidFill>
              </a:rPr>
              <a:t>Remote Monitoring &amp;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005EB8"/>
                </a:solidFill>
              </a:rPr>
              <a:t>Supported Self-Management using My Medical Record (MMR)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77" y="182563"/>
            <a:ext cx="1540211" cy="9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112" y="2999880"/>
            <a:ext cx="640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dirty="0"/>
              <a:t>– Remote Monitoring Project Manager</a:t>
            </a:r>
          </a:p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Emma Bedggood </a:t>
            </a:r>
            <a:r>
              <a:rPr lang="en-GB" dirty="0"/>
              <a:t>– Personalised Care &amp; Support Lead for Cancer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Colorectal CAG, 2</a:t>
            </a:r>
            <a:r>
              <a:rPr lang="en-GB" b="1" baseline="30000" dirty="0"/>
              <a:t>nd</a:t>
            </a:r>
            <a:r>
              <a:rPr lang="en-GB" b="1" dirty="0"/>
              <a:t> May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8D2E4-8989-E61C-09BC-D7C7B989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5EB8"/>
                </a:solidFill>
                <a:latin typeface="+mn-lt"/>
              </a:rPr>
              <a:t>Clinical view - tracker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E5B18-0308-D955-31AD-1B8CA300E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86" y="659617"/>
            <a:ext cx="7332089" cy="46320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435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Patient feedback – Post-RALP 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29" y="869764"/>
            <a:ext cx="79408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IT users: </a:t>
            </a:r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What do you like about using MMR for your follow up? </a:t>
            </a:r>
            <a:r>
              <a:rPr lang="en-GB" sz="1550" dirty="0">
                <a:solidFill>
                  <a:schemeClr val="accent3">
                    <a:lumMod val="75000"/>
                  </a:schemeClr>
                </a:solidFill>
              </a:rPr>
              <a:t>– 7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“Ability to find out blood results quickly and even same day”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“It is quick and is direct from the hospital so the specialist would see any results”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“Easy to use, keeps me in contact and up to date, peace of mind”</a:t>
            </a: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Non-IT users: </a:t>
            </a:r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Are you happy with the way in which the Urology Cancer Support Team provide your follow up? </a:t>
            </a:r>
            <a:r>
              <a:rPr lang="en-GB" sz="1550" dirty="0">
                <a:solidFill>
                  <a:schemeClr val="accent3">
                    <a:lumMod val="75000"/>
                  </a:schemeClr>
                </a:solidFill>
              </a:rPr>
              <a:t>– 10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50" dirty="0"/>
              <a:t>10/10 said Yes</a:t>
            </a:r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What could be improved?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“Not easy to find the website via google”; “Only an easier log in [web] address”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“Response time to questions”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“Could offer basic self help support and ideas”</a:t>
            </a: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Do you have any other questions or 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“More information about issues following prostate removal surgery”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“Can’t seem to find any groups of my age that have had prostate cancer”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“Brilliant way to self manage”; “It is a great service”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E4559-4543-C7C6-8675-D1BCB257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44" y="4013946"/>
            <a:ext cx="1429443" cy="12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0B486-9D83-0976-4CBB-832D6B6A2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685800" y="469874"/>
            <a:ext cx="6929437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0" dirty="0">
                <a:solidFill>
                  <a:srgbClr val="005EB8"/>
                </a:solidFill>
              </a:rPr>
              <a:t>Project next steps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129" y="1222057"/>
            <a:ext cx="75241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Expand user feedback collection – “You said, We did” approach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Expanding rollout to more cancer sites and teams – Breast, Lymphoma, Kidney, Bladder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Task &amp; Finish Group 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Report back to NBT Cancer Board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Link with other associated workstreams – NBT, UHBW and beyond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Detailed project evaluation and closure report for each cancer site as transition to business as usual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Lessons learned</a:t>
            </a:r>
          </a:p>
        </p:txBody>
      </p:sp>
      <p:pic>
        <p:nvPicPr>
          <p:cNvPr id="6" name="Picture 8" descr="https://lh3.googleusercontent.com/pw/ACtC-3eK-CyfTTP-9QS48YLI8Bic5sYH4JJzUle0tSYqlJwvBn7iL8QTMs2jRGdgpE9_bJ34JI0jJ1wqL9Mfr4b9OqVpUBWvIqCnG0et3idBJomuNMJ_5vZVM7TCYjl8w5HQJ3Bc3YnAmrRuHIgzLLRRBD30=w340-h289-no">
            <a:extLst>
              <a:ext uri="{FF2B5EF4-FFF2-40B4-BE49-F238E27FC236}">
                <a16:creationId xmlns:a16="http://schemas.microsoft.com/office/drawing/2014/main" id="{D0667896-22E3-4309-BDF0-B5125F0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26" y="4065966"/>
            <a:ext cx="1278045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C1058-BD5A-A0D5-220A-10017A29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5" y="182563"/>
            <a:ext cx="155438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981074" y="1086366"/>
            <a:ext cx="6929437" cy="11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5EB8"/>
                </a:solidFill>
              </a:rPr>
              <a:t>Thank you for listening,</a:t>
            </a:r>
          </a:p>
          <a:p>
            <a:pPr algn="ctr"/>
            <a:r>
              <a:rPr lang="en-US" altLang="en-US" sz="2800" dirty="0">
                <a:solidFill>
                  <a:srgbClr val="005EB8"/>
                </a:solidFill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DB877-1D5A-4512-8413-6259987F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4" y="3822374"/>
            <a:ext cx="2716947" cy="671888"/>
          </a:xfrm>
          <a:prstGeom prst="rect">
            <a:avLst/>
          </a:prstGeom>
        </p:spPr>
      </p:pic>
      <p:pic>
        <p:nvPicPr>
          <p:cNvPr id="7" name="Picture 2" descr="https://lh3.googleusercontent.com/pw/ACtC-3dKEl537KpRHoTSvExbg14Njykk279aFFCN4La1f60Vt0JUnv_KAQZd89g5Hp0tcwLtjVV_xnJm4fd2sh6NiMVsRcAm4YyQ5nSSco1gtkbno3wkxZfQ27R-5CF4ZzF5QToSqDE-UmIY1uzHogOg70wV=w2114-h1409-no">
            <a:extLst>
              <a:ext uri="{FF2B5EF4-FFF2-40B4-BE49-F238E27FC236}">
                <a16:creationId xmlns:a16="http://schemas.microsoft.com/office/drawing/2014/main" id="{BF52D479-F92B-49A1-8963-FC337FEA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9663" b="21198"/>
          <a:stretch/>
        </p:blipFill>
        <p:spPr bwMode="auto">
          <a:xfrm>
            <a:off x="5740836" y="3421521"/>
            <a:ext cx="2637739" cy="1608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7ADE7-31B0-444F-9769-355AAD181F1C}"/>
              </a:ext>
            </a:extLst>
          </p:cNvPr>
          <p:cNvSpPr txBox="1"/>
          <p:nvPr/>
        </p:nvSpPr>
        <p:spPr>
          <a:xfrm>
            <a:off x="1552575" y="2343616"/>
            <a:ext cx="603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sz="1600" dirty="0"/>
              <a:t>– Remote Monitoring Project Manager</a:t>
            </a:r>
          </a:p>
          <a:p>
            <a:pPr algn="ctr"/>
            <a:r>
              <a:rPr lang="en-GB" sz="1600" dirty="0">
                <a:hlinkClick r:id="rId5"/>
              </a:rPr>
              <a:t>Chelsey.Gilmour@nbt.nhs.uk</a:t>
            </a:r>
            <a:r>
              <a:rPr lang="en-GB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99005-DACF-71B1-BC15-3E4323DCAB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7186451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Project outline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128033"/>
            <a:ext cx="746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Following treatment for cancer, patients are stratified to a follow-up pathway that suits their needs and provides rapid access to clinical support when needed.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Supported self-management </a:t>
            </a:r>
            <a:r>
              <a:rPr lang="en-GB" dirty="0"/>
              <a:t>– Enables the patient to take a leading role in their follow up with support  from the specialist cancer team: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Consultant, Clinical Nurse Specialist and Cancer Support Worker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Remote monitoring </a:t>
            </a:r>
            <a:r>
              <a:rPr lang="en-GB" dirty="0"/>
              <a:t>– The My Medical Record (MMR) website provides access to test results, enabling the patient and care team to routinely monitor the patients’ follow-up and action as required.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AC14A6-1566-4CD8-A02F-43ECE289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24" y="4183973"/>
            <a:ext cx="1233064" cy="9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DBB93-EE90-12F3-F0FC-A24555F7A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02981" y="542065"/>
            <a:ext cx="7302500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project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981" y="1077100"/>
            <a:ext cx="7467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Empower patient with knowledge and resources to self-manage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Reduce the need for face-to-face outpatient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Digitally supporting PSFU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NBT 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Post-RALP pathway live with &gt;150 patients registered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Colorectal, Breast and Lymphoma go-live Summer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Kidney and Bladder to follow later in 2024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UHBW live with Colorectal. Germ cell and Ovarian go-live this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Gloucestershire live with Colorectal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9491C-EF34-C767-1CE8-C7C992334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for </a:t>
            </a:r>
            <a:r>
              <a:rPr lang="en-US" altLang="en-US" sz="2500" dirty="0">
                <a:solidFill>
                  <a:srgbClr val="7030A0"/>
                </a:solidFill>
              </a:rPr>
              <a:t>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62" y="1023737"/>
            <a:ext cx="6686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 Supporting patients to self-management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Introduce supported self-management – timing pathway-specific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Consultant / CNS to discuss with patient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Choice to access the website –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IT and non-IT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Introduction and demo video shared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Registered onto MMR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Access own results, letters and resources</a:t>
            </a:r>
          </a:p>
          <a:p>
            <a:pPr lvl="1"/>
            <a:endParaRPr lang="en-GB" sz="1600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Provides: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to real time test results and clinic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Post-treatment monitoring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Secure messaging to and from the clinical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useful general and specific information about condition (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leaflets, websites, videos,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24/7 from any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D76F3F-7170-4246-A25C-75746A447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7" t="5000" r="3730" b="9000"/>
          <a:stretch/>
        </p:blipFill>
        <p:spPr>
          <a:xfrm>
            <a:off x="6931959" y="1756097"/>
            <a:ext cx="1772447" cy="2431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A3A476-B544-ABE3-06A0-13E25C507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5EB8"/>
                </a:solidFill>
                <a:latin typeface="+mn-lt"/>
              </a:rPr>
              <a:t>My Medical Record - Patient login page 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0952D-D9ED-6FE2-D47A-84E916415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BAFEC-312A-A80C-E1CB-DE4442A8E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73" y="865188"/>
            <a:ext cx="7180828" cy="4288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98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5EB8"/>
                </a:solidFill>
                <a:latin typeface="+mn-lt"/>
              </a:rPr>
              <a:t>Patient home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32BEB-3D4F-576E-C5A1-A92236E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87D13-E6B8-595B-9409-B5D18328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19" y="940578"/>
            <a:ext cx="8135766" cy="4236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40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E19EC28-0C6E-47DA-9E8B-F4531C69D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46100" y="412751"/>
            <a:ext cx="6978650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0" dirty="0"/>
              <a:t>Remote monitoring plan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3BDEE-8231-41AE-BF35-0F2595FA66A1}"/>
              </a:ext>
            </a:extLst>
          </p:cNvPr>
          <p:cNvSpPr/>
          <p:nvPr/>
        </p:nvSpPr>
        <p:spPr>
          <a:xfrm>
            <a:off x="3580760" y="2276552"/>
            <a:ext cx="3231375" cy="2072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83D42-48B9-3739-C91E-A1112A708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F7034-E6A2-33EB-31C3-64903EB0C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1001804"/>
            <a:ext cx="7993559" cy="4101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3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5EB8"/>
                </a:solidFill>
                <a:latin typeface="+mn-lt"/>
              </a:rPr>
              <a:t>Patient resources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66644-C5E7-536A-C1EC-F05FA169C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29B81-00D9-9A6F-CF1C-E30E373B0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26" y="809218"/>
            <a:ext cx="7560656" cy="4422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286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for </a:t>
            </a:r>
            <a:r>
              <a:rPr lang="en-US" altLang="en-US" sz="2500" dirty="0">
                <a:solidFill>
                  <a:srgbClr val="7030A0"/>
                </a:solidFill>
              </a:rPr>
              <a:t>clinicians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047660"/>
            <a:ext cx="74871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Cancer Support Team carry out remote monitoring</a:t>
            </a:r>
            <a:endParaRPr lang="en-GB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All patients are registered to a specific clinical protocol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Post-treatment monitoring plan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Patients’ test results routinely tracked on MMR by RM CSWs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Results are confirmed by letter and any actions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Face to face appointments arranged as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team can securely message and receive messages from the patient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Benefits: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Digital approach to standardised follow up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Accessible support and information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time released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D6C067-3D14-4EA8-97BA-3E8E5FCD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25" y="3641557"/>
            <a:ext cx="1498640" cy="1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AA3F1-671E-E760-CADA-B0694843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8b8ecc-b30e-44c4-a5f9-749b29e6a0e4">
      <Terms xmlns="http://schemas.microsoft.com/office/infopath/2007/PartnerControls"/>
    </lcf76f155ced4ddcb4097134ff3c332f>
    <TaxCatchAll xmlns="6e77e197-38bf-4a86-b6ae-814b917733bc" xsi:nil="true"/>
    <SharedWithUsers xmlns="6e77e197-38bf-4a86-b6ae-814b917733bc">
      <UserInfo>
        <DisplayName>Emma Bedggood</DisplayName>
        <AccountId>12</AccountId>
        <AccountType/>
      </UserInfo>
      <UserInfo>
        <DisplayName>Chelsey Gilmour</DisplayName>
        <AccountId>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25F72B30ED34EA7E21CF487637659" ma:contentTypeVersion="16" ma:contentTypeDescription="Create a new document." ma:contentTypeScope="" ma:versionID="7167604b13f2adf2204e8ff191557e28">
  <xsd:schema xmlns:xsd="http://www.w3.org/2001/XMLSchema" xmlns:xs="http://www.w3.org/2001/XMLSchema" xmlns:p="http://schemas.microsoft.com/office/2006/metadata/properties" xmlns:ns2="e78b8ecc-b30e-44c4-a5f9-749b29e6a0e4" xmlns:ns3="6e77e197-38bf-4a86-b6ae-814b917733bc" targetNamespace="http://schemas.microsoft.com/office/2006/metadata/properties" ma:root="true" ma:fieldsID="b8213e5ef904d90c0a95031009e8666e" ns2:_="" ns3:_="">
    <xsd:import namespace="e78b8ecc-b30e-44c4-a5f9-749b29e6a0e4"/>
    <xsd:import namespace="6e77e197-38bf-4a86-b6ae-814b91773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b8ecc-b30e-44c4-a5f9-749b29e6a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e197-38bf-4a86-b6ae-814b91773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112d47-c226-47df-83ad-c4adc60888be}" ma:internalName="TaxCatchAll" ma:showField="CatchAllData" ma:web="6e77e197-38bf-4a86-b6ae-814b91773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999BF-D3D5-4BF5-AAC5-BB4983D4DCCE}">
  <ds:schemaRefs>
    <ds:schemaRef ds:uri="http://purl.org/dc/dcmitype/"/>
    <ds:schemaRef ds:uri="http://schemas.openxmlformats.org/package/2006/metadata/core-properties"/>
    <ds:schemaRef ds:uri="6e77e197-38bf-4a86-b6ae-814b917733bc"/>
    <ds:schemaRef ds:uri="http://www.w3.org/XML/1998/namespace"/>
    <ds:schemaRef ds:uri="e78b8ecc-b30e-44c4-a5f9-749b29e6a0e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F0FD77-C375-48A3-98A0-583BC8C16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1B9C5-DE60-464A-BB0F-F83EEE708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b8ecc-b30e-44c4-a5f9-749b29e6a0e4"/>
    <ds:schemaRef ds:uri="6e77e197-38bf-4a86-b6ae-814b91773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699</Words>
  <Application>Microsoft Office PowerPoint</Application>
  <PresentationFormat>On-screen Show (16:10)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102</cp:revision>
  <dcterms:created xsi:type="dcterms:W3CDTF">2018-08-29T15:08:11Z</dcterms:created>
  <dcterms:modified xsi:type="dcterms:W3CDTF">2024-05-03T08:18:06Z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0x01010048C25F72B30ED34EA7E21CF487637659</vt:lpwstr>
  </property>
  <property fmtid="{D5CDD505-2E9C-101B-9397-08002B2CF9AE}" pid="3" name="MediaServiceImageTags">
    <vt:lpwstr/>
  </property>
</Properties>
</file>