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64" r:id="rId6"/>
    <p:sldId id="260" r:id="rId7"/>
    <p:sldId id="267" r:id="rId8"/>
    <p:sldId id="261" r:id="rId9"/>
    <p:sldId id="263" r:id="rId10"/>
    <p:sldId id="258" r:id="rId11"/>
    <p:sldId id="269" r:id="rId12"/>
    <p:sldId id="270" r:id="rId13"/>
    <p:sldId id="25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9" autoAdjust="0"/>
    <p:restoredTop sz="94660"/>
  </p:normalViewPr>
  <p:slideViewPr>
    <p:cSldViewPr snapToGrid="0">
      <p:cViewPr varScale="1">
        <p:scale>
          <a:sx n="81" d="100"/>
          <a:sy n="81" d="100"/>
        </p:scale>
        <p:origin x="6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FCB02-3528-4435-BE47-3F03E76F8365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86102-1429-44A8-AB6A-16E87C705C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16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E1422-CB0B-4DC6-B7F7-FD758CA11E4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76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E1422-CB0B-4DC6-B7F7-FD758CA11E4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177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E1422-CB0B-4DC6-B7F7-FD758CA11E4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645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E1422-CB0B-4DC6-B7F7-FD758CA11E4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46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D971-30CA-6DF0-0B19-708F83359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D0422-5AAF-1FDD-761F-96FB42EE66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120DE-5B8B-8928-F905-836CA6BC4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259-7E9F-4586-AE6A-0BCC5926A991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1849-F87C-EA1D-6380-AE6C4E645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6F3C2-163F-924A-791B-BEA3838E0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FF1-510F-45DD-8D0B-D2E3D46DA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04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336D3-6081-A517-3C8F-542180A6F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CE52F0-56DC-A302-288E-2E93A8682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6CD35-01FF-550D-E505-25DE4524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259-7E9F-4586-AE6A-0BCC5926A991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5D01F-F3A0-7037-D6EC-3CD2AAEDF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ABE60-ECD3-CEAF-544A-16F2DFC70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FF1-510F-45DD-8D0B-D2E3D46DA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83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0ECF0B-47F2-D452-D949-7CAEFF741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0D5F2-9A2C-63D6-D1A9-0CED0F2E9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15C3B-F448-93E4-BBF1-627AA428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259-7E9F-4586-AE6A-0BCC5926A991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C3940-E11F-75F4-3F6A-7A76FFAA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C1CA8-5166-6721-4457-1537D5572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FF1-510F-45DD-8D0B-D2E3D46DA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91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8DED6-BB77-D405-3ED7-E88339647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8866A-3807-F6E8-1521-D99664F31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51A64-E043-D89B-F479-7D1CFF9D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259-7E9F-4586-AE6A-0BCC5926A991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F1E45-DD2F-5A2A-3FCA-2881B5E1B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ED4DE-ED40-8DCE-0C80-0193B0C03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FF1-510F-45DD-8D0B-D2E3D46DA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6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D9FD-C99B-E310-E5D7-4F32C8896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3019B-1B49-10D7-9DA2-B26E58DF2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8EF22-C68B-76A1-09AD-24979A47F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259-7E9F-4586-AE6A-0BCC5926A991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F140B-E1C9-25FF-3CE4-8B3FD28C6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D105C-FA59-05E9-E05A-E62C9F4D4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FF1-510F-45DD-8D0B-D2E3D46DA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8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DACF1-CB9D-C84E-6FBB-48B8CBF53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EA5A1-F0A0-F02C-1073-9619C26B2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9895D-F4FC-001D-4C76-726F57437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725F4-87BB-FFEB-0D0A-6420AE62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259-7E9F-4586-AE6A-0BCC5926A991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F3E56-B049-F45D-28A2-47F3F1C3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A0AEC-D7CE-2047-64D6-6F685F07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FF1-510F-45DD-8D0B-D2E3D46DA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4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681F7-66F1-EB56-7E9E-8B4EC385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2CADC-CBF6-DC74-5818-0D2773C2E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1E7BC-F9D7-CA2E-72E4-3F12C0F83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954F03-BEF0-22D0-E812-46DE671A2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5E365-6959-F630-C25A-067C91CDB9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09E32-407F-1B73-41A1-E8F6568EE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259-7E9F-4586-AE6A-0BCC5926A991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878E6-5D5B-3E66-769B-8C044D27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2D1E90-84FD-1B4E-362C-B699275D1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FF1-510F-45DD-8D0B-D2E3D46DA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31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D1F3-BE3A-6748-9235-CE2A3555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2C0F99-368B-49A8-9056-1FC3B7AC5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259-7E9F-4586-AE6A-0BCC5926A991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5B2AA-DF97-DA12-0735-7E78DEB7D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7F407F-171A-F6A1-1839-8BC9B55B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FF1-510F-45DD-8D0B-D2E3D46DA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81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31D26-09CF-EC5D-A646-601177BA9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259-7E9F-4586-AE6A-0BCC5926A991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66615-E922-C540-C786-E2F58C0E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F94E8-FB99-6E6C-0F5A-5822DB1C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FF1-510F-45DD-8D0B-D2E3D46DA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5BD9D-5E8F-6CD9-FF58-8DB068D7F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536B-6C37-8BB0-C143-D558B3ACB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DF5A5-16F1-E6E5-5275-117D59894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33BA0-95CA-272A-31CF-D4B6E2A18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259-7E9F-4586-AE6A-0BCC5926A991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44079-4B11-EE6D-EE68-DF815968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141EE-1426-A941-1C14-3CBEB5BD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FF1-510F-45DD-8D0B-D2E3D46DA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49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9922F-4DF3-CAB0-C04A-2AFD14A8D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08A92D-5573-091E-D8C3-CECE5D12C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7C2AE-0872-CBE5-E891-0D71FCFEA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9CC84-F2F1-474B-F127-8F8A74951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C259-7E9F-4586-AE6A-0BCC5926A991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8D70A-884D-EFAE-80C6-193113B3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87355-EEC7-A900-AFC0-BDEE37D3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FF1-510F-45DD-8D0B-D2E3D46DA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25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74A666-207F-57F8-3FA4-F659F1C68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87289-BE41-B0D5-BF83-A48C581E7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12BAC-2AFE-4F10-50E4-E18017FD1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9C259-7E9F-4586-AE6A-0BCC5926A991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9E0F6-B630-A224-1146-2797023C5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8221-1D98-7F07-FE33-08EB3DA22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6FF1-510F-45DD-8D0B-D2E3D46DA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87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micseducation.hee.nhs.uk/wp-content/uploads/2024/03/Competency-Training-and-Evidence-form-V1.3-E-PDF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.mcdermott@nhs.net" TargetMode="External"/><Relationship Id="rId2" Type="http://schemas.openxmlformats.org/officeDocument/2006/relationships/hyperlink" Target="mailto:rduh.lynch-polyposis@nhs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ruth.cleaver@nhs.net" TargetMode="External"/><Relationship Id="rId4" Type="http://schemas.openxmlformats.org/officeDocument/2006/relationships/hyperlink" Target="mailto:michael.fung@nhs.ne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70C0C-9C33-2363-34AC-02A8B02EBF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Lynch syndrome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7E76D-72C9-D051-8D30-C0F41C0C94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Siobhan John</a:t>
            </a:r>
          </a:p>
          <a:p>
            <a:r>
              <a:rPr lang="en-GB" dirty="0"/>
              <a:t>Colorectal CAG</a:t>
            </a:r>
          </a:p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May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300" y="183498"/>
            <a:ext cx="1956986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84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B0C33-6809-21B1-E3D5-825052D3D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Aspirin prescribing in 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A16A-533E-87FD-E99C-41DA97B4C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Aspirin recommended for LS patients</a:t>
            </a:r>
          </a:p>
          <a:p>
            <a:pPr lvl="1"/>
            <a:r>
              <a:rPr lang="en-GB" dirty="0"/>
              <a:t>Minimum of 2 years treatment and no longer than 5 years</a:t>
            </a:r>
          </a:p>
          <a:p>
            <a:pPr lvl="1"/>
            <a:r>
              <a:rPr lang="en-GB" dirty="0"/>
              <a:t>Dose review on publication of CAPP3</a:t>
            </a:r>
          </a:p>
          <a:p>
            <a:pPr lvl="1"/>
            <a:r>
              <a:rPr lang="en-GB" dirty="0"/>
              <a:t>Either 150 mg (if &lt; 70 kg) or 300 mg (if &gt; 70 kg)</a:t>
            </a:r>
          </a:p>
          <a:p>
            <a:pPr lvl="1"/>
            <a:r>
              <a:rPr lang="en-GB" dirty="0"/>
              <a:t>Not for &gt; 65 years old, pregnancy or breastfeeding, other standard contraindications</a:t>
            </a:r>
          </a:p>
          <a:p>
            <a:r>
              <a:rPr lang="en-GB" dirty="0"/>
              <a:t>Will be delivered by practice pharmacists</a:t>
            </a:r>
          </a:p>
          <a:p>
            <a:r>
              <a:rPr lang="en-GB" dirty="0"/>
              <a:t>Final draft of guidance currently being ratified by all relevant stakeholders webinar to launch it next week in BNSSG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014" y="89041"/>
            <a:ext cx="1956986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161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9B206-F08B-89F7-43FA-9753EC447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40904" y="294968"/>
            <a:ext cx="11233248" cy="118981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</a:t>
            </a:r>
            <a:r>
              <a:rPr lang="en-GB" dirty="0">
                <a:latin typeface="+mn-lt"/>
                <a:ea typeface="+mn-ea"/>
                <a:cs typeface="Arial" panose="020B0604020202020204" pitchFamily="34" charset="0"/>
              </a:rPr>
              <a:t>My Sunrise App </a:t>
            </a:r>
            <a:br>
              <a:rPr lang="en-GB" dirty="0">
                <a:latin typeface="+mn-lt"/>
                <a:ea typeface="+mn-ea"/>
                <a:cs typeface="Arial" panose="020B0604020202020204" pitchFamily="34" charset="0"/>
              </a:rPr>
            </a:br>
            <a:endParaRPr lang="en-GB" sz="28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D6A882-80D7-4F3D-BAF6-C7DB40816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5412" y="7937"/>
            <a:ext cx="1596588" cy="937622"/>
          </a:xfrm>
          <a:prstGeom prst="rect">
            <a:avLst/>
          </a:prstGeom>
        </p:spPr>
      </p:pic>
      <p:sp>
        <p:nvSpPr>
          <p:cNvPr id="3" name="AutoShape 2" descr="Image result for ACCEND framework image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9" y="1412776"/>
            <a:ext cx="8444731" cy="475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721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72"/>
    </mc:Choice>
    <mc:Fallback xmlns="">
      <p:transition spd="slow" advTm="5817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36F14-6D26-43C1-B7A1-CB2FD2DFB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394" y="150756"/>
            <a:ext cx="10743406" cy="1325563"/>
          </a:xfrm>
        </p:spPr>
        <p:txBody>
          <a:bodyPr>
            <a:normAutofit/>
          </a:bodyPr>
          <a:lstStyle/>
          <a:p>
            <a:r>
              <a:rPr lang="en-GB" dirty="0"/>
              <a:t>Lynch Syndrome - business as usual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3EBD31E-AFB8-4468-9A69-C0C2D972F1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0394" y="1196975"/>
          <a:ext cx="10971212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803">
                  <a:extLst>
                    <a:ext uri="{9D8B030D-6E8A-4147-A177-3AD203B41FA5}">
                      <a16:colId xmlns:a16="http://schemas.microsoft.com/office/drawing/2014/main" val="3235732897"/>
                    </a:ext>
                  </a:extLst>
                </a:gridCol>
                <a:gridCol w="2742803">
                  <a:extLst>
                    <a:ext uri="{9D8B030D-6E8A-4147-A177-3AD203B41FA5}">
                      <a16:colId xmlns:a16="http://schemas.microsoft.com/office/drawing/2014/main" val="1083781974"/>
                    </a:ext>
                  </a:extLst>
                </a:gridCol>
                <a:gridCol w="2742803">
                  <a:extLst>
                    <a:ext uri="{9D8B030D-6E8A-4147-A177-3AD203B41FA5}">
                      <a16:colId xmlns:a16="http://schemas.microsoft.com/office/drawing/2014/main" val="998116105"/>
                    </a:ext>
                  </a:extLst>
                </a:gridCol>
                <a:gridCol w="2742803">
                  <a:extLst>
                    <a:ext uri="{9D8B030D-6E8A-4147-A177-3AD203B41FA5}">
                      <a16:colId xmlns:a16="http://schemas.microsoft.com/office/drawing/2014/main" val="1294322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Short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Medium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Long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467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Mainstreaming Test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Training Nurse Specialists by GMSA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Nurse Specialists have time to mainstream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New nurse specialists have mainstreaming built into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15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Clinical Genetics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Support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Stop seeing patients to request test</a:t>
                      </a:r>
                    </a:p>
                    <a:p>
                      <a:r>
                        <a:rPr lang="en-GB" sz="2000" dirty="0"/>
                        <a:t>Seeing more patients post test</a:t>
                      </a:r>
                      <a:br>
                        <a:rPr lang="en-GB" sz="2000" dirty="0"/>
                      </a:br>
                      <a:r>
                        <a:rPr lang="en-GB" sz="2000" dirty="0"/>
                        <a:t>Cascade testing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459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Clinical 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GMSA and Cancer Alliance support MDT leads for 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LS leads part of wider Cancer Service genomics 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Genomics as business as usual requires less intensive leadership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676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/>
                        <a:t>Primary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Support pathway developments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Family history on referral</a:t>
                      </a:r>
                    </a:p>
                    <a:p>
                      <a:r>
                        <a:rPr lang="en-GB" sz="2000" dirty="0"/>
                        <a:t>Aspirin prescribing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Robust clinical records for genomic conditions inc 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20705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C810BD6-CA9A-40C8-962C-6B0CB2A384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381" y="150756"/>
            <a:ext cx="2329053" cy="6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34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A1C9D-3325-35BD-B334-67992E660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Transition to business as usual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14BF3-9E39-D45A-4861-3F1710FB0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Funding available to support this transition through each cancer alliance – Peninsula and SWAG. Over 2 years. </a:t>
            </a:r>
          </a:p>
          <a:p>
            <a:r>
              <a:rPr lang="en-GB" dirty="0"/>
              <a:t>Possibility of an inherited cancer nursing role (0.4-0.5WTE) per alliance</a:t>
            </a:r>
          </a:p>
          <a:p>
            <a:r>
              <a:rPr lang="en-GB" dirty="0"/>
              <a:t>Development of testing assays</a:t>
            </a:r>
          </a:p>
          <a:p>
            <a:pPr lvl="1"/>
            <a:r>
              <a:rPr lang="en-GB" dirty="0"/>
              <a:t>MSI plus being assessed for cost-effectiveness and capacity</a:t>
            </a:r>
          </a:p>
          <a:p>
            <a:r>
              <a:rPr lang="en-GB" dirty="0"/>
              <a:t>Ongoing development of pathways and cascade testing following diagnosis. </a:t>
            </a:r>
          </a:p>
          <a:p>
            <a:r>
              <a:rPr lang="en-GB" dirty="0"/>
              <a:t>GMS working on business case for ICBs and inherited cancer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4642" y="230188"/>
            <a:ext cx="1956986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-363468"/>
            <a:ext cx="11277600" cy="1681978"/>
          </a:xfrm>
        </p:spPr>
        <p:txBody>
          <a:bodyPr/>
          <a:lstStyle/>
          <a:p>
            <a:r>
              <a:rPr lang="en-GB" dirty="0"/>
              <a:t>Mainstreaming Hospitals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4323" y="571500"/>
            <a:ext cx="5673212" cy="676909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7400" dirty="0"/>
          </a:p>
          <a:p>
            <a:pPr marL="0" indent="0">
              <a:buNone/>
            </a:pPr>
            <a:r>
              <a:rPr lang="en-GB" sz="8600" b="1" dirty="0"/>
              <a:t>Tool kit</a:t>
            </a:r>
          </a:p>
          <a:p>
            <a:r>
              <a:rPr lang="en-GB" sz="8600" dirty="0"/>
              <a:t>Mainstreaming consent form</a:t>
            </a:r>
          </a:p>
          <a:p>
            <a:r>
              <a:rPr lang="en-GB" sz="8600" dirty="0"/>
              <a:t>GLH request form</a:t>
            </a:r>
          </a:p>
          <a:p>
            <a:r>
              <a:rPr lang="en-GB" sz="8600" dirty="0"/>
              <a:t>PIL</a:t>
            </a:r>
          </a:p>
          <a:p>
            <a:r>
              <a:rPr lang="en-GB" sz="8600" dirty="0"/>
              <a:t>Template letter</a:t>
            </a:r>
          </a:p>
          <a:p>
            <a:r>
              <a:rPr lang="en-GB" sz="8600" dirty="0"/>
              <a:t>SOP</a:t>
            </a:r>
          </a:p>
          <a:p>
            <a:r>
              <a:rPr lang="en-GB" sz="8600" dirty="0"/>
              <a:t>All pts still referred to clinical genetics but with germline results and seen in appropriate timescale</a:t>
            </a:r>
          </a:p>
          <a:p>
            <a:pPr marL="0" indent="0">
              <a:buNone/>
            </a:pPr>
            <a:endParaRPr lang="en-GB" sz="8600" dirty="0"/>
          </a:p>
          <a:p>
            <a:r>
              <a:rPr lang="en-GB" sz="8600" dirty="0">
                <a:hlinkClick r:id="rId3" tooltip="Original URL: http://www.genomicseducation.hee.nhs.uk/wp-content/uploads/2024/03/Competency-Training-and-Evidence-form-V1.3-E-PDF.pdf. Click or tap if you trust this link."/>
              </a:rPr>
              <a:t>http://www.genomicseducation.hee.nhs.uk/wp-content/uploads/2024/03/Competency-Training-and-Evidence-form-V1.3-E-PDF.pdf</a:t>
            </a:r>
            <a:endParaRPr lang="en-GB" sz="8600" dirty="0"/>
          </a:p>
          <a:p>
            <a:endParaRPr lang="en-GB" sz="7400" dirty="0"/>
          </a:p>
          <a:p>
            <a:endParaRPr lang="en-GB" sz="7400" dirty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4500" y="707923"/>
            <a:ext cx="5641356" cy="5978012"/>
          </a:xfrm>
        </p:spPr>
        <p:txBody>
          <a:bodyPr>
            <a:normAutofit fontScale="32500" lnSpcReduction="20000"/>
          </a:bodyPr>
          <a:lstStyle/>
          <a:p>
            <a:endParaRPr lang="en-GB" sz="3800" dirty="0"/>
          </a:p>
          <a:p>
            <a:endParaRPr lang="en-GB" sz="3800" dirty="0"/>
          </a:p>
          <a:p>
            <a:pPr marL="0" indent="0">
              <a:buNone/>
            </a:pPr>
            <a:r>
              <a:rPr lang="en-GB" sz="8600" b="1" dirty="0"/>
              <a:t>Mainstreaming Sites</a:t>
            </a:r>
          </a:p>
          <a:p>
            <a:r>
              <a:rPr lang="en-GB" sz="8600" dirty="0"/>
              <a:t>UH</a:t>
            </a:r>
            <a:r>
              <a:rPr lang="en-GB" sz="8600" b="1" dirty="0"/>
              <a:t>B</a:t>
            </a:r>
            <a:r>
              <a:rPr lang="en-GB" sz="8600" dirty="0"/>
              <a:t>W – CRC / </a:t>
            </a:r>
            <a:r>
              <a:rPr lang="en-GB" sz="8600" dirty="0" err="1"/>
              <a:t>gynae</a:t>
            </a:r>
            <a:endParaRPr lang="en-GB" sz="8600" dirty="0"/>
          </a:p>
          <a:p>
            <a:r>
              <a:rPr lang="en-GB" sz="8600" dirty="0"/>
              <a:t>UHB</a:t>
            </a:r>
            <a:r>
              <a:rPr lang="en-GB" sz="8600" b="1" dirty="0"/>
              <a:t>W </a:t>
            </a:r>
            <a:r>
              <a:rPr lang="en-GB" sz="8600" dirty="0"/>
              <a:t>- </a:t>
            </a:r>
            <a:r>
              <a:rPr lang="en-GB" sz="8600" dirty="0" err="1"/>
              <a:t>gynae</a:t>
            </a:r>
            <a:endParaRPr lang="en-GB" sz="8600" b="1" dirty="0"/>
          </a:p>
          <a:p>
            <a:r>
              <a:rPr lang="en-GB" sz="8600" dirty="0"/>
              <a:t>NBT – CRC</a:t>
            </a:r>
          </a:p>
          <a:p>
            <a:r>
              <a:rPr lang="en-GB" sz="8600" dirty="0" err="1"/>
              <a:t>Glos</a:t>
            </a:r>
            <a:r>
              <a:rPr lang="en-GB" sz="8600" dirty="0"/>
              <a:t> – CRC</a:t>
            </a:r>
          </a:p>
          <a:p>
            <a:r>
              <a:rPr lang="en-GB" sz="8600" dirty="0"/>
              <a:t>Somerset – CRC / </a:t>
            </a:r>
            <a:r>
              <a:rPr lang="en-GB" sz="8600" dirty="0" err="1"/>
              <a:t>gynae</a:t>
            </a:r>
            <a:r>
              <a:rPr lang="en-GB" sz="8600" dirty="0"/>
              <a:t> (offering cross cover) </a:t>
            </a:r>
          </a:p>
          <a:p>
            <a:endParaRPr lang="en-GB" sz="8600" dirty="0"/>
          </a:p>
          <a:p>
            <a:r>
              <a:rPr lang="en-GB" sz="8600" dirty="0"/>
              <a:t>RUH – in training CRC / </a:t>
            </a:r>
            <a:r>
              <a:rPr lang="en-GB" sz="8600" dirty="0" err="1"/>
              <a:t>gynae</a:t>
            </a:r>
            <a:endParaRPr lang="en-GB" sz="8600" dirty="0"/>
          </a:p>
          <a:p>
            <a:endParaRPr lang="en-GB" sz="8600" dirty="0"/>
          </a:p>
          <a:p>
            <a:pPr marL="0" indent="0">
              <a:buNone/>
            </a:pPr>
            <a:r>
              <a:rPr lang="en-GB" sz="8600" dirty="0"/>
              <a:t>Not currently mainstreaming</a:t>
            </a:r>
          </a:p>
          <a:p>
            <a:r>
              <a:rPr lang="en-GB" sz="8600" dirty="0" err="1"/>
              <a:t>Glouc</a:t>
            </a:r>
            <a:r>
              <a:rPr lang="en-GB" sz="8600" dirty="0"/>
              <a:t> - </a:t>
            </a:r>
            <a:r>
              <a:rPr lang="en-GB" sz="8600" dirty="0" err="1"/>
              <a:t>gynae</a:t>
            </a:r>
            <a:endParaRPr lang="en-GB" sz="8600" dirty="0"/>
          </a:p>
          <a:p>
            <a:r>
              <a:rPr lang="en-GB" sz="8600" dirty="0"/>
              <a:t>UHB</a:t>
            </a:r>
            <a:r>
              <a:rPr lang="en-GB" sz="8600" b="1" dirty="0"/>
              <a:t>W</a:t>
            </a:r>
            <a:r>
              <a:rPr lang="en-GB" sz="8600" dirty="0"/>
              <a:t> -CRC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D6A882-80D7-4F3D-BAF6-C7DB408160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7226" y="75595"/>
            <a:ext cx="1956307" cy="93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4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72"/>
    </mc:Choice>
    <mc:Fallback xmlns="">
      <p:transition spd="slow" advTm="5817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A4502-DC87-DC60-9267-8B3BA7B9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Regional Expert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C11AF-6DF6-2CE7-2147-0D1E02AA8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Lynch and Polyposis – SWAG &amp; Peninsula, chaired by Frank McDermott (RDUH)/ gastro and clinical genetics present</a:t>
            </a:r>
          </a:p>
          <a:p>
            <a:r>
              <a:rPr lang="en-GB" dirty="0"/>
              <a:t>Next Meeting Monday May 20</a:t>
            </a:r>
            <a:r>
              <a:rPr lang="en-GB" baseline="30000" dirty="0"/>
              <a:t>th</a:t>
            </a:r>
            <a:r>
              <a:rPr lang="en-GB" dirty="0"/>
              <a:t> 1230 -1330</a:t>
            </a:r>
          </a:p>
          <a:p>
            <a:r>
              <a:rPr lang="en-GB" dirty="0"/>
              <a:t>MDT discussion for complex patients with inherited cancer/polyps to assist local clinical teams deliver care.</a:t>
            </a:r>
          </a:p>
          <a:p>
            <a:r>
              <a:rPr lang="en-GB" dirty="0"/>
              <a:t>Polyposis patients can also be discussed at monthly National Rare Disease Collaborative Network for hereditary polyposis (RDCN)</a:t>
            </a:r>
          </a:p>
          <a:p>
            <a:r>
              <a:rPr lang="en-GB" dirty="0"/>
              <a:t>For Lynch/ Polyposis</a:t>
            </a:r>
          </a:p>
          <a:p>
            <a:pPr lvl="1"/>
            <a:r>
              <a:rPr lang="en-GB" dirty="0">
                <a:solidFill>
                  <a:srgbClr val="000000"/>
                </a:solidFill>
                <a:hlinkClick r:id="rId2"/>
              </a:rPr>
              <a:t>rduh.lynch-polyposis@nhs.net</a:t>
            </a:r>
            <a:endParaRPr lang="en-GB" dirty="0">
              <a:solidFill>
                <a:srgbClr val="000000"/>
              </a:solidFill>
            </a:endParaRPr>
          </a:p>
          <a:p>
            <a:pPr lvl="1"/>
            <a:r>
              <a:rPr lang="en-GB" dirty="0">
                <a:solidFill>
                  <a:srgbClr val="000000"/>
                </a:solidFill>
              </a:rPr>
              <a:t>(</a:t>
            </a:r>
            <a:r>
              <a:rPr lang="en-GB" dirty="0">
                <a:hlinkClick r:id="rId3"/>
              </a:rPr>
              <a:t>f.mcdermott@nhs.net</a:t>
            </a:r>
            <a:r>
              <a:rPr lang="en-GB" dirty="0"/>
              <a:t>; </a:t>
            </a:r>
            <a:r>
              <a:rPr lang="en-GB" dirty="0">
                <a:hlinkClick r:id="rId4"/>
              </a:rPr>
              <a:t>michael.fung@nhs.net</a:t>
            </a:r>
            <a:r>
              <a:rPr lang="en-GB" dirty="0"/>
              <a:t>; </a:t>
            </a:r>
            <a:r>
              <a:rPr lang="en-GB" dirty="0">
                <a:hlinkClick r:id="rId5"/>
              </a:rPr>
              <a:t>ruth.cleaver@nhs.net</a:t>
            </a:r>
            <a:r>
              <a:rPr lang="en-GB" dirty="0"/>
              <a:t>;</a:t>
            </a:r>
            <a:r>
              <a:rPr lang="en-GB" dirty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35313" y="89041"/>
            <a:ext cx="1956986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55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FA4EB-30EE-F510-474D-ED868C2EA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2C17C-31A8-3B54-14EA-FACA8AF2D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6 meetings (April, June, July, September, November, Jan 2024)</a:t>
            </a:r>
          </a:p>
          <a:p>
            <a:r>
              <a:rPr lang="en-GB" dirty="0"/>
              <a:t>Admin support and email address ‘rduh.lynch-polyposis@nhs.net’</a:t>
            </a:r>
          </a:p>
          <a:p>
            <a:r>
              <a:rPr lang="en-GB" dirty="0"/>
              <a:t>Referral form and outcome</a:t>
            </a:r>
          </a:p>
          <a:p>
            <a:r>
              <a:rPr lang="en-GB" dirty="0"/>
              <a:t>Multi specialty including paediatrics/ transition of care</a:t>
            </a:r>
          </a:p>
          <a:p>
            <a:r>
              <a:rPr lang="en-GB" dirty="0"/>
              <a:t>Educational element (e.g. lynch like syndrome)</a:t>
            </a:r>
          </a:p>
          <a:p>
            <a:r>
              <a:rPr lang="en-GB" dirty="0"/>
              <a:t>Link with RDCN (For polyposis patients) - KPIs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3BB42A-0229-A733-6ADC-843620429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871" y="233113"/>
            <a:ext cx="3054785" cy="89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127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9BCD-F3C6-E375-67FE-AB975F18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Remedy – GP practice guidance on </a:t>
            </a:r>
            <a:br>
              <a:rPr lang="en-GB" dirty="0"/>
            </a:br>
            <a:r>
              <a:rPr lang="en-GB" dirty="0"/>
              <a:t>referral to clinical genetics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3025F-273E-4742-FA55-A07BABEB3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Only 5% of lynch patients are currently diagnosed</a:t>
            </a:r>
          </a:p>
          <a:p>
            <a:r>
              <a:rPr lang="en-GB" dirty="0"/>
              <a:t>main routes to diagnosis of lynch</a:t>
            </a:r>
          </a:p>
          <a:p>
            <a:pPr lvl="1"/>
            <a:r>
              <a:rPr lang="en-GB" dirty="0"/>
              <a:t>Post CRC or endometrial cancer reflex testing</a:t>
            </a:r>
          </a:p>
          <a:p>
            <a:pPr lvl="1"/>
            <a:r>
              <a:rPr lang="en-GB" dirty="0"/>
              <a:t>National genomics test directory panels R210 and R211</a:t>
            </a:r>
          </a:p>
          <a:p>
            <a:r>
              <a:rPr lang="en-GB" dirty="0"/>
              <a:t>Work performed by Beth Shaw (5</a:t>
            </a:r>
            <a:r>
              <a:rPr lang="en-GB" baseline="30000" dirty="0"/>
              <a:t>th</a:t>
            </a:r>
            <a:r>
              <a:rPr lang="en-GB" dirty="0"/>
              <a:t> year medical student, BMS) showed significant number of patients present in a single GP practice (~80/8000) with criteria for referral on R210 (family history) panel. </a:t>
            </a:r>
          </a:p>
          <a:p>
            <a:r>
              <a:rPr lang="en-GB" dirty="0"/>
              <a:t>No current guidance on lynch syndrome on remedy.</a:t>
            </a:r>
          </a:p>
          <a:p>
            <a:r>
              <a:rPr lang="en-GB" dirty="0"/>
              <a:t>Current document in production and will be agreed on by all relevant parties before publication.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494" y="230188"/>
            <a:ext cx="1956986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92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9B206-F08B-89F7-43FA-9753EC447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296" y="882351"/>
            <a:ext cx="10481188" cy="1325563"/>
          </a:xfrm>
        </p:spPr>
        <p:txBody>
          <a:bodyPr>
            <a:normAutofit fontScale="90000"/>
          </a:bodyPr>
          <a:lstStyle/>
          <a:p>
            <a:r>
              <a:rPr lang="en-GB" sz="4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en-GB" sz="4900" dirty="0">
                <a:latin typeface="+mn-lt"/>
                <a:cs typeface="Arial" panose="020B0604020202020204" pitchFamily="34" charset="0"/>
              </a:rPr>
              <a:t>How to find the patients with </a:t>
            </a:r>
            <a:br>
              <a:rPr lang="en-GB" sz="4900" dirty="0">
                <a:latin typeface="+mn-lt"/>
                <a:cs typeface="Arial" panose="020B0604020202020204" pitchFamily="34" charset="0"/>
              </a:rPr>
            </a:br>
            <a:r>
              <a:rPr lang="en-GB" sz="4900" dirty="0">
                <a:latin typeface="+mn-lt"/>
                <a:cs typeface="Arial" panose="020B0604020202020204" pitchFamily="34" charset="0"/>
              </a:rPr>
              <a:t>	familial cancer predisposition syndrome? </a:t>
            </a:r>
            <a:br>
              <a:rPr lang="en-GB" sz="4900" dirty="0">
                <a:solidFill>
                  <a:srgbClr val="005EB8"/>
                </a:solidFill>
                <a:latin typeface="+mn-lt"/>
                <a:cs typeface="Arial" panose="020B0604020202020204" pitchFamily="34" charset="0"/>
              </a:rPr>
            </a:br>
            <a:r>
              <a:rPr lang="en-GB" sz="4900" dirty="0">
                <a:solidFill>
                  <a:srgbClr val="005EB8"/>
                </a:solidFill>
                <a:latin typeface="+mn-lt"/>
                <a:cs typeface="Arial" panose="020B0604020202020204" pitchFamily="34" charset="0"/>
              </a:rPr>
              <a:t>		</a:t>
            </a:r>
            <a:br>
              <a:rPr lang="en-GB" sz="4900" dirty="0">
                <a:solidFill>
                  <a:srgbClr val="005EB8"/>
                </a:solidFill>
                <a:latin typeface="+mn-lt"/>
                <a:cs typeface="Arial" panose="020B0604020202020204" pitchFamily="34" charset="0"/>
              </a:rPr>
            </a:br>
            <a:br>
              <a:rPr lang="en-GB" sz="4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40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			</a:t>
            </a:r>
            <a:endParaRPr lang="en-GB" sz="28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14564" y="1700808"/>
            <a:ext cx="4359275" cy="468051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Lynch syndrome prevalence 1:400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Bristol GP  Surgery with 8 587 patients - should be 17 patients with Lynch syndrome (so far 1 diagnosed)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Beth sent to 6853 patients an </a:t>
            </a:r>
            <a:r>
              <a:rPr lang="en-GB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AccuRx</a:t>
            </a:r>
            <a:r>
              <a:rPr lang="en-GB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text message that linked with a </a:t>
            </a:r>
            <a:r>
              <a:rPr lang="en-GB" sz="19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SurveyMonkey</a:t>
            </a:r>
            <a:r>
              <a:rPr lang="en-GB" sz="19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questionnaire about family history of cancers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D6A882-80D7-4F3D-BAF6-C7DB40816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0133" y="7937"/>
            <a:ext cx="1596588" cy="937622"/>
          </a:xfrm>
          <a:prstGeom prst="rect">
            <a:avLst/>
          </a:prstGeom>
        </p:spPr>
      </p:pic>
      <p:sp>
        <p:nvSpPr>
          <p:cNvPr id="3" name="AutoShape 2" descr="Image result for ACCEND framework image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EB00EA4A-DEB9-69AD-924B-93CBFE9C0BE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6111057" y="1844825"/>
            <a:ext cx="4377431" cy="559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SurveyMonkey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questionnaire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 you have a FH of 3 or more people diagnosed with cancer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Please specify the type of cancer each person was diagnosed with: 	endometrial                                      	bowel				other (please specify)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Please specify the relationship these people had to you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Were any of these diagnoses made when your relative was less than 50 years?				-Yes				-No				-Unsure					</a:t>
            </a:r>
          </a:p>
          <a:p>
            <a:pPr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ED5CEAED-BB6B-96E0-A796-EBC3FAEFA75F}"/>
              </a:ext>
            </a:extLst>
          </p:cNvPr>
          <p:cNvSpPr txBox="1"/>
          <p:nvPr/>
        </p:nvSpPr>
        <p:spPr>
          <a:xfrm>
            <a:off x="6168008" y="1823365"/>
            <a:ext cx="4320480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4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72"/>
    </mc:Choice>
    <mc:Fallback xmlns="">
      <p:transition spd="slow" advTm="5817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9B206-F08B-89F7-43FA-9753EC447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464" y="1124744"/>
            <a:ext cx="8129660" cy="649680"/>
          </a:xfrm>
        </p:spPr>
        <p:txBody>
          <a:bodyPr>
            <a:normAutofit fontScale="90000"/>
          </a:bodyPr>
          <a:lstStyle/>
          <a:p>
            <a:pPr defTabSz="914377">
              <a:spcBef>
                <a:spcPts val="0"/>
              </a:spcBef>
              <a:defRPr/>
            </a:pPr>
            <a:r>
              <a:rPr lang="en-GB" sz="4900" dirty="0">
                <a:latin typeface="+mn-lt"/>
                <a:ea typeface="+mn-ea"/>
                <a:cs typeface="Arial" panose="020B0604020202020204" pitchFamily="34" charset="0"/>
              </a:rPr>
              <a:t>Results</a:t>
            </a:r>
            <a:br>
              <a:rPr lang="en-GB" sz="3600" dirty="0">
                <a:solidFill>
                  <a:srgbClr val="005E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GB" sz="3200" dirty="0">
                <a:solidFill>
                  <a:srgbClr val="005E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3200" dirty="0">
                <a:solidFill>
                  <a:srgbClr val="005E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</a:t>
            </a:r>
            <a:r>
              <a:rPr lang="en-GB" sz="2700" dirty="0">
                <a:solidFill>
                  <a:srgbClr val="005E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survey sent to 8653 pts, 1401 responses (20.4%) </a:t>
            </a:r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D6A882-80D7-4F3D-BAF6-C7DB40816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7617" y="7937"/>
            <a:ext cx="1596588" cy="937622"/>
          </a:xfrm>
          <a:prstGeom prst="rect">
            <a:avLst/>
          </a:prstGeom>
        </p:spPr>
      </p:pic>
      <p:sp>
        <p:nvSpPr>
          <p:cNvPr id="3" name="AutoShape 2" descr="Image result for ACCEND framework images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375921" y="2702823"/>
            <a:ext cx="13350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F318EA-DF25-C546-3254-C55920C0B4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80" t="19959" r="11070"/>
          <a:stretch/>
        </p:blipFill>
        <p:spPr>
          <a:xfrm>
            <a:off x="1961828" y="1878896"/>
            <a:ext cx="4042231" cy="3350304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729B70-BE2A-A091-C33E-606F80F6B4A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053" t="20487" r="5920"/>
          <a:stretch/>
        </p:blipFill>
        <p:spPr>
          <a:xfrm>
            <a:off x="6180226" y="1878896"/>
            <a:ext cx="4141317" cy="3350304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679575" y="5458475"/>
            <a:ext cx="4057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Family history of ≥ 3 relatives with cancer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0566" y="5445224"/>
            <a:ext cx="3922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Cancer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Dx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relative &lt; 50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of age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35760" y="591979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234 people with both of the above</a:t>
            </a:r>
          </a:p>
          <a:p>
            <a:r>
              <a:rPr lang="en-GB" sz="2400" dirty="0"/>
              <a:t>16 patients met Amsterdam criteria</a:t>
            </a:r>
          </a:p>
        </p:txBody>
      </p:sp>
    </p:spTree>
    <p:extLst>
      <p:ext uri="{BB962C8B-B14F-4D97-AF65-F5344CB8AC3E}">
        <p14:creationId xmlns:p14="http://schemas.microsoft.com/office/powerpoint/2010/main" val="141414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72"/>
    </mc:Choice>
    <mc:Fallback xmlns="">
      <p:transition spd="slow" advTm="5817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7306671928F44AB3EE15FEE956F8E" ma:contentTypeVersion="13" ma:contentTypeDescription="Create a new document." ma:contentTypeScope="" ma:versionID="877f7c6bdb8d188452d9b6086324baa4">
  <xsd:schema xmlns:xsd="http://www.w3.org/2001/XMLSchema" xmlns:xs="http://www.w3.org/2001/XMLSchema" xmlns:p="http://schemas.microsoft.com/office/2006/metadata/properties" xmlns:ns3="32e54fc5-74a1-485d-904d-762168e4ba80" xmlns:ns4="d2e3d579-e63a-4e1a-92d3-d20d22b0ec6f" targetNamespace="http://schemas.microsoft.com/office/2006/metadata/properties" ma:root="true" ma:fieldsID="482e1295c68830ebe3ebb668ecd8c726" ns3:_="" ns4:_="">
    <xsd:import namespace="32e54fc5-74a1-485d-904d-762168e4ba80"/>
    <xsd:import namespace="d2e3d579-e63a-4e1a-92d3-d20d22b0ec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e54fc5-74a1-485d-904d-762168e4b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e3d579-e63a-4e1a-92d3-d20d22b0ec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2e54fc5-74a1-485d-904d-762168e4ba80" xsi:nil="true"/>
  </documentManagement>
</p:properties>
</file>

<file path=customXml/itemProps1.xml><?xml version="1.0" encoding="utf-8"?>
<ds:datastoreItem xmlns:ds="http://schemas.openxmlformats.org/officeDocument/2006/customXml" ds:itemID="{4BAC5D05-991A-4BD9-A5C0-D361779D6F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e54fc5-74a1-485d-904d-762168e4ba80"/>
    <ds:schemaRef ds:uri="d2e3d579-e63a-4e1a-92d3-d20d22b0ec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CBA376-BE97-4300-81F2-E80E70C4AF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04E58F-C190-4826-A371-F3BFA95E28D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d2e3d579-e63a-4e1a-92d3-d20d22b0ec6f"/>
    <ds:schemaRef ds:uri="32e54fc5-74a1-485d-904d-762168e4ba8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848</Words>
  <Application>Microsoft Office PowerPoint</Application>
  <PresentationFormat>Widescreen</PresentationFormat>
  <Paragraphs>112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Lynch syndrome update</vt:lpstr>
      <vt:lpstr>Lynch Syndrome - business as usual</vt:lpstr>
      <vt:lpstr>Transition to business as usual</vt:lpstr>
      <vt:lpstr>Mainstreaming Hospitals</vt:lpstr>
      <vt:lpstr>Regional Expert network</vt:lpstr>
      <vt:lpstr>Successes</vt:lpstr>
      <vt:lpstr>Remedy – GP practice guidance on  referral to clinical genetics</vt:lpstr>
      <vt:lpstr> How to find the patients with   familial cancer predisposition syndrome?              </vt:lpstr>
      <vt:lpstr>Results              survey sent to 8653 pts, 1401 responses (20.4%)   </vt:lpstr>
      <vt:lpstr>Aspirin prescribing in LS</vt:lpstr>
      <vt:lpstr>    My Sunrise App  </vt:lpstr>
    </vt:vector>
  </TitlesOfParts>
  <Company>University of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Lynch syndrome update</dc:title>
  <dc:creator>Adam Chambers</dc:creator>
  <cp:lastModifiedBy>Helen Dunderdale</cp:lastModifiedBy>
  <cp:revision>12</cp:revision>
  <dcterms:created xsi:type="dcterms:W3CDTF">2024-04-29T12:26:01Z</dcterms:created>
  <dcterms:modified xsi:type="dcterms:W3CDTF">2024-05-02T10:54:51Z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0x010100DE57306671928F44AB3EE15FEE956F8E</vt:lpwstr>
  </property>
</Properties>
</file>