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9" r:id="rId6"/>
  </p:sldMasterIdLst>
  <p:sldIdLst>
    <p:sldId id="458" r:id="rId7"/>
    <p:sldId id="260" r:id="rId8"/>
    <p:sldId id="262" r:id="rId9"/>
    <p:sldId id="459" r:id="rId10"/>
    <p:sldId id="283" r:id="rId11"/>
    <p:sldId id="285" r:id="rId12"/>
    <p:sldId id="263" r:id="rId13"/>
    <p:sldId id="460" r:id="rId14"/>
    <p:sldId id="261" r:id="rId15"/>
    <p:sldId id="257" r:id="rId16"/>
    <p:sldId id="2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6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4.jpe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16.sv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12.svg"/><Relationship Id="rId5" Type="http://schemas.openxmlformats.org/officeDocument/2006/relationships/image" Target="../media/image4.jpeg"/><Relationship Id="rId15" Type="http://schemas.openxmlformats.org/officeDocument/2006/relationships/image" Target="../media/image18.sv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svg"/><Relationship Id="rId14" Type="http://schemas.openxmlformats.org/officeDocument/2006/relationships/image" Target="../media/image17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16.sv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4.jpeg"/><Relationship Id="rId10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10.sv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2.svg"/><Relationship Id="rId3" Type="http://schemas.openxmlformats.org/officeDocument/2006/relationships/image" Target="../media/image5.pn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12.svg"/><Relationship Id="rId5" Type="http://schemas.openxmlformats.org/officeDocument/2006/relationships/image" Target="../media/image4.jpe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sv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82653-8008-2CBA-3223-DE2825F7D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AE2B87-541F-ADC3-51D3-807376B5F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A93AE-6626-0555-0FA3-2ECD820DA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E41C-0BF4-4F18-868C-49BF36BA29EE}" type="datetimeFigureOut">
              <a:rPr lang="en-GB" smtClean="0"/>
              <a:t>03/05/2024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63365-0900-1FB0-7DAB-154AF4068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2699C-1F67-EF2B-A05A-B18825D4C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50BD-CE12-4DCC-859A-51D3CBEE9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286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A4F65-B7C9-787B-3FC8-549A8AB2B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AA1F36-2146-9A7A-D34B-22B8F0171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9F6AA-928E-86D6-C796-5DBB36F7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E41C-0BF4-4F18-868C-49BF36BA29EE}" type="datetimeFigureOut">
              <a:rPr lang="en-GB" smtClean="0"/>
              <a:t>03/05/2024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1BDB1-73FD-C919-8D98-85E6B1F8C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F3475-03F5-61B1-386C-46EA46B2D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50BD-CE12-4DCC-859A-51D3CBEE9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702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A8E780-C3E7-461B-5AB4-F5DBE864AC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1AAF1B-BE3B-2E8E-29D1-481D843DE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E8276-1E86-0ECF-B55F-8F6A4DD4B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E41C-0BF4-4F18-868C-49BF36BA29EE}" type="datetimeFigureOut">
              <a:rPr lang="en-GB" smtClean="0"/>
              <a:t>03/05/2024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F2AF6-4C08-D6AC-E22C-85C4DC1B1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A2382-12D3-2594-46C5-B528F4EEB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50BD-CE12-4DCC-859A-51D3CBEE9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399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0E16CF-4479-4B2E-91AB-F7CCA1F42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5215" r="3181"/>
          <a:stretch/>
        </p:blipFill>
        <p:spPr>
          <a:xfrm>
            <a:off x="-551" y="6343713"/>
            <a:ext cx="11952000" cy="54167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645DE1D-8097-F64D-A8B1-1F7C8555D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844825"/>
            <a:ext cx="10363200" cy="94733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A246E11-0474-FD40-91E1-4CCF4D51F0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212978"/>
            <a:ext cx="8534400" cy="6056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DD6FDCE-7AC5-EA49-B078-C2C947EC62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369709"/>
            <a:ext cx="3869664" cy="1043071"/>
          </a:xfrm>
          <a:prstGeom prst="rect">
            <a:avLst/>
          </a:prstGeom>
        </p:spPr>
      </p:pic>
      <p:pic>
        <p:nvPicPr>
          <p:cNvPr id="6" name="Picture 5" descr="Z:\Brand &amp; Templates\Brand Guidelines 2018 onwards\Brand Guidelines 2018\Final designs\Icons\NHS Blue one colour\Brunel building.png">
            <a:extLst>
              <a:ext uri="{FF2B5EF4-FFF2-40B4-BE49-F238E27FC236}">
                <a16:creationId xmlns:a16="http://schemas.microsoft.com/office/drawing/2014/main" id="{8E4BEA2C-F8D7-4A6B-AEF1-2A27CD079A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845"/>
            <a:ext cx="6005264" cy="225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HSNBT_logo.jpg">
            <a:extLst>
              <a:ext uri="{FF2B5EF4-FFF2-40B4-BE49-F238E27FC236}">
                <a16:creationId xmlns:a16="http://schemas.microsoft.com/office/drawing/2014/main" id="{D8595BA3-C094-1532-EBF4-81F6D1E328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926" y="71354"/>
            <a:ext cx="1532524" cy="95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932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C90C4E-5179-417F-BC99-31C8424416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5215" r="3181"/>
          <a:stretch/>
        </p:blipFill>
        <p:spPr>
          <a:xfrm>
            <a:off x="-551" y="6343713"/>
            <a:ext cx="11952000" cy="541673"/>
          </a:xfrm>
          <a:prstGeom prst="rect">
            <a:avLst/>
          </a:prstGeom>
        </p:spPr>
      </p:pic>
      <p:pic>
        <p:nvPicPr>
          <p:cNvPr id="5" name="Picture 4" descr="NHSNBT_logo.jpg">
            <a:extLst>
              <a:ext uri="{FF2B5EF4-FFF2-40B4-BE49-F238E27FC236}">
                <a16:creationId xmlns:a16="http://schemas.microsoft.com/office/drawing/2014/main" id="{CFFBFB2F-1A47-923C-0B05-281C714C44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926" y="71354"/>
            <a:ext cx="1532524" cy="95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874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>
                <a:solidFill>
                  <a:srgbClr val="005EB8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6E742B-2EA9-404B-9D57-E582D79200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5215" r="3181"/>
          <a:stretch/>
        </p:blipFill>
        <p:spPr>
          <a:xfrm>
            <a:off x="-551" y="6343713"/>
            <a:ext cx="11952000" cy="541673"/>
          </a:xfrm>
          <a:prstGeom prst="rect">
            <a:avLst/>
          </a:prstGeom>
        </p:spPr>
      </p:pic>
      <p:pic>
        <p:nvPicPr>
          <p:cNvPr id="4" name="Picture 3" descr="NHSNBT_logo.jpg">
            <a:extLst>
              <a:ext uri="{FF2B5EF4-FFF2-40B4-BE49-F238E27FC236}">
                <a16:creationId xmlns:a16="http://schemas.microsoft.com/office/drawing/2014/main" id="{83A762B3-404B-FDC3-9CB4-616B093675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926" y="198379"/>
            <a:ext cx="1532524" cy="69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509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32E6BE-943C-4B64-9524-B897D55BFD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5215" r="3181"/>
          <a:stretch/>
        </p:blipFill>
        <p:spPr>
          <a:xfrm>
            <a:off x="-551" y="6343713"/>
            <a:ext cx="11952000" cy="541673"/>
          </a:xfrm>
          <a:prstGeom prst="rect">
            <a:avLst/>
          </a:prstGeom>
        </p:spPr>
      </p:pic>
      <p:pic>
        <p:nvPicPr>
          <p:cNvPr id="5" name="Picture 4" descr="NHSNBT_logo.jpg">
            <a:extLst>
              <a:ext uri="{FF2B5EF4-FFF2-40B4-BE49-F238E27FC236}">
                <a16:creationId xmlns:a16="http://schemas.microsoft.com/office/drawing/2014/main" id="{1AC5D0F7-C19F-F526-F020-17A435847B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926" y="198379"/>
            <a:ext cx="1532524" cy="69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604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164BC8-0AA8-45E2-9D36-C1FC894DA7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5215" r="3181"/>
          <a:stretch/>
        </p:blipFill>
        <p:spPr>
          <a:xfrm>
            <a:off x="-551" y="6343713"/>
            <a:ext cx="11952000" cy="541673"/>
          </a:xfrm>
          <a:prstGeom prst="rect">
            <a:avLst/>
          </a:prstGeom>
        </p:spPr>
      </p:pic>
      <p:pic>
        <p:nvPicPr>
          <p:cNvPr id="3" name="Picture 2" descr="NHSNBT_logo.jpg">
            <a:extLst>
              <a:ext uri="{FF2B5EF4-FFF2-40B4-BE49-F238E27FC236}">
                <a16:creationId xmlns:a16="http://schemas.microsoft.com/office/drawing/2014/main" id="{9F5D5E59-460B-9B87-7FAD-74118495A0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926" y="198379"/>
            <a:ext cx="1532524" cy="69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135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0101FB-CAB4-4890-9402-32802CC98E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5215" r="3181"/>
          <a:stretch/>
        </p:blipFill>
        <p:spPr>
          <a:xfrm>
            <a:off x="-551" y="6343713"/>
            <a:ext cx="11952000" cy="541673"/>
          </a:xfrm>
          <a:prstGeom prst="rect">
            <a:avLst/>
          </a:prstGeom>
        </p:spPr>
      </p:pic>
      <p:pic>
        <p:nvPicPr>
          <p:cNvPr id="2" name="Picture 1" descr="NHSNBT_logo.jpg">
            <a:extLst>
              <a:ext uri="{FF2B5EF4-FFF2-40B4-BE49-F238E27FC236}">
                <a16:creationId xmlns:a16="http://schemas.microsoft.com/office/drawing/2014/main" id="{4673644A-61AC-3388-6B37-C0E45ECFA0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926" y="198379"/>
            <a:ext cx="1532524" cy="69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974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ED1D05-E8F8-4C2D-AC0C-CCE7DFFEF2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5215" r="3181"/>
          <a:stretch/>
        </p:blipFill>
        <p:spPr>
          <a:xfrm>
            <a:off x="-551" y="6343713"/>
            <a:ext cx="11952000" cy="541673"/>
          </a:xfrm>
          <a:prstGeom prst="rect">
            <a:avLst/>
          </a:prstGeom>
        </p:spPr>
      </p:pic>
      <p:pic>
        <p:nvPicPr>
          <p:cNvPr id="5" name="Picture 4" descr="NHSNBT_logo.jpg">
            <a:extLst>
              <a:ext uri="{FF2B5EF4-FFF2-40B4-BE49-F238E27FC236}">
                <a16:creationId xmlns:a16="http://schemas.microsoft.com/office/drawing/2014/main" id="{A155FA53-C6C6-1C3E-DFE9-B2C836D33B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926" y="198379"/>
            <a:ext cx="1532524" cy="69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764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F92972-DE98-4D2A-AA0C-6087581DC7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5215" r="3181"/>
          <a:stretch/>
        </p:blipFill>
        <p:spPr>
          <a:xfrm>
            <a:off x="-551" y="6343713"/>
            <a:ext cx="11952000" cy="541673"/>
          </a:xfrm>
          <a:prstGeom prst="rect">
            <a:avLst/>
          </a:prstGeom>
        </p:spPr>
      </p:pic>
      <p:pic>
        <p:nvPicPr>
          <p:cNvPr id="5" name="Picture 4" descr="NHSNBT_logo.jpg">
            <a:extLst>
              <a:ext uri="{FF2B5EF4-FFF2-40B4-BE49-F238E27FC236}">
                <a16:creationId xmlns:a16="http://schemas.microsoft.com/office/drawing/2014/main" id="{B29A1A27-CC87-0C82-5B9D-30925B4602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926" y="198379"/>
            <a:ext cx="1532524" cy="69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129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47D64-7B35-FA00-9133-1C4F6C3C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A5E86-5012-0407-1DCD-2CD20A5AF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161FE-74BD-C118-B8A3-3F377A1BB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E41C-0BF4-4F18-868C-49BF36BA29EE}" type="datetimeFigureOut">
              <a:rPr lang="en-GB" smtClean="0"/>
              <a:t>03/05/2024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CB64D-FC0D-6BF0-EE24-456FEE430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B93C4-885D-DCCA-C0DA-69FF110BB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50BD-CE12-4DCC-859A-51D3CBEE9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98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D1F362-75A6-4F1B-8309-E454C27CED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5215" r="3181"/>
          <a:stretch/>
        </p:blipFill>
        <p:spPr>
          <a:xfrm>
            <a:off x="-551" y="6343713"/>
            <a:ext cx="11952000" cy="541673"/>
          </a:xfrm>
          <a:prstGeom prst="rect">
            <a:avLst/>
          </a:prstGeom>
        </p:spPr>
      </p:pic>
      <p:pic>
        <p:nvPicPr>
          <p:cNvPr id="4" name="Picture 3" descr="NHSNBT_logo.jpg">
            <a:extLst>
              <a:ext uri="{FF2B5EF4-FFF2-40B4-BE49-F238E27FC236}">
                <a16:creationId xmlns:a16="http://schemas.microsoft.com/office/drawing/2014/main" id="{0EF5513E-79D6-85E0-546E-C4CBE70A7B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926" y="198379"/>
            <a:ext cx="1532524" cy="69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149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0E16CF-4479-4B2E-91AB-F7CCA1F42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5215" r="3181"/>
          <a:stretch/>
        </p:blipFill>
        <p:spPr>
          <a:xfrm>
            <a:off x="-551" y="6343713"/>
            <a:ext cx="11952000" cy="54167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645DE1D-8097-F64D-A8B1-1F7C8555D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844825"/>
            <a:ext cx="10363200" cy="94733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A246E11-0474-FD40-91E1-4CCF4D51F0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212978"/>
            <a:ext cx="8534400" cy="6056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DD6FDCE-7AC5-EA49-B078-C2C947EC62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369709"/>
            <a:ext cx="3869664" cy="1043071"/>
          </a:xfrm>
          <a:prstGeom prst="rect">
            <a:avLst/>
          </a:prstGeom>
        </p:spPr>
      </p:pic>
      <p:pic>
        <p:nvPicPr>
          <p:cNvPr id="6" name="Picture 5" descr="Z:\Brand &amp; Templates\Brand Guidelines 2018 onwards\Brand Guidelines 2018\Final designs\Icons\NHS Blue one colour\Brunel building.png">
            <a:extLst>
              <a:ext uri="{FF2B5EF4-FFF2-40B4-BE49-F238E27FC236}">
                <a16:creationId xmlns:a16="http://schemas.microsoft.com/office/drawing/2014/main" id="{8E4BEA2C-F8D7-4A6B-AEF1-2A27CD079A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4054579"/>
            <a:ext cx="6005264" cy="225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NHSNBT_logo.jpg">
            <a:extLst>
              <a:ext uri="{FF2B5EF4-FFF2-40B4-BE49-F238E27FC236}">
                <a16:creationId xmlns:a16="http://schemas.microsoft.com/office/drawing/2014/main" id="{F06C901C-D77B-4009-BCBD-C2FF4759AC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619" y="182565"/>
            <a:ext cx="1502834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CB0D499-2C89-618E-8380-AFD69DB1472C}"/>
              </a:ext>
            </a:extLst>
          </p:cNvPr>
          <p:cNvGrpSpPr/>
          <p:nvPr userDrawn="1"/>
        </p:nvGrpSpPr>
        <p:grpSpPr>
          <a:xfrm>
            <a:off x="6280769" y="4795280"/>
            <a:ext cx="1186245" cy="896088"/>
            <a:chOff x="3895344" y="1887752"/>
            <a:chExt cx="1353312" cy="136799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D9F6CC7-8F17-CA3D-E936-4176916EE4FE}"/>
                </a:ext>
              </a:extLst>
            </p:cNvPr>
            <p:cNvSpPr/>
            <p:nvPr/>
          </p:nvSpPr>
          <p:spPr>
            <a:xfrm>
              <a:off x="3895344" y="1887752"/>
              <a:ext cx="1353312" cy="136799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4" name="Graphic 3" descr="Thought bubble with solid fill">
              <a:extLst>
                <a:ext uri="{FF2B5EF4-FFF2-40B4-BE49-F238E27FC236}">
                  <a16:creationId xmlns:a16="http://schemas.microsoft.com/office/drawing/2014/main" id="{E163F043-82A0-4C02-F140-C15DAE7C0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071421" y="2057815"/>
              <a:ext cx="1027868" cy="1027868"/>
            </a:xfrm>
            <a:prstGeom prst="rect">
              <a:avLst/>
            </a:prstGeom>
          </p:spPr>
        </p:pic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6C552946-47DF-F02D-F5FD-7158BDC55524}"/>
              </a:ext>
            </a:extLst>
          </p:cNvPr>
          <p:cNvSpPr/>
          <p:nvPr userDrawn="1"/>
        </p:nvSpPr>
        <p:spPr>
          <a:xfrm>
            <a:off x="7763469" y="4795280"/>
            <a:ext cx="1186245" cy="89608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" name="Graphic 8" descr="Run with solid fill">
            <a:extLst>
              <a:ext uri="{FF2B5EF4-FFF2-40B4-BE49-F238E27FC236}">
                <a16:creationId xmlns:a16="http://schemas.microsoft.com/office/drawing/2014/main" id="{4EBC9C7A-A940-806D-A101-582E612487F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88884" y="4927464"/>
            <a:ext cx="851374" cy="63853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2400249-00FD-4144-93EB-0A8AC6CE382B}"/>
              </a:ext>
            </a:extLst>
          </p:cNvPr>
          <p:cNvSpPr/>
          <p:nvPr userDrawn="1"/>
        </p:nvSpPr>
        <p:spPr>
          <a:xfrm>
            <a:off x="9246170" y="4787577"/>
            <a:ext cx="1186245" cy="89608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4" name="Graphic 13" descr="Group brainstorm with solid fill">
            <a:extLst>
              <a:ext uri="{FF2B5EF4-FFF2-40B4-BE49-F238E27FC236}">
                <a16:creationId xmlns:a16="http://schemas.microsoft.com/office/drawing/2014/main" id="{32FFC9D5-6D28-671C-4A87-5B095BA5064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59877" y="4817841"/>
            <a:ext cx="970048" cy="727536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AC30B1D-1764-4871-1562-1CACF8EBD265}"/>
              </a:ext>
            </a:extLst>
          </p:cNvPr>
          <p:cNvSpPr/>
          <p:nvPr userDrawn="1"/>
        </p:nvSpPr>
        <p:spPr>
          <a:xfrm>
            <a:off x="10728869" y="4795280"/>
            <a:ext cx="1186245" cy="89608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2F2F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6" name="Graphic 15" descr="Confused person with solid fill">
            <a:extLst>
              <a:ext uri="{FF2B5EF4-FFF2-40B4-BE49-F238E27FC236}">
                <a16:creationId xmlns:a16="http://schemas.microsoft.com/office/drawing/2014/main" id="{36C60BC2-BB75-658D-FFBE-9D03C44A6C9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875974" y="4906049"/>
            <a:ext cx="899401" cy="67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53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0E16CF-4479-4B2E-91AB-F7CCA1F42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5215" r="3181"/>
          <a:stretch/>
        </p:blipFill>
        <p:spPr>
          <a:xfrm>
            <a:off x="-551" y="6343713"/>
            <a:ext cx="11952000" cy="54167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645DE1D-8097-F64D-A8B1-1F7C8555D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844825"/>
            <a:ext cx="10363200" cy="94733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A246E11-0474-FD40-91E1-4CCF4D51F0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212978"/>
            <a:ext cx="8534400" cy="6056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DD6FDCE-7AC5-EA49-B078-C2C947EC62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369709"/>
            <a:ext cx="3869664" cy="1043071"/>
          </a:xfrm>
          <a:prstGeom prst="rect">
            <a:avLst/>
          </a:prstGeom>
        </p:spPr>
      </p:pic>
      <p:pic>
        <p:nvPicPr>
          <p:cNvPr id="6" name="Picture 5" descr="Z:\Brand &amp; Templates\Brand Guidelines 2018 onwards\Brand Guidelines 2018\Final designs\Icons\NHS Blue one colour\Brunel building.png">
            <a:extLst>
              <a:ext uri="{FF2B5EF4-FFF2-40B4-BE49-F238E27FC236}">
                <a16:creationId xmlns:a16="http://schemas.microsoft.com/office/drawing/2014/main" id="{8E4BEA2C-F8D7-4A6B-AEF1-2A27CD079A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4054579"/>
            <a:ext cx="6005264" cy="225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NHSNBT_logo.jpg">
            <a:extLst>
              <a:ext uri="{FF2B5EF4-FFF2-40B4-BE49-F238E27FC236}">
                <a16:creationId xmlns:a16="http://schemas.microsoft.com/office/drawing/2014/main" id="{F06C901C-D77B-4009-BCBD-C2FF4759AC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619" y="182565"/>
            <a:ext cx="1502834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CB0D499-2C89-618E-8380-AFD69DB1472C}"/>
              </a:ext>
            </a:extLst>
          </p:cNvPr>
          <p:cNvGrpSpPr/>
          <p:nvPr userDrawn="1"/>
        </p:nvGrpSpPr>
        <p:grpSpPr>
          <a:xfrm>
            <a:off x="6280769" y="4795280"/>
            <a:ext cx="1186245" cy="896088"/>
            <a:chOff x="3895344" y="1887752"/>
            <a:chExt cx="1353312" cy="136799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D9F6CC7-8F17-CA3D-E936-4176916EE4FE}"/>
                </a:ext>
              </a:extLst>
            </p:cNvPr>
            <p:cNvSpPr/>
            <p:nvPr/>
          </p:nvSpPr>
          <p:spPr>
            <a:xfrm>
              <a:off x="3895344" y="1887752"/>
              <a:ext cx="1353312" cy="136799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4" name="Graphic 3" descr="Thought bubble with solid fill">
              <a:extLst>
                <a:ext uri="{FF2B5EF4-FFF2-40B4-BE49-F238E27FC236}">
                  <a16:creationId xmlns:a16="http://schemas.microsoft.com/office/drawing/2014/main" id="{E163F043-82A0-4C02-F140-C15DAE7C0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071421" y="2057815"/>
              <a:ext cx="1027868" cy="1027868"/>
            </a:xfrm>
            <a:prstGeom prst="rect">
              <a:avLst/>
            </a:prstGeom>
          </p:spPr>
        </p:pic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6C552946-47DF-F02D-F5FD-7158BDC55524}"/>
              </a:ext>
            </a:extLst>
          </p:cNvPr>
          <p:cNvSpPr/>
          <p:nvPr userDrawn="1"/>
        </p:nvSpPr>
        <p:spPr>
          <a:xfrm>
            <a:off x="7763469" y="4795280"/>
            <a:ext cx="1186245" cy="89608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" name="Graphic 8" descr="Run with solid fill">
            <a:extLst>
              <a:ext uri="{FF2B5EF4-FFF2-40B4-BE49-F238E27FC236}">
                <a16:creationId xmlns:a16="http://schemas.microsoft.com/office/drawing/2014/main" id="{4EBC9C7A-A940-806D-A101-582E612487F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88884" y="4927464"/>
            <a:ext cx="851374" cy="63853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2400249-00FD-4144-93EB-0A8AC6CE382B}"/>
              </a:ext>
            </a:extLst>
          </p:cNvPr>
          <p:cNvSpPr/>
          <p:nvPr userDrawn="1"/>
        </p:nvSpPr>
        <p:spPr>
          <a:xfrm>
            <a:off x="9246170" y="4787577"/>
            <a:ext cx="1186245" cy="89608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4" name="Graphic 13" descr="Group brainstorm with solid fill">
            <a:extLst>
              <a:ext uri="{FF2B5EF4-FFF2-40B4-BE49-F238E27FC236}">
                <a16:creationId xmlns:a16="http://schemas.microsoft.com/office/drawing/2014/main" id="{32FFC9D5-6D28-671C-4A87-5B095BA5064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59877" y="4817841"/>
            <a:ext cx="970048" cy="727536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AC30B1D-1764-4871-1562-1CACF8EBD265}"/>
              </a:ext>
            </a:extLst>
          </p:cNvPr>
          <p:cNvSpPr/>
          <p:nvPr userDrawn="1"/>
        </p:nvSpPr>
        <p:spPr>
          <a:xfrm>
            <a:off x="10728869" y="4795280"/>
            <a:ext cx="1186245" cy="89608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2F2F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6" name="Graphic 15" descr="Confused person with solid fill">
            <a:extLst>
              <a:ext uri="{FF2B5EF4-FFF2-40B4-BE49-F238E27FC236}">
                <a16:creationId xmlns:a16="http://schemas.microsoft.com/office/drawing/2014/main" id="{36C60BC2-BB75-658D-FFBE-9D03C44A6C9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875974" y="4906049"/>
            <a:ext cx="899401" cy="67455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762FE044-1674-C637-F445-CB93830967E2}"/>
              </a:ext>
            </a:extLst>
          </p:cNvPr>
          <p:cNvSpPr/>
          <p:nvPr userDrawn="1"/>
        </p:nvSpPr>
        <p:spPr>
          <a:xfrm>
            <a:off x="7763469" y="4790368"/>
            <a:ext cx="1186245" cy="896088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Graphic 17" descr="Run with solid fill">
            <a:extLst>
              <a:ext uri="{FF2B5EF4-FFF2-40B4-BE49-F238E27FC236}">
                <a16:creationId xmlns:a16="http://schemas.microsoft.com/office/drawing/2014/main" id="{2CCAD52B-9624-DDD1-17DE-A5A81C2EE15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88887" y="4922553"/>
            <a:ext cx="851374" cy="63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59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0E16CF-4479-4B2E-91AB-F7CCA1F42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5215" r="3181"/>
          <a:stretch/>
        </p:blipFill>
        <p:spPr>
          <a:xfrm>
            <a:off x="-551" y="6343713"/>
            <a:ext cx="11952000" cy="54167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645DE1D-8097-F64D-A8B1-1F7C8555D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844825"/>
            <a:ext cx="10363200" cy="94733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A246E11-0474-FD40-91E1-4CCF4D51F0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212978"/>
            <a:ext cx="8534400" cy="6056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DD6FDCE-7AC5-EA49-B078-C2C947EC62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369709"/>
            <a:ext cx="3869664" cy="1043071"/>
          </a:xfrm>
          <a:prstGeom prst="rect">
            <a:avLst/>
          </a:prstGeom>
        </p:spPr>
      </p:pic>
      <p:pic>
        <p:nvPicPr>
          <p:cNvPr id="6" name="Picture 5" descr="Z:\Brand &amp; Templates\Brand Guidelines 2018 onwards\Brand Guidelines 2018\Final designs\Icons\NHS Blue one colour\Brunel building.png">
            <a:extLst>
              <a:ext uri="{FF2B5EF4-FFF2-40B4-BE49-F238E27FC236}">
                <a16:creationId xmlns:a16="http://schemas.microsoft.com/office/drawing/2014/main" id="{8E4BEA2C-F8D7-4A6B-AEF1-2A27CD079A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4054579"/>
            <a:ext cx="6005264" cy="225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NHSNBT_logo.jpg">
            <a:extLst>
              <a:ext uri="{FF2B5EF4-FFF2-40B4-BE49-F238E27FC236}">
                <a16:creationId xmlns:a16="http://schemas.microsoft.com/office/drawing/2014/main" id="{F06C901C-D77B-4009-BCBD-C2FF4759AC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619" y="182565"/>
            <a:ext cx="1502834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CB0D499-2C89-618E-8380-AFD69DB1472C}"/>
              </a:ext>
            </a:extLst>
          </p:cNvPr>
          <p:cNvGrpSpPr/>
          <p:nvPr userDrawn="1"/>
        </p:nvGrpSpPr>
        <p:grpSpPr>
          <a:xfrm>
            <a:off x="6280769" y="4795280"/>
            <a:ext cx="1186245" cy="896088"/>
            <a:chOff x="3895344" y="1887752"/>
            <a:chExt cx="1353312" cy="136799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D9F6CC7-8F17-CA3D-E936-4176916EE4FE}"/>
                </a:ext>
              </a:extLst>
            </p:cNvPr>
            <p:cNvSpPr/>
            <p:nvPr/>
          </p:nvSpPr>
          <p:spPr>
            <a:xfrm>
              <a:off x="3895344" y="1887752"/>
              <a:ext cx="1353312" cy="136799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4" name="Graphic 3" descr="Thought bubble with solid fill">
              <a:extLst>
                <a:ext uri="{FF2B5EF4-FFF2-40B4-BE49-F238E27FC236}">
                  <a16:creationId xmlns:a16="http://schemas.microsoft.com/office/drawing/2014/main" id="{E163F043-82A0-4C02-F140-C15DAE7C0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071421" y="2057815"/>
              <a:ext cx="1027868" cy="1027868"/>
            </a:xfrm>
            <a:prstGeom prst="rect">
              <a:avLst/>
            </a:prstGeom>
          </p:spPr>
        </p:pic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6C552946-47DF-F02D-F5FD-7158BDC55524}"/>
              </a:ext>
            </a:extLst>
          </p:cNvPr>
          <p:cNvSpPr/>
          <p:nvPr userDrawn="1"/>
        </p:nvSpPr>
        <p:spPr>
          <a:xfrm>
            <a:off x="7763469" y="4795280"/>
            <a:ext cx="1186245" cy="89608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" name="Graphic 8" descr="Run with solid fill">
            <a:extLst>
              <a:ext uri="{FF2B5EF4-FFF2-40B4-BE49-F238E27FC236}">
                <a16:creationId xmlns:a16="http://schemas.microsoft.com/office/drawing/2014/main" id="{4EBC9C7A-A940-806D-A101-582E612487F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88884" y="4927464"/>
            <a:ext cx="851374" cy="63853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2400249-00FD-4144-93EB-0A8AC6CE382B}"/>
              </a:ext>
            </a:extLst>
          </p:cNvPr>
          <p:cNvSpPr/>
          <p:nvPr userDrawn="1"/>
        </p:nvSpPr>
        <p:spPr>
          <a:xfrm>
            <a:off x="9246170" y="4787577"/>
            <a:ext cx="1186245" cy="896088"/>
          </a:xfrm>
          <a:prstGeom prst="ellipse">
            <a:avLst/>
          </a:prstGeom>
          <a:solidFill>
            <a:schemeClr val="bg1"/>
          </a:solidFill>
          <a:ln w="57150">
            <a:solidFill>
              <a:srgbClr val="4F81BD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4" name="Graphic 13" descr="Group brainstorm with solid fill">
            <a:extLst>
              <a:ext uri="{FF2B5EF4-FFF2-40B4-BE49-F238E27FC236}">
                <a16:creationId xmlns:a16="http://schemas.microsoft.com/office/drawing/2014/main" id="{32FFC9D5-6D28-671C-4A87-5B095BA5064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59877" y="4817841"/>
            <a:ext cx="970048" cy="727536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AC30B1D-1764-4871-1562-1CACF8EBD265}"/>
              </a:ext>
            </a:extLst>
          </p:cNvPr>
          <p:cNvSpPr/>
          <p:nvPr userDrawn="1"/>
        </p:nvSpPr>
        <p:spPr>
          <a:xfrm>
            <a:off x="10728869" y="4795280"/>
            <a:ext cx="1186245" cy="89608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2F2F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6" name="Graphic 15" descr="Confused person with solid fill">
            <a:extLst>
              <a:ext uri="{FF2B5EF4-FFF2-40B4-BE49-F238E27FC236}">
                <a16:creationId xmlns:a16="http://schemas.microsoft.com/office/drawing/2014/main" id="{36C60BC2-BB75-658D-FFBE-9D03C44A6C9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875974" y="4906049"/>
            <a:ext cx="899401" cy="67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56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0E16CF-4479-4B2E-91AB-F7CCA1F42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5215" r="3181"/>
          <a:stretch/>
        </p:blipFill>
        <p:spPr>
          <a:xfrm>
            <a:off x="-551" y="6343713"/>
            <a:ext cx="11952000" cy="54167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645DE1D-8097-F64D-A8B1-1F7C8555D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844825"/>
            <a:ext cx="10363200" cy="94733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A246E11-0474-FD40-91E1-4CCF4D51F0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212978"/>
            <a:ext cx="8534400" cy="6056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DD6FDCE-7AC5-EA49-B078-C2C947EC62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369709"/>
            <a:ext cx="3869664" cy="1043071"/>
          </a:xfrm>
          <a:prstGeom prst="rect">
            <a:avLst/>
          </a:prstGeom>
        </p:spPr>
      </p:pic>
      <p:pic>
        <p:nvPicPr>
          <p:cNvPr id="6" name="Picture 5" descr="Z:\Brand &amp; Templates\Brand Guidelines 2018 onwards\Brand Guidelines 2018\Final designs\Icons\NHS Blue one colour\Brunel building.png">
            <a:extLst>
              <a:ext uri="{FF2B5EF4-FFF2-40B4-BE49-F238E27FC236}">
                <a16:creationId xmlns:a16="http://schemas.microsoft.com/office/drawing/2014/main" id="{8E4BEA2C-F8D7-4A6B-AEF1-2A27CD079A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4054579"/>
            <a:ext cx="6005264" cy="225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NHSNBT_logo.jpg">
            <a:extLst>
              <a:ext uri="{FF2B5EF4-FFF2-40B4-BE49-F238E27FC236}">
                <a16:creationId xmlns:a16="http://schemas.microsoft.com/office/drawing/2014/main" id="{F06C901C-D77B-4009-BCBD-C2FF4759AC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619" y="182565"/>
            <a:ext cx="1502834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CB0D499-2C89-618E-8380-AFD69DB1472C}"/>
              </a:ext>
            </a:extLst>
          </p:cNvPr>
          <p:cNvGrpSpPr/>
          <p:nvPr userDrawn="1"/>
        </p:nvGrpSpPr>
        <p:grpSpPr>
          <a:xfrm>
            <a:off x="6280769" y="4795280"/>
            <a:ext cx="1186245" cy="896088"/>
            <a:chOff x="3895344" y="1887752"/>
            <a:chExt cx="1353312" cy="136799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D9F6CC7-8F17-CA3D-E936-4176916EE4FE}"/>
                </a:ext>
              </a:extLst>
            </p:cNvPr>
            <p:cNvSpPr/>
            <p:nvPr/>
          </p:nvSpPr>
          <p:spPr>
            <a:xfrm>
              <a:off x="3895344" y="1887752"/>
              <a:ext cx="1353312" cy="136799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4" name="Graphic 3" descr="Thought bubble with solid fill">
              <a:extLst>
                <a:ext uri="{FF2B5EF4-FFF2-40B4-BE49-F238E27FC236}">
                  <a16:creationId xmlns:a16="http://schemas.microsoft.com/office/drawing/2014/main" id="{E163F043-82A0-4C02-F140-C15DAE7C0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071421" y="2057815"/>
              <a:ext cx="1027868" cy="1027868"/>
            </a:xfrm>
            <a:prstGeom prst="rect">
              <a:avLst/>
            </a:prstGeom>
          </p:spPr>
        </p:pic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6C552946-47DF-F02D-F5FD-7158BDC55524}"/>
              </a:ext>
            </a:extLst>
          </p:cNvPr>
          <p:cNvSpPr/>
          <p:nvPr userDrawn="1"/>
        </p:nvSpPr>
        <p:spPr>
          <a:xfrm>
            <a:off x="7763469" y="4795280"/>
            <a:ext cx="1186245" cy="89608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" name="Graphic 8" descr="Run with solid fill">
            <a:extLst>
              <a:ext uri="{FF2B5EF4-FFF2-40B4-BE49-F238E27FC236}">
                <a16:creationId xmlns:a16="http://schemas.microsoft.com/office/drawing/2014/main" id="{4EBC9C7A-A940-806D-A101-582E612487F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88884" y="4927464"/>
            <a:ext cx="851374" cy="63853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2400249-00FD-4144-93EB-0A8AC6CE382B}"/>
              </a:ext>
            </a:extLst>
          </p:cNvPr>
          <p:cNvSpPr/>
          <p:nvPr userDrawn="1"/>
        </p:nvSpPr>
        <p:spPr>
          <a:xfrm>
            <a:off x="9246170" y="4787577"/>
            <a:ext cx="1186245" cy="89608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4" name="Graphic 13" descr="Group brainstorm with solid fill">
            <a:extLst>
              <a:ext uri="{FF2B5EF4-FFF2-40B4-BE49-F238E27FC236}">
                <a16:creationId xmlns:a16="http://schemas.microsoft.com/office/drawing/2014/main" id="{32FFC9D5-6D28-671C-4A87-5B095BA5064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59877" y="4817841"/>
            <a:ext cx="970048" cy="727536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AC30B1D-1764-4871-1562-1CACF8EBD265}"/>
              </a:ext>
            </a:extLst>
          </p:cNvPr>
          <p:cNvSpPr/>
          <p:nvPr userDrawn="1"/>
        </p:nvSpPr>
        <p:spPr>
          <a:xfrm>
            <a:off x="10728869" y="4795280"/>
            <a:ext cx="1186245" cy="896088"/>
          </a:xfrm>
          <a:prstGeom prst="ellipse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6" name="Graphic 15" descr="Confused person with solid fill">
            <a:extLst>
              <a:ext uri="{FF2B5EF4-FFF2-40B4-BE49-F238E27FC236}">
                <a16:creationId xmlns:a16="http://schemas.microsoft.com/office/drawing/2014/main" id="{36C60BC2-BB75-658D-FFBE-9D03C44A6C9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875974" y="4906049"/>
            <a:ext cx="899401" cy="67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5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1597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00800"/>
            <a:ext cx="2844800" cy="365125"/>
          </a:xfrm>
          <a:prstGeom prst="rect">
            <a:avLst/>
          </a:prstGeom>
        </p:spPr>
        <p:txBody>
          <a:bodyPr/>
          <a:lstStyle/>
          <a:p>
            <a:fld id="{823FA77A-4AAA-40F7-8A98-1BD94D17DA46}" type="datetimeFigureOut">
              <a:rPr lang="en-GB" smtClean="0"/>
              <a:t>03/05/2024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4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4" y="6400800"/>
            <a:ext cx="2844800" cy="365125"/>
          </a:xfrm>
          <a:prstGeom prst="rect">
            <a:avLst/>
          </a:prstGeom>
        </p:spPr>
        <p:txBody>
          <a:bodyPr/>
          <a:lstStyle/>
          <a:p>
            <a:fld id="{19CC2FDA-C2C1-4338-B580-C6CF8EAC4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100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0E16CF-4479-4B2E-91AB-F7CCA1F42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5215" r="3181"/>
          <a:stretch/>
        </p:blipFill>
        <p:spPr>
          <a:xfrm>
            <a:off x="-551" y="6343713"/>
            <a:ext cx="11952000" cy="54167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645DE1D-8097-F64D-A8B1-1F7C8555D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844825"/>
            <a:ext cx="10363200" cy="94733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A246E11-0474-FD40-91E1-4CCF4D51F0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212978"/>
            <a:ext cx="8534400" cy="6056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DD6FDCE-7AC5-EA49-B078-C2C947EC62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369709"/>
            <a:ext cx="3869664" cy="1043071"/>
          </a:xfrm>
          <a:prstGeom prst="rect">
            <a:avLst/>
          </a:prstGeom>
        </p:spPr>
      </p:pic>
      <p:pic>
        <p:nvPicPr>
          <p:cNvPr id="6" name="Picture 5" descr="Z:\Brand &amp; Templates\Brand Guidelines 2018 onwards\Brand Guidelines 2018\Final designs\Icons\NHS Blue one colour\Brunel building.png">
            <a:extLst>
              <a:ext uri="{FF2B5EF4-FFF2-40B4-BE49-F238E27FC236}">
                <a16:creationId xmlns:a16="http://schemas.microsoft.com/office/drawing/2014/main" id="{8E4BEA2C-F8D7-4A6B-AEF1-2A27CD079A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4054579"/>
            <a:ext cx="6005264" cy="225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HSNBT_logo.jpg">
            <a:extLst>
              <a:ext uri="{FF2B5EF4-FFF2-40B4-BE49-F238E27FC236}">
                <a16:creationId xmlns:a16="http://schemas.microsoft.com/office/drawing/2014/main" id="{D8595BA3-C094-1532-EBF4-81F6D1E328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926" y="198379"/>
            <a:ext cx="1532524" cy="69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798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0E16CF-4479-4B2E-91AB-F7CCA1F42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5215" r="3181"/>
          <a:stretch/>
        </p:blipFill>
        <p:spPr>
          <a:xfrm>
            <a:off x="-551" y="6343713"/>
            <a:ext cx="11952000" cy="54167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645DE1D-8097-F64D-A8B1-1F7C8555D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844825"/>
            <a:ext cx="10363200" cy="94733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A246E11-0474-FD40-91E1-4CCF4D51F0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212978"/>
            <a:ext cx="8534400" cy="6056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DD6FDCE-7AC5-EA49-B078-C2C947EC62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369709"/>
            <a:ext cx="3869664" cy="1043071"/>
          </a:xfrm>
          <a:prstGeom prst="rect">
            <a:avLst/>
          </a:prstGeom>
        </p:spPr>
      </p:pic>
      <p:pic>
        <p:nvPicPr>
          <p:cNvPr id="6" name="Picture 5" descr="Z:\Brand &amp; Templates\Brand Guidelines 2018 onwards\Brand Guidelines 2018\Final designs\Icons\NHS Blue one colour\Brunel building.png">
            <a:extLst>
              <a:ext uri="{FF2B5EF4-FFF2-40B4-BE49-F238E27FC236}">
                <a16:creationId xmlns:a16="http://schemas.microsoft.com/office/drawing/2014/main" id="{8E4BEA2C-F8D7-4A6B-AEF1-2A27CD079A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4054579"/>
            <a:ext cx="6005264" cy="225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NHSNBT_logo.jpg">
            <a:extLst>
              <a:ext uri="{FF2B5EF4-FFF2-40B4-BE49-F238E27FC236}">
                <a16:creationId xmlns:a16="http://schemas.microsoft.com/office/drawing/2014/main" id="{F06C901C-D77B-4009-BCBD-C2FF4759AC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619" y="182565"/>
            <a:ext cx="1502834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273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647735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3C963-E51D-AE5F-70F2-73B3A823B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51204-0CAE-CF43-1DE2-599432195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8361A-6FB1-AD24-ECB8-6E7698872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E41C-0BF4-4F18-868C-49BF36BA29EE}" type="datetimeFigureOut">
              <a:rPr lang="en-GB" smtClean="0"/>
              <a:t>03/05/2024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6774C-7864-4984-D853-0A49913E7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77DC9-A255-B838-CB67-C770B3C80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50BD-CE12-4DCC-859A-51D3CBEE9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4985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CW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F11F7C0-69A7-5342-B021-D2083E1134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06" y="9481"/>
            <a:ext cx="12188388" cy="68390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636" y="2850380"/>
            <a:ext cx="4967633" cy="1157240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l">
              <a:defRPr sz="3733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8636" y="5257344"/>
            <a:ext cx="4967633" cy="350930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>
              <a:buNone/>
              <a:defRPr sz="1867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03" y="933505"/>
            <a:ext cx="11470581" cy="5292348"/>
          </a:xfrm>
        </p:spPr>
        <p:txBody>
          <a:bodyPr t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C2C25A-95DC-9245-BC62-D55B0E57F070}"/>
              </a:ext>
            </a:extLst>
          </p:cNvPr>
          <p:cNvCxnSpPr>
            <a:cxnSpLocks/>
          </p:cNvCxnSpPr>
          <p:nvPr userDrawn="1"/>
        </p:nvCxnSpPr>
        <p:spPr>
          <a:xfrm>
            <a:off x="358003" y="814317"/>
            <a:ext cx="11470581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25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CA7DF6-5CE7-7D3F-F3AD-1B8F9A05C2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03" y="933505"/>
            <a:ext cx="11470581" cy="5292351"/>
          </a:xfrm>
        </p:spPr>
        <p:txBody>
          <a:bodyPr tIns="36000"/>
          <a:lstStyle>
            <a:lvl1pPr>
              <a:buClr>
                <a:schemeClr val="accent3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63A7E3-C1D0-8B4E-A01E-858242E02456}"/>
              </a:ext>
            </a:extLst>
          </p:cNvPr>
          <p:cNvCxnSpPr>
            <a:cxnSpLocks/>
          </p:cNvCxnSpPr>
          <p:nvPr userDrawn="1"/>
        </p:nvCxnSpPr>
        <p:spPr>
          <a:xfrm>
            <a:off x="358003" y="814317"/>
            <a:ext cx="11470581" cy="0"/>
          </a:xfrm>
          <a:prstGeom prst="line">
            <a:avLst/>
          </a:pr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DBC2703-7479-BF5A-716F-63BCBEEA98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5455" y="5683623"/>
            <a:ext cx="1406423" cy="107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5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003" y="933506"/>
            <a:ext cx="5661797" cy="5321193"/>
          </a:xfrm>
        </p:spPr>
        <p:txBody>
          <a:bodyPr tIns="3600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33506"/>
            <a:ext cx="5656384" cy="5321193"/>
          </a:xfrm>
        </p:spPr>
        <p:txBody>
          <a:bodyPr tIns="3600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BFF64F-1BD8-204D-A69A-58590FE2D54B}"/>
              </a:ext>
            </a:extLst>
          </p:cNvPr>
          <p:cNvCxnSpPr>
            <a:cxnSpLocks/>
          </p:cNvCxnSpPr>
          <p:nvPr userDrawn="1"/>
        </p:nvCxnSpPr>
        <p:spPr>
          <a:xfrm>
            <a:off x="358003" y="814317"/>
            <a:ext cx="11470581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50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025112-B212-7672-C698-B4CED763BD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003" y="933506"/>
            <a:ext cx="5661797" cy="5321193"/>
          </a:xfrm>
        </p:spPr>
        <p:txBody>
          <a:bodyPr tIns="36000" rIns="0" bIns="0"/>
          <a:lstStyle>
            <a:lvl1pPr>
              <a:buClr>
                <a:schemeClr val="accent3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33506"/>
            <a:ext cx="5656384" cy="5321193"/>
          </a:xfrm>
        </p:spPr>
        <p:txBody>
          <a:bodyPr tIns="36000" rIns="0" bIns="0"/>
          <a:lstStyle>
            <a:lvl1pPr>
              <a:buClr>
                <a:schemeClr val="accent3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BFF64F-1BD8-204D-A69A-58590FE2D54B}"/>
              </a:ext>
            </a:extLst>
          </p:cNvPr>
          <p:cNvCxnSpPr>
            <a:cxnSpLocks/>
          </p:cNvCxnSpPr>
          <p:nvPr userDrawn="1"/>
        </p:nvCxnSpPr>
        <p:spPr>
          <a:xfrm>
            <a:off x="358003" y="814317"/>
            <a:ext cx="11470581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763BEBF-E099-F422-D3A0-5072D0CA10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5455" y="5683623"/>
            <a:ext cx="1406423" cy="107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9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E9CBD2-227F-FE8F-B955-E13A43B33A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E0319E1-1ABB-EF91-4276-301B206D5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97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71ACF246-0B3A-9B6F-E4E5-99BF50087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10" y="119189"/>
            <a:ext cx="11470581" cy="66627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5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ogo_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30A9ADC-BE73-1265-2F49-E428B432255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E2686C44-ACC3-5D0E-CB4C-425500FF2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10" y="119189"/>
            <a:ext cx="11470581" cy="666271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1CE8597-E15B-C2AC-B465-A037A01CFA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5455" y="5683623"/>
            <a:ext cx="1406423" cy="107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26954C5-3747-B948-A205-98456F9280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B12F6A0-5187-6546-91D6-169D28ED2044}"/>
              </a:ext>
            </a:extLst>
          </p:cNvPr>
          <p:cNvSpPr txBox="1">
            <a:spLocks/>
          </p:cNvSpPr>
          <p:nvPr userDrawn="1"/>
        </p:nvSpPr>
        <p:spPr>
          <a:xfrm>
            <a:off x="0" y="5962679"/>
            <a:ext cx="12192000" cy="512194"/>
          </a:xfrm>
          <a:prstGeom prst="rect">
            <a:avLst/>
          </a:prstGeom>
        </p:spPr>
        <p:txBody>
          <a:bodyPr wrap="square" bIns="187200">
            <a:sp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Calibri Light"/>
                <a:ea typeface="+mn-ea"/>
                <a:cs typeface="Calibri Light"/>
              </a:defRPr>
            </a:lvl1pPr>
            <a:lvl2pPr marL="457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0" i="0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contact.scwcsu@nhs.net</a:t>
            </a:r>
            <a:r>
              <a:rPr lang="en-GB" sz="20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 |  scwcsu.nhs.uk  |  </a:t>
            </a:r>
            <a:r>
              <a:rPr lang="en-GB" sz="20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@NHSscw</a:t>
            </a:r>
            <a:endParaRPr lang="en-GB" sz="2000" b="0" i="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4AE3AF56-148C-004F-82EE-B4949F139F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05334" y="2180750"/>
            <a:ext cx="1781333" cy="1504389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12814EF-8ABA-6840-B243-76B414B61008}"/>
              </a:ext>
            </a:extLst>
          </p:cNvPr>
          <p:cNvSpPr txBox="1">
            <a:spLocks/>
          </p:cNvSpPr>
          <p:nvPr userDrawn="1"/>
        </p:nvSpPr>
        <p:spPr>
          <a:xfrm>
            <a:off x="425946" y="6422573"/>
            <a:ext cx="384937" cy="43542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50" b="1" i="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7164D7-9B6A-1C43-ACF7-FB85B36CD2BA}" type="slidenum">
              <a:rPr lang="en-US" sz="1051" smtClean="0">
                <a:solidFill>
                  <a:schemeClr val="tx1"/>
                </a:solidFill>
              </a:rPr>
              <a:pPr/>
              <a:t>‹#›</a:t>
            </a:fld>
            <a:endParaRPr lang="en-US" sz="105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7566E3-0CC6-0141-912F-1D7DFC852DF3}"/>
              </a:ext>
            </a:extLst>
          </p:cNvPr>
          <p:cNvSpPr/>
          <p:nvPr userDrawn="1"/>
        </p:nvSpPr>
        <p:spPr>
          <a:xfrm>
            <a:off x="0" y="6422573"/>
            <a:ext cx="12192000" cy="4354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9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6A37-2F30-534E-ABA5-4020BB4B5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258341"/>
            <a:ext cx="11324572" cy="93918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34EE46A-C88C-ECFC-93A4-0F7FA919C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95893" y="6271969"/>
            <a:ext cx="596784" cy="435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57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F7597-B3E4-F61F-EFD8-5B197F0B5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7A44D-05B7-51B8-DD13-6FB71EB4EE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8AC5E9-D22A-8BD9-0092-A66D26EBC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C3E35D-BF5B-C74B-CEB6-70315C606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E41C-0BF4-4F18-868C-49BF36BA29EE}" type="datetimeFigureOut">
              <a:rPr lang="en-GB" smtClean="0"/>
              <a:t>03/05/2024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8F6A2-352B-F64F-669F-777AD3E14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AE5627-3B7A-B281-69E9-808239C82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50BD-CE12-4DCC-859A-51D3CBEE9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13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919EA-7B0B-9DB5-4E2E-7A9ECEA8E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F31FD-F31E-548A-2195-7B3D39851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0093AD-D4D0-1F1B-9E83-581F0FF2A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413998-3DB5-9430-7713-AC9B607B99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AEEEBC-CEA2-64A9-9DF1-55423DD4C3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89ABD5-B3F0-877A-E3F7-0E196948C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E41C-0BF4-4F18-868C-49BF36BA29EE}" type="datetimeFigureOut">
              <a:rPr lang="en-GB" smtClean="0"/>
              <a:t>03/05/2024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8D6330-7CFA-4FFF-B297-5B1000D98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45382-3551-EE54-952C-90A3298C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50BD-CE12-4DCC-859A-51D3CBEE9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792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52789-1819-118C-EE76-573CB06F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067599-F9BE-FBAC-81C7-97E4046AA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E41C-0BF4-4F18-868C-49BF36BA29EE}" type="datetimeFigureOut">
              <a:rPr lang="en-GB" smtClean="0"/>
              <a:t>03/05/2024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8A99E-D1C1-21B2-CF54-BEAA82EE2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1819AB-E4C0-FF13-34D0-0E8D3A860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50BD-CE12-4DCC-859A-51D3CBEE9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766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CE67CC-33EE-50F1-11E5-144AB7CF8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E41C-0BF4-4F18-868C-49BF36BA29EE}" type="datetimeFigureOut">
              <a:rPr lang="en-GB" smtClean="0"/>
              <a:t>03/05/2024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861877-0940-6CA7-6129-2A319A928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963AA-BF2C-E65A-8C48-B7C27F450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50BD-CE12-4DCC-859A-51D3CBEE9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18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FE410-AD33-F031-E5F1-EE8243F39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4C30F-179D-5568-0FAA-4F07CD129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199F60-25CC-66BB-E3C5-E57E0EB7A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D76DA9-BBDE-4A2D-7BCB-7A0E0958F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E41C-0BF4-4F18-868C-49BF36BA29EE}" type="datetimeFigureOut">
              <a:rPr lang="en-GB" smtClean="0"/>
              <a:t>03/05/2024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5A932-62E3-1598-1283-FAD76D893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FC6EE1-C6D6-E67B-FF6B-0D3143874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50BD-CE12-4DCC-859A-51D3CBEE9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56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65144-B299-FD35-8A80-52C90F7F5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ECD370-CDFB-89DC-9732-00618245CD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CF861B-E991-A971-CF9E-9875BD598B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2AD9C-06DE-CED8-E9A2-8A9BC81BD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E41C-0BF4-4F18-868C-49BF36BA29EE}" type="datetimeFigureOut">
              <a:rPr lang="en-GB" smtClean="0"/>
              <a:t>03/05/2024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EF8A89-C8AA-8D89-0B12-8C85E6966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A4878-8A3C-35EB-6DB1-F326D2919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50BD-CE12-4DCC-859A-51D3CBEE9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39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9FC583-24E0-D1B9-4BC1-4B2790ACB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3B1A8-7576-C88B-790B-962043D1D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E01AF-D65C-FB0F-7C70-2F47E94B8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FE41C-0BF4-4F18-868C-49BF36BA29EE}" type="datetimeFigureOut">
              <a:rPr lang="en-GB" smtClean="0"/>
              <a:t>03/05/2024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F582B-0C40-E4AC-3185-F316D32136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8916C-4369-8CA2-C67C-649D01A71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A50BD-CE12-4DCC-859A-51D3CBEE9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05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59FCBEA-8AFA-1F09-BF02-45B2464655D7}"/>
              </a:ext>
            </a:extLst>
          </p:cNvPr>
          <p:cNvSpPr txBox="1">
            <a:spLocks/>
          </p:cNvSpPr>
          <p:nvPr userDrawn="1"/>
        </p:nvSpPr>
        <p:spPr>
          <a:xfrm>
            <a:off x="9606844" y="6602942"/>
            <a:ext cx="27432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1200" smtClean="0"/>
              <a:pPr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9704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710" y="119189"/>
            <a:ext cx="11470581" cy="666271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003" y="904648"/>
            <a:ext cx="11470581" cy="532842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B404255-6E90-A775-FB9B-D4668924B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95437" y="6241571"/>
            <a:ext cx="795712" cy="5805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600" b="0" i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773B4A7-2891-928B-C211-53F89D40E012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385000" y="5529832"/>
            <a:ext cx="1771141" cy="125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9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933" b="1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133" kern="1200">
          <a:solidFill>
            <a:srgbClr val="5A5A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67" kern="1200">
          <a:solidFill>
            <a:srgbClr val="5A5A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5A5A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333" kern="1200">
          <a:solidFill>
            <a:srgbClr val="5A5A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067" kern="1200">
          <a:solidFill>
            <a:srgbClr val="5A5A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7D436-E110-2472-2ED1-BFE79879D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057" y="875863"/>
            <a:ext cx="10833535" cy="242351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/>
              <a:t>Update prehabilitation to rehabilitation offer at NBT and across bnssg. Reducing the variation in access, outcomes and experience.</a:t>
            </a:r>
            <a:br>
              <a:rPr lang="en-GB" dirty="0"/>
            </a:br>
            <a:endParaRPr lang="en-GB" dirty="0"/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89529EE1-5AAA-F2E1-EF50-F0E67A6D241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604986" y="5138754"/>
            <a:ext cx="5059967" cy="1190625"/>
          </a:xfrm>
        </p:spPr>
        <p:txBody>
          <a:bodyPr>
            <a:normAutofit fontScale="85000" lnSpcReduction="10000"/>
          </a:bodyPr>
          <a:lstStyle/>
          <a:p>
            <a:pPr algn="ctr" eaLnBrk="1" hangingPunct="1"/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Jayne Masters</a:t>
            </a:r>
          </a:p>
          <a:p>
            <a:pPr algn="ctr" eaLnBrk="1" hangingPunct="1"/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Cancer Lead Allied health professional</a:t>
            </a:r>
          </a:p>
          <a:p>
            <a:pPr algn="ctr" eaLnBrk="1" hangingPunct="1"/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North Bristol Trust</a:t>
            </a:r>
          </a:p>
        </p:txBody>
      </p:sp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2D0C38-D2E2-EBA9-33C8-D640F5AD4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59" y="1253301"/>
            <a:ext cx="11316681" cy="435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8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D45B1E-BCB9-A8E0-63AE-8AC0ECFD8A66}"/>
              </a:ext>
            </a:extLst>
          </p:cNvPr>
          <p:cNvSpPr txBox="1"/>
          <p:nvPr/>
        </p:nvSpPr>
        <p:spPr>
          <a:xfrm>
            <a:off x="1091953" y="328473"/>
            <a:ext cx="954349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Data: reducing variation in access, outcomes and experience</a:t>
            </a:r>
          </a:p>
          <a:p>
            <a:endParaRPr lang="en-GB" b="1" u="sng" dirty="0"/>
          </a:p>
          <a:p>
            <a:r>
              <a:rPr lang="en-GB" b="1" u="sng" dirty="0"/>
              <a:t>Prehabilitation referral data 2023 – 24 and forward look 2024 – Colorectal</a:t>
            </a:r>
          </a:p>
          <a:p>
            <a:endParaRPr lang="en-GB" dirty="0"/>
          </a:p>
          <a:p>
            <a:r>
              <a:rPr lang="en-GB" dirty="0"/>
              <a:t>Mean monthly number of referrals for prehabilitation to NBT AHP prehabilitation service</a:t>
            </a:r>
          </a:p>
          <a:p>
            <a:r>
              <a:rPr lang="en-GB" dirty="0"/>
              <a:t>= 13 referrals per month</a:t>
            </a:r>
          </a:p>
          <a:p>
            <a:endParaRPr lang="en-GB" dirty="0"/>
          </a:p>
          <a:p>
            <a:r>
              <a:rPr lang="en-GB" b="1" dirty="0"/>
              <a:t>Prehabilitation minimum referrals expected in 2024 = 156 for prehabilitation </a:t>
            </a:r>
          </a:p>
          <a:p>
            <a:r>
              <a:rPr lang="en-GB" b="1" dirty="0"/>
              <a:t>21/22 NBT delivered surgical care to 238 for colorectal cancer</a:t>
            </a:r>
          </a:p>
          <a:p>
            <a:endParaRPr lang="en-GB" b="1" dirty="0"/>
          </a:p>
          <a:p>
            <a:r>
              <a:rPr lang="en-GB" b="1" dirty="0"/>
              <a:t>% referred= 65.5% </a:t>
            </a:r>
            <a:r>
              <a:rPr lang="en-GB" dirty="0"/>
              <a:t>of total receiving surgical intervention</a:t>
            </a:r>
          </a:p>
          <a:p>
            <a:endParaRPr lang="en-GB" dirty="0"/>
          </a:p>
          <a:p>
            <a:r>
              <a:rPr lang="en-GB" sz="1400" dirty="0"/>
              <a:t>Data based on</a:t>
            </a:r>
          </a:p>
          <a:p>
            <a:r>
              <a:rPr lang="en-GB" sz="1400" dirty="0"/>
              <a:t>1/1/23 to 31/12/23 </a:t>
            </a:r>
          </a:p>
          <a:p>
            <a:r>
              <a:rPr lang="en-GB" sz="1400" dirty="0"/>
              <a:t>NBT LGI cancer team </a:t>
            </a:r>
          </a:p>
          <a:p>
            <a:r>
              <a:rPr lang="en-GB" sz="1400" dirty="0"/>
              <a:t>referred 101 referrals to Physiotherapy prehabilitation service</a:t>
            </a:r>
          </a:p>
          <a:p>
            <a:r>
              <a:rPr lang="en-GB" sz="1400" dirty="0"/>
              <a:t>(no growth accounted for)</a:t>
            </a:r>
          </a:p>
          <a:p>
            <a:r>
              <a:rPr lang="en-GB" sz="1400" dirty="0"/>
              <a:t>1/1/24 to 30/4/24</a:t>
            </a:r>
          </a:p>
          <a:p>
            <a:r>
              <a:rPr lang="en-GB" sz="1400" dirty="0"/>
              <a:t>19 referrals to Dietetic prehabilitation service= 4.75 per month</a:t>
            </a:r>
          </a:p>
          <a:p>
            <a:r>
              <a:rPr lang="en-GB" sz="1400" dirty="0"/>
              <a:t>Future look: expect 57 referrals in 2024</a:t>
            </a:r>
          </a:p>
          <a:p>
            <a:r>
              <a:rPr lang="en-GB" sz="1400" dirty="0"/>
              <a:t>SCR activity data – surgical treatment intervention </a:t>
            </a:r>
          </a:p>
        </p:txBody>
      </p:sp>
    </p:spTree>
    <p:extLst>
      <p:ext uri="{BB962C8B-B14F-4D97-AF65-F5344CB8AC3E}">
        <p14:creationId xmlns:p14="http://schemas.microsoft.com/office/powerpoint/2010/main" val="1850097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2140DB2-9344-BBE0-4332-4B1D5BA0FE4C}"/>
              </a:ext>
            </a:extLst>
          </p:cNvPr>
          <p:cNvSpPr/>
          <p:nvPr/>
        </p:nvSpPr>
        <p:spPr>
          <a:xfrm>
            <a:off x="116538" y="2530821"/>
            <a:ext cx="11841628" cy="176106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FAEC930-4ABD-F7C9-E70A-AFC4A896064D}"/>
              </a:ext>
            </a:extLst>
          </p:cNvPr>
          <p:cNvSpPr/>
          <p:nvPr/>
        </p:nvSpPr>
        <p:spPr>
          <a:xfrm>
            <a:off x="103937" y="494372"/>
            <a:ext cx="11841628" cy="18766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ADB6FE-05F1-1933-7BAE-D671CBDABFA4}"/>
              </a:ext>
            </a:extLst>
          </p:cNvPr>
          <p:cNvSpPr/>
          <p:nvPr/>
        </p:nvSpPr>
        <p:spPr>
          <a:xfrm>
            <a:off x="109180" y="4364884"/>
            <a:ext cx="11831143" cy="18766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3144EF-2733-142D-1416-415D44A1C1B7}"/>
              </a:ext>
            </a:extLst>
          </p:cNvPr>
          <p:cNvSpPr txBox="1"/>
          <p:nvPr/>
        </p:nvSpPr>
        <p:spPr>
          <a:xfrm rot="16200000">
            <a:off x="-215547" y="1349817"/>
            <a:ext cx="1224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Universal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E9DA7C-88C3-9DD8-E3EF-1321A75BCA97}"/>
              </a:ext>
            </a:extLst>
          </p:cNvPr>
          <p:cNvSpPr txBox="1"/>
          <p:nvPr/>
        </p:nvSpPr>
        <p:spPr>
          <a:xfrm rot="16200000">
            <a:off x="-283156" y="5008035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Specialist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3EDE43-F5FE-3B98-3B54-A2DCC1106D7C}"/>
              </a:ext>
            </a:extLst>
          </p:cNvPr>
          <p:cNvSpPr txBox="1"/>
          <p:nvPr/>
        </p:nvSpPr>
        <p:spPr>
          <a:xfrm rot="5400000" flipV="1">
            <a:off x="-1836944" y="3109939"/>
            <a:ext cx="5617030" cy="58477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Personalised Care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978ECE2-71B1-FF24-F56A-C01E3931E47E}"/>
              </a:ext>
            </a:extLst>
          </p:cNvPr>
          <p:cNvSpPr/>
          <p:nvPr/>
        </p:nvSpPr>
        <p:spPr>
          <a:xfrm>
            <a:off x="1210216" y="551723"/>
            <a:ext cx="2874488" cy="174649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111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310640" algn="l"/>
              </a:tabLst>
            </a:pPr>
            <a:r>
              <a:rPr lang="en-GB" sz="1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 optimisation commences in primary care at point of referral to secondary care.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310640" algn="l"/>
              </a:tabLst>
            </a:pPr>
            <a:r>
              <a:rPr lang="en-GB" sz="10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Needs assessment as part of triage and initial contact.</a:t>
            </a:r>
            <a:endParaRPr lang="en-GB" sz="1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F1F4B7-FB5B-306B-9FCD-CC583A39F55B}"/>
              </a:ext>
            </a:extLst>
          </p:cNvPr>
          <p:cNvSpPr txBox="1"/>
          <p:nvPr/>
        </p:nvSpPr>
        <p:spPr>
          <a:xfrm rot="16200000">
            <a:off x="-193632" y="3149376"/>
            <a:ext cx="1224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Targeted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44750FA-C9E2-6A83-1169-977868AFA507}"/>
              </a:ext>
            </a:extLst>
          </p:cNvPr>
          <p:cNvSpPr/>
          <p:nvPr/>
        </p:nvSpPr>
        <p:spPr>
          <a:xfrm>
            <a:off x="10800625" y="6339095"/>
            <a:ext cx="988196" cy="46117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Cancer treatment </a:t>
            </a:r>
            <a:r>
              <a:rPr lang="en-GB" sz="800" dirty="0">
                <a:solidFill>
                  <a:schemeClr val="tx1"/>
                </a:solidFill>
              </a:rPr>
              <a:t>– curative and non-curative</a:t>
            </a:r>
            <a:endParaRPr lang="en-GB" sz="800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300E690-BDE5-9A11-2E47-4028753FDCD7}"/>
              </a:ext>
            </a:extLst>
          </p:cNvPr>
          <p:cNvSpPr txBox="1"/>
          <p:nvPr/>
        </p:nvSpPr>
        <p:spPr>
          <a:xfrm rot="5400000" flipV="1">
            <a:off x="8790273" y="3128799"/>
            <a:ext cx="5617030" cy="58477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Rehab Pathway 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9E77C16-4EA0-FE96-8B17-002E36C6AB46}"/>
              </a:ext>
            </a:extLst>
          </p:cNvPr>
          <p:cNvSpPr/>
          <p:nvPr/>
        </p:nvSpPr>
        <p:spPr>
          <a:xfrm>
            <a:off x="1253943" y="2530821"/>
            <a:ext cx="2830486" cy="34315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111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310640" algn="l"/>
              </a:tabLst>
            </a:pPr>
            <a:endParaRPr lang="en-GB" sz="10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310640" algn="l"/>
              </a:tabLst>
            </a:pPr>
            <a:r>
              <a:rPr lang="en-GB" sz="1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Cancer diagnosis </a:t>
            </a:r>
            <a:r>
              <a: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high suspicion awaiting staging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310640" algn="l"/>
              </a:tabLst>
            </a:pPr>
            <a:r>
              <a:rPr lang="en-GB" sz="1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Assessment by CNS / Care Navigator/ CSW / Medic</a:t>
            </a:r>
            <a:r>
              <a: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0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Screen with validated tool - D</a:t>
            </a:r>
            <a:r>
              <a: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ASI, Rockwood CFS, PGSGA SF, Physical activity vital sign (PAVS)</a:t>
            </a:r>
            <a:endParaRPr lang="en-GB" sz="10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Referral by MDT or self-referral to pathway to meet complexity of need: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Calibri"/>
              <a:buChar char="-"/>
            </a:pPr>
            <a:r>
              <a:rPr lang="en-GB" sz="10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Universal or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Calibri"/>
              <a:buChar char="-"/>
            </a:pPr>
            <a:r>
              <a:rPr lang="en-GB" sz="10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Targeted or</a:t>
            </a:r>
            <a:endParaRPr lang="en-GB" sz="1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Calibri"/>
              <a:buChar char="-"/>
            </a:pPr>
            <a:r>
              <a:rPr lang="en-GB" sz="10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Specialist</a:t>
            </a:r>
            <a:endParaRPr lang="en-GB" sz="1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973A0E7-F291-2766-3C0F-91672F4CE247}"/>
              </a:ext>
            </a:extLst>
          </p:cNvPr>
          <p:cNvSpPr/>
          <p:nvPr/>
        </p:nvSpPr>
        <p:spPr>
          <a:xfrm>
            <a:off x="4136708" y="649401"/>
            <a:ext cx="2044575" cy="882923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CFS 1-4 </a:t>
            </a:r>
            <a:endParaRPr lang="en-GB" sz="1000" dirty="0">
              <a:solidFill>
                <a:schemeClr val="tx1"/>
              </a:solidFill>
              <a:ea typeface="Calibri"/>
              <a:cs typeface="Calibri"/>
            </a:endParaRPr>
          </a:p>
          <a:p>
            <a:pPr algn="ctr"/>
            <a:r>
              <a:rPr lang="en-GB" sz="1000" dirty="0">
                <a:solidFill>
                  <a:schemeClr val="tx1"/>
                </a:solidFill>
              </a:rPr>
              <a:t>METS &gt;8 (DASI)</a:t>
            </a:r>
            <a:endParaRPr lang="en-GB" sz="1000" dirty="0">
              <a:solidFill>
                <a:schemeClr val="tx1"/>
              </a:solidFill>
              <a:ea typeface="Calibri"/>
              <a:cs typeface="Calibri"/>
            </a:endParaRPr>
          </a:p>
          <a:p>
            <a:pPr algn="ctr"/>
            <a:r>
              <a:rPr lang="en-GB" sz="1000" dirty="0">
                <a:solidFill>
                  <a:schemeClr val="tx1"/>
                </a:solidFill>
              </a:rPr>
              <a:t>PGSGA SF total score 0-1</a:t>
            </a:r>
          </a:p>
          <a:p>
            <a:pPr algn="ctr"/>
            <a:r>
              <a:rPr lang="en-GB" sz="1000" dirty="0">
                <a:solidFill>
                  <a:schemeClr val="tx1"/>
                </a:solidFill>
                <a:ea typeface="Calibri"/>
                <a:cs typeface="Calibri"/>
              </a:rPr>
              <a:t>Physical activity levels(PAVS)</a:t>
            </a:r>
          </a:p>
          <a:p>
            <a:pPr algn="ctr"/>
            <a:r>
              <a:rPr lang="en-GB" sz="1000" dirty="0">
                <a:solidFill>
                  <a:schemeClr val="tx1"/>
                </a:solidFill>
                <a:ea typeface="Calibri"/>
                <a:cs typeface="Calibri"/>
              </a:rPr>
              <a:t>Needs assessment (WMTY/HNA)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BD07B5E9-C929-7D33-E06D-2D14F04F65E9}"/>
              </a:ext>
            </a:extLst>
          </p:cNvPr>
          <p:cNvSpPr/>
          <p:nvPr/>
        </p:nvSpPr>
        <p:spPr>
          <a:xfrm>
            <a:off x="4098597" y="2576373"/>
            <a:ext cx="2502642" cy="105987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1000" dirty="0">
              <a:solidFill>
                <a:schemeClr val="tx1"/>
              </a:solidFill>
            </a:endParaRPr>
          </a:p>
          <a:p>
            <a:pPr algn="ctr"/>
            <a:r>
              <a:rPr lang="en-GB" sz="1000" dirty="0">
                <a:solidFill>
                  <a:schemeClr val="tx1"/>
                </a:solidFill>
              </a:rPr>
              <a:t>CFS 1-4</a:t>
            </a:r>
            <a:endParaRPr lang="en-GB" sz="1000" dirty="0">
              <a:solidFill>
                <a:schemeClr val="tx1"/>
              </a:solidFill>
              <a:ea typeface="Calibri"/>
              <a:cs typeface="Calibri"/>
            </a:endParaRPr>
          </a:p>
          <a:p>
            <a:pPr algn="ctr"/>
            <a:r>
              <a:rPr lang="en-GB" sz="1000" dirty="0">
                <a:solidFill>
                  <a:schemeClr val="tx1"/>
                </a:solidFill>
              </a:rPr>
              <a:t>METS  4-7 (DASI)</a:t>
            </a:r>
            <a:endParaRPr lang="en-GB" sz="1000" dirty="0">
              <a:solidFill>
                <a:schemeClr val="tx1"/>
              </a:solidFill>
              <a:ea typeface="Calibri"/>
              <a:cs typeface="Calibri"/>
            </a:endParaRPr>
          </a:p>
          <a:p>
            <a:pPr algn="ctr"/>
            <a:r>
              <a:rPr lang="en-GB" sz="1000" dirty="0">
                <a:solidFill>
                  <a:schemeClr val="tx1"/>
                </a:solidFill>
              </a:rPr>
              <a:t>Expected Length of stay &gt; 3 days. </a:t>
            </a:r>
            <a:endParaRPr lang="en-GB" sz="1000" dirty="0">
              <a:solidFill>
                <a:schemeClr val="tx1"/>
              </a:solidFill>
              <a:ea typeface="Calibri"/>
              <a:cs typeface="Calibri"/>
            </a:endParaRPr>
          </a:p>
          <a:p>
            <a:pPr algn="ctr"/>
            <a:r>
              <a:rPr lang="en-GB" sz="1000" dirty="0">
                <a:solidFill>
                  <a:schemeClr val="tx1"/>
                </a:solidFill>
              </a:rPr>
              <a:t>PGSGA SF total score 2-3</a:t>
            </a:r>
          </a:p>
          <a:p>
            <a:pPr algn="ctr"/>
            <a:r>
              <a:rPr lang="en-GB" sz="1000" dirty="0">
                <a:solidFill>
                  <a:schemeClr val="tx1"/>
                </a:solidFill>
                <a:ea typeface="Calibri"/>
                <a:cs typeface="Calibri"/>
              </a:rPr>
              <a:t>Physical activity levels (PAVS)</a:t>
            </a:r>
          </a:p>
          <a:p>
            <a:pPr algn="ctr"/>
            <a:r>
              <a:rPr lang="en-GB" sz="1000" dirty="0">
                <a:solidFill>
                  <a:schemeClr val="tx1"/>
                </a:solidFill>
                <a:ea typeface="Calibri"/>
                <a:cs typeface="Calibri"/>
              </a:rPr>
              <a:t>Needs assessment (WMTY/HNA)</a:t>
            </a:r>
          </a:p>
          <a:p>
            <a:pPr algn="ctr"/>
            <a:endParaRPr lang="en-GB" sz="1000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D53C997-22FF-E036-00C8-0DE524B97ECA}"/>
              </a:ext>
            </a:extLst>
          </p:cNvPr>
          <p:cNvSpPr/>
          <p:nvPr/>
        </p:nvSpPr>
        <p:spPr>
          <a:xfrm>
            <a:off x="4059964" y="4395165"/>
            <a:ext cx="2611295" cy="1057169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CFS   ≥ 5</a:t>
            </a:r>
            <a:endParaRPr lang="en-US" dirty="0"/>
          </a:p>
          <a:p>
            <a:pPr algn="ctr"/>
            <a:r>
              <a:rPr lang="en-GB" sz="1000" dirty="0">
                <a:solidFill>
                  <a:schemeClr val="tx1"/>
                </a:solidFill>
              </a:rPr>
              <a:t>MET score: &lt;4  (DASI &lt;25)</a:t>
            </a:r>
            <a:endParaRPr lang="en-GB" sz="1000" dirty="0">
              <a:solidFill>
                <a:schemeClr val="tx1"/>
              </a:solidFill>
              <a:ea typeface="Calibri"/>
              <a:cs typeface="Calibri"/>
            </a:endParaRPr>
          </a:p>
          <a:p>
            <a:pPr algn="ctr"/>
            <a:r>
              <a:rPr lang="en-GB" sz="1000" dirty="0">
                <a:solidFill>
                  <a:schemeClr val="tx1"/>
                </a:solidFill>
              </a:rPr>
              <a:t>Expected Length of stay &gt; 3 days.</a:t>
            </a:r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sz="1000" dirty="0">
                <a:solidFill>
                  <a:schemeClr val="tx1"/>
                </a:solidFill>
              </a:rPr>
              <a:t>PGSGA SF total score 4+ </a:t>
            </a:r>
          </a:p>
          <a:p>
            <a:pPr algn="ctr"/>
            <a:r>
              <a:rPr lang="en-GB" sz="1000" dirty="0">
                <a:solidFill>
                  <a:schemeClr val="tx1"/>
                </a:solidFill>
                <a:ea typeface="Calibri"/>
                <a:cs typeface="Calibri"/>
              </a:rPr>
              <a:t>Physical activity levels (PAVS)</a:t>
            </a:r>
          </a:p>
          <a:p>
            <a:pPr algn="ctr"/>
            <a:r>
              <a:rPr lang="en-GB" sz="1000" dirty="0">
                <a:solidFill>
                  <a:schemeClr val="tx1"/>
                </a:solidFill>
                <a:ea typeface="Calibri"/>
                <a:cs typeface="Calibri"/>
              </a:rPr>
              <a:t>Needs assessment (WMTY/HNA)</a:t>
            </a:r>
          </a:p>
          <a:p>
            <a:pPr algn="ctr"/>
            <a:endParaRPr lang="en-GB" sz="1000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D2C99DC-BBCB-A613-499F-6B90DF8F384F}"/>
              </a:ext>
            </a:extLst>
          </p:cNvPr>
          <p:cNvSpPr/>
          <p:nvPr/>
        </p:nvSpPr>
        <p:spPr>
          <a:xfrm>
            <a:off x="4136253" y="5336864"/>
            <a:ext cx="3017264" cy="858513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GB" sz="1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Complex acute / chronic needs</a:t>
            </a:r>
          </a:p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GB" sz="1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Severe impairment and/or disability</a:t>
            </a:r>
          </a:p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GB" sz="1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Low functioning levels/ cardiac or respiratory issues</a:t>
            </a:r>
          </a:p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GB" sz="1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Low confidence. Significan</a:t>
            </a:r>
            <a:r>
              <a: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distress.</a:t>
            </a:r>
          </a:p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GB" sz="1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risk of deterioration in function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D70FD0D-F43A-B9E0-A78A-6DFE0155848B}"/>
              </a:ext>
            </a:extLst>
          </p:cNvPr>
          <p:cNvSpPr/>
          <p:nvPr/>
        </p:nvSpPr>
        <p:spPr>
          <a:xfrm>
            <a:off x="4559508" y="3699830"/>
            <a:ext cx="2030917" cy="528479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People with cancer with adverse effects of disease / other long-term conditions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AE08FAB-A323-48A7-B340-ACDE31B8379B}"/>
              </a:ext>
            </a:extLst>
          </p:cNvPr>
          <p:cNvSpPr/>
          <p:nvPr/>
        </p:nvSpPr>
        <p:spPr>
          <a:xfrm>
            <a:off x="4740483" y="1613699"/>
            <a:ext cx="1440800" cy="515626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r>
              <a:rPr lang="en-GB" sz="1000" dirty="0">
                <a:solidFill>
                  <a:schemeClr val="tx1"/>
                </a:solidFill>
              </a:rPr>
              <a:t>For anyone with a cancer diagnosis</a:t>
            </a:r>
            <a:r>
              <a:rPr lang="en-GB" sz="12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12B5C8A-67F3-C041-9AF0-B93F29FE0130}"/>
              </a:ext>
            </a:extLst>
          </p:cNvPr>
          <p:cNvSpPr/>
          <p:nvPr/>
        </p:nvSpPr>
        <p:spPr>
          <a:xfrm>
            <a:off x="6941070" y="793524"/>
            <a:ext cx="2044575" cy="124807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000" dirty="0">
                <a:solidFill>
                  <a:schemeClr val="tx1"/>
                </a:solidFill>
                <a:ea typeface="Calibri" panose="020F0502020204030204"/>
                <a:cs typeface="Calibri" panose="020F0502020204030204"/>
              </a:rPr>
              <a:t>Healthy lifestyle advice/signposting</a:t>
            </a:r>
          </a:p>
          <a:p>
            <a:r>
              <a:rPr lang="en-GB" sz="1000" dirty="0">
                <a:solidFill>
                  <a:schemeClr val="tx1"/>
                </a:solidFill>
                <a:ea typeface="Calibri" panose="020F0502020204030204"/>
                <a:cs typeface="Calibri" panose="020F0502020204030204"/>
              </a:rPr>
              <a:t>Promoting knowledge, skills and confidence to maintain or improve current physical and psychological status</a:t>
            </a:r>
          </a:p>
          <a:p>
            <a:pPr algn="ctr"/>
            <a:endParaRPr lang="en-GB" sz="1000" dirty="0">
              <a:solidFill>
                <a:schemeClr val="tx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8C4F194-5B38-CAF2-51B9-3EE28AA0CB50}"/>
              </a:ext>
            </a:extLst>
          </p:cNvPr>
          <p:cNvSpPr/>
          <p:nvPr/>
        </p:nvSpPr>
        <p:spPr>
          <a:xfrm>
            <a:off x="9105545" y="588636"/>
            <a:ext cx="2080955" cy="1637177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Prehab for Cancer website - SWAG</a:t>
            </a:r>
          </a:p>
          <a:p>
            <a:pPr algn="ctr"/>
            <a:r>
              <a:rPr lang="en-GB" sz="1000" dirty="0">
                <a:solidFill>
                  <a:schemeClr val="tx1"/>
                </a:solidFill>
              </a:rPr>
              <a:t>Patient information leaflets</a:t>
            </a:r>
          </a:p>
          <a:p>
            <a:pPr algn="ctr"/>
            <a:r>
              <a:rPr lang="en-GB" sz="1000" dirty="0">
                <a:solidFill>
                  <a:schemeClr val="tx1"/>
                </a:solidFill>
                <a:ea typeface="Calibri"/>
                <a:cs typeface="Calibri"/>
              </a:rPr>
              <a:t>BNSSG ICB webpages </a:t>
            </a:r>
          </a:p>
          <a:p>
            <a:pPr algn="ctr"/>
            <a:r>
              <a:rPr lang="en-GB" sz="1000" dirty="0">
                <a:solidFill>
                  <a:schemeClr val="tx1"/>
                </a:solidFill>
                <a:ea typeface="Calibri"/>
                <a:cs typeface="Calibri"/>
              </a:rPr>
              <a:t>BMS/Macmillan videos</a:t>
            </a:r>
          </a:p>
          <a:p>
            <a:pPr algn="ctr"/>
            <a:r>
              <a:rPr lang="en-GB" sz="1000" dirty="0">
                <a:solidFill>
                  <a:schemeClr val="tx1"/>
                </a:solidFill>
                <a:ea typeface="Calibri"/>
                <a:cs typeface="Calibri"/>
              </a:rPr>
              <a:t>Cancer research UK videos</a:t>
            </a:r>
          </a:p>
          <a:p>
            <a:pPr algn="ctr"/>
            <a:r>
              <a:rPr lang="en-GB" sz="1000">
                <a:solidFill>
                  <a:schemeClr val="tx1"/>
                </a:solidFill>
                <a:ea typeface="Calibri"/>
                <a:cs typeface="Calibri"/>
              </a:rPr>
              <a:t>NBT Cancer </a:t>
            </a:r>
            <a:r>
              <a:rPr lang="en-GB" sz="1000" dirty="0">
                <a:solidFill>
                  <a:schemeClr val="tx1"/>
                </a:solidFill>
                <a:ea typeface="Calibri"/>
                <a:cs typeface="Calibri"/>
              </a:rPr>
              <a:t>information and support clinic</a:t>
            </a:r>
          </a:p>
          <a:p>
            <a:pPr algn="ctr"/>
            <a:r>
              <a:rPr lang="en-GB" sz="1000" dirty="0">
                <a:solidFill>
                  <a:schemeClr val="tx1"/>
                </a:solidFill>
                <a:ea typeface="Calibri"/>
                <a:cs typeface="Calibri"/>
              </a:rPr>
              <a:t>Social prescribing</a:t>
            </a:r>
          </a:p>
          <a:p>
            <a:pPr algn="ctr"/>
            <a:endParaRPr lang="en-GB" sz="1000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F552C8AB-EE1A-6C50-8DE9-966A7C3614BE}"/>
              </a:ext>
            </a:extLst>
          </p:cNvPr>
          <p:cNvSpPr/>
          <p:nvPr/>
        </p:nvSpPr>
        <p:spPr>
          <a:xfrm>
            <a:off x="7368053" y="2683013"/>
            <a:ext cx="3215041" cy="149197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u="sng" dirty="0">
                <a:solidFill>
                  <a:schemeClr val="tx1"/>
                </a:solidFill>
                <a:ea typeface="Calibri"/>
                <a:cs typeface="Calibri"/>
              </a:rPr>
              <a:t>Targeted intervention</a:t>
            </a:r>
          </a:p>
          <a:p>
            <a:pPr algn="ctr"/>
            <a:r>
              <a:rPr lang="en-GB" sz="1000" dirty="0">
                <a:solidFill>
                  <a:schemeClr val="tx1"/>
                </a:solidFill>
              </a:rPr>
              <a:t>Exercise instructor/ B4 Technical instructor</a:t>
            </a:r>
          </a:p>
          <a:p>
            <a:pPr algn="ctr"/>
            <a:r>
              <a:rPr lang="en-GB" sz="1000" dirty="0">
                <a:solidFill>
                  <a:schemeClr val="tx1"/>
                </a:solidFill>
              </a:rPr>
              <a:t>Community exercise scheme referral to level 4 cancer exercise instructor</a:t>
            </a:r>
            <a:endParaRPr lang="en-GB" sz="1000" dirty="0">
              <a:solidFill>
                <a:schemeClr val="tx1"/>
              </a:solidFill>
              <a:ea typeface="Calibri"/>
              <a:cs typeface="Calibri"/>
            </a:endParaRPr>
          </a:p>
          <a:p>
            <a:pPr algn="ctr"/>
            <a:r>
              <a:rPr lang="en-GB" sz="1000" dirty="0">
                <a:solidFill>
                  <a:schemeClr val="tx1"/>
                </a:solidFill>
              </a:rPr>
              <a:t>Band 4 NHS cancer exercise instructors all have level 2 psychology training</a:t>
            </a:r>
            <a:endParaRPr lang="en-GB" sz="1000" dirty="0">
              <a:solidFill>
                <a:schemeClr val="tx1"/>
              </a:solidFill>
              <a:ea typeface="Calibri"/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tx1"/>
                </a:solidFill>
              </a:rPr>
              <a:t>Health coaching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4E8BD9C-23D5-37C9-D1EE-01B5B25BC3BF}"/>
              </a:ext>
            </a:extLst>
          </p:cNvPr>
          <p:cNvSpPr/>
          <p:nvPr/>
        </p:nvSpPr>
        <p:spPr>
          <a:xfrm>
            <a:off x="7544436" y="4525676"/>
            <a:ext cx="3045308" cy="1441795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685800">
              <a:spcAft>
                <a:spcPts val="300"/>
              </a:spcAft>
            </a:pPr>
            <a:r>
              <a:rPr lang="en-GB" sz="1000" b="1" u="sng" dirty="0">
                <a:solidFill>
                  <a:schemeClr val="tx1"/>
                </a:solidFill>
                <a:ea typeface="Calibri"/>
                <a:cs typeface="Calibri"/>
              </a:rPr>
              <a:t>Specialist intervention </a:t>
            </a:r>
            <a:endParaRPr lang="en-GB" sz="1000" b="1" u="sng" dirty="0">
              <a:solidFill>
                <a:schemeClr val="tx1"/>
              </a:solidFill>
            </a:endParaRPr>
          </a:p>
          <a:p>
            <a:pPr marL="0" algn="ctr" defTabSz="685800" rtl="0" eaLnBrk="1" latinLnBrk="0" hangingPunct="1">
              <a:lnSpc>
                <a:spcPct val="100000"/>
              </a:lnSpc>
              <a:spcAft>
                <a:spcPts val="300"/>
              </a:spcAft>
            </a:pPr>
            <a:r>
              <a:rPr lang="en-GB" sz="1000" dirty="0">
                <a:solidFill>
                  <a:schemeClr val="tx1"/>
                </a:solidFill>
              </a:rPr>
              <a:t> Assessment by registered AHP.</a:t>
            </a:r>
          </a:p>
          <a:p>
            <a:pPr marL="0" algn="ctr" defTabSz="685800" rtl="0" eaLnBrk="1" latinLnBrk="0" hangingPunct="1">
              <a:lnSpc>
                <a:spcPct val="100000"/>
              </a:lnSpc>
              <a:spcAft>
                <a:spcPts val="300"/>
              </a:spcAft>
            </a:pPr>
            <a:r>
              <a:rPr lang="en-GB" sz="1000" dirty="0">
                <a:solidFill>
                  <a:schemeClr val="tx1"/>
                </a:solidFill>
              </a:rPr>
              <a:t>Depending on needs: assessment by Physiotherapist, SALT, Occupational therapist or Dietitian</a:t>
            </a:r>
          </a:p>
          <a:p>
            <a:pPr marL="0" algn="ctr" defTabSz="685800" rtl="0" eaLnBrk="1" latinLnBrk="0" hangingPunct="1">
              <a:lnSpc>
                <a:spcPct val="100000"/>
              </a:lnSpc>
              <a:spcAft>
                <a:spcPts val="300"/>
              </a:spcAft>
            </a:pPr>
            <a:r>
              <a:rPr lang="en-GB" sz="1000" dirty="0">
                <a:solidFill>
                  <a:schemeClr val="tx1"/>
                </a:solidFill>
              </a:rPr>
              <a:t> All completed Level 2 psychological skills training</a:t>
            </a:r>
          </a:p>
          <a:p>
            <a:pPr algn="ctr" defTabSz="685800">
              <a:spcAft>
                <a:spcPts val="300"/>
              </a:spcAft>
            </a:pPr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Handover clinical needs to inpatient team prior to any surgery.</a:t>
            </a:r>
            <a:r>
              <a:rPr lang="en-GB" sz="1000" dirty="0">
                <a:solidFill>
                  <a:schemeClr val="tx1"/>
                </a:solidFill>
              </a:rPr>
              <a:t>  </a:t>
            </a:r>
            <a:endParaRPr lang="en-GB" sz="1000" kern="120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943A9F7E-02E8-51F1-ED91-C953B1035F62}"/>
              </a:ext>
            </a:extLst>
          </p:cNvPr>
          <p:cNvSpPr/>
          <p:nvPr/>
        </p:nvSpPr>
        <p:spPr>
          <a:xfrm>
            <a:off x="6677931" y="3151619"/>
            <a:ext cx="623132" cy="48463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98E5A3F9-3B56-A36E-BDA9-904F50620D58}"/>
              </a:ext>
            </a:extLst>
          </p:cNvPr>
          <p:cNvSpPr/>
          <p:nvPr/>
        </p:nvSpPr>
        <p:spPr>
          <a:xfrm rot="5400000">
            <a:off x="2080307" y="2239220"/>
            <a:ext cx="978408" cy="48463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8DE343D8-03D3-5344-D485-DAF3E5B70B42}"/>
              </a:ext>
            </a:extLst>
          </p:cNvPr>
          <p:cNvSpPr/>
          <p:nvPr/>
        </p:nvSpPr>
        <p:spPr>
          <a:xfrm>
            <a:off x="6788358" y="4865364"/>
            <a:ext cx="714416" cy="4715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84C25A1-FD99-0DB1-D869-C9727F78E22E}"/>
              </a:ext>
            </a:extLst>
          </p:cNvPr>
          <p:cNvSpPr txBox="1"/>
          <p:nvPr/>
        </p:nvSpPr>
        <p:spPr>
          <a:xfrm rot="5400000" flipV="1">
            <a:off x="9154325" y="4162776"/>
            <a:ext cx="363446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Consideration of MDT support- referrals to psychology services or occupational therapy or other professionals</a:t>
            </a:r>
          </a:p>
        </p:txBody>
      </p:sp>
      <p:pic>
        <p:nvPicPr>
          <p:cNvPr id="54" name="Picture 7" descr="NHSNBT_logo.jpg">
            <a:extLst>
              <a:ext uri="{FF2B5EF4-FFF2-40B4-BE49-F238E27FC236}">
                <a16:creationId xmlns:a16="http://schemas.microsoft.com/office/drawing/2014/main" id="{2B3956BF-B5CC-8054-10C1-9D63734A1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884" y="3820"/>
            <a:ext cx="781050" cy="46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B89AE6-5251-FF27-178B-62B70164CC14}"/>
              </a:ext>
            </a:extLst>
          </p:cNvPr>
          <p:cNvSpPr txBox="1"/>
          <p:nvPr/>
        </p:nvSpPr>
        <p:spPr>
          <a:xfrm>
            <a:off x="211920" y="67112"/>
            <a:ext cx="1075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Personalised prehabilitation to rehabilitation for people affected by Cancer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B2FE3F9-4D73-D443-91E5-D80641AA5426}"/>
              </a:ext>
            </a:extLst>
          </p:cNvPr>
          <p:cNvSpPr/>
          <p:nvPr/>
        </p:nvSpPr>
        <p:spPr>
          <a:xfrm>
            <a:off x="6226189" y="1190398"/>
            <a:ext cx="610873" cy="48463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F896688-FCCE-04AA-E87A-972F3EB500F8}"/>
              </a:ext>
            </a:extLst>
          </p:cNvPr>
          <p:cNvSpPr/>
          <p:nvPr/>
        </p:nvSpPr>
        <p:spPr>
          <a:xfrm>
            <a:off x="579188" y="6334930"/>
            <a:ext cx="1557588" cy="48974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800" b="1" dirty="0">
                <a:solidFill>
                  <a:schemeClr val="tx1"/>
                </a:solidFill>
                <a:ea typeface="Calibri"/>
                <a:cs typeface="Calibri"/>
              </a:rPr>
              <a:t>Universal interventions </a:t>
            </a:r>
            <a:r>
              <a:rPr lang="en-GB" sz="800" dirty="0">
                <a:solidFill>
                  <a:schemeClr val="tx1"/>
                </a:solidFill>
                <a:ea typeface="Calibri"/>
                <a:cs typeface="Calibri"/>
              </a:rPr>
              <a:t>are applicable to anyone on a cancer pathway.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05728C8-0CE2-57E6-633E-4B96B3F1B680}"/>
              </a:ext>
            </a:extLst>
          </p:cNvPr>
          <p:cNvSpPr/>
          <p:nvPr/>
        </p:nvSpPr>
        <p:spPr>
          <a:xfrm>
            <a:off x="2811827" y="6317178"/>
            <a:ext cx="3196778" cy="48974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Targeted interventions </a:t>
            </a:r>
            <a:r>
              <a:rPr lang="en-GB" sz="800" dirty="0">
                <a:solidFill>
                  <a:schemeClr val="tx1"/>
                </a:solidFill>
              </a:rPr>
              <a:t>are applicable to those with specific needs identified as part of screening that should be assessed, addressed and are modifiable. Adherence and effectiveness should be monitored.</a:t>
            </a:r>
            <a:endParaRPr lang="en-GB" sz="800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903CD11-F261-030F-9D0A-E6C512AFBB85}"/>
              </a:ext>
            </a:extLst>
          </p:cNvPr>
          <p:cNvSpPr/>
          <p:nvPr/>
        </p:nvSpPr>
        <p:spPr>
          <a:xfrm>
            <a:off x="6989497" y="6334183"/>
            <a:ext cx="3520764" cy="48974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  <a:ea typeface="Calibri"/>
                <a:cs typeface="Calibri"/>
              </a:rPr>
              <a:t>Specialist interventions </a:t>
            </a:r>
            <a:r>
              <a:rPr lang="en-GB" sz="800" dirty="0">
                <a:solidFill>
                  <a:schemeClr val="tx1"/>
                </a:solidFill>
                <a:ea typeface="Calibri"/>
                <a:cs typeface="Calibri"/>
              </a:rPr>
              <a:t>are applicable to those with complex needs identified as part of screening. Assessment delivered by registered professional. Adherence and effectiveness of intervention should be monitored.</a:t>
            </a:r>
          </a:p>
        </p:txBody>
      </p:sp>
    </p:spTree>
    <p:extLst>
      <p:ext uri="{BB962C8B-B14F-4D97-AF65-F5344CB8AC3E}">
        <p14:creationId xmlns:p14="http://schemas.microsoft.com/office/powerpoint/2010/main" val="1477718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6396D-B80A-84E8-D3AA-98525368D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Pathways and next steps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EB14524-696C-2FD7-2C72-E72D2B49CE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412" y="1766656"/>
            <a:ext cx="3384705" cy="3991284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C4E0FAB-A966-92D2-2D17-F112919101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41239" y="1766655"/>
            <a:ext cx="3038925" cy="4088939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1E6C91-1E7A-B36F-4B7C-0630DC98D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071" y="767865"/>
            <a:ext cx="3987130" cy="53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90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FEE4D3-3881-BB03-683A-1CB63E938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278" y="816746"/>
            <a:ext cx="3450771" cy="44021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1A6571-5C66-0A66-F918-A178131A4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64" y="1251259"/>
            <a:ext cx="6119390" cy="368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429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A484F5EF-0B5C-46B1-2EC7-650BACF8C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10" y="119189"/>
            <a:ext cx="11470581" cy="666271"/>
          </a:xfrm>
        </p:spPr>
        <p:txBody>
          <a:bodyPr/>
          <a:lstStyle/>
          <a:p>
            <a:r>
              <a:rPr lang="en-US" dirty="0"/>
              <a:t>Key recommendations 1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3DE774C-3749-ECFD-2D46-273BD47D6030}"/>
              </a:ext>
            </a:extLst>
          </p:cNvPr>
          <p:cNvGraphicFramePr>
            <a:graphicFrameLocks noGrp="1"/>
          </p:cNvGraphicFramePr>
          <p:nvPr/>
        </p:nvGraphicFramePr>
        <p:xfrm>
          <a:off x="360710" y="1624627"/>
          <a:ext cx="11470582" cy="5114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5291">
                  <a:extLst>
                    <a:ext uri="{9D8B030D-6E8A-4147-A177-3AD203B41FA5}">
                      <a16:colId xmlns:a16="http://schemas.microsoft.com/office/drawing/2014/main" val="136992170"/>
                    </a:ext>
                  </a:extLst>
                </a:gridCol>
                <a:gridCol w="5735291">
                  <a:extLst>
                    <a:ext uri="{9D8B030D-6E8A-4147-A177-3AD203B41FA5}">
                      <a16:colId xmlns:a16="http://schemas.microsoft.com/office/drawing/2014/main" val="3031460208"/>
                    </a:ext>
                  </a:extLst>
                </a:gridCol>
              </a:tblGrid>
              <a:tr h="441471">
                <a:tc>
                  <a:txBody>
                    <a:bodyPr/>
                    <a:lstStyle/>
                    <a:p>
                      <a:r>
                        <a:rPr lang="en-GB" sz="1200" dirty="0"/>
                        <a:t>What</a:t>
                      </a:r>
                    </a:p>
                  </a:txBody>
                  <a:tcPr marL="81939" marR="81939" marT="40969" marB="40969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Why</a:t>
                      </a:r>
                    </a:p>
                  </a:txBody>
                  <a:tcPr marL="81939" marR="81939" marT="40969" marB="40969"/>
                </a:tc>
                <a:extLst>
                  <a:ext uri="{0D108BD9-81ED-4DB2-BD59-A6C34878D82A}">
                    <a16:rowId xmlns:a16="http://schemas.microsoft.com/office/drawing/2014/main" val="1605595559"/>
                  </a:ext>
                </a:extLst>
              </a:tr>
              <a:tr h="18835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700"/>
                        </a:spcAft>
                      </a:pPr>
                      <a:r>
                        <a:rPr lang="en-GB" sz="1300" dirty="0">
                          <a:effectLst/>
                        </a:rPr>
                        <a:t>To develop a clear definition of prehab that fully defines the different prehab components (Screening, Referral, Assessment, Universal, Targeted and Specialist Interventions and Monitoring).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700"/>
                        </a:spcAft>
                      </a:pPr>
                      <a:r>
                        <a:rPr lang="en-GB" sz="1300" dirty="0">
                          <a:effectLst/>
                        </a:rPr>
                        <a:t>And use this consistently across the system including Patients, Primary care, Sirona, VCSE and Secondary Care. 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700"/>
                        </a:spcAft>
                      </a:pPr>
                      <a:r>
                        <a:rPr lang="en-GB" sz="1300" dirty="0">
                          <a:effectLst/>
                        </a:rPr>
                        <a:t>Making prehab everyone’s business across the BNSSG system.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939" marR="81939" marT="40969" marB="4096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700"/>
                        </a:spcAft>
                      </a:pPr>
                      <a:r>
                        <a:rPr lang="en-GB" sz="1300" dirty="0">
                          <a:effectLst/>
                        </a:rPr>
                        <a:t>To ensure that patients and providers know what to expect and who is responsible for delivering each component of prehab. 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700"/>
                        </a:spcAft>
                      </a:pPr>
                      <a:r>
                        <a:rPr lang="en-GB" sz="1300" dirty="0">
                          <a:effectLst/>
                        </a:rPr>
                        <a:t>To maximise “Teachable moments” for all people with suspected cancer and definite cancer, including the use of Personalised </a:t>
                      </a:r>
                      <a:r>
                        <a:rPr lang="en-GB" sz="1300" dirty="0" err="1">
                          <a:effectLst/>
                        </a:rPr>
                        <a:t>Prehabilitation</a:t>
                      </a:r>
                      <a:r>
                        <a:rPr lang="en-GB" sz="1300" dirty="0">
                          <a:effectLst/>
                        </a:rPr>
                        <a:t> Care plans to empower patients to self-manage and reduce duplication or omission of prehab provision by providers. </a:t>
                      </a:r>
                      <a:endParaRPr lang="en-GB" sz="1300" dirty="0"/>
                    </a:p>
                  </a:txBody>
                  <a:tcPr marL="81939" marR="81939" marT="40969" marB="40969"/>
                </a:tc>
                <a:extLst>
                  <a:ext uri="{0D108BD9-81ED-4DB2-BD59-A6C34878D82A}">
                    <a16:rowId xmlns:a16="http://schemas.microsoft.com/office/drawing/2014/main" val="886948979"/>
                  </a:ext>
                </a:extLst>
              </a:tr>
              <a:tr h="109560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effectLst/>
                        </a:rPr>
                        <a:t>To identify and make widely available and easily accessible prehab resources for exercise, nutrition, and wellbeing at universal, targeted and specialist levels in different formats including print, digital and apps. 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939" marR="81939" marT="40969" marB="40969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effectLst/>
                        </a:rPr>
                        <a:t>So that staff across the system can easily access and provide patients with the appropriate resource to maximise the benefits of prehab and reduce inequalities due to digital exclusion or language.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GB" sz="1300" dirty="0"/>
                    </a:p>
                  </a:txBody>
                  <a:tcPr marL="81939" marR="81939" marT="40969" marB="40969"/>
                </a:tc>
                <a:extLst>
                  <a:ext uri="{0D108BD9-81ED-4DB2-BD59-A6C34878D82A}">
                    <a16:rowId xmlns:a16="http://schemas.microsoft.com/office/drawing/2014/main" val="1491838664"/>
                  </a:ext>
                </a:extLst>
              </a:tr>
              <a:tr h="8467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700"/>
                        </a:spcAft>
                      </a:pPr>
                      <a:r>
                        <a:rPr lang="en-GB" sz="1300" dirty="0">
                          <a:effectLst/>
                        </a:rPr>
                        <a:t>To identify, utilise and develop other community based universal and targeted interventions for exercise, nutrition and wellbeing with a clear pathway to ensure they are viable and sustainable.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939" marR="81939" marT="40969" marB="40969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effectLst/>
                        </a:rPr>
                        <a:t>To enable more people to access prehab closer to home and reduce inequalities of geographical access. 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GB" sz="1300" dirty="0"/>
                    </a:p>
                  </a:txBody>
                  <a:tcPr marL="81939" marR="81939" marT="40969" marB="40969"/>
                </a:tc>
                <a:extLst>
                  <a:ext uri="{0D108BD9-81ED-4DB2-BD59-A6C34878D82A}">
                    <a16:rowId xmlns:a16="http://schemas.microsoft.com/office/drawing/2014/main" val="2767997957"/>
                  </a:ext>
                </a:extLst>
              </a:tr>
              <a:tr h="84678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effectLst/>
                        </a:rPr>
                        <a:t>To consider the use of multiple condition activities to promote lifestyle changes that can benefit people regardless </a:t>
                      </a:r>
                      <a:r>
                        <a:rPr lang="en-GB" sz="1300">
                          <a:effectLst/>
                        </a:rPr>
                        <a:t>of cancer diagnosis</a:t>
                      </a:r>
                      <a:r>
                        <a:rPr lang="en-GB" sz="1300" dirty="0">
                          <a:effectLst/>
                        </a:rPr>
                        <a:t>.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GB" sz="1300" dirty="0"/>
                    </a:p>
                  </a:txBody>
                  <a:tcPr marL="81939" marR="81939" marT="40969" marB="40969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effectLst/>
                        </a:rPr>
                        <a:t>To increase benefits to other people living with long term conditions as well as cancer and promote longer term adherence to lifestyle changes.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GB" sz="1300" dirty="0"/>
                    </a:p>
                  </a:txBody>
                  <a:tcPr marL="81939" marR="81939" marT="40969" marB="40969"/>
                </a:tc>
                <a:extLst>
                  <a:ext uri="{0D108BD9-81ED-4DB2-BD59-A6C34878D82A}">
                    <a16:rowId xmlns:a16="http://schemas.microsoft.com/office/drawing/2014/main" val="361953964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93B966C-1741-E96A-C407-F9D33A61E760}"/>
              </a:ext>
            </a:extLst>
          </p:cNvPr>
          <p:cNvSpPr txBox="1"/>
          <p:nvPr/>
        </p:nvSpPr>
        <p:spPr>
          <a:xfrm>
            <a:off x="360710" y="844928"/>
            <a:ext cx="11470581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GB" sz="2133" dirty="0">
                <a:solidFill>
                  <a:srgbClr val="1C345E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 set of overarching recommendations that encompass the 4 themes with a recommended approach for implementation. </a:t>
            </a:r>
            <a:endParaRPr lang="en-GB" sz="2133" dirty="0">
              <a:solidFill>
                <a:srgbClr val="1C345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7446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D53BF-DC99-9985-B719-3985B8ECD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recommendations 2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F58532C-EAB0-E183-D6F6-B1EC1E0B9E8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7717" y="933451"/>
          <a:ext cx="11470216" cy="486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5108">
                  <a:extLst>
                    <a:ext uri="{9D8B030D-6E8A-4147-A177-3AD203B41FA5}">
                      <a16:colId xmlns:a16="http://schemas.microsoft.com/office/drawing/2014/main" val="311023019"/>
                    </a:ext>
                  </a:extLst>
                </a:gridCol>
                <a:gridCol w="5735108">
                  <a:extLst>
                    <a:ext uri="{9D8B030D-6E8A-4147-A177-3AD203B41FA5}">
                      <a16:colId xmlns:a16="http://schemas.microsoft.com/office/drawing/2014/main" val="381639625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GB" sz="2400" dirty="0"/>
                        <a:t>What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Why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165030980"/>
                  </a:ext>
                </a:extLst>
              </a:tr>
              <a:tr h="19100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dirty="0">
                          <a:effectLst/>
                        </a:rPr>
                        <a:t>To ensure that all cancer patients have access to targeted and specialist nutrition, exercise, and wellbeing interventions regardless of their tumour site, treatment pathway, hospital site or where they live.</a:t>
                      </a:r>
                      <a:endParaRPr lang="en-GB" sz="19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GB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dirty="0">
                          <a:effectLst/>
                        </a:rPr>
                        <a:t>To reduce variations and inequalities in who can access targeted and specialist interventions and the type of interventions they can access and where they can access them. </a:t>
                      </a:r>
                      <a:endParaRPr lang="en-GB" sz="19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GB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493148400"/>
                  </a:ext>
                </a:extLst>
              </a:tr>
              <a:tr h="24316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700"/>
                        </a:spcAft>
                      </a:pPr>
                      <a:r>
                        <a:rPr lang="en-GB" sz="1900" dirty="0">
                          <a:effectLst/>
                        </a:rPr>
                        <a:t>A clear workforce plan that identifies leadership, develops specialist clinicians for specialist interventions, appropriately trained support staff to deliver targeted interventions.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700"/>
                        </a:spcAft>
                      </a:pPr>
                      <a:r>
                        <a:rPr lang="en-GB" sz="1900" dirty="0">
                          <a:effectLst/>
                        </a:rPr>
                        <a:t>A training and education plan for those screening, referring, and delivering universal interventions. </a:t>
                      </a:r>
                      <a:endParaRPr lang="en-GB" sz="19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GB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700"/>
                        </a:spcAft>
                      </a:pPr>
                      <a:r>
                        <a:rPr lang="en-GB" sz="1900" dirty="0">
                          <a:effectLst/>
                        </a:rPr>
                        <a:t>To ensure that the workforce can deliver and develop sustainable prehab services to maximise the benefit whilst reducing inequality through lack of appropriate referrals and provision. 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700"/>
                        </a:spcAft>
                      </a:pPr>
                      <a:r>
                        <a:rPr lang="en-GB" sz="1900" dirty="0">
                          <a:effectLst/>
                        </a:rPr>
                        <a:t>To improve links with other initiatives such as waiting well and cancer rehab. </a:t>
                      </a:r>
                      <a:endParaRPr lang="en-GB" sz="19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GB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204215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72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B73D-0C87-0077-3AAD-8122F857D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Workforce at NBT – all tumour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0501A-03EF-2CF8-F2F8-60299E7E1B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Substantive (OPs) – impact across bnssg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1.0WTE Physiotherapist </a:t>
            </a:r>
            <a:r>
              <a:rPr lang="en-GB" sz="1400" dirty="0"/>
              <a:t>(focus Sarcoma and Colorectal, and Breast)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2.0 WTE Dietitian </a:t>
            </a:r>
            <a:r>
              <a:rPr lang="en-GB" sz="1400" dirty="0"/>
              <a:t>(focus UGI, Colorectal, Haematology)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1.0 WTE B4 Technical instructor</a:t>
            </a:r>
            <a:r>
              <a:rPr lang="en-GB" sz="1400" dirty="0"/>
              <a:t> (Colorectal and Breast)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Total= 4 WTE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F9C66-56A7-03FE-11D0-3A56B0623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Fixed term contracts (Ops) – impact across bnssg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1.3WTE Neuro-oncology prehab to ERP </a:t>
            </a:r>
            <a:r>
              <a:rPr lang="en-GB" sz="1400" dirty="0"/>
              <a:t>(ends September 2024)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0.6WTE Physiotherapist </a:t>
            </a:r>
            <a:r>
              <a:rPr lang="en-GB" sz="1400" dirty="0"/>
              <a:t>(ends September 2025 – focus Breast cancer 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1.0WTE clinical and strategic lead </a:t>
            </a:r>
            <a:r>
              <a:rPr lang="en-GB" sz="1400" dirty="0"/>
              <a:t>(ends March 2025 – no cancer specific AHP lead across bnssg)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0.4 Dietitian </a:t>
            </a:r>
            <a:r>
              <a:rPr lang="en-GB" sz="1400" dirty="0"/>
              <a:t>(ends September 2024 – focus UGI)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Total= 3.3WTE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2308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789A4B-7603-D133-7BC8-91792DD1A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039" y="835790"/>
            <a:ext cx="7198392" cy="518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79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0864B-CB35-0E02-CF41-992781FEA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7A45E8-7FC4-8235-5381-31ED1413DE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52678"/>
            <a:ext cx="10515600" cy="369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90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SCW Brand Colours 2020">
      <a:dk1>
        <a:srgbClr val="1C345E"/>
      </a:dk1>
      <a:lt1>
        <a:srgbClr val="FFFFFF"/>
      </a:lt1>
      <a:dk2>
        <a:srgbClr val="8597A3"/>
      </a:dk2>
      <a:lt2>
        <a:srgbClr val="FFFFFF"/>
      </a:lt2>
      <a:accent1>
        <a:srgbClr val="033F85"/>
      </a:accent1>
      <a:accent2>
        <a:srgbClr val="0069B3"/>
      </a:accent2>
      <a:accent3>
        <a:srgbClr val="00A8D7"/>
      </a:accent3>
      <a:accent4>
        <a:srgbClr val="65B32E"/>
      </a:accent4>
      <a:accent5>
        <a:srgbClr val="009F98"/>
      </a:accent5>
      <a:accent6>
        <a:srgbClr val="614590"/>
      </a:accent6>
      <a:hlink>
        <a:srgbClr val="0069B3"/>
      </a:hlink>
      <a:folHlink>
        <a:srgbClr val="0069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te_SCW PP Template_V 04 23.pptx" id="{A37F94C7-B9E7-43A9-83A5-248CEE04A418}" vid="{033B1109-5419-4551-ABF3-7E27DEE5E43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87baca9-e545-451a-b34c-171908d54e21"/>
    <lcf76f155ced4ddcb4097134ff3c332f xmlns="6a1bfb67-4c76-4e22-aa2a-a4bbf98a188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7FD9DEA45EF545BD4C44EF604C7D0C" ma:contentTypeVersion="15" ma:contentTypeDescription="Create a new document." ma:contentTypeScope="" ma:versionID="5217c8f60d72d41b216bfe096d30a60f">
  <xsd:schema xmlns:xsd="http://www.w3.org/2001/XMLSchema" xmlns:xs="http://www.w3.org/2001/XMLSchema" xmlns:p="http://schemas.microsoft.com/office/2006/metadata/properties" xmlns:ns2="6a1bfb67-4c76-4e22-aa2a-a4bbf98a188a" xmlns:ns3="187baca9-e545-451a-b34c-171908d54e21" targetNamespace="http://schemas.microsoft.com/office/2006/metadata/properties" ma:root="true" ma:fieldsID="81f0d96c329b4cd6ea0cbdd79c1b230b" ns2:_="" ns3:_="">
    <xsd:import namespace="6a1bfb67-4c76-4e22-aa2a-a4bbf98a188a"/>
    <xsd:import namespace="187baca9-e545-451a-b34c-171908d54e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bfb67-4c76-4e22-aa2a-a4bbf98a18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6c45826a-f96a-479d-b99d-67de9b08c4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7baca9-e545-451a-b34c-171908d54e2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d8253be4-8200-42d1-b15e-c3246859d090}" ma:internalName="TaxCatchAll" ma:showField="CatchAllData" ma:web="187baca9-e545-451a-b34c-171908d54e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ECC4A1-E8F5-4878-BA03-9756F2289DE3}">
  <ds:schemaRefs>
    <ds:schemaRef ds:uri="187baca9-e545-451a-b34c-171908d54e21"/>
    <ds:schemaRef ds:uri="http://www.w3.org/XML/1998/namespace"/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6a1bfb67-4c76-4e22-aa2a-a4bbf98a188a"/>
  </ds:schemaRefs>
</ds:datastoreItem>
</file>

<file path=customXml/itemProps2.xml><?xml version="1.0" encoding="utf-8"?>
<ds:datastoreItem xmlns:ds="http://schemas.openxmlformats.org/officeDocument/2006/customXml" ds:itemID="{20B884BB-B043-459C-B68B-FB65C9F93D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1bfb67-4c76-4e22-aa2a-a4bbf98a188a"/>
    <ds:schemaRef ds:uri="187baca9-e545-451a-b34c-171908d54e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9537F0-8106-4952-9E98-843E632ABC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1179</Words>
  <Application>Microsoft Office PowerPoint</Application>
  <PresentationFormat>Widescreen</PresentationFormat>
  <Paragraphs>131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3_Office Theme</vt:lpstr>
      <vt:lpstr>1_Office Theme</vt:lpstr>
      <vt:lpstr>Update prehabilitation to rehabilitation offer at NBT and across bnssg. Reducing the variation in access, outcomes and experience. </vt:lpstr>
      <vt:lpstr>PowerPoint Presentation</vt:lpstr>
      <vt:lpstr>Pathways and next steps </vt:lpstr>
      <vt:lpstr>PowerPoint Presentation</vt:lpstr>
      <vt:lpstr>Key recommendations 1</vt:lpstr>
      <vt:lpstr>Key recommendations 2</vt:lpstr>
      <vt:lpstr>Workforce at NBT – all tumour sites</vt:lpstr>
      <vt:lpstr>PowerPoint Presentation</vt:lpstr>
      <vt:lpstr>Evaluation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Jayne Masters</dc:creator>
  <cp:lastModifiedBy>Helen Dunderdale</cp:lastModifiedBy>
  <cp:revision>12</cp:revision>
  <dcterms:created xsi:type="dcterms:W3CDTF">2024-04-30T12:43:20Z</dcterms:created>
  <dcterms:modified xsi:type="dcterms:W3CDTF">2024-05-03T08:32:13Z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0x010100647FD9DEA45EF545BD4C44EF604C7D0C</vt:lpwstr>
  </property>
</Properties>
</file>