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Lato" panose="020F0502020204030203"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83FF5F-26E0-41A6-A32A-11525BDD61A8}">
  <a:tblStyle styleId="{CB83FF5F-26E0-41A6-A32A-11525BDD61A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d07d5a6026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d07d5a6026_0_2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2d07d5a6026_0_27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d07d5a6026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d07d5a6026_0_2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g2d07d5a6026_0_28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d07d5a6026_0_29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d07d5a6026_0_2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The same themes were identified in the 2021/22 PRES report, suggesting the positive aspects of taking part in research have remained the same. Comments related to good communication have increased from 21% to 25%, suggesting that studies may have improved how they communicate with participants.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d07d5a6026_0_30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d07d5a6026_0_3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Although fewer participants (23%) left comments about what would have made their experience better (compared to 32% in 2021/22), the themes identified are broadly the same as last year. </a:t>
            </a:r>
            <a:endParaRPr/>
          </a:p>
          <a:p>
            <a:pPr marL="0" lvl="0" indent="0" algn="l" rtl="0">
              <a:spcBef>
                <a:spcPts val="0"/>
              </a:spcBef>
              <a:spcAft>
                <a:spcPts val="0"/>
              </a:spcAft>
              <a:buNone/>
            </a:pPr>
            <a:endParaRPr/>
          </a:p>
          <a:p>
            <a:pPr marL="0" lvl="0" indent="0" algn="l" rtl="0">
              <a:spcBef>
                <a:spcPts val="0"/>
              </a:spcBef>
              <a:spcAft>
                <a:spcPts val="0"/>
              </a:spcAft>
              <a:buNone/>
            </a:pPr>
            <a:r>
              <a:rPr lang="en-GB"/>
              <a:t>Whilst comments about participant communication remain the most common, these have decreased since last year (from 64% to 51%). This also aligns with an increase in positive comments around communication, indicating that studies have improved how they communicate with participants. There has also been a large decrease in the number of comments around appointments (from 27% to 11%), this is likely due to study teams being able to offer more flexibility around appointment times and methods.</a:t>
            </a:r>
            <a:endParaRPr/>
          </a:p>
          <a:p>
            <a:pPr marL="0" lvl="0" indent="0" algn="l" rtl="0">
              <a:spcBef>
                <a:spcPts val="0"/>
              </a:spcBef>
              <a:spcAft>
                <a:spcPts val="0"/>
              </a:spcAft>
              <a:buNone/>
            </a:pPr>
            <a:endParaRPr/>
          </a:p>
          <a:p>
            <a:pPr marL="0" lvl="0" indent="0" algn="l" rtl="0">
              <a:spcBef>
                <a:spcPts val="0"/>
              </a:spcBef>
              <a:spcAft>
                <a:spcPts val="0"/>
              </a:spcAft>
              <a:buNone/>
            </a:pPr>
            <a:r>
              <a:rPr lang="en-GB"/>
              <a:t>Participant communication: Information about the study results/updates, general information about the study or condition, personal results, more contact from the study team, method of communication, information about side effects, internal communication, receiving incorrect information, information about what was required, information about expenses, design of communication, fewer emails.</a:t>
            </a:r>
            <a:endParaRPr/>
          </a:p>
          <a:p>
            <a:pPr marL="0" lvl="0" indent="0" algn="l" rtl="0">
              <a:spcBef>
                <a:spcPts val="0"/>
              </a:spcBef>
              <a:spcAft>
                <a:spcPts val="0"/>
              </a:spcAft>
              <a:buNone/>
            </a:pPr>
            <a:endParaRPr/>
          </a:p>
          <a:p>
            <a:pPr marL="0" lvl="0" indent="0" algn="l" rtl="0">
              <a:spcBef>
                <a:spcPts val="0"/>
              </a:spcBef>
              <a:spcAft>
                <a:spcPts val="0"/>
              </a:spcAft>
              <a:buNone/>
            </a:pPr>
            <a:r>
              <a:rPr lang="en-GB"/>
              <a:t>Procedures and materials: Issues with questionnaires, technical issues with apps/equipment, method of procedures, more explanation about tests or how to use equipment, more or fewer tests</a:t>
            </a:r>
            <a:endParaRPr/>
          </a:p>
          <a:p>
            <a:pPr marL="0" lvl="0" indent="0" algn="l" rtl="0">
              <a:spcBef>
                <a:spcPts val="0"/>
              </a:spcBef>
              <a:spcAft>
                <a:spcPts val="0"/>
              </a:spcAft>
              <a:buNone/>
            </a:pPr>
            <a:endParaRPr/>
          </a:p>
          <a:p>
            <a:pPr marL="0" lvl="0" indent="0" algn="l" rtl="0">
              <a:spcBef>
                <a:spcPts val="0"/>
              </a:spcBef>
              <a:spcAft>
                <a:spcPts val="0"/>
              </a:spcAft>
              <a:buNone/>
            </a:pPr>
            <a:r>
              <a:rPr lang="en-GB"/>
              <a:t>Appointments: Location, method, delays and waiting times, more time during appointments, flexibility over appointment times, issues with appointments, reminders, shorter appointments, booking of appointments</a:t>
            </a:r>
            <a:endParaRPr/>
          </a:p>
          <a:p>
            <a:pPr marL="0" lvl="0" indent="0" algn="l" rtl="0">
              <a:spcBef>
                <a:spcPts val="0"/>
              </a:spcBef>
              <a:spcAft>
                <a:spcPts val="0"/>
              </a:spcAft>
              <a:buNone/>
            </a:pPr>
            <a:endParaRPr/>
          </a:p>
          <a:p>
            <a:pPr marL="0" lvl="0" indent="0" algn="l" rtl="0">
              <a:spcBef>
                <a:spcPts val="0"/>
              </a:spcBef>
              <a:spcAft>
                <a:spcPts val="0"/>
              </a:spcAft>
              <a:buNone/>
            </a:pPr>
            <a:r>
              <a:rPr lang="en-GB"/>
              <a:t>Travel: Less travel less for appointments, free or better parking, better travel information</a:t>
            </a:r>
            <a:endParaRPr/>
          </a:p>
          <a:p>
            <a:pPr marL="0" lvl="0" indent="0" algn="l" rtl="0">
              <a:spcBef>
                <a:spcPts val="0"/>
              </a:spcBef>
              <a:spcAft>
                <a:spcPts val="0"/>
              </a:spcAft>
              <a:buNone/>
            </a:pPr>
            <a:endParaRPr/>
          </a:p>
          <a:p>
            <a:pPr marL="0" lvl="0" indent="0" algn="l" rtl="0">
              <a:spcBef>
                <a:spcPts val="0"/>
              </a:spcBef>
              <a:spcAft>
                <a:spcPts val="0"/>
              </a:spcAft>
              <a:buNone/>
            </a:pPr>
            <a:r>
              <a:rPr lang="en-GB"/>
              <a:t>COVID-19: Issues with travel/vaccine passports, restrictions, more information/updates, study interruptions, unblinding process</a:t>
            </a:r>
            <a:endParaRPr/>
          </a:p>
          <a:p>
            <a:pPr marL="0" lvl="0" indent="0" algn="l" rtl="0">
              <a:spcBef>
                <a:spcPts val="0"/>
              </a:spcBef>
              <a:spcAft>
                <a:spcPts val="0"/>
              </a:spcAft>
              <a:buNone/>
            </a:pPr>
            <a:endParaRPr/>
          </a:p>
          <a:p>
            <a:pPr marL="0" lvl="0" indent="0" algn="l" rtl="0">
              <a:spcBef>
                <a:spcPts val="0"/>
              </a:spcBef>
              <a:spcAft>
                <a:spcPts val="0"/>
              </a:spcAft>
              <a:buNone/>
            </a:pPr>
            <a:r>
              <a:rPr lang="en-GB"/>
              <a:t>Payments and expenses: Wanting payment or to receive more money, time it took to receive payments, method of recognition</a:t>
            </a:r>
            <a:endParaRPr/>
          </a:p>
          <a:p>
            <a:pPr marL="0" lvl="0" indent="0" algn="l" rtl="0">
              <a:spcBef>
                <a:spcPts val="0"/>
              </a:spcBef>
              <a:spcAft>
                <a:spcPts val="0"/>
              </a:spcAft>
              <a:buNone/>
            </a:pPr>
            <a:endParaRPr/>
          </a:p>
          <a:p>
            <a:pPr marL="0" lvl="0" indent="0" algn="l" rtl="0">
              <a:spcBef>
                <a:spcPts val="0"/>
              </a:spcBef>
              <a:spcAft>
                <a:spcPts val="0"/>
              </a:spcAft>
              <a:buNone/>
            </a:pPr>
            <a:r>
              <a:rPr lang="en-GB"/>
              <a:t>Study related: Wanting longer or shorter study, being in the control arm, side effects</a:t>
            </a:r>
            <a:endParaRPr/>
          </a:p>
          <a:p>
            <a:pPr marL="0" lvl="0" indent="0" algn="l" rtl="0">
              <a:spcBef>
                <a:spcPts val="0"/>
              </a:spcBef>
              <a:spcAft>
                <a:spcPts val="0"/>
              </a:spcAft>
              <a:buNone/>
            </a:pPr>
            <a:endParaRPr/>
          </a:p>
          <a:p>
            <a:pPr marL="0" lvl="0" indent="0" algn="l" rtl="0">
              <a:spcBef>
                <a:spcPts val="0"/>
              </a:spcBef>
              <a:spcAft>
                <a:spcPts val="0"/>
              </a:spcAft>
              <a:buNone/>
            </a:pPr>
            <a:r>
              <a:rPr lang="en-GB"/>
              <a:t>Knowledge and experience: When people were approached about taking part in research, feeling like staff didn’t have the knowledge to answer questions or use required equipment. Comments under this theme also relate to awareness of Equity, Diversity, and Inclusion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d07d5a6026_0_30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d07d5a6026_0_30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de001a51d8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de001a51d8_0_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g1de001a51d8_0_4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d07d5a6026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d07d5a6026_0_1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g2d07d5a6026_0_17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d07d5a602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d07d5a6026_0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g2d07d5a6026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d07d5a6026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g2d07d5a6026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de02880cc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gde02880cc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d07d5a6026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d07d5a6026_0_3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g2d07d5a6026_0_39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54ffdc828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154ffdc82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de02880cca_0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gde02880cc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de02880cca_0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gde02880cc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d07d5a6026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d07d5a6026_0_4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2d07d5a6026_0_4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d07d5a6026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d07d5a6026_0_2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g2d07d5a6026_0_25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d07d5a6026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d07d5a6026_0_2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g2d07d5a6026_0_27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0" name="Google Shape;30;p3"/>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36" name="Google Shape;36;p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51" name="Google Shape;51;p6"/>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l="8151" b="33143"/>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l="24255" b="21459"/>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a:stretch/>
        </p:blipFill>
        <p:spPr>
          <a:xfrm rot="1782855">
            <a:off x="10190480" y="1552292"/>
            <a:ext cx="1351280" cy="675640"/>
          </a:xfrm>
          <a:prstGeom prst="rect">
            <a:avLst/>
          </a:prstGeom>
          <a:noFill/>
          <a:ln>
            <a:noFill/>
          </a:ln>
        </p:spPr>
      </p:pic>
      <p:sp>
        <p:nvSpPr>
          <p:cNvPr id="60" name="Google Shape;60;p7"/>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Google Shape;65;p8"/>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73" name="Google Shape;73;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83" name="Google Shape;8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0"/>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bepartofresearch.nihr.ac.uk/promote-research/Resourc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local.nihr.ac.uk/images/lcrn/west-of-england/PRES%202022-23%20report_final.pdf"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nihr.ac.uk/health-and-care-professionals/career-development/associate-principal-investigator-scheme.htm"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hyperlink" Target="https://www.nihr.ac.uk/health-and-care-professionals/career-development/register-your-study-for-the-associate-principal-investigator-scheme.ht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nihr.ac.uk/documents/principal-investigator-pipeline-programme-pipp/33803"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www.jobs.nhs.uk/candidate/jobadvert/C9387-24-0952" TargetMode="External"/><Relationship Id="rId4" Type="http://schemas.openxmlformats.org/officeDocument/2006/relationships/hyperlink" Target="https://www.jobs.nhs.uk/candidate/jobadvert/C9387-24-0958"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odp.nihr.ac.uk/" TargetMode="External"/><Relationship Id="rId7"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bepartofresearch.nihr.ac.uk/"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https://www.ncpes.co.uk/latest-local-results/?search_word=&amp;organisation_type=alliance"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bepartofresearch.nihr.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1"/>
        <p:cNvGrpSpPr/>
        <p:nvPr/>
      </p:nvGrpSpPr>
      <p:grpSpPr>
        <a:xfrm>
          <a:off x="0" y="0"/>
          <a:ext cx="0" cy="0"/>
          <a:chOff x="0" y="0"/>
          <a:chExt cx="0" cy="0"/>
        </a:xfrm>
      </p:grpSpPr>
      <p:sp>
        <p:nvSpPr>
          <p:cNvPr id="92" name="Google Shape;92;p11"/>
          <p:cNvSpPr txBox="1">
            <a:spLocks noGrp="1"/>
          </p:cNvSpPr>
          <p:nvPr>
            <p:ph type="subTitle" idx="1"/>
          </p:nvPr>
        </p:nvSpPr>
        <p:spPr>
          <a:xfrm>
            <a:off x="1524000" y="4481750"/>
            <a:ext cx="9962100" cy="9156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lt1"/>
              </a:buClr>
              <a:buSzPts val="2220"/>
              <a:buNone/>
            </a:pPr>
            <a:r>
              <a:rPr lang="en-GB" sz="2920">
                <a:latin typeface="Lato"/>
                <a:ea typeface="Lato"/>
                <a:cs typeface="Lato"/>
                <a:sym typeface="Lato"/>
              </a:rPr>
              <a:t>Research Update - Claire Matthews &amp; Thomas Strawson-Smith </a:t>
            </a:r>
            <a:endParaRPr sz="3100">
              <a:latin typeface="Lato"/>
              <a:ea typeface="Lato"/>
              <a:cs typeface="Lato"/>
              <a:sym typeface="Lato"/>
            </a:endParaRPr>
          </a:p>
          <a:p>
            <a:pPr marL="0" lvl="0" indent="0" algn="l" rtl="0">
              <a:lnSpc>
                <a:spcPct val="80000"/>
              </a:lnSpc>
              <a:spcBef>
                <a:spcPts val="444"/>
              </a:spcBef>
              <a:spcAft>
                <a:spcPts val="0"/>
              </a:spcAft>
              <a:buClr>
                <a:schemeClr val="lt1"/>
              </a:buClr>
              <a:buSzPts val="2220"/>
              <a:buNone/>
            </a:pPr>
            <a:r>
              <a:rPr lang="en-GB" sz="2220"/>
              <a:t> </a:t>
            </a:r>
            <a:endParaRPr/>
          </a:p>
        </p:txBody>
      </p:sp>
      <p:sp>
        <p:nvSpPr>
          <p:cNvPr id="93" name="Google Shape;93;p11"/>
          <p:cNvSpPr txBox="1">
            <a:spLocks noGrp="1"/>
          </p:cNvSpPr>
          <p:nvPr>
            <p:ph type="ctrTitle"/>
          </p:nvPr>
        </p:nvSpPr>
        <p:spPr>
          <a:xfrm>
            <a:off x="1417825" y="1157750"/>
            <a:ext cx="9144000" cy="293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200"/>
              </a:spcBef>
              <a:spcAft>
                <a:spcPts val="0"/>
              </a:spcAft>
              <a:buClr>
                <a:schemeClr val="lt1"/>
              </a:buClr>
              <a:buSzPts val="6000"/>
              <a:buFont typeface="Arial"/>
              <a:buNone/>
            </a:pPr>
            <a:br>
              <a:rPr lang="en-GB"/>
            </a:br>
            <a:r>
              <a:rPr lang="en-GB" sz="4500">
                <a:latin typeface="Lato"/>
                <a:ea typeface="Lato"/>
                <a:cs typeface="Lato"/>
                <a:sym typeface="Lato"/>
              </a:rPr>
              <a:t>SWAG Network Colorectal cancer</a:t>
            </a:r>
            <a:endParaRPr sz="4500">
              <a:latin typeface="Lato"/>
              <a:ea typeface="Lato"/>
              <a:cs typeface="Lato"/>
              <a:sym typeface="Lato"/>
            </a:endParaRPr>
          </a:p>
          <a:p>
            <a:pPr marL="0" lvl="0" indent="0" algn="ctr" rtl="0">
              <a:lnSpc>
                <a:spcPct val="90000"/>
              </a:lnSpc>
              <a:spcBef>
                <a:spcPts val="1200"/>
              </a:spcBef>
              <a:spcAft>
                <a:spcPts val="0"/>
              </a:spcAft>
              <a:buClr>
                <a:schemeClr val="lt1"/>
              </a:buClr>
              <a:buSzPts val="6000"/>
              <a:buFont typeface="Arial"/>
              <a:buNone/>
            </a:pPr>
            <a:r>
              <a:rPr lang="en-GB" sz="4500">
                <a:latin typeface="Lato"/>
                <a:ea typeface="Lato"/>
                <a:cs typeface="Lato"/>
                <a:sym typeface="Lato"/>
              </a:rPr>
              <a:t>Clinical Advisory Group</a:t>
            </a:r>
            <a:br>
              <a:rPr lang="en-GB" sz="4500">
                <a:latin typeface="Lato"/>
                <a:ea typeface="Lato"/>
                <a:cs typeface="Lato"/>
                <a:sym typeface="Lato"/>
              </a:rPr>
            </a:br>
            <a:endParaRPr sz="4500">
              <a:latin typeface="Lato"/>
              <a:ea typeface="Lato"/>
              <a:cs typeface="Lato"/>
              <a:sym typeface="Lato"/>
            </a:endParaRPr>
          </a:p>
        </p:txBody>
      </p:sp>
      <p:sp>
        <p:nvSpPr>
          <p:cNvPr id="94" name="Google Shape;94;p11"/>
          <p:cNvSpPr txBox="1"/>
          <p:nvPr/>
        </p:nvSpPr>
        <p:spPr>
          <a:xfrm>
            <a:off x="918087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a:solidFill>
                  <a:schemeClr val="lt1"/>
                </a:solidFill>
                <a:latin typeface="Lato"/>
                <a:ea typeface="Lato"/>
                <a:cs typeface="Lato"/>
                <a:sym typeface="Lato"/>
              </a:rPr>
              <a:t>11/05/2023</a:t>
            </a:r>
            <a:endParaRPr sz="2100" b="0" i="0" u="none" strike="noStrike" cap="none">
              <a:solidFill>
                <a:schemeClr val="l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20"/>
          <p:cNvSpPr txBox="1">
            <a:spLocks noGrp="1"/>
          </p:cNvSpPr>
          <p:nvPr>
            <p:ph type="title"/>
          </p:nvPr>
        </p:nvSpPr>
        <p:spPr>
          <a:xfrm>
            <a:off x="838200" y="300425"/>
            <a:ext cx="10515600" cy="681600"/>
          </a:xfrm>
          <a:prstGeom prst="rect">
            <a:avLst/>
          </a:prstGeom>
        </p:spPr>
        <p:txBody>
          <a:bodyPr spcFirstLastPara="1" wrap="square" lIns="91425" tIns="45700" rIns="91425" bIns="45700" anchor="ctr" anchorCtr="0">
            <a:noAutofit/>
          </a:bodyPr>
          <a:lstStyle/>
          <a:p>
            <a:pPr marL="0" lvl="0" indent="0" algn="l" rtl="0">
              <a:lnSpc>
                <a:spcPct val="115000"/>
              </a:lnSpc>
              <a:spcBef>
                <a:spcPts val="2400"/>
              </a:spcBef>
              <a:spcAft>
                <a:spcPts val="600"/>
              </a:spcAft>
              <a:buNone/>
            </a:pPr>
            <a:r>
              <a:rPr lang="en-GB" b="1">
                <a:solidFill>
                  <a:srgbClr val="193E72"/>
                </a:solidFill>
                <a:highlight>
                  <a:srgbClr val="FFFFFF"/>
                </a:highlight>
                <a:latin typeface="Lato"/>
                <a:ea typeface="Lato"/>
                <a:cs typeface="Lato"/>
                <a:sym typeface="Lato"/>
              </a:rPr>
              <a:t>Resources and materials</a:t>
            </a:r>
            <a:endParaRPr/>
          </a:p>
        </p:txBody>
      </p:sp>
      <p:pic>
        <p:nvPicPr>
          <p:cNvPr id="180" name="Google Shape;180;p20"/>
          <p:cNvPicPr preferRelativeResize="0"/>
          <p:nvPr/>
        </p:nvPicPr>
        <p:blipFill>
          <a:blip r:embed="rId3">
            <a:alphaModFix/>
          </a:blip>
          <a:stretch>
            <a:fillRect/>
          </a:stretch>
        </p:blipFill>
        <p:spPr>
          <a:xfrm>
            <a:off x="181600" y="1230625"/>
            <a:ext cx="7674001" cy="3358650"/>
          </a:xfrm>
          <a:prstGeom prst="rect">
            <a:avLst/>
          </a:prstGeom>
          <a:noFill/>
          <a:ln>
            <a:noFill/>
          </a:ln>
        </p:spPr>
      </p:pic>
      <p:sp>
        <p:nvSpPr>
          <p:cNvPr id="181" name="Google Shape;181;p20">
            <a:hlinkClick r:id="rId4"/>
          </p:cNvPr>
          <p:cNvSpPr txBox="1"/>
          <p:nvPr/>
        </p:nvSpPr>
        <p:spPr>
          <a:xfrm>
            <a:off x="838200" y="4837875"/>
            <a:ext cx="6600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b="1" u="sng">
                <a:solidFill>
                  <a:schemeClr val="hlink"/>
                </a:solidFill>
                <a:hlinkClick r:id="rId4"/>
              </a:rPr>
              <a:t>https://bepartofresearch.nihr.ac.uk/promote-research/Resources/</a:t>
            </a:r>
            <a:endParaRPr sz="1600" b="1"/>
          </a:p>
        </p:txBody>
      </p:sp>
      <p:pic>
        <p:nvPicPr>
          <p:cNvPr id="182" name="Google Shape;182;p20"/>
          <p:cNvPicPr preferRelativeResize="0"/>
          <p:nvPr/>
        </p:nvPicPr>
        <p:blipFill>
          <a:blip r:embed="rId5">
            <a:alphaModFix/>
          </a:blip>
          <a:stretch>
            <a:fillRect/>
          </a:stretch>
        </p:blipFill>
        <p:spPr>
          <a:xfrm>
            <a:off x="7922800" y="774327"/>
            <a:ext cx="1666875" cy="3295650"/>
          </a:xfrm>
          <a:prstGeom prst="rect">
            <a:avLst/>
          </a:prstGeom>
          <a:noFill/>
          <a:ln>
            <a:noFill/>
          </a:ln>
        </p:spPr>
      </p:pic>
      <p:pic>
        <p:nvPicPr>
          <p:cNvPr id="183" name="Google Shape;183;p20"/>
          <p:cNvPicPr preferRelativeResize="0"/>
          <p:nvPr/>
        </p:nvPicPr>
        <p:blipFill>
          <a:blip r:embed="rId6">
            <a:alphaModFix/>
          </a:blip>
          <a:stretch>
            <a:fillRect/>
          </a:stretch>
        </p:blipFill>
        <p:spPr>
          <a:xfrm>
            <a:off x="9949250" y="793377"/>
            <a:ext cx="1619250" cy="3257550"/>
          </a:xfrm>
          <a:prstGeom prst="rect">
            <a:avLst/>
          </a:prstGeom>
          <a:noFill/>
          <a:ln>
            <a:noFill/>
          </a:ln>
        </p:spPr>
      </p:pic>
      <p:pic>
        <p:nvPicPr>
          <p:cNvPr id="184" name="Google Shape;184;p20"/>
          <p:cNvPicPr preferRelativeResize="0"/>
          <p:nvPr/>
        </p:nvPicPr>
        <p:blipFill>
          <a:blip r:embed="rId7">
            <a:alphaModFix/>
          </a:blip>
          <a:stretch>
            <a:fillRect/>
          </a:stretch>
        </p:blipFill>
        <p:spPr>
          <a:xfrm>
            <a:off x="8931675" y="4131277"/>
            <a:ext cx="1767947" cy="248322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pic>
        <p:nvPicPr>
          <p:cNvPr id="190" name="Google Shape;190;p21"/>
          <p:cNvPicPr preferRelativeResize="0"/>
          <p:nvPr/>
        </p:nvPicPr>
        <p:blipFill>
          <a:blip r:embed="rId3">
            <a:alphaModFix/>
          </a:blip>
          <a:stretch>
            <a:fillRect/>
          </a:stretch>
        </p:blipFill>
        <p:spPr>
          <a:xfrm>
            <a:off x="2320725" y="71700"/>
            <a:ext cx="6534150" cy="1047750"/>
          </a:xfrm>
          <a:prstGeom prst="rect">
            <a:avLst/>
          </a:prstGeom>
          <a:noFill/>
          <a:ln>
            <a:noFill/>
          </a:ln>
        </p:spPr>
      </p:pic>
      <p:pic>
        <p:nvPicPr>
          <p:cNvPr id="191" name="Google Shape;191;p21"/>
          <p:cNvPicPr preferRelativeResize="0"/>
          <p:nvPr/>
        </p:nvPicPr>
        <p:blipFill>
          <a:blip r:embed="rId4">
            <a:alphaModFix/>
          </a:blip>
          <a:stretch>
            <a:fillRect/>
          </a:stretch>
        </p:blipFill>
        <p:spPr>
          <a:xfrm>
            <a:off x="737375" y="1174963"/>
            <a:ext cx="4276725" cy="4705350"/>
          </a:xfrm>
          <a:prstGeom prst="rect">
            <a:avLst/>
          </a:prstGeom>
          <a:noFill/>
          <a:ln>
            <a:noFill/>
          </a:ln>
        </p:spPr>
      </p:pic>
      <p:pic>
        <p:nvPicPr>
          <p:cNvPr id="192" name="Google Shape;192;p21"/>
          <p:cNvPicPr preferRelativeResize="0"/>
          <p:nvPr/>
        </p:nvPicPr>
        <p:blipFill>
          <a:blip r:embed="rId5">
            <a:alphaModFix/>
          </a:blip>
          <a:stretch>
            <a:fillRect/>
          </a:stretch>
        </p:blipFill>
        <p:spPr>
          <a:xfrm>
            <a:off x="6568350" y="1423125"/>
            <a:ext cx="4091800" cy="4209025"/>
          </a:xfrm>
          <a:prstGeom prst="rect">
            <a:avLst/>
          </a:prstGeom>
          <a:noFill/>
          <a:ln>
            <a:noFill/>
          </a:ln>
        </p:spPr>
      </p:pic>
      <p:sp>
        <p:nvSpPr>
          <p:cNvPr id="193" name="Google Shape;193;p21"/>
          <p:cNvSpPr txBox="1"/>
          <p:nvPr/>
        </p:nvSpPr>
        <p:spPr>
          <a:xfrm>
            <a:off x="8935575" y="395475"/>
            <a:ext cx="30000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latin typeface="Lato"/>
                <a:ea typeface="Lato"/>
                <a:cs typeface="Lato"/>
                <a:sym typeface="Lato"/>
                <a:hlinkClick r:id="rId6"/>
              </a:rPr>
              <a:t>Link to full PRES report</a:t>
            </a:r>
            <a:endParaRPr>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sp>
        <p:nvSpPr>
          <p:cNvPr id="198" name="Google Shape;198;p22"/>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What was positive about your research experience?</a:t>
            </a:r>
            <a:endParaRPr/>
          </a:p>
        </p:txBody>
      </p:sp>
      <p:sp>
        <p:nvSpPr>
          <p:cNvPr id="199" name="Google Shape;199;p22"/>
          <p:cNvSpPr txBox="1">
            <a:spLocks noGrp="1"/>
          </p:cNvSpPr>
          <p:nvPr>
            <p:ph type="body" idx="1"/>
          </p:nvPr>
        </p:nvSpPr>
        <p:spPr>
          <a:xfrm>
            <a:off x="838200" y="1535075"/>
            <a:ext cx="6194700" cy="42564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sz="1400"/>
              <a:t>1,837 (70%) respondents left a comment explaining what made their</a:t>
            </a:r>
            <a:endParaRPr sz="1400"/>
          </a:p>
          <a:p>
            <a:pPr marL="0" lvl="0" indent="0" algn="l" rtl="0">
              <a:lnSpc>
                <a:spcPct val="100000"/>
              </a:lnSpc>
              <a:spcBef>
                <a:spcPts val="0"/>
              </a:spcBef>
              <a:spcAft>
                <a:spcPts val="0"/>
              </a:spcAft>
              <a:buNone/>
            </a:pPr>
            <a:r>
              <a:rPr lang="en-GB" sz="1400"/>
              <a:t>research experience positive. From these comments we identified the</a:t>
            </a:r>
            <a:endParaRPr sz="1400"/>
          </a:p>
          <a:p>
            <a:pPr marL="0" lvl="0" indent="0" algn="l" rtl="0">
              <a:lnSpc>
                <a:spcPct val="100000"/>
              </a:lnSpc>
              <a:spcBef>
                <a:spcPts val="0"/>
              </a:spcBef>
              <a:spcAft>
                <a:spcPts val="0"/>
              </a:spcAft>
              <a:buNone/>
            </a:pPr>
            <a:r>
              <a:rPr lang="en-GB" sz="1400"/>
              <a:t>following themes</a:t>
            </a:r>
            <a:endParaRPr sz="1400"/>
          </a:p>
          <a:p>
            <a:pPr marL="0" lvl="0" indent="0" algn="l" rtl="0">
              <a:lnSpc>
                <a:spcPct val="100000"/>
              </a:lnSpc>
              <a:spcBef>
                <a:spcPts val="0"/>
              </a:spcBef>
              <a:spcAft>
                <a:spcPts val="0"/>
              </a:spcAft>
              <a:buNone/>
            </a:pPr>
            <a:endParaRPr sz="1400"/>
          </a:p>
          <a:p>
            <a:pPr marL="0" lvl="0" indent="0" algn="l" rtl="0">
              <a:lnSpc>
                <a:spcPct val="150000"/>
              </a:lnSpc>
              <a:spcBef>
                <a:spcPts val="0"/>
              </a:spcBef>
              <a:spcAft>
                <a:spcPts val="0"/>
              </a:spcAft>
              <a:buNone/>
            </a:pPr>
            <a:r>
              <a:rPr lang="en-GB" sz="1400"/>
              <a:t>• 864 comments mentioned the research delivery staff</a:t>
            </a:r>
            <a:endParaRPr sz="1400"/>
          </a:p>
          <a:p>
            <a:pPr marL="0" lvl="0" indent="0" algn="l" rtl="0">
              <a:lnSpc>
                <a:spcPct val="150000"/>
              </a:lnSpc>
              <a:spcBef>
                <a:spcPts val="0"/>
              </a:spcBef>
              <a:spcAft>
                <a:spcPts val="0"/>
              </a:spcAft>
              <a:buNone/>
            </a:pPr>
            <a:r>
              <a:rPr lang="en-GB" sz="1400"/>
              <a:t>• 537 comments related to contributing to improving healthcare</a:t>
            </a:r>
            <a:endParaRPr sz="1400"/>
          </a:p>
          <a:p>
            <a:pPr marL="0" lvl="0" indent="0" algn="l" rtl="0">
              <a:lnSpc>
                <a:spcPct val="150000"/>
              </a:lnSpc>
              <a:spcBef>
                <a:spcPts val="0"/>
              </a:spcBef>
              <a:spcAft>
                <a:spcPts val="0"/>
              </a:spcAft>
              <a:buNone/>
            </a:pPr>
            <a:r>
              <a:rPr lang="en-GB" sz="1400"/>
              <a:t>• 457 comments related to good communication</a:t>
            </a:r>
            <a:endParaRPr sz="1400"/>
          </a:p>
          <a:p>
            <a:pPr marL="0" lvl="0" indent="0" algn="l" rtl="0">
              <a:lnSpc>
                <a:spcPct val="150000"/>
              </a:lnSpc>
              <a:spcBef>
                <a:spcPts val="0"/>
              </a:spcBef>
              <a:spcAft>
                <a:spcPts val="0"/>
              </a:spcAft>
              <a:buNone/>
            </a:pPr>
            <a:r>
              <a:rPr lang="en-GB" sz="1400"/>
              <a:t>• 272 comments said the research study was easy to take part in</a:t>
            </a:r>
            <a:endParaRPr sz="1400"/>
          </a:p>
          <a:p>
            <a:pPr marL="0" lvl="0" indent="0" algn="l" rtl="0">
              <a:lnSpc>
                <a:spcPct val="150000"/>
              </a:lnSpc>
              <a:spcBef>
                <a:spcPts val="0"/>
              </a:spcBef>
              <a:spcAft>
                <a:spcPts val="0"/>
              </a:spcAft>
              <a:buNone/>
            </a:pPr>
            <a:r>
              <a:rPr lang="en-GB" sz="1400"/>
              <a:t>• 241 comments related to having a good experience</a:t>
            </a:r>
            <a:endParaRPr sz="1400"/>
          </a:p>
          <a:p>
            <a:pPr marL="0" lvl="0" indent="0" algn="l" rtl="0">
              <a:lnSpc>
                <a:spcPct val="150000"/>
              </a:lnSpc>
              <a:spcBef>
                <a:spcPts val="0"/>
              </a:spcBef>
              <a:spcAft>
                <a:spcPts val="0"/>
              </a:spcAft>
              <a:buNone/>
            </a:pPr>
            <a:r>
              <a:rPr lang="en-GB" sz="1400"/>
              <a:t>• 203 comments mentioned experiencing personal benefits</a:t>
            </a:r>
            <a:endParaRPr sz="1400"/>
          </a:p>
          <a:p>
            <a:pPr marL="0" lvl="0" indent="0" algn="l" rtl="0">
              <a:lnSpc>
                <a:spcPct val="150000"/>
              </a:lnSpc>
              <a:spcBef>
                <a:spcPts val="0"/>
              </a:spcBef>
              <a:spcAft>
                <a:spcPts val="0"/>
              </a:spcAft>
              <a:buNone/>
            </a:pPr>
            <a:r>
              <a:rPr lang="en-GB" sz="1400"/>
              <a:t>• 48 comments said "everything" was positive</a:t>
            </a:r>
            <a:endParaRPr sz="1400"/>
          </a:p>
          <a:p>
            <a:pPr marL="0" lvl="0" indent="0" algn="l" rtl="0">
              <a:lnSpc>
                <a:spcPct val="150000"/>
              </a:lnSpc>
              <a:spcBef>
                <a:spcPts val="0"/>
              </a:spcBef>
              <a:spcAft>
                <a:spcPts val="0"/>
              </a:spcAft>
              <a:buNone/>
            </a:pPr>
            <a:r>
              <a:rPr lang="en-GB" sz="1400"/>
              <a:t>• 41 comments related to where the research took place</a:t>
            </a:r>
            <a:endParaRPr sz="1400"/>
          </a:p>
          <a:p>
            <a:pPr marL="0" lvl="0" indent="0" algn="l" rtl="0">
              <a:lnSpc>
                <a:spcPct val="150000"/>
              </a:lnSpc>
              <a:spcBef>
                <a:spcPts val="0"/>
              </a:spcBef>
              <a:spcAft>
                <a:spcPts val="0"/>
              </a:spcAft>
              <a:buNone/>
            </a:pPr>
            <a:r>
              <a:rPr lang="en-GB" sz="1400"/>
              <a:t>• 35 comments mentioned gaining a feeling of hope</a:t>
            </a:r>
            <a:endParaRPr sz="1400"/>
          </a:p>
          <a:p>
            <a:pPr marL="0" lvl="0" indent="0" algn="l" rtl="0">
              <a:lnSpc>
                <a:spcPct val="150000"/>
              </a:lnSpc>
              <a:spcBef>
                <a:spcPts val="0"/>
              </a:spcBef>
              <a:spcAft>
                <a:spcPts val="0"/>
              </a:spcAft>
              <a:buNone/>
            </a:pPr>
            <a:r>
              <a:rPr lang="en-GB" sz="1400"/>
              <a:t>• 27 comments related to financial reimbursement</a:t>
            </a:r>
            <a:endParaRPr sz="1400"/>
          </a:p>
          <a:p>
            <a:pPr marL="0" lvl="0" indent="0" algn="l" rtl="0">
              <a:lnSpc>
                <a:spcPct val="150000"/>
              </a:lnSpc>
              <a:spcBef>
                <a:spcPts val="0"/>
              </a:spcBef>
              <a:spcAft>
                <a:spcPts val="0"/>
              </a:spcAft>
              <a:buNone/>
            </a:pPr>
            <a:r>
              <a:rPr lang="en-GB" sz="1400"/>
              <a:t>• 19 comments related to travel</a:t>
            </a:r>
            <a:endParaRPr sz="1400"/>
          </a:p>
        </p:txBody>
      </p:sp>
      <p:pic>
        <p:nvPicPr>
          <p:cNvPr id="200" name="Google Shape;200;p22"/>
          <p:cNvPicPr preferRelativeResize="0"/>
          <p:nvPr/>
        </p:nvPicPr>
        <p:blipFill rotWithShape="1">
          <a:blip r:embed="rId3">
            <a:alphaModFix/>
          </a:blip>
          <a:srcRect l="28896" t="3834" r="23839" b="4220"/>
          <a:stretch/>
        </p:blipFill>
        <p:spPr>
          <a:xfrm>
            <a:off x="7032925" y="1230625"/>
            <a:ext cx="4320874" cy="4727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p23"/>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What would have made your research experience better?</a:t>
            </a:r>
            <a:endParaRPr/>
          </a:p>
        </p:txBody>
      </p:sp>
      <p:sp>
        <p:nvSpPr>
          <p:cNvPr id="206" name="Google Shape;206;p23"/>
          <p:cNvSpPr txBox="1">
            <a:spLocks noGrp="1"/>
          </p:cNvSpPr>
          <p:nvPr>
            <p:ph type="body" idx="1"/>
          </p:nvPr>
        </p:nvSpPr>
        <p:spPr>
          <a:xfrm>
            <a:off x="838200" y="1535075"/>
            <a:ext cx="5056800" cy="425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1400"/>
              <a:t>603 respondents (23%) left a comment about what could have made their research experience better. From these comments we identified the following themes:</a:t>
            </a:r>
            <a:endParaRPr sz="1400" b="1"/>
          </a:p>
          <a:p>
            <a:pPr marL="457200" lvl="0" indent="-317500" algn="l" rtl="0">
              <a:spcBef>
                <a:spcPts val="1000"/>
              </a:spcBef>
              <a:spcAft>
                <a:spcPts val="0"/>
              </a:spcAft>
              <a:buSzPts val="1400"/>
              <a:buChar char="•"/>
            </a:pPr>
            <a:r>
              <a:rPr lang="en-GB" sz="1400"/>
              <a:t>310 comments related to participant communication</a:t>
            </a:r>
            <a:endParaRPr sz="1400"/>
          </a:p>
          <a:p>
            <a:pPr marL="457200" lvl="0" indent="-317500" algn="l" rtl="0">
              <a:spcBef>
                <a:spcPts val="1000"/>
              </a:spcBef>
              <a:spcAft>
                <a:spcPts val="0"/>
              </a:spcAft>
              <a:buSzPts val="1400"/>
              <a:buChar char="•"/>
            </a:pPr>
            <a:r>
              <a:rPr lang="en-GB" sz="1400"/>
              <a:t>98 comments related to procedures and materials</a:t>
            </a:r>
            <a:endParaRPr sz="1400"/>
          </a:p>
          <a:p>
            <a:pPr marL="457200" lvl="0" indent="-317500" algn="l" rtl="0">
              <a:spcBef>
                <a:spcPts val="1000"/>
              </a:spcBef>
              <a:spcAft>
                <a:spcPts val="0"/>
              </a:spcAft>
              <a:buSzPts val="1400"/>
              <a:buChar char="•"/>
            </a:pPr>
            <a:r>
              <a:rPr lang="en-GB" sz="1400"/>
              <a:t>67 comments were about appointments</a:t>
            </a:r>
            <a:endParaRPr sz="1400"/>
          </a:p>
          <a:p>
            <a:pPr marL="457200" lvl="0" indent="-317500" algn="l" rtl="0">
              <a:spcBef>
                <a:spcPts val="1000"/>
              </a:spcBef>
              <a:spcAft>
                <a:spcPts val="0"/>
              </a:spcAft>
              <a:buSzPts val="1400"/>
              <a:buChar char="•"/>
            </a:pPr>
            <a:r>
              <a:rPr lang="en-GB" sz="1400"/>
              <a:t>45 comments related to travel</a:t>
            </a:r>
            <a:endParaRPr sz="1400"/>
          </a:p>
          <a:p>
            <a:pPr marL="457200" lvl="0" indent="-317500" algn="l" rtl="0">
              <a:spcBef>
                <a:spcPts val="1000"/>
              </a:spcBef>
              <a:spcAft>
                <a:spcPts val="0"/>
              </a:spcAft>
              <a:buSzPts val="1400"/>
              <a:buChar char="•"/>
            </a:pPr>
            <a:r>
              <a:rPr lang="en-GB" sz="1400"/>
              <a:t>28 comments were linked to COVID-19</a:t>
            </a:r>
            <a:endParaRPr sz="1400"/>
          </a:p>
          <a:p>
            <a:pPr marL="457200" lvl="0" indent="-317500" algn="l" rtl="0">
              <a:spcBef>
                <a:spcPts val="1000"/>
              </a:spcBef>
              <a:spcAft>
                <a:spcPts val="0"/>
              </a:spcAft>
              <a:buSzPts val="1400"/>
              <a:buChar char="•"/>
            </a:pPr>
            <a:r>
              <a:rPr lang="en-GB" sz="1400"/>
              <a:t>26 comments were about payments and expenses</a:t>
            </a:r>
            <a:endParaRPr sz="1400"/>
          </a:p>
          <a:p>
            <a:pPr marL="457200" lvl="0" indent="-317500" algn="l" rtl="0">
              <a:spcBef>
                <a:spcPts val="1000"/>
              </a:spcBef>
              <a:spcAft>
                <a:spcPts val="0"/>
              </a:spcAft>
              <a:buSzPts val="1400"/>
              <a:buChar char="•"/>
            </a:pPr>
            <a:r>
              <a:rPr lang="en-GB" sz="1400"/>
              <a:t>25 comments were about refreshments</a:t>
            </a:r>
            <a:endParaRPr sz="1400"/>
          </a:p>
          <a:p>
            <a:pPr marL="457200" lvl="0" indent="-317500" algn="l" rtl="0">
              <a:spcBef>
                <a:spcPts val="1000"/>
              </a:spcBef>
              <a:spcAft>
                <a:spcPts val="0"/>
              </a:spcAft>
              <a:buSzPts val="1400"/>
              <a:buChar char="•"/>
            </a:pPr>
            <a:r>
              <a:rPr lang="en-GB" sz="1400"/>
              <a:t>20 comments were study related</a:t>
            </a:r>
            <a:endParaRPr sz="1400"/>
          </a:p>
          <a:p>
            <a:pPr marL="457200" lvl="0" indent="-317500" algn="l" rtl="0">
              <a:spcBef>
                <a:spcPts val="1000"/>
              </a:spcBef>
              <a:spcAft>
                <a:spcPts val="0"/>
              </a:spcAft>
              <a:buSzPts val="1400"/>
              <a:buChar char="•"/>
            </a:pPr>
            <a:r>
              <a:rPr lang="en-GB" sz="1400"/>
              <a:t>20 comments were about knowledge and experience</a:t>
            </a:r>
            <a:endParaRPr sz="1400"/>
          </a:p>
          <a:p>
            <a:pPr marL="457200" lvl="0" indent="-317500" algn="l" rtl="0">
              <a:spcBef>
                <a:spcPts val="1000"/>
              </a:spcBef>
              <a:spcAft>
                <a:spcPts val="1000"/>
              </a:spcAft>
              <a:buSzPts val="1400"/>
              <a:buChar char="•"/>
            </a:pPr>
            <a:r>
              <a:rPr lang="en-GB" sz="1400"/>
              <a:t>2 comments mentioned they’d like to communicate with other participants</a:t>
            </a:r>
            <a:endParaRPr sz="1400"/>
          </a:p>
        </p:txBody>
      </p:sp>
      <p:pic>
        <p:nvPicPr>
          <p:cNvPr id="207" name="Google Shape;207;p23"/>
          <p:cNvPicPr preferRelativeResize="0"/>
          <p:nvPr/>
        </p:nvPicPr>
        <p:blipFill rotWithShape="1">
          <a:blip r:embed="rId3">
            <a:alphaModFix/>
          </a:blip>
          <a:srcRect l="21083" t="3421" r="3643" b="3103"/>
          <a:stretch/>
        </p:blipFill>
        <p:spPr>
          <a:xfrm>
            <a:off x="5756274" y="1611275"/>
            <a:ext cx="6093536" cy="42564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sp>
        <p:nvSpPr>
          <p:cNvPr id="212" name="Google Shape;212;p24"/>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Next steps</a:t>
            </a:r>
            <a:endParaRPr/>
          </a:p>
        </p:txBody>
      </p:sp>
      <p:pic>
        <p:nvPicPr>
          <p:cNvPr id="213" name="Google Shape;213;p24"/>
          <p:cNvPicPr preferRelativeResize="0"/>
          <p:nvPr/>
        </p:nvPicPr>
        <p:blipFill>
          <a:blip r:embed="rId3">
            <a:alphaModFix/>
          </a:blip>
          <a:stretch>
            <a:fillRect/>
          </a:stretch>
        </p:blipFill>
        <p:spPr>
          <a:xfrm rot="-5400000">
            <a:off x="10222174" y="4888149"/>
            <a:ext cx="1961626" cy="1978051"/>
          </a:xfrm>
          <a:prstGeom prst="rect">
            <a:avLst/>
          </a:prstGeom>
          <a:noFill/>
          <a:ln>
            <a:noFill/>
          </a:ln>
        </p:spPr>
      </p:pic>
      <p:sp>
        <p:nvSpPr>
          <p:cNvPr id="214" name="Google Shape;214;p24"/>
          <p:cNvSpPr txBox="1">
            <a:spLocks noGrp="1"/>
          </p:cNvSpPr>
          <p:nvPr>
            <p:ph type="body" idx="1"/>
          </p:nvPr>
        </p:nvSpPr>
        <p:spPr>
          <a:xfrm>
            <a:off x="990450" y="1284575"/>
            <a:ext cx="9379500" cy="4672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GB"/>
              <a:t>PRES working group formed to identify and implement improvement projects based on the feedback received from participants. The group currently has representation from the CRN WE Direct Delivery Team, Partner Organisations and Research Champions.</a:t>
            </a:r>
            <a:endParaRPr/>
          </a:p>
          <a:p>
            <a:pPr marL="0" lvl="0" indent="0" algn="l" rtl="0">
              <a:spcBef>
                <a:spcPts val="1000"/>
              </a:spcBef>
              <a:spcAft>
                <a:spcPts val="0"/>
              </a:spcAft>
              <a:buClr>
                <a:schemeClr val="dk1"/>
              </a:buClr>
              <a:buSzPts val="1100"/>
              <a:buFont typeface="Arial"/>
              <a:buNone/>
            </a:pPr>
            <a:endParaRPr/>
          </a:p>
          <a:p>
            <a:pPr marL="457200" lvl="0" indent="-381000" algn="l" rtl="0">
              <a:spcBef>
                <a:spcPts val="1000"/>
              </a:spcBef>
              <a:spcAft>
                <a:spcPts val="0"/>
              </a:spcAft>
              <a:buSzPts val="2400"/>
              <a:buChar char="•"/>
            </a:pPr>
            <a:r>
              <a:rPr lang="en-GB"/>
              <a:t>Creating a general document/ leaflet about research for the public, talking about the importance of the control arm, how &amp; when you might hear about the results of a study etc.</a:t>
            </a:r>
            <a:endParaRPr/>
          </a:p>
          <a:p>
            <a:pPr marL="457200" lvl="0" indent="-381000" algn="l" rtl="0">
              <a:spcBef>
                <a:spcPts val="1000"/>
              </a:spcBef>
              <a:spcAft>
                <a:spcPts val="0"/>
              </a:spcAft>
              <a:buSzPts val="2400"/>
              <a:buChar char="•"/>
            </a:pPr>
            <a:r>
              <a:rPr lang="en-GB"/>
              <a:t>Some sites are also putting together information about their site (parking, access, facilities, public transport etc)</a:t>
            </a:r>
            <a:endParaRPr/>
          </a:p>
          <a:p>
            <a:pPr marL="457200" lvl="0" indent="-381000" algn="l" rtl="0">
              <a:spcBef>
                <a:spcPts val="1000"/>
              </a:spcBef>
              <a:spcAft>
                <a:spcPts val="0"/>
              </a:spcAft>
              <a:buSzPts val="2400"/>
              <a:buChar char="•"/>
            </a:pPr>
            <a:r>
              <a:rPr lang="en-GB"/>
              <a:t>Information for research staff including tips and guidance</a:t>
            </a:r>
            <a:endParaRPr/>
          </a:p>
          <a:p>
            <a:pPr marL="0" lvl="0" indent="0" algn="l" rtl="0">
              <a:spcBef>
                <a:spcPts val="1000"/>
              </a:spcBef>
              <a:spcAft>
                <a:spcPts val="0"/>
              </a:spcAft>
              <a:buNone/>
            </a:pPr>
            <a:endParaRPr/>
          </a:p>
          <a:p>
            <a:pPr marL="457200" lvl="0" indent="-381000" algn="l" rtl="0">
              <a:spcBef>
                <a:spcPts val="1000"/>
              </a:spcBef>
              <a:spcAft>
                <a:spcPts val="0"/>
              </a:spcAft>
              <a:buSzPts val="2400"/>
              <a:buChar char="•"/>
            </a:pP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p25"/>
          <p:cNvSpPr txBox="1">
            <a:spLocks noGrp="1"/>
          </p:cNvSpPr>
          <p:nvPr>
            <p:ph type="title"/>
          </p:nvPr>
        </p:nvSpPr>
        <p:spPr>
          <a:xfrm>
            <a:off x="764150" y="202177"/>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t>Associate PI Scheme</a:t>
            </a:r>
            <a:endParaRPr/>
          </a:p>
        </p:txBody>
      </p:sp>
      <p:sp>
        <p:nvSpPr>
          <p:cNvPr id="221" name="Google Shape;221;p25"/>
          <p:cNvSpPr txBox="1">
            <a:spLocks noGrp="1"/>
          </p:cNvSpPr>
          <p:nvPr>
            <p:ph type="body" idx="1"/>
          </p:nvPr>
        </p:nvSpPr>
        <p:spPr>
          <a:xfrm>
            <a:off x="219500" y="1341125"/>
            <a:ext cx="11604900" cy="4539300"/>
          </a:xfrm>
          <a:prstGeom prst="rect">
            <a:avLst/>
          </a:prstGeom>
          <a:solidFill>
            <a:schemeClr val="lt1"/>
          </a:solidFill>
        </p:spPr>
        <p:txBody>
          <a:bodyPr spcFirstLastPara="1" wrap="square" lIns="91425" tIns="45700" rIns="91425" bIns="45700" anchor="t" anchorCtr="0">
            <a:noAutofit/>
          </a:bodyPr>
          <a:lstStyle/>
          <a:p>
            <a:pPr marL="0" lvl="0" indent="0" algn="l" rtl="0">
              <a:spcBef>
                <a:spcPts val="1000"/>
              </a:spcBef>
              <a:spcAft>
                <a:spcPts val="0"/>
              </a:spcAft>
              <a:buNone/>
            </a:pPr>
            <a:r>
              <a:rPr lang="en-GB" sz="1900" u="sng">
                <a:solidFill>
                  <a:schemeClr val="hlink"/>
                </a:solidFill>
                <a:hlinkClick r:id="rId3"/>
              </a:rPr>
              <a:t>https://www.nihr.ac.uk/health-and-care-professionals/career-development/associate-principal-investigator-scheme.htm</a:t>
            </a:r>
            <a:endParaRPr sz="1900"/>
          </a:p>
          <a:p>
            <a:pPr marL="0" lvl="0" indent="0" algn="l" rtl="0">
              <a:spcBef>
                <a:spcPts val="1000"/>
              </a:spcBef>
              <a:spcAft>
                <a:spcPts val="0"/>
              </a:spcAft>
              <a:buNone/>
            </a:pPr>
            <a:endParaRPr sz="1900"/>
          </a:p>
          <a:p>
            <a:pPr marL="0" lvl="0" indent="0" algn="l" rtl="0">
              <a:spcBef>
                <a:spcPts val="1000"/>
              </a:spcBef>
              <a:spcAft>
                <a:spcPts val="0"/>
              </a:spcAft>
              <a:buNone/>
            </a:pPr>
            <a:r>
              <a:rPr lang="en-GB" sz="1900"/>
              <a:t>A six month in-work training opportunity, providing practical experience for healthcare professionals starting their research career.  People who would not normally have the opportunity to take part in clinical research in their day to day role have the chance to experience what it means to work on and deliver a NIHR portfolio trial under the mentorship of an enthusiastic Local PI.</a:t>
            </a:r>
            <a:endParaRPr sz="1900"/>
          </a:p>
          <a:p>
            <a:pPr marL="0" lvl="0" indent="0" algn="l" rtl="0">
              <a:spcBef>
                <a:spcPts val="1000"/>
              </a:spcBef>
              <a:spcAft>
                <a:spcPts val="0"/>
              </a:spcAft>
              <a:buNone/>
            </a:pPr>
            <a:r>
              <a:rPr lang="en-GB" sz="1900"/>
              <a:t>CIs working with a CTU can register their study on the scheme </a:t>
            </a:r>
            <a:endParaRPr sz="1900"/>
          </a:p>
          <a:p>
            <a:pPr marL="0" lvl="0" indent="0" algn="l" rtl="0">
              <a:spcBef>
                <a:spcPts val="1000"/>
              </a:spcBef>
              <a:spcAft>
                <a:spcPts val="0"/>
              </a:spcAft>
              <a:buNone/>
            </a:pPr>
            <a:r>
              <a:rPr lang="en-GB" sz="1900" u="sng">
                <a:solidFill>
                  <a:schemeClr val="hlink"/>
                </a:solidFill>
                <a:hlinkClick r:id="rId4"/>
              </a:rPr>
              <a:t>https://www.nihr.ac.uk/health-and-care-professionals/career-development/register-your-study-for-the-associate-principal-investigator-scheme.htm</a:t>
            </a:r>
            <a:endParaRPr sz="1900"/>
          </a:p>
          <a:p>
            <a:pPr marL="0" lvl="0" indent="0" algn="l" rtl="0">
              <a:spcBef>
                <a:spcPts val="1000"/>
              </a:spcBef>
              <a:spcAft>
                <a:spcPts val="0"/>
              </a:spcAft>
              <a:buNone/>
            </a:pPr>
            <a:endParaRPr sz="1900"/>
          </a:p>
          <a:p>
            <a:pPr marL="0" lvl="0" indent="0" algn="l" rtl="0">
              <a:lnSpc>
                <a:spcPct val="100000"/>
              </a:lnSpc>
              <a:spcBef>
                <a:spcPts val="1000"/>
              </a:spcBef>
              <a:spcAft>
                <a:spcPts val="0"/>
              </a:spcAft>
              <a:buNone/>
            </a:pPr>
            <a:endParaRPr sz="2300">
              <a:solidFill>
                <a:srgbClr val="980000"/>
              </a:solidFill>
            </a:endParaRPr>
          </a:p>
          <a:p>
            <a:pPr marL="0" lvl="0" indent="0" algn="l" rtl="0">
              <a:lnSpc>
                <a:spcPct val="100000"/>
              </a:lnSpc>
              <a:spcBef>
                <a:spcPts val="1000"/>
              </a:spcBef>
              <a:spcAft>
                <a:spcPts val="0"/>
              </a:spcAft>
              <a:buNone/>
            </a:pPr>
            <a:endParaRPr sz="2300">
              <a:solidFill>
                <a:srgbClr val="980000"/>
              </a:solidFill>
            </a:endParaRPr>
          </a:p>
          <a:p>
            <a:pPr marL="0" lvl="0" indent="0" algn="l" rtl="0">
              <a:lnSpc>
                <a:spcPct val="100000"/>
              </a:lnSpc>
              <a:spcBef>
                <a:spcPts val="1000"/>
              </a:spcBef>
              <a:spcAft>
                <a:spcPts val="0"/>
              </a:spcAft>
              <a:buNone/>
            </a:pPr>
            <a:endParaRPr sz="2100">
              <a:highlight>
                <a:schemeClr val="lt1"/>
              </a:highlight>
            </a:endParaRPr>
          </a:p>
          <a:p>
            <a:pPr marL="0" lvl="0" indent="0" algn="l" rtl="0">
              <a:lnSpc>
                <a:spcPct val="100000"/>
              </a:lnSpc>
              <a:spcBef>
                <a:spcPts val="0"/>
              </a:spcBef>
              <a:spcAft>
                <a:spcPts val="0"/>
              </a:spcAft>
              <a:buNone/>
            </a:pPr>
            <a:endParaRPr sz="1900"/>
          </a:p>
          <a:p>
            <a:pPr marL="0" lvl="0" indent="0" algn="l" rtl="0">
              <a:spcBef>
                <a:spcPts val="1000"/>
              </a:spcBef>
              <a:spcAft>
                <a:spcPts val="0"/>
              </a:spcAft>
              <a:buNone/>
            </a:pPr>
            <a:endParaRPr sz="1900"/>
          </a:p>
          <a:p>
            <a:pPr marL="0" lvl="0" indent="0" algn="l" rtl="0">
              <a:spcBef>
                <a:spcPts val="1000"/>
              </a:spcBef>
              <a:spcAft>
                <a:spcPts val="0"/>
              </a:spcAft>
              <a:buNone/>
            </a:pPr>
            <a:endParaRPr sz="2100" b="1">
              <a:solidFill>
                <a:srgbClr val="888888"/>
              </a:solidFill>
            </a:endParaRPr>
          </a:p>
          <a:p>
            <a:pPr marL="0" lvl="0" indent="0" algn="l" rtl="0">
              <a:spcBef>
                <a:spcPts val="1000"/>
              </a:spcBef>
              <a:spcAft>
                <a:spcPts val="0"/>
              </a:spcAft>
              <a:buNone/>
            </a:pPr>
            <a:endParaRPr sz="2100" b="1">
              <a:solidFill>
                <a:srgbClr val="888888"/>
              </a:solidFill>
            </a:endParaRPr>
          </a:p>
        </p:txBody>
      </p:sp>
      <p:grpSp>
        <p:nvGrpSpPr>
          <p:cNvPr id="222" name="Google Shape;222;p25"/>
          <p:cNvGrpSpPr/>
          <p:nvPr/>
        </p:nvGrpSpPr>
        <p:grpSpPr>
          <a:xfrm>
            <a:off x="10441748" y="-838776"/>
            <a:ext cx="1995749" cy="2033473"/>
            <a:chOff x="2449130" y="3506855"/>
            <a:chExt cx="3042300" cy="3042300"/>
          </a:xfrm>
        </p:grpSpPr>
        <p:sp>
          <p:nvSpPr>
            <p:cNvPr id="223" name="Google Shape;223;p25"/>
            <p:cNvSpPr/>
            <p:nvPr/>
          </p:nvSpPr>
          <p:spPr>
            <a:xfrm>
              <a:off x="3620954" y="4661600"/>
              <a:ext cx="720600" cy="720600"/>
            </a:xfrm>
            <a:prstGeom prst="ellipse">
              <a:avLst/>
            </a:prstGeom>
            <a:noFill/>
            <a:ln w="254000" cap="flat" cmpd="sng">
              <a:solidFill>
                <a:srgbClr val="173E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224" name="Google Shape;224;p25"/>
            <p:cNvSpPr/>
            <p:nvPr/>
          </p:nvSpPr>
          <p:spPr>
            <a:xfrm>
              <a:off x="2449130" y="3506855"/>
              <a:ext cx="3042300" cy="3042300"/>
            </a:xfrm>
            <a:prstGeom prst="ellipse">
              <a:avLst/>
            </a:prstGeom>
            <a:noFill/>
            <a:ln w="254000" cap="flat" cmpd="sng">
              <a:solidFill>
                <a:srgbClr val="FBDFDD"/>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225" name="Google Shape;225;p25"/>
            <p:cNvSpPr/>
            <p:nvPr/>
          </p:nvSpPr>
          <p:spPr>
            <a:xfrm>
              <a:off x="3019333" y="4064748"/>
              <a:ext cx="1923900" cy="1923900"/>
            </a:xfrm>
            <a:prstGeom prst="ellipse">
              <a:avLst/>
            </a:prstGeom>
            <a:noFill/>
            <a:ln w="254000" cap="flat" cmpd="sng">
              <a:solidFill>
                <a:srgbClr val="E65E3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grpSp>
      <p:pic>
        <p:nvPicPr>
          <p:cNvPr id="226" name="Google Shape;226;p25"/>
          <p:cNvPicPr preferRelativeResize="0"/>
          <p:nvPr/>
        </p:nvPicPr>
        <p:blipFill>
          <a:blip r:embed="rId5">
            <a:alphaModFix/>
          </a:blip>
          <a:stretch>
            <a:fillRect/>
          </a:stretch>
        </p:blipFill>
        <p:spPr>
          <a:xfrm>
            <a:off x="7674526" y="4543426"/>
            <a:ext cx="4015025" cy="1457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sp>
        <p:nvSpPr>
          <p:cNvPr id="232" name="Google Shape;232;p26"/>
          <p:cNvSpPr txBox="1">
            <a:spLocks noGrp="1"/>
          </p:cNvSpPr>
          <p:nvPr>
            <p:ph type="title"/>
          </p:nvPr>
        </p:nvSpPr>
        <p:spPr>
          <a:xfrm>
            <a:off x="838200" y="158752"/>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3000"/>
              <a:t>Principal Investigator Pipeline Programme (PIPP)</a:t>
            </a:r>
            <a:endParaRPr sz="3000"/>
          </a:p>
        </p:txBody>
      </p:sp>
      <p:sp>
        <p:nvSpPr>
          <p:cNvPr id="233" name="Google Shape;233;p26"/>
          <p:cNvSpPr txBox="1">
            <a:spLocks noGrp="1"/>
          </p:cNvSpPr>
          <p:nvPr>
            <p:ph type="body" idx="1"/>
          </p:nvPr>
        </p:nvSpPr>
        <p:spPr>
          <a:xfrm>
            <a:off x="341250" y="929000"/>
            <a:ext cx="11509500" cy="5182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u="sng">
                <a:solidFill>
                  <a:schemeClr val="hlink"/>
                </a:solidFill>
                <a:hlinkClick r:id="rId3"/>
              </a:rPr>
              <a:t>https://www.nihr.ac.uk/documents/principal-investigator-pipeline-programme-pipp/33803</a:t>
            </a:r>
            <a:endParaRPr/>
          </a:p>
          <a:p>
            <a:pPr marL="457200" lvl="0" indent="-381000" algn="l" rtl="0">
              <a:lnSpc>
                <a:spcPct val="100000"/>
              </a:lnSpc>
              <a:spcBef>
                <a:spcPts val="1000"/>
              </a:spcBef>
              <a:spcAft>
                <a:spcPts val="0"/>
              </a:spcAft>
              <a:buSzPts val="2400"/>
              <a:buChar char="•"/>
            </a:pPr>
            <a:r>
              <a:rPr lang="en-GB"/>
              <a:t>A new scheme support </a:t>
            </a:r>
            <a:r>
              <a:rPr lang="en-GB" b="1"/>
              <a:t>research delivery nurses</a:t>
            </a:r>
            <a:r>
              <a:rPr lang="en-GB"/>
              <a:t> and </a:t>
            </a:r>
            <a:r>
              <a:rPr lang="en-GB" b="1"/>
              <a:t>midwives</a:t>
            </a:r>
            <a:r>
              <a:rPr lang="en-GB"/>
              <a:t> by supporting them to become Principal Investigators (PIs) </a:t>
            </a:r>
            <a:endParaRPr/>
          </a:p>
          <a:p>
            <a:pPr marL="457200" lvl="0" indent="-381000" algn="l" rtl="0">
              <a:lnSpc>
                <a:spcPct val="100000"/>
              </a:lnSpc>
              <a:spcBef>
                <a:spcPts val="1000"/>
              </a:spcBef>
              <a:spcAft>
                <a:spcPts val="0"/>
              </a:spcAft>
              <a:buSzPts val="2400"/>
              <a:buChar char="•"/>
            </a:pPr>
            <a:r>
              <a:rPr lang="en-GB"/>
              <a:t>Free of charge for eligible participants </a:t>
            </a:r>
            <a:endParaRPr/>
          </a:p>
          <a:p>
            <a:pPr marL="457200" lvl="0" indent="-381000" algn="l" rtl="0">
              <a:lnSpc>
                <a:spcPct val="100000"/>
              </a:lnSpc>
              <a:spcBef>
                <a:spcPts val="1000"/>
              </a:spcBef>
              <a:spcAft>
                <a:spcPts val="0"/>
              </a:spcAft>
              <a:buSzPts val="2400"/>
              <a:buChar char="•"/>
            </a:pPr>
            <a:r>
              <a:rPr lang="en-GB"/>
              <a:t>Delivered through a variety of live virtual and on-line classroom environments, combined with real world hands-on experience.</a:t>
            </a:r>
            <a:endParaRPr/>
          </a:p>
          <a:p>
            <a:pPr marL="0" lvl="0" indent="0" algn="l" rtl="0">
              <a:lnSpc>
                <a:spcPct val="100000"/>
              </a:lnSpc>
              <a:spcBef>
                <a:spcPts val="1000"/>
              </a:spcBef>
              <a:spcAft>
                <a:spcPts val="0"/>
              </a:spcAft>
              <a:buNone/>
            </a:pPr>
            <a:r>
              <a:rPr lang="en-GB" b="1"/>
              <a:t>COHORT 2 key dates: Applications opened 1st March 2024</a:t>
            </a:r>
            <a:endParaRPr b="1"/>
          </a:p>
          <a:p>
            <a:pPr marL="0" lvl="0" indent="0" algn="l" rtl="0">
              <a:lnSpc>
                <a:spcPct val="100000"/>
              </a:lnSpc>
              <a:spcBef>
                <a:spcPts val="1000"/>
              </a:spcBef>
              <a:spcAft>
                <a:spcPts val="0"/>
              </a:spcAft>
              <a:buNone/>
            </a:pPr>
            <a:r>
              <a:rPr lang="en-GB"/>
              <a:t>31st May 2024: Close to applications</a:t>
            </a:r>
            <a:endParaRPr/>
          </a:p>
          <a:p>
            <a:pPr marL="0" lvl="0" indent="0" algn="l" rtl="0">
              <a:lnSpc>
                <a:spcPct val="100000"/>
              </a:lnSpc>
              <a:spcBef>
                <a:spcPts val="1000"/>
              </a:spcBef>
              <a:spcAft>
                <a:spcPts val="0"/>
              </a:spcAft>
              <a:buNone/>
            </a:pPr>
            <a:r>
              <a:rPr lang="en-GB"/>
              <a:t>End June 2024: Applicants notified of outcome of application</a:t>
            </a:r>
            <a:endParaRPr/>
          </a:p>
          <a:p>
            <a:pPr marL="0" lvl="0" indent="0" algn="l" rtl="0">
              <a:lnSpc>
                <a:spcPct val="100000"/>
              </a:lnSpc>
              <a:spcBef>
                <a:spcPts val="1000"/>
              </a:spcBef>
              <a:spcAft>
                <a:spcPts val="1000"/>
              </a:spcAft>
              <a:buNone/>
            </a:pPr>
            <a:r>
              <a:rPr lang="en-GB"/>
              <a:t>September 2024: COHORT 2 begins</a:t>
            </a:r>
            <a:endParaRPr/>
          </a:p>
        </p:txBody>
      </p:sp>
      <p:pic>
        <p:nvPicPr>
          <p:cNvPr id="234" name="Google Shape;234;p26"/>
          <p:cNvPicPr preferRelativeResize="0"/>
          <p:nvPr/>
        </p:nvPicPr>
        <p:blipFill>
          <a:blip r:embed="rId4">
            <a:alphaModFix/>
          </a:blip>
          <a:stretch>
            <a:fillRect/>
          </a:stretch>
        </p:blipFill>
        <p:spPr>
          <a:xfrm>
            <a:off x="10470602" y="4561875"/>
            <a:ext cx="1366250" cy="21302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0" name="Google Shape;240;p27"/>
          <p:cNvSpPr txBox="1">
            <a:spLocks noGrp="1"/>
          </p:cNvSpPr>
          <p:nvPr>
            <p:ph type="body" idx="1"/>
          </p:nvPr>
        </p:nvSpPr>
        <p:spPr>
          <a:xfrm>
            <a:off x="465275" y="992375"/>
            <a:ext cx="6096000" cy="50067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GB" sz="1900">
                <a:latin typeface="Lato"/>
                <a:ea typeface="Lato"/>
                <a:cs typeface="Lato"/>
                <a:sym typeface="Lato"/>
              </a:rPr>
              <a:t>Launching Oct 2024</a:t>
            </a:r>
            <a:endParaRPr sz="1900">
              <a:latin typeface="Lato"/>
              <a:ea typeface="Lato"/>
              <a:cs typeface="Lato"/>
              <a:sym typeface="Lato"/>
            </a:endParaRPr>
          </a:p>
          <a:p>
            <a:pPr marL="0" lvl="0" indent="0" algn="l" rtl="0">
              <a:lnSpc>
                <a:spcPct val="100000"/>
              </a:lnSpc>
              <a:spcBef>
                <a:spcPts val="1000"/>
              </a:spcBef>
              <a:spcAft>
                <a:spcPts val="0"/>
              </a:spcAft>
              <a:buNone/>
            </a:pPr>
            <a:r>
              <a:rPr lang="en-GB" sz="1900">
                <a:latin typeface="Lato"/>
                <a:ea typeface="Lato"/>
                <a:cs typeface="Lato"/>
                <a:sym typeface="Lato"/>
              </a:rPr>
              <a:t>The NIHR RDN has 2 primary purposes:</a:t>
            </a:r>
            <a:endParaRPr sz="1900">
              <a:latin typeface="Lato"/>
              <a:ea typeface="Lato"/>
              <a:cs typeface="Lato"/>
              <a:sym typeface="Lato"/>
            </a:endParaRPr>
          </a:p>
          <a:p>
            <a:pPr marL="457200" lvl="0" indent="-342900" algn="l" rtl="0">
              <a:lnSpc>
                <a:spcPct val="100000"/>
              </a:lnSpc>
              <a:spcBef>
                <a:spcPts val="1000"/>
              </a:spcBef>
              <a:spcAft>
                <a:spcPts val="0"/>
              </a:spcAft>
              <a:buSzPts val="1800"/>
              <a:buFont typeface="Lato"/>
              <a:buChar char="•"/>
            </a:pPr>
            <a:r>
              <a:rPr lang="en-GB" sz="1800">
                <a:latin typeface="Lato"/>
                <a:ea typeface="Lato"/>
                <a:cs typeface="Lato"/>
                <a:sym typeface="Lato"/>
              </a:rPr>
              <a:t>To support the successful delivery of high quality research, as an active partner in the research system</a:t>
            </a:r>
            <a:endParaRPr sz="1800">
              <a:latin typeface="Lato"/>
              <a:ea typeface="Lato"/>
              <a:cs typeface="Lato"/>
              <a:sym typeface="Lato"/>
            </a:endParaRPr>
          </a:p>
          <a:p>
            <a:pPr marL="457200" lvl="0" indent="-342900" algn="l" rtl="0">
              <a:lnSpc>
                <a:spcPct val="100000"/>
              </a:lnSpc>
              <a:spcBef>
                <a:spcPts val="1000"/>
              </a:spcBef>
              <a:spcAft>
                <a:spcPts val="0"/>
              </a:spcAft>
              <a:buSzPts val="1800"/>
              <a:buFont typeface="Lato"/>
              <a:buChar char="•"/>
            </a:pPr>
            <a:r>
              <a:rPr lang="en-GB" sz="1800">
                <a:latin typeface="Lato"/>
                <a:ea typeface="Lato"/>
                <a:cs typeface="Lato"/>
                <a:sym typeface="Lato"/>
              </a:rPr>
              <a:t>To increase capacity and capability of the research infrastructure for the future</a:t>
            </a:r>
            <a:endParaRPr sz="1800">
              <a:latin typeface="Lato"/>
              <a:ea typeface="Lato"/>
              <a:cs typeface="Lato"/>
              <a:sym typeface="Lato"/>
            </a:endParaRPr>
          </a:p>
          <a:p>
            <a:pPr marL="0" lvl="0" indent="0" algn="l" rtl="0">
              <a:lnSpc>
                <a:spcPct val="115000"/>
              </a:lnSpc>
              <a:spcBef>
                <a:spcPts val="1000"/>
              </a:spcBef>
              <a:spcAft>
                <a:spcPts val="1000"/>
              </a:spcAft>
              <a:buNone/>
            </a:pPr>
            <a:endParaRPr sz="2100">
              <a:latin typeface="Lato"/>
              <a:ea typeface="Lato"/>
              <a:cs typeface="Lato"/>
              <a:sym typeface="Lato"/>
            </a:endParaRPr>
          </a:p>
        </p:txBody>
      </p:sp>
      <p:pic>
        <p:nvPicPr>
          <p:cNvPr id="241" name="Google Shape;241;p27"/>
          <p:cNvPicPr preferRelativeResize="0"/>
          <p:nvPr/>
        </p:nvPicPr>
        <p:blipFill rotWithShape="1">
          <a:blip r:embed="rId3">
            <a:alphaModFix/>
          </a:blip>
          <a:srcRect t="3016"/>
          <a:stretch/>
        </p:blipFill>
        <p:spPr>
          <a:xfrm>
            <a:off x="583250" y="3248025"/>
            <a:ext cx="4845999" cy="3468850"/>
          </a:xfrm>
          <a:prstGeom prst="rect">
            <a:avLst/>
          </a:prstGeom>
          <a:noFill/>
          <a:ln>
            <a:noFill/>
          </a:ln>
        </p:spPr>
      </p:pic>
      <p:sp>
        <p:nvSpPr>
          <p:cNvPr id="242" name="Google Shape;242;p27"/>
          <p:cNvSpPr txBox="1">
            <a:spLocks noGrp="1"/>
          </p:cNvSpPr>
          <p:nvPr>
            <p:ph type="title"/>
          </p:nvPr>
        </p:nvSpPr>
        <p:spPr>
          <a:xfrm>
            <a:off x="1326950" y="126875"/>
            <a:ext cx="86907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Lato"/>
                <a:ea typeface="Lato"/>
                <a:cs typeface="Lato"/>
                <a:sym typeface="Lato"/>
              </a:rPr>
              <a:t>Clinical Research Network Transition to Research Delivery Network</a:t>
            </a:r>
            <a:endParaRPr>
              <a:latin typeface="Lato"/>
              <a:ea typeface="Lato"/>
              <a:cs typeface="Lato"/>
              <a:sym typeface="Lato"/>
            </a:endParaRPr>
          </a:p>
        </p:txBody>
      </p:sp>
      <p:sp>
        <p:nvSpPr>
          <p:cNvPr id="243" name="Google Shape;243;p27"/>
          <p:cNvSpPr txBox="1"/>
          <p:nvPr/>
        </p:nvSpPr>
        <p:spPr>
          <a:xfrm>
            <a:off x="6561275" y="1098250"/>
            <a:ext cx="5334000" cy="1677600"/>
          </a:xfrm>
          <a:prstGeom prst="rect">
            <a:avLst/>
          </a:prstGeom>
          <a:noFill/>
          <a:ln>
            <a:noFill/>
          </a:ln>
        </p:spPr>
        <p:txBody>
          <a:bodyPr spcFirstLastPara="1" wrap="square" lIns="91425" tIns="91425" rIns="91425" bIns="91425" anchor="t" anchorCtr="0">
            <a:spAutoFit/>
          </a:bodyPr>
          <a:lstStyle/>
          <a:p>
            <a:pPr marL="457200" lvl="0" indent="0" algn="l" rtl="0">
              <a:spcBef>
                <a:spcPts val="1000"/>
              </a:spcBef>
              <a:spcAft>
                <a:spcPts val="0"/>
              </a:spcAft>
              <a:buNone/>
            </a:pPr>
            <a:r>
              <a:rPr lang="en-GB" sz="1800">
                <a:solidFill>
                  <a:srgbClr val="193E72"/>
                </a:solidFill>
                <a:latin typeface="Lato"/>
                <a:ea typeface="Lato"/>
                <a:cs typeface="Lato"/>
                <a:sym typeface="Lato"/>
              </a:rPr>
              <a:t>SW Central </a:t>
            </a:r>
            <a:endParaRPr sz="1800">
              <a:solidFill>
                <a:srgbClr val="193E72"/>
              </a:solidFill>
              <a:latin typeface="Lato"/>
              <a:ea typeface="Lato"/>
              <a:cs typeface="Lato"/>
              <a:sym typeface="Lato"/>
            </a:endParaRPr>
          </a:p>
          <a:p>
            <a:pPr marL="457200" lvl="0" indent="-317500" algn="l" rtl="0">
              <a:spcBef>
                <a:spcPts val="1000"/>
              </a:spcBef>
              <a:spcAft>
                <a:spcPts val="0"/>
              </a:spcAft>
              <a:buClr>
                <a:srgbClr val="222222"/>
              </a:buClr>
              <a:buSzPts val="1400"/>
              <a:buChar char="●"/>
            </a:pPr>
            <a:r>
              <a:rPr lang="en-GB" sz="1800">
                <a:solidFill>
                  <a:srgbClr val="193E72"/>
                </a:solidFill>
                <a:latin typeface="Lato"/>
                <a:ea typeface="Lato"/>
                <a:cs typeface="Lato"/>
                <a:sym typeface="Lato"/>
              </a:rPr>
              <a:t>Network Director: Kyla Thomas</a:t>
            </a:r>
            <a:endParaRPr sz="1800">
              <a:solidFill>
                <a:srgbClr val="193E72"/>
              </a:solidFill>
              <a:latin typeface="Lato"/>
              <a:ea typeface="Lato"/>
              <a:cs typeface="Lato"/>
              <a:sym typeface="Lato"/>
            </a:endParaRPr>
          </a:p>
          <a:p>
            <a:pPr marL="457200" lvl="0" indent="-317500" algn="l" rtl="0">
              <a:spcBef>
                <a:spcPts val="1000"/>
              </a:spcBef>
              <a:spcAft>
                <a:spcPts val="0"/>
              </a:spcAft>
              <a:buClr>
                <a:srgbClr val="222222"/>
              </a:buClr>
              <a:buSzPts val="1400"/>
              <a:buChar char="●"/>
            </a:pPr>
            <a:r>
              <a:rPr lang="en-GB" sz="1800">
                <a:solidFill>
                  <a:srgbClr val="193E72"/>
                </a:solidFill>
                <a:latin typeface="Lato"/>
                <a:ea typeface="Lato"/>
                <a:cs typeface="Lato"/>
                <a:sym typeface="Lato"/>
              </a:rPr>
              <a:t>Operations Director: Stephen McGlynn</a:t>
            </a:r>
            <a:endParaRPr sz="1800">
              <a:solidFill>
                <a:srgbClr val="193E72"/>
              </a:solidFill>
              <a:latin typeface="Lato"/>
              <a:ea typeface="Lato"/>
              <a:cs typeface="Lato"/>
              <a:sym typeface="Lato"/>
            </a:endParaRPr>
          </a:p>
          <a:p>
            <a:pPr marL="457200" lvl="0" indent="-317500" algn="l" rtl="0">
              <a:spcBef>
                <a:spcPts val="1000"/>
              </a:spcBef>
              <a:spcAft>
                <a:spcPts val="1000"/>
              </a:spcAft>
              <a:buClr>
                <a:srgbClr val="222222"/>
              </a:buClr>
              <a:buSzPts val="1400"/>
              <a:buChar char="●"/>
            </a:pPr>
            <a:r>
              <a:rPr lang="en-GB" sz="1800">
                <a:solidFill>
                  <a:srgbClr val="193E72"/>
                </a:solidFill>
                <a:latin typeface="Lato"/>
                <a:ea typeface="Lato"/>
                <a:cs typeface="Lato"/>
                <a:sym typeface="Lato"/>
              </a:rPr>
              <a:t>Strategic Development Director: Ifan Jones</a:t>
            </a:r>
            <a:endParaRPr sz="1600">
              <a:solidFill>
                <a:srgbClr val="193E72"/>
              </a:solidFill>
              <a:highlight>
                <a:srgbClr val="FFFFFF"/>
              </a:highlight>
            </a:endParaRPr>
          </a:p>
        </p:txBody>
      </p:sp>
      <p:sp>
        <p:nvSpPr>
          <p:cNvPr id="244" name="Google Shape;244;p27"/>
          <p:cNvSpPr txBox="1"/>
          <p:nvPr/>
        </p:nvSpPr>
        <p:spPr>
          <a:xfrm>
            <a:off x="6715125" y="3062700"/>
            <a:ext cx="4905300" cy="3307200"/>
          </a:xfrm>
          <a:prstGeom prst="rect">
            <a:avLst/>
          </a:prstGeom>
          <a:solidFill>
            <a:schemeClr val="lt1"/>
          </a:solidFill>
          <a:ln w="28575" cap="flat" cmpd="sng">
            <a:solidFill>
              <a:srgbClr val="173E7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1000"/>
              </a:spcBef>
              <a:spcAft>
                <a:spcPts val="0"/>
              </a:spcAft>
              <a:buClr>
                <a:schemeClr val="dk1"/>
              </a:buClr>
              <a:buSzPts val="1100"/>
              <a:buFont typeface="Arial"/>
              <a:buNone/>
            </a:pPr>
            <a:r>
              <a:rPr lang="en-GB" sz="1800">
                <a:solidFill>
                  <a:srgbClr val="193E72"/>
                </a:solidFill>
                <a:highlight>
                  <a:schemeClr val="lt1"/>
                </a:highlight>
              </a:rPr>
              <a:t>We are recruiting for two new senior leadership vacancies. </a:t>
            </a:r>
            <a:endParaRPr>
              <a:solidFill>
                <a:schemeClr val="dk1"/>
              </a:solidFill>
            </a:endParaRPr>
          </a:p>
          <a:p>
            <a:pPr marL="596900" lvl="0" indent="-330200" algn="l" rtl="0">
              <a:lnSpc>
                <a:spcPct val="115000"/>
              </a:lnSpc>
              <a:spcBef>
                <a:spcPts val="1000"/>
              </a:spcBef>
              <a:spcAft>
                <a:spcPts val="0"/>
              </a:spcAft>
              <a:buClr>
                <a:srgbClr val="222222"/>
              </a:buClr>
              <a:buSzPts val="1600"/>
              <a:buChar char="●"/>
            </a:pPr>
            <a:r>
              <a:rPr lang="en-GB" sz="1600" u="sng">
                <a:solidFill>
                  <a:srgbClr val="1155CC"/>
                </a:solidFill>
                <a:highlight>
                  <a:schemeClr val="lt1"/>
                </a:highlight>
                <a:hlinkClick r:id="rId4">
                  <a:extLst>
                    <a:ext uri="{A12FA001-AC4F-418D-AE19-62706E023703}">
                      <ahyp:hlinkClr xmlns:ahyp="http://schemas.microsoft.com/office/drawing/2018/hyperlinkcolor" val="tx"/>
                    </a:ext>
                  </a:extLst>
                </a:hlinkClick>
              </a:rPr>
              <a:t>RRDN Health and Care Research Director (Medical)</a:t>
            </a:r>
            <a:r>
              <a:rPr lang="en-GB" sz="1600">
                <a:solidFill>
                  <a:srgbClr val="222222"/>
                </a:solidFill>
                <a:highlight>
                  <a:schemeClr val="lt1"/>
                </a:highlight>
              </a:rPr>
              <a:t> - </a:t>
            </a:r>
            <a:r>
              <a:rPr lang="en-GB" sz="1600">
                <a:solidFill>
                  <a:srgbClr val="193E72"/>
                </a:solidFill>
                <a:highlight>
                  <a:schemeClr val="lt1"/>
                </a:highlight>
              </a:rPr>
              <a:t>0.4wte, appropriate clinical salary (e.g. Consultant) or AfC Band 8d, closes 15th May</a:t>
            </a:r>
            <a:endParaRPr sz="1600">
              <a:solidFill>
                <a:srgbClr val="193E72"/>
              </a:solidFill>
              <a:highlight>
                <a:schemeClr val="lt1"/>
              </a:highlight>
            </a:endParaRPr>
          </a:p>
          <a:p>
            <a:pPr marL="596900" lvl="0" indent="-330200" algn="l" rtl="0">
              <a:lnSpc>
                <a:spcPct val="115000"/>
              </a:lnSpc>
              <a:spcBef>
                <a:spcPts val="0"/>
              </a:spcBef>
              <a:spcAft>
                <a:spcPts val="0"/>
              </a:spcAft>
              <a:buClr>
                <a:srgbClr val="222222"/>
              </a:buClr>
              <a:buSzPts val="1600"/>
              <a:buChar char="●"/>
            </a:pPr>
            <a:r>
              <a:rPr lang="en-GB" sz="1600" u="sng">
                <a:solidFill>
                  <a:srgbClr val="1155CC"/>
                </a:solidFill>
                <a:highlight>
                  <a:schemeClr val="lt1"/>
                </a:highlight>
                <a:hlinkClick r:id="rId5">
                  <a:extLst>
                    <a:ext uri="{A12FA001-AC4F-418D-AE19-62706E023703}">
                      <ahyp:hlinkClr xmlns:ahyp="http://schemas.microsoft.com/office/drawing/2018/hyperlinkcolor" val="tx"/>
                    </a:ext>
                  </a:extLst>
                </a:hlinkClick>
              </a:rPr>
              <a:t>RRDN Health and Care Research Director (Nurse, Midwife or Allied Health Professional)</a:t>
            </a:r>
            <a:r>
              <a:rPr lang="en-GB" sz="1600">
                <a:solidFill>
                  <a:srgbClr val="222222"/>
                </a:solidFill>
                <a:highlight>
                  <a:schemeClr val="lt1"/>
                </a:highlight>
              </a:rPr>
              <a:t> </a:t>
            </a:r>
            <a:r>
              <a:rPr lang="en-GB" sz="1600">
                <a:solidFill>
                  <a:srgbClr val="193E72"/>
                </a:solidFill>
                <a:highlight>
                  <a:schemeClr val="lt1"/>
                </a:highlight>
              </a:rPr>
              <a:t>- 0.4wte, AfC Band 8d, closes 23rd May</a:t>
            </a:r>
            <a:endParaRPr sz="1600">
              <a:solidFill>
                <a:srgbClr val="193E72"/>
              </a:solidFill>
              <a:highlight>
                <a:schemeClr val="lt1"/>
              </a:highlight>
            </a:endParaRPr>
          </a:p>
          <a:p>
            <a:pPr marL="0" lvl="0" indent="0" algn="l" rtl="0">
              <a:spcBef>
                <a:spcPts val="1000"/>
              </a:spcBef>
              <a:spcAft>
                <a:spcPts val="1000"/>
              </a:spcAft>
              <a:buNone/>
            </a:pPr>
            <a:r>
              <a:rPr lang="en-GB" sz="1600">
                <a:solidFill>
                  <a:srgbClr val="193E72"/>
                </a:solidFill>
                <a:highlight>
                  <a:schemeClr val="lt1"/>
                </a:highlight>
              </a:rPr>
              <a:t>You can find both of these roles on NHS Jobs</a:t>
            </a:r>
            <a:endParaRPr sz="1600">
              <a:solidFill>
                <a:srgbClr val="193E72"/>
              </a:solidFill>
              <a:highlight>
                <a:schemeClr val="lt1"/>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8"/>
        <p:cNvGrpSpPr/>
        <p:nvPr/>
      </p:nvGrpSpPr>
      <p:grpSpPr>
        <a:xfrm>
          <a:off x="0" y="0"/>
          <a:ext cx="0" cy="0"/>
          <a:chOff x="0" y="0"/>
          <a:chExt cx="0" cy="0"/>
        </a:xfrm>
      </p:grpSpPr>
      <p:sp>
        <p:nvSpPr>
          <p:cNvPr id="249" name="Google Shape;249;p28"/>
          <p:cNvSpPr txBox="1">
            <a:spLocks noGrp="1"/>
          </p:cNvSpPr>
          <p:nvPr>
            <p:ph type="body" idx="1"/>
          </p:nvPr>
        </p:nvSpPr>
        <p:spPr>
          <a:xfrm>
            <a:off x="838200" y="538415"/>
            <a:ext cx="10515600" cy="42564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GB" sz="2220" b="1" u="sng">
                <a:solidFill>
                  <a:srgbClr val="0000FF"/>
                </a:solidFill>
                <a:latin typeface="Lato"/>
                <a:ea typeface="Lato"/>
                <a:cs typeface="Lato"/>
                <a:sym typeface="Lato"/>
                <a:hlinkClick r:id="rId3">
                  <a:extLst>
                    <a:ext uri="{A12FA001-AC4F-418D-AE19-62706E023703}">
                      <ahyp:hlinkClr xmlns:ahyp="http://schemas.microsoft.com/office/drawing/2018/hyperlinkcolor" val="tx"/>
                    </a:ext>
                  </a:extLst>
                </a:hlinkClick>
              </a:rPr>
              <a:t>NIHR ODP</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Open data platform. Data on performance across whole CRN, </a:t>
            </a:r>
            <a:endParaRPr sz="2220">
              <a:solidFill>
                <a:srgbClr val="193E72"/>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including all specialty areas</a:t>
            </a:r>
            <a:endParaRPr sz="2220">
              <a:solidFill>
                <a:srgbClr val="193E72"/>
              </a:solidFill>
              <a:latin typeface="Lato"/>
              <a:ea typeface="Lato"/>
              <a:cs typeface="Lato"/>
              <a:sym typeface="Lato"/>
            </a:endParaRPr>
          </a:p>
          <a:p>
            <a:pPr marL="0" lvl="0" indent="0" algn="l" rtl="0">
              <a:lnSpc>
                <a:spcPct val="100000"/>
              </a:lnSpc>
              <a:spcBef>
                <a:spcPts val="500"/>
              </a:spcBef>
              <a:spcAft>
                <a:spcPts val="0"/>
              </a:spcAft>
              <a:buSzPts val="2400"/>
              <a:buNone/>
            </a:pPr>
            <a:endParaRPr>
              <a:solidFill>
                <a:srgbClr val="193E72"/>
              </a:solidFill>
              <a:latin typeface="Lato"/>
              <a:ea typeface="Lato"/>
              <a:cs typeface="Lato"/>
              <a:sym typeface="Lato"/>
            </a:endParaRPr>
          </a:p>
          <a:p>
            <a:pPr marL="0" lvl="0" indent="0" algn="l" rtl="0">
              <a:lnSpc>
                <a:spcPct val="100000"/>
              </a:lnSpc>
              <a:spcBef>
                <a:spcPts val="1000"/>
              </a:spcBef>
              <a:spcAft>
                <a:spcPts val="0"/>
              </a:spcAft>
              <a:buSzPts val="2400"/>
              <a:buNone/>
            </a:pPr>
            <a:r>
              <a:rPr lang="en-GB" sz="2220" b="1" u="sng">
                <a:solidFill>
                  <a:srgbClr val="0000FF"/>
                </a:solidFill>
                <a:latin typeface="Lato"/>
                <a:ea typeface="Lato"/>
                <a:cs typeface="Lato"/>
                <a:sym typeface="Lato"/>
                <a:hlinkClick r:id="rId4">
                  <a:extLst>
                    <a:ext uri="{A12FA001-AC4F-418D-AE19-62706E023703}">
                      <ahyp:hlinkClr xmlns:ahyp="http://schemas.microsoft.com/office/drawing/2018/hyperlinkcolor" val="tx"/>
                    </a:ext>
                  </a:extLst>
                </a:hlinkClick>
              </a:rPr>
              <a:t>NIHR Be Part of Research</a:t>
            </a:r>
            <a:endParaRPr sz="2220" b="1" u="sng">
              <a:solidFill>
                <a:srgbClr val="0000FF"/>
              </a:solidFill>
              <a:latin typeface="Lato"/>
              <a:ea typeface="Lato"/>
              <a:cs typeface="Lato"/>
              <a:sym typeface="Lato"/>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1000"/>
              </a:spcBef>
              <a:spcAft>
                <a:spcPts val="0"/>
              </a:spcAft>
              <a:buSzPts val="2400"/>
              <a:buNone/>
            </a:pPr>
            <a:r>
              <a:rPr lang="en-GB" sz="2220">
                <a:solidFill>
                  <a:schemeClr val="hlink"/>
                </a:solidFill>
                <a:uFill>
                  <a:noFill/>
                </a:uFill>
                <a:latin typeface="Lato"/>
                <a:ea typeface="Lato"/>
                <a:cs typeface="Lato"/>
                <a:sym typeface="Lato"/>
                <a:hlinkClick r:id="rId5"/>
              </a:rPr>
              <a:t>See which studies are open across the country </a:t>
            </a:r>
            <a:endParaRPr sz="2200">
              <a:latin typeface="Lato"/>
              <a:ea typeface="Lato"/>
              <a:cs typeface="Lato"/>
              <a:sym typeface="Lato"/>
            </a:endParaRPr>
          </a:p>
          <a:p>
            <a:pPr marL="0" lvl="0" indent="0" algn="l" rtl="0">
              <a:lnSpc>
                <a:spcPct val="100000"/>
              </a:lnSpc>
              <a:spcBef>
                <a:spcPts val="1000"/>
              </a:spcBef>
              <a:spcAft>
                <a:spcPts val="0"/>
              </a:spcAft>
              <a:buSzPts val="2400"/>
              <a:buNone/>
            </a:pPr>
            <a:endParaRPr sz="2200">
              <a:latin typeface="Lato"/>
              <a:ea typeface="Lato"/>
              <a:cs typeface="Lato"/>
              <a:sym typeface="Lato"/>
            </a:endParaRPr>
          </a:p>
          <a:p>
            <a:pPr marL="0" lvl="0" indent="0" algn="l" rtl="0">
              <a:lnSpc>
                <a:spcPct val="100000"/>
              </a:lnSpc>
              <a:spcBef>
                <a:spcPts val="1000"/>
              </a:spcBef>
              <a:spcAft>
                <a:spcPts val="0"/>
              </a:spcAft>
              <a:buSzPts val="2400"/>
              <a:buNone/>
            </a:pPr>
            <a:r>
              <a:rPr lang="en-GB" sz="2220" b="1" u="sng">
                <a:solidFill>
                  <a:srgbClr val="0000FF"/>
                </a:solidFill>
                <a:latin typeface="Lato"/>
                <a:ea typeface="Lato"/>
                <a:cs typeface="Lato"/>
                <a:sym typeface="Lato"/>
                <a:hlinkClick r:id="rId5">
                  <a:extLst>
                    <a:ext uri="{A12FA001-AC4F-418D-AE19-62706E023703}">
                      <ahyp:hlinkClr xmlns:ahyp="http://schemas.microsoft.com/office/drawing/2018/hyperlinkcolor" val="tx"/>
                    </a:ext>
                  </a:extLst>
                </a:hlinkClick>
              </a:rPr>
              <a:t>National Cancer Research Institute Portfolio Maps</a:t>
            </a:r>
            <a:endParaRPr sz="2220"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View current national portfolio of open, closed and ‘in set up’ cancer studies</a:t>
            </a:r>
            <a:endParaRPr sz="2220">
              <a:solidFill>
                <a:srgbClr val="193E72"/>
              </a:solidFill>
              <a:latin typeface="Lato"/>
              <a:ea typeface="Lato"/>
              <a:cs typeface="Lato"/>
              <a:sym typeface="Lato"/>
            </a:endParaRPr>
          </a:p>
          <a:p>
            <a:pPr marL="0" lvl="0" indent="0" algn="l" rtl="0">
              <a:lnSpc>
                <a:spcPct val="100000"/>
              </a:lnSpc>
              <a:spcBef>
                <a:spcPts val="500"/>
              </a:spcBef>
              <a:spcAft>
                <a:spcPts val="0"/>
              </a:spcAft>
              <a:buSzPts val="2400"/>
              <a:buNone/>
            </a:pPr>
            <a:endParaRPr sz="2220" b="1">
              <a:solidFill>
                <a:srgbClr val="193E72"/>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b="1" u="sng">
                <a:solidFill>
                  <a:srgbClr val="0000FF"/>
                </a:solidFill>
                <a:latin typeface="Lato"/>
                <a:ea typeface="Lato"/>
                <a:cs typeface="Lato"/>
                <a:sym typeface="Lato"/>
                <a:hlinkClick r:id="rId6">
                  <a:extLst>
                    <a:ext uri="{A12FA001-AC4F-418D-AE19-62706E023703}">
                      <ahyp:hlinkClr xmlns:ahyp="http://schemas.microsoft.com/office/drawing/2018/hyperlinkcolor" val="tx"/>
                    </a:ext>
                  </a:extLst>
                </a:hlinkClick>
              </a:rPr>
              <a:t>Find a Clinical Research Study (ODP) </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Search for a study to fit criteria.  Good for horizon scanning, eligibility criteria</a:t>
            </a:r>
            <a:endParaRPr>
              <a:solidFill>
                <a:srgbClr val="193E72"/>
              </a:solidFill>
              <a:latin typeface="Lato"/>
              <a:ea typeface="Lato"/>
              <a:cs typeface="Lato"/>
              <a:sym typeface="Lato"/>
            </a:endParaRPr>
          </a:p>
          <a:p>
            <a:pPr marL="1143000" lvl="2" indent="25400" algn="l" rtl="0">
              <a:lnSpc>
                <a:spcPct val="80000"/>
              </a:lnSpc>
              <a:spcBef>
                <a:spcPts val="400"/>
              </a:spcBef>
              <a:spcAft>
                <a:spcPts val="0"/>
              </a:spcAft>
              <a:buClr>
                <a:schemeClr val="dk1"/>
              </a:buClr>
              <a:buSzPts val="2000"/>
              <a:buNone/>
            </a:pPr>
            <a:endParaRPr sz="1850">
              <a:solidFill>
                <a:schemeClr val="dk1"/>
              </a:solidFill>
              <a:latin typeface="Lato"/>
              <a:ea typeface="Lato"/>
              <a:cs typeface="Lato"/>
              <a:sym typeface="Lato"/>
            </a:endParaRPr>
          </a:p>
          <a:p>
            <a:pPr marL="228593" lvl="0" indent="-87622" algn="l" rtl="0">
              <a:lnSpc>
                <a:spcPct val="70000"/>
              </a:lnSpc>
              <a:spcBef>
                <a:spcPts val="1000"/>
              </a:spcBef>
              <a:spcAft>
                <a:spcPts val="0"/>
              </a:spcAft>
              <a:buClr>
                <a:srgbClr val="193E72"/>
              </a:buClr>
              <a:buSzPts val="2220"/>
              <a:buNone/>
            </a:pPr>
            <a:endParaRPr sz="2220">
              <a:latin typeface="Lato"/>
              <a:ea typeface="Lato"/>
              <a:cs typeface="Lato"/>
              <a:sym typeface="Lato"/>
            </a:endParaRPr>
          </a:p>
        </p:txBody>
      </p:sp>
      <p:pic>
        <p:nvPicPr>
          <p:cNvPr id="250" name="Google Shape;250;p28"/>
          <p:cNvPicPr preferRelativeResize="0"/>
          <p:nvPr/>
        </p:nvPicPr>
        <p:blipFill rotWithShape="1">
          <a:blip r:embed="rId7">
            <a:alphaModFix/>
          </a:blip>
          <a:srcRect/>
          <a:stretch/>
        </p:blipFill>
        <p:spPr>
          <a:xfrm rot="-5400000" flipH="1">
            <a:off x="9726048" y="-63898"/>
            <a:ext cx="2402052" cy="252983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54"/>
        <p:cNvGrpSpPr/>
        <p:nvPr/>
      </p:nvGrpSpPr>
      <p:grpSpPr>
        <a:xfrm>
          <a:off x="0" y="0"/>
          <a:ext cx="0" cy="0"/>
          <a:chOff x="0" y="0"/>
          <a:chExt cx="0" cy="0"/>
        </a:xfrm>
      </p:grpSpPr>
      <p:sp>
        <p:nvSpPr>
          <p:cNvPr id="255" name="Google Shape;255;p29"/>
          <p:cNvSpPr txBox="1">
            <a:spLocks noGrp="1"/>
          </p:cNvSpPr>
          <p:nvPr>
            <p:ph type="body" idx="1"/>
          </p:nvPr>
        </p:nvSpPr>
        <p:spPr>
          <a:xfrm>
            <a:off x="838200" y="1002215"/>
            <a:ext cx="10515600" cy="4256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400"/>
              <a:buNone/>
            </a:pPr>
            <a:r>
              <a:rPr lang="en-GB" sz="3000"/>
              <a:t>Research Delivery Manager</a:t>
            </a:r>
            <a:endParaRPr/>
          </a:p>
          <a:p>
            <a:pPr marL="0" lvl="0" indent="0" algn="ctr" rtl="0">
              <a:lnSpc>
                <a:spcPct val="90000"/>
              </a:lnSpc>
              <a:spcBef>
                <a:spcPts val="0"/>
              </a:spcBef>
              <a:spcAft>
                <a:spcPts val="0"/>
              </a:spcAft>
              <a:buSzPts val="2400"/>
              <a:buNone/>
            </a:pPr>
            <a:r>
              <a:rPr lang="en-GB"/>
              <a:t>claire.matthews@nihr.ac.uk </a:t>
            </a:r>
            <a:endParaRPr/>
          </a:p>
          <a:p>
            <a:pPr marL="0" lvl="0" indent="0" algn="ctr" rtl="0">
              <a:lnSpc>
                <a:spcPct val="90000"/>
              </a:lnSpc>
              <a:spcBef>
                <a:spcPts val="0"/>
              </a:spcBef>
              <a:spcAft>
                <a:spcPts val="0"/>
              </a:spcAft>
              <a:buSzPts val="2400"/>
              <a:buNone/>
            </a:pPr>
            <a:endParaRPr/>
          </a:p>
          <a:p>
            <a:pPr marL="0" lvl="0" indent="0" algn="ctr" rtl="0">
              <a:lnSpc>
                <a:spcPct val="90000"/>
              </a:lnSpc>
              <a:spcBef>
                <a:spcPts val="1000"/>
              </a:spcBef>
              <a:spcAft>
                <a:spcPts val="0"/>
              </a:spcAft>
              <a:buSzPts val="2400"/>
              <a:buNone/>
            </a:pPr>
            <a:r>
              <a:rPr lang="en-GB" sz="3000"/>
              <a:t>Research Portfolio Facilitator</a:t>
            </a:r>
            <a:endParaRPr/>
          </a:p>
          <a:p>
            <a:pPr marL="0" lvl="0" indent="0" algn="ctr" rtl="0">
              <a:lnSpc>
                <a:spcPct val="90000"/>
              </a:lnSpc>
              <a:spcBef>
                <a:spcPts val="1000"/>
              </a:spcBef>
              <a:spcAft>
                <a:spcPts val="0"/>
              </a:spcAft>
              <a:buSzPts val="2400"/>
              <a:buNone/>
            </a:pPr>
            <a:r>
              <a:rPr lang="en-GB"/>
              <a:t>rebecca.pienaar@nihr.ac.uk</a:t>
            </a:r>
            <a:endParaRPr/>
          </a:p>
          <a:p>
            <a:pPr marL="0" lvl="0" indent="0" algn="ctr" rtl="0">
              <a:lnSpc>
                <a:spcPct val="90000"/>
              </a:lnSpc>
              <a:spcBef>
                <a:spcPts val="1000"/>
              </a:spcBef>
              <a:spcAft>
                <a:spcPts val="0"/>
              </a:spcAft>
              <a:buSzPts val="2400"/>
              <a:buNone/>
            </a:pPr>
            <a:endParaRPr/>
          </a:p>
          <a:p>
            <a:pPr marL="0" lvl="0" indent="0" algn="ctr" rtl="0">
              <a:lnSpc>
                <a:spcPct val="90000"/>
              </a:lnSpc>
              <a:spcBef>
                <a:spcPts val="1000"/>
              </a:spcBef>
              <a:spcAft>
                <a:spcPts val="0"/>
              </a:spcAft>
              <a:buSzPts val="2400"/>
              <a:buNone/>
            </a:pPr>
            <a:r>
              <a:rPr lang="en-GB" sz="3000"/>
              <a:t>Sub-specialty Lead</a:t>
            </a:r>
            <a:endParaRPr sz="3000"/>
          </a:p>
          <a:p>
            <a:pPr marL="0" lvl="0" indent="0" algn="ctr" rtl="0">
              <a:lnSpc>
                <a:spcPct val="90000"/>
              </a:lnSpc>
              <a:spcBef>
                <a:spcPts val="1000"/>
              </a:spcBef>
              <a:spcAft>
                <a:spcPts val="0"/>
              </a:spcAft>
              <a:buClr>
                <a:srgbClr val="000000"/>
              </a:buClr>
              <a:buSzPts val="2400"/>
              <a:buFont typeface="Arial"/>
              <a:buNone/>
            </a:pPr>
            <a:r>
              <a:rPr lang="en-GB"/>
              <a:t>Thomas.Strawson-Smith@uhbw.nhs.uk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12"/>
          <p:cNvSpPr txBox="1"/>
          <p:nvPr/>
        </p:nvSpPr>
        <p:spPr>
          <a:xfrm>
            <a:off x="2046900" y="104125"/>
            <a:ext cx="8098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solidFill>
                  <a:srgbClr val="3D85C6"/>
                </a:solidFill>
              </a:rPr>
              <a:t>National Recruitment to Colorectal Cancer Studies </a:t>
            </a:r>
            <a:endParaRPr sz="2300">
              <a:solidFill>
                <a:srgbClr val="3D85C6"/>
              </a:solidFill>
            </a:endParaRPr>
          </a:p>
          <a:p>
            <a:pPr marL="0" lvl="0" indent="0" algn="ctr" rtl="0">
              <a:spcBef>
                <a:spcPts val="0"/>
              </a:spcBef>
              <a:spcAft>
                <a:spcPts val="0"/>
              </a:spcAft>
              <a:buNone/>
            </a:pPr>
            <a:endParaRPr sz="2300">
              <a:solidFill>
                <a:srgbClr val="3D85C6"/>
              </a:solidFill>
            </a:endParaRPr>
          </a:p>
        </p:txBody>
      </p:sp>
      <p:sp>
        <p:nvSpPr>
          <p:cNvPr id="100" name="Google Shape;100;p12"/>
          <p:cNvSpPr txBox="1"/>
          <p:nvPr/>
        </p:nvSpPr>
        <p:spPr>
          <a:xfrm>
            <a:off x="8502625" y="61520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Data cut 29/04/2024</a:t>
            </a:r>
            <a:endParaRPr/>
          </a:p>
          <a:p>
            <a:pPr marL="0" lvl="0" indent="0" algn="l" rtl="0">
              <a:spcBef>
                <a:spcPts val="0"/>
              </a:spcBef>
              <a:spcAft>
                <a:spcPts val="0"/>
              </a:spcAft>
              <a:buNone/>
            </a:pPr>
            <a:r>
              <a:rPr lang="en-GB"/>
              <a:t>Source: ODP All Portfolio</a:t>
            </a:r>
            <a:endParaRPr/>
          </a:p>
        </p:txBody>
      </p:sp>
      <p:sp>
        <p:nvSpPr>
          <p:cNvPr id="101" name="Google Shape;101;p12"/>
          <p:cNvSpPr txBox="1"/>
          <p:nvPr/>
        </p:nvSpPr>
        <p:spPr>
          <a:xfrm>
            <a:off x="4141350" y="5751875"/>
            <a:ext cx="509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2" name="Google Shape;102;p12"/>
          <p:cNvSpPr txBox="1"/>
          <p:nvPr/>
        </p:nvSpPr>
        <p:spPr>
          <a:xfrm>
            <a:off x="214350" y="4375800"/>
            <a:ext cx="11367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600">
                <a:solidFill>
                  <a:schemeClr val="dk1"/>
                </a:solidFill>
              </a:rPr>
              <a:t>Apr 2022 - Mar 2023 </a:t>
            </a:r>
            <a:endParaRPr sz="1600">
              <a:solidFill>
                <a:schemeClr val="dk1"/>
              </a:solidFill>
            </a:endParaRPr>
          </a:p>
        </p:txBody>
      </p:sp>
      <p:sp>
        <p:nvSpPr>
          <p:cNvPr id="103" name="Google Shape;103;p12"/>
          <p:cNvSpPr txBox="1"/>
          <p:nvPr/>
        </p:nvSpPr>
        <p:spPr>
          <a:xfrm>
            <a:off x="214350" y="1048100"/>
            <a:ext cx="11367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600">
                <a:solidFill>
                  <a:schemeClr val="dk1"/>
                </a:solidFill>
              </a:rPr>
              <a:t>Apr 2023 - Mar 2024 </a:t>
            </a:r>
            <a:endParaRPr sz="1600">
              <a:solidFill>
                <a:schemeClr val="dk1"/>
              </a:solidFill>
            </a:endParaRPr>
          </a:p>
        </p:txBody>
      </p:sp>
      <p:pic>
        <p:nvPicPr>
          <p:cNvPr id="104" name="Google Shape;104;p12"/>
          <p:cNvPicPr preferRelativeResize="0"/>
          <p:nvPr/>
        </p:nvPicPr>
        <p:blipFill>
          <a:blip r:embed="rId3">
            <a:alphaModFix/>
          </a:blip>
          <a:stretch>
            <a:fillRect/>
          </a:stretch>
        </p:blipFill>
        <p:spPr>
          <a:xfrm>
            <a:off x="1523775" y="3374825"/>
            <a:ext cx="8621335" cy="2424750"/>
          </a:xfrm>
          <a:prstGeom prst="rect">
            <a:avLst/>
          </a:prstGeom>
          <a:noFill/>
          <a:ln>
            <a:noFill/>
          </a:ln>
        </p:spPr>
      </p:pic>
      <p:pic>
        <p:nvPicPr>
          <p:cNvPr id="105" name="Google Shape;105;p12"/>
          <p:cNvPicPr preferRelativeResize="0"/>
          <p:nvPr/>
        </p:nvPicPr>
        <p:blipFill>
          <a:blip r:embed="rId4">
            <a:alphaModFix/>
          </a:blip>
          <a:stretch>
            <a:fillRect/>
          </a:stretch>
        </p:blipFill>
        <p:spPr>
          <a:xfrm>
            <a:off x="1523775" y="916775"/>
            <a:ext cx="8621324" cy="2343675"/>
          </a:xfrm>
          <a:prstGeom prst="rect">
            <a:avLst/>
          </a:prstGeom>
          <a:noFill/>
          <a:ln>
            <a:noFill/>
          </a:ln>
        </p:spPr>
      </p:pic>
      <p:sp>
        <p:nvSpPr>
          <p:cNvPr id="106" name="Google Shape;106;p12"/>
          <p:cNvSpPr/>
          <p:nvPr/>
        </p:nvSpPr>
        <p:spPr>
          <a:xfrm>
            <a:off x="4953476" y="916775"/>
            <a:ext cx="1761900" cy="892800"/>
          </a:xfrm>
          <a:prstGeom prst="ellipse">
            <a:avLst/>
          </a:prstGeom>
          <a:noFill/>
          <a:ln w="9525" cap="flat" cmpd="sng">
            <a:solidFill>
              <a:srgbClr val="E65E3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7" name="Google Shape;107;p12"/>
          <p:cNvSpPr/>
          <p:nvPr/>
        </p:nvSpPr>
        <p:spPr>
          <a:xfrm>
            <a:off x="4953476" y="3334325"/>
            <a:ext cx="1761900" cy="892800"/>
          </a:xfrm>
          <a:prstGeom prst="ellipse">
            <a:avLst/>
          </a:prstGeom>
          <a:noFill/>
          <a:ln w="9525" cap="flat" cmpd="sng">
            <a:solidFill>
              <a:srgbClr val="E65E3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8" name="Google Shape;108;p12"/>
          <p:cNvPicPr preferRelativeResize="0"/>
          <p:nvPr/>
        </p:nvPicPr>
        <p:blipFill>
          <a:blip r:embed="rId5">
            <a:alphaModFix/>
          </a:blip>
          <a:stretch>
            <a:fillRect/>
          </a:stretch>
        </p:blipFill>
        <p:spPr>
          <a:xfrm>
            <a:off x="10307025" y="2238375"/>
            <a:ext cx="1742100" cy="931420"/>
          </a:xfrm>
          <a:prstGeom prst="rect">
            <a:avLst/>
          </a:prstGeom>
          <a:noFill/>
          <a:ln>
            <a:noFill/>
          </a:ln>
        </p:spPr>
      </p:pic>
      <p:sp>
        <p:nvSpPr>
          <p:cNvPr id="109" name="Google Shape;109;p12"/>
          <p:cNvSpPr txBox="1"/>
          <p:nvPr/>
        </p:nvSpPr>
        <p:spPr>
          <a:xfrm>
            <a:off x="10609725" y="1505300"/>
            <a:ext cx="1191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600">
                <a:solidFill>
                  <a:schemeClr val="dk1"/>
                </a:solidFill>
              </a:rPr>
              <a:t>2024/2025 to date </a:t>
            </a:r>
            <a:endParaRPr sz="16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3"/>
          <p:cNvPicPr preferRelativeResize="0"/>
          <p:nvPr/>
        </p:nvPicPr>
        <p:blipFill>
          <a:blip r:embed="rId3">
            <a:alphaModFix/>
          </a:blip>
          <a:stretch>
            <a:fillRect/>
          </a:stretch>
        </p:blipFill>
        <p:spPr>
          <a:xfrm>
            <a:off x="152400" y="152400"/>
            <a:ext cx="8766080" cy="6553200"/>
          </a:xfrm>
          <a:prstGeom prst="rect">
            <a:avLst/>
          </a:prstGeom>
          <a:noFill/>
          <a:ln>
            <a:noFill/>
          </a:ln>
        </p:spPr>
      </p:pic>
      <p:pic>
        <p:nvPicPr>
          <p:cNvPr id="116" name="Google Shape;116;p13"/>
          <p:cNvPicPr preferRelativeResize="0"/>
          <p:nvPr/>
        </p:nvPicPr>
        <p:blipFill>
          <a:blip r:embed="rId4">
            <a:alphaModFix/>
          </a:blip>
          <a:stretch>
            <a:fillRect/>
          </a:stretch>
        </p:blipFill>
        <p:spPr>
          <a:xfrm>
            <a:off x="8994680" y="1800225"/>
            <a:ext cx="2968720" cy="2755193"/>
          </a:xfrm>
          <a:prstGeom prst="rect">
            <a:avLst/>
          </a:prstGeom>
          <a:noFill/>
          <a:ln w="9525" cap="flat" cmpd="sng">
            <a:solidFill>
              <a:schemeClr val="dk1"/>
            </a:solidFill>
            <a:prstDash val="solid"/>
            <a:round/>
            <a:headEnd type="none" w="sm" len="sm"/>
            <a:tailEnd type="none" w="sm" len="sm"/>
          </a:ln>
        </p:spPr>
      </p:pic>
      <p:sp>
        <p:nvSpPr>
          <p:cNvPr id="117" name="Google Shape;117;p13"/>
          <p:cNvSpPr txBox="1"/>
          <p:nvPr/>
        </p:nvSpPr>
        <p:spPr>
          <a:xfrm>
            <a:off x="9122700" y="6242400"/>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Data cut 29/04/2024</a:t>
            </a:r>
            <a:endParaRPr/>
          </a:p>
          <a:p>
            <a:pPr marL="0" lvl="0" indent="0" algn="l" rtl="0">
              <a:spcBef>
                <a:spcPts val="0"/>
              </a:spcBef>
              <a:spcAft>
                <a:spcPts val="0"/>
              </a:spcAft>
              <a:buNone/>
            </a:pPr>
            <a:r>
              <a:rPr lang="en-GB"/>
              <a:t>Source: ODP All Portfolio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Google Shape;122;p14"/>
          <p:cNvSpPr txBox="1"/>
          <p:nvPr/>
        </p:nvSpPr>
        <p:spPr>
          <a:xfrm>
            <a:off x="2200275" y="104125"/>
            <a:ext cx="87249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a:solidFill>
                  <a:srgbClr val="3D85C6"/>
                </a:solidFill>
              </a:rPr>
              <a:t>Recruitment to Colorectal Cancer Studies Apr 2019 - Mar 24 </a:t>
            </a:r>
            <a:endParaRPr sz="2200">
              <a:solidFill>
                <a:srgbClr val="3D85C6"/>
              </a:solidFill>
            </a:endParaRPr>
          </a:p>
        </p:txBody>
      </p:sp>
      <p:sp>
        <p:nvSpPr>
          <p:cNvPr id="123" name="Google Shape;123;p14"/>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Data cut 29/04/2024</a:t>
            </a:r>
            <a:endParaRPr/>
          </a:p>
          <a:p>
            <a:pPr marL="0" lvl="0" indent="0" algn="l" rtl="0">
              <a:spcBef>
                <a:spcPts val="0"/>
              </a:spcBef>
              <a:spcAft>
                <a:spcPts val="0"/>
              </a:spcAft>
              <a:buNone/>
            </a:pPr>
            <a:r>
              <a:rPr lang="en-GB"/>
              <a:t>Source: ODP All Portfolio</a:t>
            </a:r>
            <a:endParaRPr/>
          </a:p>
        </p:txBody>
      </p:sp>
      <p:sp>
        <p:nvSpPr>
          <p:cNvPr id="124" name="Google Shape;124;p14"/>
          <p:cNvSpPr txBox="1"/>
          <p:nvPr/>
        </p:nvSpPr>
        <p:spPr>
          <a:xfrm>
            <a:off x="333325" y="484450"/>
            <a:ext cx="2546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National Recruitment</a:t>
            </a:r>
            <a:endParaRPr/>
          </a:p>
        </p:txBody>
      </p:sp>
      <p:sp>
        <p:nvSpPr>
          <p:cNvPr id="125" name="Google Shape;125;p14"/>
          <p:cNvSpPr txBox="1"/>
          <p:nvPr/>
        </p:nvSpPr>
        <p:spPr>
          <a:xfrm>
            <a:off x="178150" y="3228900"/>
            <a:ext cx="371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SWAG Region Recruitment </a:t>
            </a:r>
            <a:endParaRPr/>
          </a:p>
        </p:txBody>
      </p:sp>
      <p:pic>
        <p:nvPicPr>
          <p:cNvPr id="126" name="Google Shape;126;p14"/>
          <p:cNvPicPr preferRelativeResize="0"/>
          <p:nvPr/>
        </p:nvPicPr>
        <p:blipFill>
          <a:blip r:embed="rId3">
            <a:alphaModFix/>
          </a:blip>
          <a:stretch>
            <a:fillRect/>
          </a:stretch>
        </p:blipFill>
        <p:spPr>
          <a:xfrm>
            <a:off x="375688" y="909013"/>
            <a:ext cx="2839444" cy="2295525"/>
          </a:xfrm>
          <a:prstGeom prst="rect">
            <a:avLst/>
          </a:prstGeom>
          <a:noFill/>
          <a:ln>
            <a:noFill/>
          </a:ln>
        </p:spPr>
      </p:pic>
      <p:pic>
        <p:nvPicPr>
          <p:cNvPr id="127" name="Google Shape;127;p14"/>
          <p:cNvPicPr preferRelativeResize="0"/>
          <p:nvPr/>
        </p:nvPicPr>
        <p:blipFill>
          <a:blip r:embed="rId4">
            <a:alphaModFix/>
          </a:blip>
          <a:stretch>
            <a:fillRect/>
          </a:stretch>
        </p:blipFill>
        <p:spPr>
          <a:xfrm>
            <a:off x="333332" y="3637363"/>
            <a:ext cx="2924175" cy="2390775"/>
          </a:xfrm>
          <a:prstGeom prst="rect">
            <a:avLst/>
          </a:prstGeom>
          <a:noFill/>
          <a:ln>
            <a:noFill/>
          </a:ln>
        </p:spPr>
      </p:pic>
      <p:pic>
        <p:nvPicPr>
          <p:cNvPr id="128" name="Google Shape;128;p14"/>
          <p:cNvPicPr preferRelativeResize="0"/>
          <p:nvPr/>
        </p:nvPicPr>
        <p:blipFill>
          <a:blip r:embed="rId5">
            <a:alphaModFix/>
          </a:blip>
          <a:stretch>
            <a:fillRect/>
          </a:stretch>
        </p:blipFill>
        <p:spPr>
          <a:xfrm>
            <a:off x="3399075" y="1000300"/>
            <a:ext cx="4218351" cy="4282331"/>
          </a:xfrm>
          <a:prstGeom prst="rect">
            <a:avLst/>
          </a:prstGeom>
          <a:noFill/>
          <a:ln>
            <a:noFill/>
          </a:ln>
        </p:spPr>
      </p:pic>
      <p:pic>
        <p:nvPicPr>
          <p:cNvPr id="129" name="Google Shape;129;p14"/>
          <p:cNvPicPr preferRelativeResize="0"/>
          <p:nvPr/>
        </p:nvPicPr>
        <p:blipFill>
          <a:blip r:embed="rId6">
            <a:alphaModFix/>
          </a:blip>
          <a:stretch>
            <a:fillRect/>
          </a:stretch>
        </p:blipFill>
        <p:spPr>
          <a:xfrm>
            <a:off x="7759000" y="1000300"/>
            <a:ext cx="4349998" cy="4282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sp>
        <p:nvSpPr>
          <p:cNvPr id="134" name="Google Shape;134;p15"/>
          <p:cNvSpPr txBox="1"/>
          <p:nvPr/>
        </p:nvSpPr>
        <p:spPr>
          <a:xfrm>
            <a:off x="9874225" y="6155950"/>
            <a:ext cx="2193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Data cut 29/04/2024</a:t>
            </a:r>
            <a:endParaRPr/>
          </a:p>
          <a:p>
            <a:pPr marL="0" lvl="0" indent="0" algn="l" rtl="0">
              <a:spcBef>
                <a:spcPts val="0"/>
              </a:spcBef>
              <a:spcAft>
                <a:spcPts val="0"/>
              </a:spcAft>
              <a:buNone/>
            </a:pPr>
            <a:r>
              <a:rPr lang="en-GB"/>
              <a:t>Source: ODP All Portfolio</a:t>
            </a:r>
            <a:endParaRPr/>
          </a:p>
        </p:txBody>
      </p:sp>
      <p:sp>
        <p:nvSpPr>
          <p:cNvPr id="135" name="Google Shape;135;p15"/>
          <p:cNvSpPr txBox="1"/>
          <p:nvPr/>
        </p:nvSpPr>
        <p:spPr>
          <a:xfrm>
            <a:off x="175050" y="89850"/>
            <a:ext cx="118419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solidFill>
                  <a:srgbClr val="3D85C6"/>
                </a:solidFill>
              </a:rPr>
              <a:t>SWAG region Colorectal Cancer Studies Opened (since Jan 23)</a:t>
            </a:r>
            <a:endParaRPr sz="2300">
              <a:solidFill>
                <a:srgbClr val="3D85C6"/>
              </a:solidFill>
            </a:endParaRPr>
          </a:p>
        </p:txBody>
      </p:sp>
      <p:sp>
        <p:nvSpPr>
          <p:cNvPr id="136" name="Google Shape;136;p15"/>
          <p:cNvSpPr txBox="1"/>
          <p:nvPr/>
        </p:nvSpPr>
        <p:spPr>
          <a:xfrm>
            <a:off x="4003075" y="6217450"/>
            <a:ext cx="5139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b="1">
                <a:solidFill>
                  <a:srgbClr val="E65E3B"/>
                </a:solidFill>
              </a:rPr>
              <a:t>Full list of open studies to be circulated</a:t>
            </a:r>
            <a:endParaRPr sz="2000" b="1">
              <a:solidFill>
                <a:srgbClr val="E65E3B"/>
              </a:solidFill>
            </a:endParaRPr>
          </a:p>
        </p:txBody>
      </p:sp>
      <p:graphicFrame>
        <p:nvGraphicFramePr>
          <p:cNvPr id="137" name="Google Shape;137;p15"/>
          <p:cNvGraphicFramePr/>
          <p:nvPr/>
        </p:nvGraphicFramePr>
        <p:xfrm>
          <a:off x="240500" y="584175"/>
          <a:ext cx="11711000" cy="5432730"/>
        </p:xfrm>
        <a:graphic>
          <a:graphicData uri="http://schemas.openxmlformats.org/drawingml/2006/table">
            <a:tbl>
              <a:tblPr>
                <a:noFill/>
                <a:tableStyleId>{CB83FF5F-26E0-41A6-A32A-11525BDD61A8}</a:tableStyleId>
              </a:tblPr>
              <a:tblGrid>
                <a:gridCol w="799800">
                  <a:extLst>
                    <a:ext uri="{9D8B030D-6E8A-4147-A177-3AD203B41FA5}">
                      <a16:colId xmlns:a16="http://schemas.microsoft.com/office/drawing/2014/main" val="20000"/>
                    </a:ext>
                  </a:extLst>
                </a:gridCol>
                <a:gridCol w="3185400">
                  <a:extLst>
                    <a:ext uri="{9D8B030D-6E8A-4147-A177-3AD203B41FA5}">
                      <a16:colId xmlns:a16="http://schemas.microsoft.com/office/drawing/2014/main" val="20001"/>
                    </a:ext>
                  </a:extLst>
                </a:gridCol>
                <a:gridCol w="3233025">
                  <a:extLst>
                    <a:ext uri="{9D8B030D-6E8A-4147-A177-3AD203B41FA5}">
                      <a16:colId xmlns:a16="http://schemas.microsoft.com/office/drawing/2014/main" val="20002"/>
                    </a:ext>
                  </a:extLst>
                </a:gridCol>
                <a:gridCol w="1108350">
                  <a:extLst>
                    <a:ext uri="{9D8B030D-6E8A-4147-A177-3AD203B41FA5}">
                      <a16:colId xmlns:a16="http://schemas.microsoft.com/office/drawing/2014/main" val="20003"/>
                    </a:ext>
                  </a:extLst>
                </a:gridCol>
                <a:gridCol w="1128850">
                  <a:extLst>
                    <a:ext uri="{9D8B030D-6E8A-4147-A177-3AD203B41FA5}">
                      <a16:colId xmlns:a16="http://schemas.microsoft.com/office/drawing/2014/main" val="20004"/>
                    </a:ext>
                  </a:extLst>
                </a:gridCol>
                <a:gridCol w="1216550">
                  <a:extLst>
                    <a:ext uri="{9D8B030D-6E8A-4147-A177-3AD203B41FA5}">
                      <a16:colId xmlns:a16="http://schemas.microsoft.com/office/drawing/2014/main" val="20005"/>
                    </a:ext>
                  </a:extLst>
                </a:gridCol>
                <a:gridCol w="1039025">
                  <a:extLst>
                    <a:ext uri="{9D8B030D-6E8A-4147-A177-3AD203B41FA5}">
                      <a16:colId xmlns:a16="http://schemas.microsoft.com/office/drawing/2014/main" val="20006"/>
                    </a:ext>
                  </a:extLst>
                </a:gridCol>
              </a:tblGrid>
              <a:tr h="544800">
                <a:tc>
                  <a:txBody>
                    <a:bodyPr/>
                    <a:lstStyle/>
                    <a:p>
                      <a:pPr marL="0" lvl="0" indent="0" algn="l" rtl="0">
                        <a:spcBef>
                          <a:spcPts val="0"/>
                        </a:spcBef>
                        <a:spcAft>
                          <a:spcPts val="0"/>
                        </a:spcAft>
                        <a:buNone/>
                      </a:pPr>
                      <a:r>
                        <a:rPr lang="en-GB" sz="1300">
                          <a:solidFill>
                            <a:schemeClr val="lt1"/>
                          </a:solidFill>
                        </a:rPr>
                        <a:t>CPMS ID</a:t>
                      </a:r>
                      <a:endParaRPr sz="1300">
                        <a:solidFill>
                          <a:schemeClr val="lt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300">
                          <a:solidFill>
                            <a:schemeClr val="lt1"/>
                          </a:solidFill>
                        </a:rPr>
                        <a:t>Short Name</a:t>
                      </a:r>
                      <a:endParaRPr sz="1300">
                        <a:solidFill>
                          <a:schemeClr val="lt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300">
                          <a:solidFill>
                            <a:schemeClr val="lt1"/>
                          </a:solidFill>
                        </a:rPr>
                        <a:t>Sites </a:t>
                      </a:r>
                      <a:endParaRPr sz="1300">
                        <a:solidFill>
                          <a:schemeClr val="lt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300">
                          <a:solidFill>
                            <a:schemeClr val="lt1"/>
                          </a:solidFill>
                        </a:rPr>
                        <a:t>Opened</a:t>
                      </a:r>
                      <a:endParaRPr sz="1300">
                        <a:solidFill>
                          <a:schemeClr val="lt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300">
                          <a:solidFill>
                            <a:schemeClr val="lt1"/>
                          </a:solidFill>
                        </a:rPr>
                        <a:t>Closure</a:t>
                      </a:r>
                      <a:endParaRPr sz="1300">
                        <a:solidFill>
                          <a:schemeClr val="lt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300">
                          <a:solidFill>
                            <a:schemeClr val="lt1"/>
                          </a:solidFill>
                        </a:rPr>
                        <a:t>Sample Size England</a:t>
                      </a:r>
                      <a:endParaRPr sz="1300">
                        <a:solidFill>
                          <a:schemeClr val="lt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300">
                          <a:solidFill>
                            <a:schemeClr val="lt1"/>
                          </a:solidFill>
                        </a:rPr>
                        <a:t>England Recruits</a:t>
                      </a:r>
                      <a:endParaRPr sz="1300">
                        <a:solidFill>
                          <a:schemeClr val="lt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sz="1300"/>
                        <a:t>58458</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ARTEMIS</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Musgrove</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21/03/2024</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01/12/2025</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118</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GB" sz="1300"/>
                        <a:t>55713</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PICCOS</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BHOC, RUH, Musgrove, Salisbury</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18/01/2024</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30/04/2026</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0</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0</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06700">
                <a:tc>
                  <a:txBody>
                    <a:bodyPr/>
                    <a:lstStyle/>
                    <a:p>
                      <a:pPr marL="0" lvl="0" indent="0" algn="l" rtl="0">
                        <a:spcBef>
                          <a:spcPts val="0"/>
                        </a:spcBef>
                        <a:spcAft>
                          <a:spcPts val="0"/>
                        </a:spcAft>
                        <a:buNone/>
                      </a:pPr>
                      <a:r>
                        <a:rPr lang="en-GB" sz="1300"/>
                        <a:t>56318</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CANFit: home-based exercise programme for patients with cancer</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Musgrove, Yeovil, Salisbury</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04/12/2023</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18/10/2024</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660</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0</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GB" sz="1300"/>
                        <a:t>55178</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AZUR-2</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Cheltenham, Yeovil, Musgrove, Salis</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15/11/2023</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31/12/2025</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27</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6</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42900">
                <a:tc>
                  <a:txBody>
                    <a:bodyPr/>
                    <a:lstStyle/>
                    <a:p>
                      <a:pPr marL="0" lvl="0" indent="0" algn="l" rtl="0">
                        <a:spcBef>
                          <a:spcPts val="0"/>
                        </a:spcBef>
                        <a:spcAft>
                          <a:spcPts val="0"/>
                        </a:spcAft>
                        <a:buNone/>
                      </a:pPr>
                      <a:r>
                        <a:rPr lang="en-GB" sz="1300"/>
                        <a:t>54864</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Lighthouse - v2, 31Mar2023</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Yeovil, Salisbury,</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09/10/2023</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21/01/2025</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5000</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78</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GB" sz="1300"/>
                        <a:t>52581</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STELLAR-303</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BHOC</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30/08/2023</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15/08/2024</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21</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13</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09575">
                <a:tc>
                  <a:txBody>
                    <a:bodyPr/>
                    <a:lstStyle/>
                    <a:p>
                      <a:pPr marL="0" lvl="0" indent="0" algn="l" rtl="0">
                        <a:spcBef>
                          <a:spcPts val="0"/>
                        </a:spcBef>
                        <a:spcAft>
                          <a:spcPts val="0"/>
                        </a:spcAft>
                        <a:buNone/>
                      </a:pPr>
                      <a:r>
                        <a:rPr lang="en-GB" sz="1300"/>
                        <a:t>54475</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COLOWISE Trial</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Yeovil, Salisbury</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03/07/2023</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30/06/2024</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150</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96</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420975">
                <a:tc>
                  <a:txBody>
                    <a:bodyPr/>
                    <a:lstStyle/>
                    <a:p>
                      <a:pPr marL="0" lvl="0" indent="0" algn="l" rtl="0">
                        <a:spcBef>
                          <a:spcPts val="0"/>
                        </a:spcBef>
                        <a:spcAft>
                          <a:spcPts val="0"/>
                        </a:spcAft>
                        <a:buNone/>
                      </a:pPr>
                      <a:r>
                        <a:rPr lang="en-GB" sz="1300"/>
                        <a:t>51892</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Correct – MRD I</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Salisbury </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30/06/2023</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29/07/2024</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51</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52</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r>
                        <a:rPr lang="en-GB" sz="1300"/>
                        <a:t>52280</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BNT122-01 BioNTech SE Colorectal Cancer 4781/0016</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BHOC, Musgrove, Yeovil</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31/03/2023</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01/08/2024</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560</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148</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0">
                <a:tc>
                  <a:txBody>
                    <a:bodyPr/>
                    <a:lstStyle/>
                    <a:p>
                      <a:pPr marL="0" lvl="0" indent="0" algn="l" rtl="0">
                        <a:spcBef>
                          <a:spcPts val="0"/>
                        </a:spcBef>
                        <a:spcAft>
                          <a:spcPts val="0"/>
                        </a:spcAft>
                        <a:buNone/>
                      </a:pPr>
                      <a:r>
                        <a:rPr lang="en-GB" sz="1300"/>
                        <a:t>54218</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Could supported weight loss reduce bowel cancer surgery complications?</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Yeovil</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29/03/2023</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30/06/2024</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72</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54</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0">
                <a:tc>
                  <a:txBody>
                    <a:bodyPr/>
                    <a:lstStyle/>
                    <a:p>
                      <a:pPr marL="0" lvl="0" indent="0" algn="l" rtl="0">
                        <a:spcBef>
                          <a:spcPts val="0"/>
                        </a:spcBef>
                        <a:spcAft>
                          <a:spcPts val="0"/>
                        </a:spcAft>
                        <a:buNone/>
                      </a:pPr>
                      <a:r>
                        <a:rPr lang="en-GB" sz="1300"/>
                        <a:t>52011</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MOUNTAINEER-03</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BHOC</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26/01/2023</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29/04/2024</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15</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0</a:t>
                      </a:r>
                      <a:endParaRPr sz="13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sp>
        <p:nvSpPr>
          <p:cNvPr id="142" name="Google Shape;142;p16"/>
          <p:cNvSpPr txBox="1"/>
          <p:nvPr/>
        </p:nvSpPr>
        <p:spPr>
          <a:xfrm>
            <a:off x="152400" y="132750"/>
            <a:ext cx="118419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solidFill>
                  <a:srgbClr val="3D85C6"/>
                </a:solidFill>
              </a:rPr>
              <a:t>West of England In Setup Colorectal Cancer Studies </a:t>
            </a:r>
            <a:endParaRPr sz="2300">
              <a:solidFill>
                <a:srgbClr val="3D85C6"/>
              </a:solidFill>
            </a:endParaRPr>
          </a:p>
        </p:txBody>
      </p:sp>
      <p:sp>
        <p:nvSpPr>
          <p:cNvPr id="143" name="Google Shape;143;p16"/>
          <p:cNvSpPr txBox="1"/>
          <p:nvPr/>
        </p:nvSpPr>
        <p:spPr>
          <a:xfrm>
            <a:off x="8645500" y="6150100"/>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Data cut 29/04/2024</a:t>
            </a:r>
            <a:endParaRPr>
              <a:solidFill>
                <a:schemeClr val="dk1"/>
              </a:solidFill>
            </a:endParaRPr>
          </a:p>
          <a:p>
            <a:pPr marL="0" lvl="0" indent="0" algn="l" rtl="0">
              <a:spcBef>
                <a:spcPts val="0"/>
              </a:spcBef>
              <a:spcAft>
                <a:spcPts val="0"/>
              </a:spcAft>
              <a:buNone/>
            </a:pPr>
            <a:r>
              <a:rPr lang="en-GB">
                <a:solidFill>
                  <a:schemeClr val="dk1"/>
                </a:solidFill>
              </a:rPr>
              <a:t>Source: ODP All Portfolio</a:t>
            </a:r>
            <a:endParaRPr/>
          </a:p>
        </p:txBody>
      </p:sp>
      <p:graphicFrame>
        <p:nvGraphicFramePr>
          <p:cNvPr id="144" name="Google Shape;144;p16"/>
          <p:cNvGraphicFramePr/>
          <p:nvPr/>
        </p:nvGraphicFramePr>
        <p:xfrm>
          <a:off x="152400" y="883100"/>
          <a:ext cx="11841875" cy="4693540"/>
        </p:xfrm>
        <a:graphic>
          <a:graphicData uri="http://schemas.openxmlformats.org/drawingml/2006/table">
            <a:tbl>
              <a:tblPr>
                <a:noFill/>
                <a:tableStyleId>{CB83FF5F-26E0-41A6-A32A-11525BDD61A8}</a:tableStyleId>
              </a:tblPr>
              <a:tblGrid>
                <a:gridCol w="879425">
                  <a:extLst>
                    <a:ext uri="{9D8B030D-6E8A-4147-A177-3AD203B41FA5}">
                      <a16:colId xmlns:a16="http://schemas.microsoft.com/office/drawing/2014/main" val="20000"/>
                    </a:ext>
                  </a:extLst>
                </a:gridCol>
                <a:gridCol w="4699750">
                  <a:extLst>
                    <a:ext uri="{9D8B030D-6E8A-4147-A177-3AD203B41FA5}">
                      <a16:colId xmlns:a16="http://schemas.microsoft.com/office/drawing/2014/main" val="20001"/>
                    </a:ext>
                  </a:extLst>
                </a:gridCol>
                <a:gridCol w="2797875">
                  <a:extLst>
                    <a:ext uri="{9D8B030D-6E8A-4147-A177-3AD203B41FA5}">
                      <a16:colId xmlns:a16="http://schemas.microsoft.com/office/drawing/2014/main" val="20002"/>
                    </a:ext>
                  </a:extLst>
                </a:gridCol>
                <a:gridCol w="1392400">
                  <a:extLst>
                    <a:ext uri="{9D8B030D-6E8A-4147-A177-3AD203B41FA5}">
                      <a16:colId xmlns:a16="http://schemas.microsoft.com/office/drawing/2014/main" val="20003"/>
                    </a:ext>
                  </a:extLst>
                </a:gridCol>
                <a:gridCol w="1232600">
                  <a:extLst>
                    <a:ext uri="{9D8B030D-6E8A-4147-A177-3AD203B41FA5}">
                      <a16:colId xmlns:a16="http://schemas.microsoft.com/office/drawing/2014/main" val="20004"/>
                    </a:ext>
                  </a:extLst>
                </a:gridCol>
                <a:gridCol w="839825">
                  <a:extLst>
                    <a:ext uri="{9D8B030D-6E8A-4147-A177-3AD203B41FA5}">
                      <a16:colId xmlns:a16="http://schemas.microsoft.com/office/drawing/2014/main" val="20005"/>
                    </a:ext>
                  </a:extLst>
                </a:gridCol>
              </a:tblGrid>
              <a:tr h="590550">
                <a:tc>
                  <a:txBody>
                    <a:bodyPr/>
                    <a:lstStyle/>
                    <a:p>
                      <a:pPr marL="0" lvl="0" indent="0" algn="l" rtl="0">
                        <a:spcBef>
                          <a:spcPts val="0"/>
                        </a:spcBef>
                        <a:spcAft>
                          <a:spcPts val="0"/>
                        </a:spcAft>
                        <a:buNone/>
                      </a:pPr>
                      <a:r>
                        <a:rPr lang="en-GB">
                          <a:solidFill>
                            <a:schemeClr val="lt1"/>
                          </a:solidFill>
                        </a:rPr>
                        <a:t>CPMS ID</a:t>
                      </a:r>
                      <a:endParaRPr>
                        <a:solidFill>
                          <a:schemeClr val="lt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Short Name</a:t>
                      </a:r>
                      <a:endParaRPr>
                        <a:solidFill>
                          <a:schemeClr val="lt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Sites</a:t>
                      </a:r>
                      <a:endParaRPr>
                        <a:solidFill>
                          <a:schemeClr val="lt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Planned Opening</a:t>
                      </a:r>
                      <a:endParaRPr>
                        <a:solidFill>
                          <a:schemeClr val="lt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Planned Closure</a:t>
                      </a:r>
                      <a:endParaRPr>
                        <a:solidFill>
                          <a:schemeClr val="lt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Sample Size UK</a:t>
                      </a:r>
                      <a:endParaRPr>
                        <a:solidFill>
                          <a:schemeClr val="lt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330125">
                <a:tc>
                  <a:txBody>
                    <a:bodyPr/>
                    <a:lstStyle/>
                    <a:p>
                      <a:pPr marL="0" lvl="0" indent="0" algn="l" rtl="0">
                        <a:spcBef>
                          <a:spcPts val="0"/>
                        </a:spcBef>
                        <a:spcAft>
                          <a:spcPts val="0"/>
                        </a:spcAft>
                        <a:buNone/>
                      </a:pPr>
                      <a:r>
                        <a:rPr lang="en-GB"/>
                        <a:t>57970</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CFT4601</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BHOC</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31/08/2024</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01/03/2025</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12</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36550">
                <a:tc>
                  <a:txBody>
                    <a:bodyPr/>
                    <a:lstStyle/>
                    <a:p>
                      <a:pPr marL="0" lvl="0" indent="0" algn="l" rtl="0">
                        <a:spcBef>
                          <a:spcPts val="0"/>
                        </a:spcBef>
                        <a:spcAft>
                          <a:spcPts val="0"/>
                        </a:spcAft>
                        <a:buNone/>
                      </a:pPr>
                      <a:r>
                        <a:rPr lang="en-GB"/>
                        <a:t>57835</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NHS Cancer Vaccine Launchpad (NHS CVLP)</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BHOC, RUH, Musgrove, Yeovil, Chelt, NBT</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29/08/2023</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01/05/2025</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10000</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01900">
                <a:tc>
                  <a:txBody>
                    <a:bodyPr/>
                    <a:lstStyle/>
                    <a:p>
                      <a:pPr marL="0" lvl="0" indent="0" algn="l" rtl="0">
                        <a:spcBef>
                          <a:spcPts val="0"/>
                        </a:spcBef>
                        <a:spcAft>
                          <a:spcPts val="0"/>
                        </a:spcAft>
                        <a:buNone/>
                      </a:pPr>
                      <a:r>
                        <a:rPr lang="en-GB"/>
                        <a:t>57783</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DETECT-2</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BHOC</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15/04/2024</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30/11/2026</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832</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59325">
                <a:tc>
                  <a:txBody>
                    <a:bodyPr/>
                    <a:lstStyle/>
                    <a:p>
                      <a:pPr marL="0" lvl="0" indent="0" algn="l" rtl="0">
                        <a:spcBef>
                          <a:spcPts val="0"/>
                        </a:spcBef>
                        <a:spcAft>
                          <a:spcPts val="0"/>
                        </a:spcAft>
                        <a:buNone/>
                      </a:pPr>
                      <a:r>
                        <a:rPr lang="en-GB"/>
                        <a:t>57349</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Integrated Short-term Palliative Rehabilitation in Incurable Cancer</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BHOC</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30/01/2024</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02/10/2025</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68</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55675">
                <a:tc>
                  <a:txBody>
                    <a:bodyPr/>
                    <a:lstStyle/>
                    <a:p>
                      <a:pPr marL="0" lvl="0" indent="0" algn="l" rtl="0">
                        <a:spcBef>
                          <a:spcPts val="0"/>
                        </a:spcBef>
                        <a:spcAft>
                          <a:spcPts val="0"/>
                        </a:spcAft>
                        <a:buNone/>
                      </a:pPr>
                      <a:r>
                        <a:rPr lang="en-GB"/>
                        <a:t>55132</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ACM-001-2022-2-CT-CRC</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BHOC, Salisbury</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30/06/2024</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30/04/2026</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40</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37750">
                <a:tc>
                  <a:txBody>
                    <a:bodyPr/>
                    <a:lstStyle/>
                    <a:p>
                      <a:pPr marL="0" lvl="0" indent="0" algn="l" rtl="0">
                        <a:spcBef>
                          <a:spcPts val="0"/>
                        </a:spcBef>
                        <a:spcAft>
                          <a:spcPts val="0"/>
                        </a:spcAft>
                        <a:buNone/>
                      </a:pPr>
                      <a:r>
                        <a:rPr lang="en-GB"/>
                        <a:t>54422</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Phase 3 colorectal cancer</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BHOC</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08/09/2024</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14/08/2025</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12</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558125">
                <a:tc>
                  <a:txBody>
                    <a:bodyPr/>
                    <a:lstStyle/>
                    <a:p>
                      <a:pPr marL="0" lvl="0" indent="0" algn="l" rtl="0">
                        <a:spcBef>
                          <a:spcPts val="0"/>
                        </a:spcBef>
                        <a:spcAft>
                          <a:spcPts val="0"/>
                        </a:spcAft>
                        <a:buNone/>
                      </a:pPr>
                      <a:r>
                        <a:rPr lang="en-GB"/>
                        <a:t>44460</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Ondansetron for Low Anterior Resection Syndrome (OARS)</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Salisbury</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01/06/2024</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28/02/2025</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134</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42900">
                <a:tc>
                  <a:txBody>
                    <a:bodyPr/>
                    <a:lstStyle/>
                    <a:p>
                      <a:pPr marL="0" lvl="0" indent="0" algn="l" rtl="0">
                        <a:spcBef>
                          <a:spcPts val="0"/>
                        </a:spcBef>
                        <a:spcAft>
                          <a:spcPts val="0"/>
                        </a:spcAft>
                        <a:buNone/>
                      </a:pPr>
                      <a:r>
                        <a:rPr lang="en-GB"/>
                        <a:t>41403</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PRESERVE</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Salisbury, Southmead</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28/02/2024</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30/04/2026</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146</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7"/>
          <p:cNvSpPr txBox="1">
            <a:spLocks noGrp="1"/>
          </p:cNvSpPr>
          <p:nvPr>
            <p:ph type="title"/>
          </p:nvPr>
        </p:nvSpPr>
        <p:spPr>
          <a:xfrm>
            <a:off x="1085850" y="222250"/>
            <a:ext cx="8829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Cancer Vaccine Pathway Studies: Colorectal</a:t>
            </a:r>
            <a:endParaRPr/>
          </a:p>
        </p:txBody>
      </p:sp>
      <p:sp>
        <p:nvSpPr>
          <p:cNvPr id="151" name="Google Shape;151;p17"/>
          <p:cNvSpPr txBox="1">
            <a:spLocks noGrp="1"/>
          </p:cNvSpPr>
          <p:nvPr>
            <p:ph type="body" idx="1"/>
          </p:nvPr>
        </p:nvSpPr>
        <p:spPr>
          <a:xfrm>
            <a:off x="285750" y="1047750"/>
            <a:ext cx="11468100" cy="5010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1800" i="1">
                <a:solidFill>
                  <a:srgbClr val="E65E3B"/>
                </a:solidFill>
              </a:rPr>
              <a:t>NHS Cancer Vaccine Launchpad (NHS CVLP):</a:t>
            </a:r>
            <a:endParaRPr sz="1800" i="1">
              <a:solidFill>
                <a:srgbClr val="E65E3B"/>
              </a:solidFill>
            </a:endParaRPr>
          </a:p>
          <a:p>
            <a:pPr marL="0" lvl="0" indent="0" algn="l" rtl="0">
              <a:spcBef>
                <a:spcPts val="1000"/>
              </a:spcBef>
              <a:spcAft>
                <a:spcPts val="0"/>
              </a:spcAft>
              <a:buNone/>
            </a:pPr>
            <a:r>
              <a:rPr lang="en-GB" sz="1600"/>
              <a:t>Establishing a UK Platform to collect Tumour Samples and Perform DNA/RNA Sequencing for the Development of Personalised Cancer Vaccines.</a:t>
            </a:r>
            <a:endParaRPr sz="1600"/>
          </a:p>
          <a:p>
            <a:pPr marL="0" lvl="0" indent="0" algn="l" rtl="0">
              <a:spcBef>
                <a:spcPts val="1000"/>
              </a:spcBef>
              <a:spcAft>
                <a:spcPts val="0"/>
              </a:spcAft>
              <a:buNone/>
            </a:pPr>
            <a:r>
              <a:rPr lang="en-GB" sz="1800" i="1">
                <a:solidFill>
                  <a:srgbClr val="E65E3B"/>
                </a:solidFill>
              </a:rPr>
              <a:t>BNT122-01 BioNTech SE Colorectal Cancer 4781/0016</a:t>
            </a:r>
            <a:endParaRPr sz="1800" i="1">
              <a:solidFill>
                <a:srgbClr val="E65E3B"/>
              </a:solidFill>
            </a:endParaRPr>
          </a:p>
          <a:p>
            <a:pPr marL="0" lvl="0" indent="0" algn="l" rtl="0">
              <a:spcBef>
                <a:spcPts val="1000"/>
              </a:spcBef>
              <a:spcAft>
                <a:spcPts val="0"/>
              </a:spcAft>
              <a:buNone/>
            </a:pPr>
            <a:r>
              <a:rPr lang="en-GB" sz="1800"/>
              <a:t>A multi-site, open-label, Phase II, randomized, controlled trial to compare the efficacy of RO7198457 versus watchful waiting in resected, Stage II (high risk) and Stage III colorectal cancer patients who are ctDNA positive following resection</a:t>
            </a:r>
            <a:endParaRPr sz="1800"/>
          </a:p>
          <a:p>
            <a:pPr marL="0" lvl="0" indent="0" algn="l" rtl="0">
              <a:spcBef>
                <a:spcPts val="1000"/>
              </a:spcBef>
              <a:spcAft>
                <a:spcPts val="0"/>
              </a:spcAft>
              <a:buNone/>
            </a:pPr>
            <a:r>
              <a:rPr lang="en-GB" sz="1800"/>
              <a:t>Study Opened Mar 23, recruitment 199/560 (Eng) Sites open in region: BHOC no recruitment recorded</a:t>
            </a:r>
            <a:endParaRPr sz="1800"/>
          </a:p>
          <a:p>
            <a:pPr marL="0" lvl="0" indent="0" algn="l" rtl="0">
              <a:spcBef>
                <a:spcPts val="1000"/>
              </a:spcBef>
              <a:spcAft>
                <a:spcPts val="0"/>
              </a:spcAft>
              <a:buClr>
                <a:schemeClr val="dk1"/>
              </a:buClr>
              <a:buSzPts val="1100"/>
              <a:buFont typeface="Arial"/>
              <a:buNone/>
            </a:pPr>
            <a:r>
              <a:rPr lang="en-GB" sz="1800" i="1">
                <a:solidFill>
                  <a:srgbClr val="E65E3B"/>
                </a:solidFill>
              </a:rPr>
              <a:t>BNT314-01</a:t>
            </a:r>
            <a:endParaRPr sz="1800" i="1">
              <a:solidFill>
                <a:srgbClr val="E65E3B"/>
              </a:solidFill>
            </a:endParaRPr>
          </a:p>
          <a:p>
            <a:pPr marL="0" lvl="0" indent="0" algn="l" rtl="0">
              <a:spcBef>
                <a:spcPts val="1000"/>
              </a:spcBef>
              <a:spcAft>
                <a:spcPts val="0"/>
              </a:spcAft>
              <a:buNone/>
            </a:pPr>
            <a:r>
              <a:rPr lang="en-GB" sz="1800"/>
              <a:t>A first-in-human, open-label, dose escalation trial with expansion cohorts to evaluate the safety and preliminary efficacy of BNT314 in monotherapy and in combination with an immune checkpoint inhibitor in patients with advanced malignant solid tumors</a:t>
            </a:r>
            <a:endParaRPr sz="1800"/>
          </a:p>
          <a:p>
            <a:pPr marL="0" lvl="0" indent="0" algn="l" rtl="0">
              <a:spcBef>
                <a:spcPts val="1000"/>
              </a:spcBef>
              <a:spcAft>
                <a:spcPts val="0"/>
              </a:spcAft>
              <a:buClr>
                <a:schemeClr val="dk1"/>
              </a:buClr>
              <a:buSzPts val="1100"/>
              <a:buFont typeface="Arial"/>
              <a:buNone/>
            </a:pPr>
            <a:r>
              <a:rPr lang="en-GB" sz="1800"/>
              <a:t>Study opened Mar 24, no recruitment recorded</a:t>
            </a:r>
            <a:endParaRPr sz="1800"/>
          </a:p>
          <a:p>
            <a:pPr marL="0" lvl="0" indent="0" algn="l" rtl="0">
              <a:spcBef>
                <a:spcPts val="1000"/>
              </a:spcBef>
              <a:spcAft>
                <a:spcPts val="0"/>
              </a:spcAft>
              <a:buNone/>
            </a:pPr>
            <a:r>
              <a:rPr lang="en-GB" sz="1800"/>
              <a:t>Sites: Royal Marsden, Christie, Freeman</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pic>
        <p:nvPicPr>
          <p:cNvPr id="157" name="Google Shape;157;p18"/>
          <p:cNvPicPr preferRelativeResize="0"/>
          <p:nvPr/>
        </p:nvPicPr>
        <p:blipFill>
          <a:blip r:embed="rId3">
            <a:alphaModFix/>
          </a:blip>
          <a:stretch>
            <a:fillRect/>
          </a:stretch>
        </p:blipFill>
        <p:spPr>
          <a:xfrm rot="10800000" flipH="1">
            <a:off x="0" y="2"/>
            <a:ext cx="1657524" cy="1671398"/>
          </a:xfrm>
          <a:prstGeom prst="rect">
            <a:avLst/>
          </a:prstGeom>
          <a:noFill/>
          <a:ln>
            <a:noFill/>
          </a:ln>
        </p:spPr>
      </p:pic>
      <p:sp>
        <p:nvSpPr>
          <p:cNvPr id="158" name="Google Shape;158;p18"/>
          <p:cNvSpPr txBox="1"/>
          <p:nvPr/>
        </p:nvSpPr>
        <p:spPr>
          <a:xfrm>
            <a:off x="1470150" y="1527950"/>
            <a:ext cx="24975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a:latin typeface="Lato"/>
                <a:ea typeface="Lato"/>
                <a:cs typeface="Lato"/>
                <a:sym typeface="Lato"/>
              </a:rPr>
              <a:t>SWAG regional results</a:t>
            </a:r>
            <a:endParaRPr sz="1700">
              <a:latin typeface="Lato"/>
              <a:ea typeface="Lato"/>
              <a:cs typeface="Lato"/>
              <a:sym typeface="Lato"/>
            </a:endParaRPr>
          </a:p>
        </p:txBody>
      </p:sp>
      <p:pic>
        <p:nvPicPr>
          <p:cNvPr id="159" name="Google Shape;159;p18"/>
          <p:cNvPicPr preferRelativeResize="0"/>
          <p:nvPr/>
        </p:nvPicPr>
        <p:blipFill>
          <a:blip r:embed="rId4">
            <a:alphaModFix/>
          </a:blip>
          <a:stretch>
            <a:fillRect/>
          </a:stretch>
        </p:blipFill>
        <p:spPr>
          <a:xfrm>
            <a:off x="1073377" y="3574950"/>
            <a:ext cx="7735136" cy="2330250"/>
          </a:xfrm>
          <a:prstGeom prst="rect">
            <a:avLst/>
          </a:prstGeom>
          <a:noFill/>
          <a:ln>
            <a:noFill/>
          </a:ln>
        </p:spPr>
      </p:pic>
      <p:pic>
        <p:nvPicPr>
          <p:cNvPr id="160" name="Google Shape;160;p18"/>
          <p:cNvPicPr preferRelativeResize="0"/>
          <p:nvPr/>
        </p:nvPicPr>
        <p:blipFill>
          <a:blip r:embed="rId5">
            <a:alphaModFix/>
          </a:blip>
          <a:stretch>
            <a:fillRect/>
          </a:stretch>
        </p:blipFill>
        <p:spPr>
          <a:xfrm>
            <a:off x="5119675" y="1362075"/>
            <a:ext cx="6867525" cy="2066925"/>
          </a:xfrm>
          <a:prstGeom prst="rect">
            <a:avLst/>
          </a:prstGeom>
          <a:noFill/>
          <a:ln>
            <a:noFill/>
          </a:ln>
        </p:spPr>
      </p:pic>
      <p:sp>
        <p:nvSpPr>
          <p:cNvPr id="161" name="Google Shape;161;p18"/>
          <p:cNvSpPr/>
          <p:nvPr/>
        </p:nvSpPr>
        <p:spPr>
          <a:xfrm>
            <a:off x="5119675" y="2319625"/>
            <a:ext cx="6795300" cy="382800"/>
          </a:xfrm>
          <a:prstGeom prst="ellipse">
            <a:avLst/>
          </a:prstGeom>
          <a:noFill/>
          <a:ln w="9525" cap="flat" cmpd="sng">
            <a:solidFill>
              <a:srgbClr val="E65E3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2" name="Google Shape;162;p18"/>
          <p:cNvSpPr/>
          <p:nvPr/>
        </p:nvSpPr>
        <p:spPr>
          <a:xfrm>
            <a:off x="1032750" y="5091400"/>
            <a:ext cx="3183600" cy="382800"/>
          </a:xfrm>
          <a:prstGeom prst="ellipse">
            <a:avLst/>
          </a:prstGeom>
          <a:noFill/>
          <a:ln w="9525" cap="flat" cmpd="sng">
            <a:solidFill>
              <a:srgbClr val="E65E3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63" name="Google Shape;163;p18"/>
          <p:cNvPicPr preferRelativeResize="0"/>
          <p:nvPr/>
        </p:nvPicPr>
        <p:blipFill>
          <a:blip r:embed="rId6">
            <a:alphaModFix/>
          </a:blip>
          <a:stretch>
            <a:fillRect/>
          </a:stretch>
        </p:blipFill>
        <p:spPr>
          <a:xfrm>
            <a:off x="694200" y="2101179"/>
            <a:ext cx="3858029" cy="800725"/>
          </a:xfrm>
          <a:prstGeom prst="rect">
            <a:avLst/>
          </a:prstGeom>
          <a:noFill/>
          <a:ln>
            <a:noFill/>
          </a:ln>
        </p:spPr>
      </p:pic>
      <p:sp>
        <p:nvSpPr>
          <p:cNvPr id="164" name="Google Shape;164;p18"/>
          <p:cNvSpPr txBox="1"/>
          <p:nvPr/>
        </p:nvSpPr>
        <p:spPr>
          <a:xfrm>
            <a:off x="453850" y="317475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7"/>
              </a:rPr>
              <a:t>SWAG region results PDF</a:t>
            </a:r>
            <a:endParaRPr/>
          </a:p>
        </p:txBody>
      </p:sp>
      <p:sp>
        <p:nvSpPr>
          <p:cNvPr id="165" name="Google Shape;165;p18"/>
          <p:cNvSpPr txBox="1">
            <a:spLocks noGrp="1"/>
          </p:cNvSpPr>
          <p:nvPr>
            <p:ph type="title"/>
          </p:nvPr>
        </p:nvSpPr>
        <p:spPr>
          <a:xfrm>
            <a:off x="878550" y="1432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Lato"/>
                <a:ea typeface="Lato"/>
                <a:cs typeface="Lato"/>
                <a:sym typeface="Lato"/>
              </a:rPr>
              <a:t>Cancer PES survey results 2022 - Q58 research</a:t>
            </a:r>
            <a:endParaRPr>
              <a:latin typeface="Lato"/>
              <a:ea typeface="Lato"/>
              <a:cs typeface="Lato"/>
              <a:sym typeface="Lato"/>
            </a:endParaRPr>
          </a:p>
        </p:txBody>
      </p:sp>
      <p:sp>
        <p:nvSpPr>
          <p:cNvPr id="166" name="Google Shape;166;p18"/>
          <p:cNvSpPr/>
          <p:nvPr/>
        </p:nvSpPr>
        <p:spPr>
          <a:xfrm>
            <a:off x="4847275" y="3918300"/>
            <a:ext cx="272400" cy="1986900"/>
          </a:xfrm>
          <a:prstGeom prst="ellipse">
            <a:avLst/>
          </a:prstGeom>
          <a:noFill/>
          <a:ln w="9525" cap="flat" cmpd="sng">
            <a:solidFill>
              <a:srgbClr val="E65E3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pic>
        <p:nvPicPr>
          <p:cNvPr id="172" name="Google Shape;172;p19"/>
          <p:cNvPicPr preferRelativeResize="0"/>
          <p:nvPr/>
        </p:nvPicPr>
        <p:blipFill>
          <a:blip r:embed="rId3">
            <a:alphaModFix/>
          </a:blip>
          <a:stretch>
            <a:fillRect/>
          </a:stretch>
        </p:blipFill>
        <p:spPr>
          <a:xfrm>
            <a:off x="1437325" y="0"/>
            <a:ext cx="9010988" cy="6617801"/>
          </a:xfrm>
          <a:prstGeom prst="rect">
            <a:avLst/>
          </a:prstGeom>
          <a:noFill/>
          <a:ln>
            <a:noFill/>
          </a:ln>
        </p:spPr>
      </p:pic>
      <p:sp>
        <p:nvSpPr>
          <p:cNvPr id="173" name="Google Shape;173;p19"/>
          <p:cNvSpPr txBox="1"/>
          <p:nvPr/>
        </p:nvSpPr>
        <p:spPr>
          <a:xfrm>
            <a:off x="4982900" y="818400"/>
            <a:ext cx="4029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u="sng">
                <a:solidFill>
                  <a:schemeClr val="hlink"/>
                </a:solidFill>
                <a:hlinkClick r:id="rId4"/>
              </a:rPr>
              <a:t>https://bepartofresearch.nihr.ac.uk/</a:t>
            </a:r>
            <a:endParaRPr sz="1800" b="1"/>
          </a:p>
        </p:txBody>
      </p:sp>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1787</Words>
  <Application>Microsoft Office PowerPoint</Application>
  <PresentationFormat>Widescreen</PresentationFormat>
  <Paragraphs>300</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Lato</vt:lpstr>
      <vt:lpstr>Calibri</vt:lpstr>
      <vt:lpstr>Arial</vt:lpstr>
      <vt:lpstr>Custom Design</vt:lpstr>
      <vt:lpstr> SWAG Network Colorectal cancer Clinical Advisory Group </vt:lpstr>
      <vt:lpstr>PowerPoint Presentation</vt:lpstr>
      <vt:lpstr>PowerPoint Presentation</vt:lpstr>
      <vt:lpstr>PowerPoint Presentation</vt:lpstr>
      <vt:lpstr>PowerPoint Presentation</vt:lpstr>
      <vt:lpstr>PowerPoint Presentation</vt:lpstr>
      <vt:lpstr>Cancer Vaccine Pathway Studies: Colorectal</vt:lpstr>
      <vt:lpstr>Cancer PES survey results 2022 - Q58 research</vt:lpstr>
      <vt:lpstr>PowerPoint Presentation</vt:lpstr>
      <vt:lpstr>Resources and materials</vt:lpstr>
      <vt:lpstr>PowerPoint Presentation</vt:lpstr>
      <vt:lpstr>What was positive about your research experience?</vt:lpstr>
      <vt:lpstr>What would have made your research experience better?</vt:lpstr>
      <vt:lpstr>Next steps</vt:lpstr>
      <vt:lpstr>Associate PI Scheme</vt:lpstr>
      <vt:lpstr>Principal Investigator Pipeline Programme (PIPP)</vt:lpstr>
      <vt:lpstr>Clinical Research Network Transition to Research Delivery Network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SWAG Network Colorectal cancer Clinical Advisory Group </dc:title>
  <cp:lastModifiedBy>Helen Dunderdale</cp:lastModifiedBy>
  <cp:revision>1</cp:revision>
  <dcterms:modified xsi:type="dcterms:W3CDTF">2024-05-02T13:41:38Z</dcterms:modified>
</cp:coreProperties>
</file>