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3.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8" r:id="rId6"/>
    <p:sldMasterId id="2147483683" r:id="rId7"/>
  </p:sldMasterIdLst>
  <p:notesMasterIdLst>
    <p:notesMasterId r:id="rId21"/>
  </p:notesMasterIdLst>
  <p:sldIdLst>
    <p:sldId id="2145707334" r:id="rId8"/>
    <p:sldId id="305" r:id="rId9"/>
    <p:sldId id="2147473601" r:id="rId10"/>
    <p:sldId id="2147473605" r:id="rId11"/>
    <p:sldId id="2147473602" r:id="rId12"/>
    <p:sldId id="2147473603" r:id="rId13"/>
    <p:sldId id="2147473600" r:id="rId14"/>
    <p:sldId id="2147473606" r:id="rId15"/>
    <p:sldId id="256" r:id="rId16"/>
    <p:sldId id="2147473598" r:id="rId17"/>
    <p:sldId id="2147473599" r:id="rId18"/>
    <p:sldId id="4011" r:id="rId19"/>
    <p:sldId id="40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3C437-9635-41B4-BCF3-C036B985752D}" v="199" dt="2024-05-01T10:23:38.252"/>
    <p1510:client id="{3E43ABD5-74FB-4CAD-9B48-F0F616CF7435}" v="4" dt="2024-05-01T06:39:23.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2385" autoAdjust="0"/>
  </p:normalViewPr>
  <p:slideViewPr>
    <p:cSldViewPr snapToGrid="0">
      <p:cViewPr varScale="1">
        <p:scale>
          <a:sx n="62" d="100"/>
          <a:sy n="62" d="100"/>
        </p:scale>
        <p:origin x="139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'SWAG overall -yearly comparison'!$P$2</c:f>
          <c:strCache>
            <c:ptCount val="1"/>
            <c:pt idx="0">
              <c:v>FDS performance: SWAG - Suspected Lower Gastrointestinal Cancer</c:v>
            </c:pt>
          </c:strCache>
        </c:strRef>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355230824595919E-2"/>
          <c:y val="0.18176863719980546"/>
          <c:w val="0.9197200532982116"/>
          <c:h val="0.62434391291406655"/>
        </c:manualLayout>
      </c:layout>
      <c:lineChart>
        <c:grouping val="standard"/>
        <c:varyColors val="0"/>
        <c:ser>
          <c:idx val="0"/>
          <c:order val="0"/>
          <c:tx>
            <c:strRef>
              <c:f>'SWAG alliance data'!$B$9</c:f>
              <c:strCache>
                <c:ptCount val="1"/>
                <c:pt idx="0">
                  <c:v>20/21</c:v>
                </c:pt>
              </c:strCache>
            </c:strRef>
          </c:tx>
          <c:spPr>
            <a:ln w="28575" cap="rnd">
              <a:solidFill>
                <a:srgbClr val="7030A0"/>
              </a:solidFill>
              <a:round/>
            </a:ln>
            <a:effectLst/>
          </c:spPr>
          <c:marker>
            <c:symbol val="circle"/>
            <c:size val="7"/>
            <c:spPr>
              <a:solidFill>
                <a:schemeClr val="bg1"/>
              </a:solidFill>
              <a:ln w="9525">
                <a:solidFill>
                  <a:srgbClr val="7030A0"/>
                </a:solidFill>
              </a:ln>
              <a:effectLst/>
            </c:spPr>
          </c:marker>
          <c:cat>
            <c:strRef>
              <c:f>'SWAG alliance data'!$C$8:$N$8</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'SWAG alliance data'!$C$9:$N$9</c:f>
              <c:numCache>
                <c:formatCode>0.0%</c:formatCode>
                <c:ptCount val="12"/>
                <c:pt idx="0">
                  <c:v>#N/A</c:v>
                </c:pt>
                <c:pt idx="1">
                  <c:v>0.55541481950601646</c:v>
                </c:pt>
                <c:pt idx="2">
                  <c:v>0.61638418079096047</c:v>
                </c:pt>
                <c:pt idx="3">
                  <c:v>0.58721256309590575</c:v>
                </c:pt>
                <c:pt idx="4">
                  <c:v>0.54090354090354087</c:v>
                </c:pt>
                <c:pt idx="5">
                  <c:v>0.53683609366076523</c:v>
                </c:pt>
                <c:pt idx="6">
                  <c:v>0.53675213675213673</c:v>
                </c:pt>
                <c:pt idx="7">
                  <c:v>0.56228172293364376</c:v>
                </c:pt>
                <c:pt idx="8">
                  <c:v>0.57531584062196306</c:v>
                </c:pt>
                <c:pt idx="9">
                  <c:v>0.60424605334784975</c:v>
                </c:pt>
                <c:pt idx="10">
                  <c:v>0.49555867227676487</c:v>
                </c:pt>
                <c:pt idx="11">
                  <c:v>0.63160854893138363</c:v>
                </c:pt>
              </c:numCache>
            </c:numRef>
          </c:val>
          <c:smooth val="0"/>
          <c:extLst>
            <c:ext xmlns:c16="http://schemas.microsoft.com/office/drawing/2014/chart" uri="{C3380CC4-5D6E-409C-BE32-E72D297353CC}">
              <c16:uniqueId val="{00000000-6B6B-4E01-A63E-2222A5AB6519}"/>
            </c:ext>
          </c:extLst>
        </c:ser>
        <c:ser>
          <c:idx val="1"/>
          <c:order val="1"/>
          <c:tx>
            <c:strRef>
              <c:f>'SWAG alliance data'!$B$10</c:f>
              <c:strCache>
                <c:ptCount val="1"/>
                <c:pt idx="0">
                  <c:v>21/22</c:v>
                </c:pt>
              </c:strCache>
            </c:strRef>
          </c:tx>
          <c:spPr>
            <a:ln w="28575" cap="rnd">
              <a:solidFill>
                <a:srgbClr val="00B0F0"/>
              </a:solidFill>
              <a:round/>
            </a:ln>
            <a:effectLst/>
          </c:spPr>
          <c:marker>
            <c:symbol val="circle"/>
            <c:size val="7"/>
            <c:spPr>
              <a:solidFill>
                <a:schemeClr val="bg1"/>
              </a:solidFill>
              <a:ln w="9525">
                <a:solidFill>
                  <a:srgbClr val="00B0F0"/>
                </a:solidFill>
              </a:ln>
              <a:effectLst/>
            </c:spPr>
          </c:marker>
          <c:cat>
            <c:strRef>
              <c:f>'SWAG alliance data'!$C$8:$N$8</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'SWAG alliance data'!$C$10:$N$10</c:f>
              <c:numCache>
                <c:formatCode>0.0%</c:formatCode>
                <c:ptCount val="12"/>
                <c:pt idx="0">
                  <c:v>0.60479855138071525</c:v>
                </c:pt>
                <c:pt idx="1">
                  <c:v>0.53120083901415838</c:v>
                </c:pt>
                <c:pt idx="2">
                  <c:v>0.52339901477832518</c:v>
                </c:pt>
                <c:pt idx="3">
                  <c:v>0.56373008434864103</c:v>
                </c:pt>
                <c:pt idx="4">
                  <c:v>0.56172291296625221</c:v>
                </c:pt>
                <c:pt idx="5">
                  <c:v>0.5573899371069182</c:v>
                </c:pt>
                <c:pt idx="6">
                  <c:v>0.4671474358974359</c:v>
                </c:pt>
                <c:pt idx="7">
                  <c:v>0.51443676291175278</c:v>
                </c:pt>
                <c:pt idx="8">
                  <c:v>0.49356854097758179</c:v>
                </c:pt>
                <c:pt idx="9">
                  <c:v>0.54944524843222387</c:v>
                </c:pt>
                <c:pt idx="10">
                  <c:v>0.49425776265418969</c:v>
                </c:pt>
                <c:pt idx="11">
                  <c:v>0.55475848876135825</c:v>
                </c:pt>
              </c:numCache>
            </c:numRef>
          </c:val>
          <c:smooth val="0"/>
          <c:extLst>
            <c:ext xmlns:c16="http://schemas.microsoft.com/office/drawing/2014/chart" uri="{C3380CC4-5D6E-409C-BE32-E72D297353CC}">
              <c16:uniqueId val="{00000001-6B6B-4E01-A63E-2222A5AB6519}"/>
            </c:ext>
          </c:extLst>
        </c:ser>
        <c:ser>
          <c:idx val="2"/>
          <c:order val="2"/>
          <c:tx>
            <c:strRef>
              <c:f>'SWAG alliance data'!$B$11</c:f>
              <c:strCache>
                <c:ptCount val="1"/>
                <c:pt idx="0">
                  <c:v>22/23</c:v>
                </c:pt>
              </c:strCache>
            </c:strRef>
          </c:tx>
          <c:spPr>
            <a:ln w="28575" cap="rnd">
              <a:solidFill>
                <a:srgbClr val="FF3300"/>
              </a:solidFill>
              <a:round/>
            </a:ln>
            <a:effectLst/>
          </c:spPr>
          <c:marker>
            <c:symbol val="circle"/>
            <c:size val="7"/>
            <c:spPr>
              <a:solidFill>
                <a:schemeClr val="bg1"/>
              </a:solidFill>
              <a:ln w="9525">
                <a:solidFill>
                  <a:srgbClr val="FF3300"/>
                </a:solidFill>
              </a:ln>
              <a:effectLst/>
            </c:spPr>
          </c:marker>
          <c:cat>
            <c:strRef>
              <c:f>'SWAG alliance data'!$C$8:$N$8</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'SWAG alliance data'!$C$11:$N$11</c:f>
              <c:numCache>
                <c:formatCode>0.0%</c:formatCode>
                <c:ptCount val="12"/>
                <c:pt idx="0">
                  <c:v>0.57105943152454786</c:v>
                </c:pt>
                <c:pt idx="1">
                  <c:v>0.51142857142857145</c:v>
                </c:pt>
                <c:pt idx="2">
                  <c:v>0.5565610859728507</c:v>
                </c:pt>
                <c:pt idx="3">
                  <c:v>0.55522260273972601</c:v>
                </c:pt>
                <c:pt idx="4">
                  <c:v>0.60009624639076031</c:v>
                </c:pt>
                <c:pt idx="5">
                  <c:v>0.59582542694497154</c:v>
                </c:pt>
                <c:pt idx="6">
                  <c:v>0.52756573367260395</c:v>
                </c:pt>
                <c:pt idx="7">
                  <c:v>0.56112852664576807</c:v>
                </c:pt>
                <c:pt idx="8">
                  <c:v>0.58270106221547802</c:v>
                </c:pt>
                <c:pt idx="9">
                  <c:v>0.64870575805599573</c:v>
                </c:pt>
                <c:pt idx="10">
                  <c:v>0.53733275787656454</c:v>
                </c:pt>
                <c:pt idx="11">
                  <c:v>0.5836627140974967</c:v>
                </c:pt>
              </c:numCache>
            </c:numRef>
          </c:val>
          <c:smooth val="0"/>
          <c:extLst>
            <c:ext xmlns:c16="http://schemas.microsoft.com/office/drawing/2014/chart" uri="{C3380CC4-5D6E-409C-BE32-E72D297353CC}">
              <c16:uniqueId val="{00000002-6B6B-4E01-A63E-2222A5AB6519}"/>
            </c:ext>
          </c:extLst>
        </c:ser>
        <c:ser>
          <c:idx val="3"/>
          <c:order val="3"/>
          <c:tx>
            <c:strRef>
              <c:f>'SWAG alliance data'!$B$12</c:f>
              <c:strCache>
                <c:ptCount val="1"/>
                <c:pt idx="0">
                  <c:v>Standard (75%)</c:v>
                </c:pt>
              </c:strCache>
            </c:strRef>
          </c:tx>
          <c:spPr>
            <a:ln w="28575" cap="rnd">
              <a:solidFill>
                <a:schemeClr val="tx1"/>
              </a:solidFill>
              <a:prstDash val="sysDot"/>
              <a:round/>
            </a:ln>
            <a:effectLst/>
          </c:spPr>
          <c:marker>
            <c:symbol val="none"/>
          </c:marker>
          <c:cat>
            <c:strRef>
              <c:f>'SWAG alliance data'!$C$8:$N$8</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'SWAG alliance data'!$C$12:$N$12</c:f>
              <c:numCache>
                <c:formatCode>0.0%</c:formatCode>
                <c:ptCount val="12"/>
                <c:pt idx="0">
                  <c:v>0.75</c:v>
                </c:pt>
                <c:pt idx="1">
                  <c:v>0.75</c:v>
                </c:pt>
                <c:pt idx="2">
                  <c:v>0.75</c:v>
                </c:pt>
                <c:pt idx="3">
                  <c:v>0.75</c:v>
                </c:pt>
                <c:pt idx="4">
                  <c:v>0.75</c:v>
                </c:pt>
                <c:pt idx="5">
                  <c:v>0.75</c:v>
                </c:pt>
                <c:pt idx="6">
                  <c:v>0.75</c:v>
                </c:pt>
                <c:pt idx="7">
                  <c:v>0.75</c:v>
                </c:pt>
                <c:pt idx="8">
                  <c:v>0.75</c:v>
                </c:pt>
                <c:pt idx="9">
                  <c:v>0.75</c:v>
                </c:pt>
                <c:pt idx="10">
                  <c:v>0.75</c:v>
                </c:pt>
                <c:pt idx="11">
                  <c:v>0.75</c:v>
                </c:pt>
              </c:numCache>
            </c:numRef>
          </c:val>
          <c:smooth val="0"/>
          <c:extLst>
            <c:ext xmlns:c16="http://schemas.microsoft.com/office/drawing/2014/chart" uri="{C3380CC4-5D6E-409C-BE32-E72D297353CC}">
              <c16:uniqueId val="{00000003-6B6B-4E01-A63E-2222A5AB6519}"/>
            </c:ext>
          </c:extLst>
        </c:ser>
        <c:dLbls>
          <c:showLegendKey val="0"/>
          <c:showVal val="0"/>
          <c:showCatName val="0"/>
          <c:showSerName val="0"/>
          <c:showPercent val="0"/>
          <c:showBubbleSize val="0"/>
        </c:dLbls>
        <c:marker val="1"/>
        <c:smooth val="0"/>
        <c:axId val="421586959"/>
        <c:axId val="1114624239"/>
      </c:lineChart>
      <c:catAx>
        <c:axId val="421586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14624239"/>
        <c:crosses val="autoZero"/>
        <c:auto val="1"/>
        <c:lblAlgn val="ctr"/>
        <c:lblOffset val="100"/>
        <c:noMultiLvlLbl val="0"/>
      </c:catAx>
      <c:valAx>
        <c:axId val="1114624239"/>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1586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'SWAG overall -yearly comparison'!$Y$3</c:f>
          <c:strCache>
            <c:ptCount val="1"/>
            <c:pt idx="0">
              <c:v>62-day combined performance: Somerset, Wiltshire, Avon and Gloucestershire - Lower Gastrointestinal</c:v>
            </c:pt>
          </c:strCache>
        </c:strRef>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355230824595919E-2"/>
          <c:y val="0.17182119032728788"/>
          <c:w val="0.9197200532982116"/>
          <c:h val="0.63429148426099646"/>
        </c:manualLayout>
      </c:layout>
      <c:lineChart>
        <c:grouping val="standard"/>
        <c:varyColors val="0"/>
        <c:ser>
          <c:idx val="0"/>
          <c:order val="0"/>
          <c:tx>
            <c:strRef>
              <c:f>'SWAG alliance data'!$B$59</c:f>
              <c:strCache>
                <c:ptCount val="1"/>
                <c:pt idx="0">
                  <c:v>21/22</c:v>
                </c:pt>
              </c:strCache>
            </c:strRef>
          </c:tx>
          <c:spPr>
            <a:ln w="28575" cap="rnd">
              <a:solidFill>
                <a:srgbClr val="7030A0"/>
              </a:solidFill>
              <a:round/>
            </a:ln>
            <a:effectLst/>
          </c:spPr>
          <c:marker>
            <c:symbol val="circle"/>
            <c:size val="7"/>
            <c:spPr>
              <a:solidFill>
                <a:schemeClr val="bg1"/>
              </a:solidFill>
              <a:ln w="9525">
                <a:solidFill>
                  <a:srgbClr val="7030A0"/>
                </a:solidFill>
              </a:ln>
              <a:effectLst/>
            </c:spPr>
          </c:marker>
          <c:cat>
            <c:strRef>
              <c:f>'SWAG alliance data'!$C$58:$N$58</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'SWAG alliance data'!$C$59:$N$59</c:f>
              <c:numCache>
                <c:formatCode>0.0%</c:formatCode>
                <c:ptCount val="12"/>
                <c:pt idx="0">
                  <c:v>#N/A</c:v>
                </c:pt>
                <c:pt idx="1">
                  <c:v>#N/A</c:v>
                </c:pt>
                <c:pt idx="2">
                  <c:v>#N/A</c:v>
                </c:pt>
                <c:pt idx="3">
                  <c:v>#N/A</c:v>
                </c:pt>
                <c:pt idx="4">
                  <c:v>#N/A</c:v>
                </c:pt>
                <c:pt idx="5">
                  <c:v>#N/A</c:v>
                </c:pt>
                <c:pt idx="6">
                  <c:v>#N/A</c:v>
                </c:pt>
                <c:pt idx="7">
                  <c:v>#N/A</c:v>
                </c:pt>
                <c:pt idx="8">
                  <c:v>#N/A</c:v>
                </c:pt>
                <c:pt idx="9">
                  <c:v>#N/A</c:v>
                </c:pt>
                <c:pt idx="10">
                  <c:v>#N/A</c:v>
                </c:pt>
                <c:pt idx="11">
                  <c:v>#N/A</c:v>
                </c:pt>
              </c:numCache>
            </c:numRef>
          </c:val>
          <c:smooth val="0"/>
          <c:extLst>
            <c:ext xmlns:c16="http://schemas.microsoft.com/office/drawing/2014/chart" uri="{C3380CC4-5D6E-409C-BE32-E72D297353CC}">
              <c16:uniqueId val="{00000000-F56D-408E-B752-E8ECA92BE51F}"/>
            </c:ext>
          </c:extLst>
        </c:ser>
        <c:ser>
          <c:idx val="1"/>
          <c:order val="1"/>
          <c:tx>
            <c:strRef>
              <c:f>'SWAG alliance data'!$B$60</c:f>
              <c:strCache>
                <c:ptCount val="1"/>
                <c:pt idx="0">
                  <c:v>22/23</c:v>
                </c:pt>
              </c:strCache>
            </c:strRef>
          </c:tx>
          <c:spPr>
            <a:ln w="28575" cap="rnd">
              <a:solidFill>
                <a:srgbClr val="00B0F0"/>
              </a:solidFill>
              <a:round/>
            </a:ln>
            <a:effectLst/>
          </c:spPr>
          <c:marker>
            <c:symbol val="circle"/>
            <c:size val="7"/>
            <c:spPr>
              <a:solidFill>
                <a:schemeClr val="bg1"/>
              </a:solidFill>
              <a:ln w="9525">
                <a:solidFill>
                  <a:srgbClr val="00B0F0"/>
                </a:solidFill>
              </a:ln>
              <a:effectLst/>
            </c:spPr>
          </c:marker>
          <c:cat>
            <c:strRef>
              <c:f>'SWAG alliance data'!$C$58:$N$58</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'SWAG alliance data'!$C$60:$N$60</c:f>
              <c:numCache>
                <c:formatCode>0.0%</c:formatCode>
                <c:ptCount val="12"/>
                <c:pt idx="0">
                  <c:v>#N/A</c:v>
                </c:pt>
                <c:pt idx="1">
                  <c:v>0.53846153846153844</c:v>
                </c:pt>
                <c:pt idx="2">
                  <c:v>0.55487804878048785</c:v>
                </c:pt>
                <c:pt idx="3">
                  <c:v>0.47651006711409394</c:v>
                </c:pt>
                <c:pt idx="4">
                  <c:v>0.55084745762711862</c:v>
                </c:pt>
                <c:pt idx="5">
                  <c:v>0.49693251533742333</c:v>
                </c:pt>
                <c:pt idx="6">
                  <c:v>0.4861111111111111</c:v>
                </c:pt>
                <c:pt idx="7">
                  <c:v>0.57718120805369133</c:v>
                </c:pt>
                <c:pt idx="8">
                  <c:v>0.47741935483870968</c:v>
                </c:pt>
                <c:pt idx="9">
                  <c:v>0.55038759689922478</c:v>
                </c:pt>
                <c:pt idx="10">
                  <c:v>0.47023809523809523</c:v>
                </c:pt>
                <c:pt idx="11">
                  <c:v>0.5</c:v>
                </c:pt>
              </c:numCache>
            </c:numRef>
          </c:val>
          <c:smooth val="0"/>
          <c:extLst>
            <c:ext xmlns:c16="http://schemas.microsoft.com/office/drawing/2014/chart" uri="{C3380CC4-5D6E-409C-BE32-E72D297353CC}">
              <c16:uniqueId val="{00000001-F56D-408E-B752-E8ECA92BE51F}"/>
            </c:ext>
          </c:extLst>
        </c:ser>
        <c:ser>
          <c:idx val="2"/>
          <c:order val="2"/>
          <c:tx>
            <c:strRef>
              <c:f>'SWAG alliance data'!$B$61</c:f>
              <c:strCache>
                <c:ptCount val="1"/>
                <c:pt idx="0">
                  <c:v>23/24</c:v>
                </c:pt>
              </c:strCache>
            </c:strRef>
          </c:tx>
          <c:spPr>
            <a:ln w="28575" cap="rnd">
              <a:solidFill>
                <a:srgbClr val="FF3300"/>
              </a:solidFill>
              <a:round/>
            </a:ln>
            <a:effectLst/>
          </c:spPr>
          <c:marker>
            <c:symbol val="circle"/>
            <c:size val="7"/>
            <c:spPr>
              <a:solidFill>
                <a:schemeClr val="bg1"/>
              </a:solidFill>
              <a:ln w="9525">
                <a:solidFill>
                  <a:srgbClr val="FF3300"/>
                </a:solidFill>
              </a:ln>
              <a:effectLst/>
            </c:spPr>
          </c:marker>
          <c:cat>
            <c:strRef>
              <c:f>'SWAG alliance data'!$C$58:$N$58</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'SWAG alliance data'!$C$61:$N$61</c:f>
              <c:numCache>
                <c:formatCode>0.0%</c:formatCode>
                <c:ptCount val="12"/>
                <c:pt idx="0">
                  <c:v>0.52121212121212124</c:v>
                </c:pt>
                <c:pt idx="1">
                  <c:v>0.5467625899280576</c:v>
                </c:pt>
                <c:pt idx="2">
                  <c:v>0.457286432160804</c:v>
                </c:pt>
                <c:pt idx="3">
                  <c:v>0.43103448275862066</c:v>
                </c:pt>
                <c:pt idx="4">
                  <c:v>0.5286624203821656</c:v>
                </c:pt>
                <c:pt idx="5">
                  <c:v>0.50624999999999998</c:v>
                </c:pt>
                <c:pt idx="6">
                  <c:v>0.46706586826347307</c:v>
                </c:pt>
                <c:pt idx="7">
                  <c:v>0.42038216560509556</c:v>
                </c:pt>
                <c:pt idx="8">
                  <c:v>0.5</c:v>
                </c:pt>
                <c:pt idx="9">
                  <c:v>0.52121212121212124</c:v>
                </c:pt>
                <c:pt idx="10">
                  <c:v>0.4585635359116022</c:v>
                </c:pt>
                <c:pt idx="11">
                  <c:v>0.39130434782608697</c:v>
                </c:pt>
              </c:numCache>
            </c:numRef>
          </c:val>
          <c:smooth val="0"/>
          <c:extLst>
            <c:ext xmlns:c16="http://schemas.microsoft.com/office/drawing/2014/chart" uri="{C3380CC4-5D6E-409C-BE32-E72D297353CC}">
              <c16:uniqueId val="{00000002-F56D-408E-B752-E8ECA92BE51F}"/>
            </c:ext>
          </c:extLst>
        </c:ser>
        <c:ser>
          <c:idx val="3"/>
          <c:order val="3"/>
          <c:tx>
            <c:strRef>
              <c:f>'SWAG alliance data'!$B$62</c:f>
              <c:strCache>
                <c:ptCount val="1"/>
                <c:pt idx="0">
                  <c:v>Standard (85%)</c:v>
                </c:pt>
              </c:strCache>
            </c:strRef>
          </c:tx>
          <c:spPr>
            <a:ln w="28575" cap="rnd">
              <a:solidFill>
                <a:sysClr val="windowText" lastClr="000000"/>
              </a:solidFill>
              <a:prstDash val="sysDot"/>
              <a:round/>
            </a:ln>
            <a:effectLst/>
          </c:spPr>
          <c:marker>
            <c:symbol val="none"/>
          </c:marker>
          <c:cat>
            <c:strRef>
              <c:f>'SWAG alliance data'!$C$58:$N$58</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'SWAG alliance data'!$C$62:$N$62</c:f>
              <c:numCache>
                <c:formatCode>0.0%</c:formatCode>
                <c:ptCount val="12"/>
                <c:pt idx="0">
                  <c:v>0.85</c:v>
                </c:pt>
                <c:pt idx="1">
                  <c:v>0.85</c:v>
                </c:pt>
                <c:pt idx="2">
                  <c:v>0.85</c:v>
                </c:pt>
                <c:pt idx="3">
                  <c:v>0.85</c:v>
                </c:pt>
                <c:pt idx="4">
                  <c:v>0.85</c:v>
                </c:pt>
                <c:pt idx="5">
                  <c:v>0.85</c:v>
                </c:pt>
                <c:pt idx="6">
                  <c:v>0.85</c:v>
                </c:pt>
                <c:pt idx="7">
                  <c:v>0.85</c:v>
                </c:pt>
                <c:pt idx="8">
                  <c:v>0.85</c:v>
                </c:pt>
                <c:pt idx="9">
                  <c:v>0.85</c:v>
                </c:pt>
                <c:pt idx="10">
                  <c:v>0.85</c:v>
                </c:pt>
                <c:pt idx="11">
                  <c:v>0.85</c:v>
                </c:pt>
              </c:numCache>
            </c:numRef>
          </c:val>
          <c:smooth val="0"/>
          <c:extLst>
            <c:ext xmlns:c16="http://schemas.microsoft.com/office/drawing/2014/chart" uri="{C3380CC4-5D6E-409C-BE32-E72D297353CC}">
              <c16:uniqueId val="{00000003-F56D-408E-B752-E8ECA92BE51F}"/>
            </c:ext>
          </c:extLst>
        </c:ser>
        <c:dLbls>
          <c:showLegendKey val="0"/>
          <c:showVal val="0"/>
          <c:showCatName val="0"/>
          <c:showSerName val="0"/>
          <c:showPercent val="0"/>
          <c:showBubbleSize val="0"/>
        </c:dLbls>
        <c:marker val="1"/>
        <c:smooth val="0"/>
        <c:axId val="421586959"/>
        <c:axId val="1114624239"/>
      </c:lineChart>
      <c:catAx>
        <c:axId val="421586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14624239"/>
        <c:crosses val="autoZero"/>
        <c:auto val="1"/>
        <c:lblAlgn val="ctr"/>
        <c:lblOffset val="100"/>
        <c:noMultiLvlLbl val="0"/>
      </c:catAx>
      <c:valAx>
        <c:axId val="1114624239"/>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1586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ABD4B-DA0D-4F14-8F65-53BF264BBD12}" type="datetimeFigureOut">
              <a:rPr lang="en-GB" smtClean="0"/>
              <a:t>02/05/2024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1123C3-2455-4676-A68A-2254E35C1867}" type="slidenum">
              <a:rPr lang="en-GB" smtClean="0"/>
              <a:t>‹#›</a:t>
            </a:fld>
            <a:endParaRPr lang="en-GB"/>
          </a:p>
        </p:txBody>
      </p:sp>
    </p:spTree>
    <p:extLst>
      <p:ext uri="{BB962C8B-B14F-4D97-AF65-F5344CB8AC3E}">
        <p14:creationId xmlns:p14="http://schemas.microsoft.com/office/powerpoint/2010/main" val="323440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ice.org.uk/guidance/ng12/chapter/terms-used-in-this-guideline#suspected-cancer-pathway-referra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735013"/>
            <a:ext cx="6669087" cy="37528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7C1A6-3F6E-4A0C-A01A-2F04D27288E6}"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32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rPr>
              <a:t>So the rationale that the group have previously recommended is that patients with IDA and symptoms of concern should be referred straight to the 2WW pathway and not wait for a FIT test, because the FIT result can be misleading in this patient cohort and clinical assessment / colonoscopy would be the ideal first assessment to rule out the right sided CRC associated with IDA.</a:t>
            </a:r>
          </a:p>
          <a:p>
            <a:endParaRPr lang="en-GB" dirty="0"/>
          </a:p>
        </p:txBody>
      </p:sp>
      <p:sp>
        <p:nvSpPr>
          <p:cNvPr id="4" name="Slide Number Placeholder 3"/>
          <p:cNvSpPr>
            <a:spLocks noGrp="1"/>
          </p:cNvSpPr>
          <p:nvPr>
            <p:ph type="sldNum" sz="quarter" idx="5"/>
          </p:nvPr>
        </p:nvSpPr>
        <p:spPr/>
        <p:txBody>
          <a:bodyPr/>
          <a:lstStyle/>
          <a:p>
            <a:fld id="{6B1123C3-2455-4676-A68A-2254E35C1867}" type="slidenum">
              <a:rPr lang="en-GB" smtClean="0"/>
              <a:t>3</a:t>
            </a:fld>
            <a:endParaRPr lang="en-GB"/>
          </a:p>
        </p:txBody>
      </p:sp>
    </p:spTree>
    <p:extLst>
      <p:ext uri="{BB962C8B-B14F-4D97-AF65-F5344CB8AC3E}">
        <p14:creationId xmlns:p14="http://schemas.microsoft.com/office/powerpoint/2010/main" val="76580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E0E0E"/>
                </a:solidFill>
                <a:effectLst/>
                <a:latin typeface="inherit"/>
                <a:ea typeface="Times New Roman" panose="02020603050405020304" pitchFamily="18" charset="0"/>
              </a:rPr>
              <a:t>1.3.4</a:t>
            </a:r>
            <a:endParaRPr lang="en-GB" sz="1200" b="1" dirty="0">
              <a:effectLst/>
              <a:latin typeface="Calibri" panose="020F0502020204030204" pitchFamily="34" charset="0"/>
              <a:ea typeface="Calibri" panose="020F0502020204030204" pitchFamily="34" charset="0"/>
            </a:endParaRPr>
          </a:p>
          <a:p>
            <a:r>
              <a:rPr lang="en-GB" sz="1200" dirty="0">
                <a:solidFill>
                  <a:srgbClr val="0E0E0E"/>
                </a:solidFill>
                <a:effectLst/>
                <a:latin typeface="Roboto" panose="02000000000000000000" pitchFamily="2" charset="0"/>
                <a:ea typeface="Calibri" panose="020F0502020204030204" pitchFamily="34" charset="0"/>
              </a:rPr>
              <a:t>Clinicians should consider if people need additional help, information or support to return their sample. </a:t>
            </a:r>
            <a:r>
              <a:rPr lang="en-GB" sz="1200" b="1" dirty="0">
                <a:solidFill>
                  <a:srgbClr val="0E0E0E"/>
                </a:solidFill>
                <a:effectLst/>
                <a:latin typeface="Roboto" panose="02000000000000000000" pitchFamily="2" charset="0"/>
                <a:ea typeface="Calibri" panose="020F0502020204030204" pitchFamily="34" charset="0"/>
                <a:cs typeface="Calibri" panose="020F0502020204030204" pitchFamily="34" charset="0"/>
              </a:rPr>
              <a:t>[2023] – FIT HI work</a:t>
            </a:r>
            <a:endParaRPr lang="en-GB" sz="1050" dirty="0">
              <a:effectLst/>
              <a:latin typeface="Calibri" panose="020F0502020204030204" pitchFamily="34" charset="0"/>
              <a:ea typeface="Calibri" panose="020F0502020204030204" pitchFamily="34" charset="0"/>
            </a:endParaRPr>
          </a:p>
          <a:p>
            <a:r>
              <a:rPr lang="en-GB" sz="900" b="0" dirty="0">
                <a:solidFill>
                  <a:srgbClr val="0E0E0E"/>
                </a:solidFill>
                <a:effectLst/>
                <a:latin typeface="inherit"/>
                <a:ea typeface="Times New Roman" panose="02020603050405020304" pitchFamily="18" charset="0"/>
              </a:rPr>
              <a:t>1.3.5</a:t>
            </a:r>
            <a:endParaRPr lang="en-GB" sz="900" b="1" dirty="0">
              <a:effectLst/>
              <a:latin typeface="Calibri" panose="020F0502020204030204" pitchFamily="34" charset="0"/>
              <a:ea typeface="Calibri" panose="020F0502020204030204" pitchFamily="34" charset="0"/>
            </a:endParaRPr>
          </a:p>
          <a:p>
            <a:r>
              <a:rPr lang="en-GB" sz="1200" dirty="0">
                <a:solidFill>
                  <a:srgbClr val="0E0E0E"/>
                </a:solidFill>
                <a:effectLst/>
                <a:latin typeface="Roboto" panose="02000000000000000000" pitchFamily="2" charset="0"/>
                <a:ea typeface="Calibri" panose="020F0502020204030204" pitchFamily="34" charset="0"/>
              </a:rPr>
              <a:t>Consider a </a:t>
            </a:r>
            <a:r>
              <a:rPr lang="en-GB" sz="1050" u="sng" dirty="0">
                <a:solidFill>
                  <a:srgbClr val="005EA5"/>
                </a:solidFill>
                <a:effectLst/>
                <a:latin typeface="Roboto" panose="02000000000000000000" pitchFamily="2" charset="0"/>
                <a:ea typeface="Calibri" panose="020F0502020204030204" pitchFamily="34" charset="0"/>
                <a:hlinkClick r:id="rId3"/>
              </a:rPr>
              <a:t>suspected cancer pathway referral</a:t>
            </a:r>
            <a:r>
              <a:rPr lang="en-GB" sz="1200" dirty="0">
                <a:solidFill>
                  <a:srgbClr val="0E0E0E"/>
                </a:solidFill>
                <a:effectLst/>
                <a:latin typeface="Roboto" panose="02000000000000000000" pitchFamily="2" charset="0"/>
                <a:ea typeface="Calibri" panose="020F0502020204030204" pitchFamily="34" charset="0"/>
              </a:rPr>
              <a:t> for colorectal cancer in adults with a rectal mass. </a:t>
            </a:r>
            <a:r>
              <a:rPr lang="en-GB" sz="1200" b="1" dirty="0">
                <a:solidFill>
                  <a:srgbClr val="0E0E0E"/>
                </a:solidFill>
                <a:effectLst/>
                <a:latin typeface="Roboto" panose="02000000000000000000" pitchFamily="2" charset="0"/>
                <a:ea typeface="Calibri" panose="020F0502020204030204" pitchFamily="34" charset="0"/>
                <a:cs typeface="Calibri" panose="020F0502020204030204" pitchFamily="34" charset="0"/>
              </a:rPr>
              <a:t>[2015, amended 2023]</a:t>
            </a:r>
            <a:endParaRPr lang="en-GB" sz="1050" dirty="0">
              <a:effectLst/>
              <a:latin typeface="Calibri" panose="020F0502020204030204" pitchFamily="34" charset="0"/>
              <a:ea typeface="Calibri" panose="020F0502020204030204" pitchFamily="34" charset="0"/>
            </a:endParaRPr>
          </a:p>
          <a:p>
            <a:r>
              <a:rPr lang="en-GB" sz="1100" b="1" dirty="0">
                <a:solidFill>
                  <a:srgbClr val="0E0E0E"/>
                </a:solidFill>
                <a:effectLst/>
                <a:latin typeface="Lora" pitchFamily="2" charset="0"/>
                <a:ea typeface="Times New Roman" panose="02020603050405020304" pitchFamily="18" charset="0"/>
              </a:rPr>
              <a:t>Anal cancer</a:t>
            </a:r>
            <a:endParaRPr lang="en-GB" sz="1100" b="1" dirty="0">
              <a:effectLst/>
              <a:latin typeface="Calibri" panose="020F0502020204030204" pitchFamily="34" charset="0"/>
              <a:ea typeface="Calibri" panose="020F0502020204030204" pitchFamily="34" charset="0"/>
            </a:endParaRPr>
          </a:p>
          <a:p>
            <a:r>
              <a:rPr lang="en-GB" sz="900" b="0" dirty="0">
                <a:solidFill>
                  <a:srgbClr val="0E0E0E"/>
                </a:solidFill>
                <a:effectLst/>
                <a:latin typeface="inherit"/>
                <a:ea typeface="Times New Roman" panose="02020603050405020304" pitchFamily="18" charset="0"/>
              </a:rPr>
              <a:t>1.3.6</a:t>
            </a:r>
            <a:endParaRPr lang="en-GB" sz="900" b="1" dirty="0">
              <a:effectLst/>
              <a:latin typeface="Calibri" panose="020F0502020204030204" pitchFamily="34" charset="0"/>
              <a:ea typeface="Calibri" panose="020F0502020204030204" pitchFamily="34" charset="0"/>
            </a:endParaRPr>
          </a:p>
          <a:p>
            <a:r>
              <a:rPr lang="en-GB" sz="1200" dirty="0">
                <a:solidFill>
                  <a:srgbClr val="0E0E0E"/>
                </a:solidFill>
                <a:effectLst/>
                <a:latin typeface="Roboto" panose="02000000000000000000" pitchFamily="2" charset="0"/>
                <a:ea typeface="Calibri" panose="020F0502020204030204" pitchFamily="34" charset="0"/>
              </a:rPr>
              <a:t>Consider a </a:t>
            </a:r>
            <a:r>
              <a:rPr lang="en-GB" sz="1050" u="sng" dirty="0">
                <a:solidFill>
                  <a:srgbClr val="005EA5"/>
                </a:solidFill>
                <a:effectLst/>
                <a:latin typeface="Roboto" panose="02000000000000000000" pitchFamily="2" charset="0"/>
                <a:ea typeface="Calibri" panose="020F0502020204030204" pitchFamily="34" charset="0"/>
                <a:hlinkClick r:id="rId3"/>
              </a:rPr>
              <a:t>suspected cancer pathway referral</a:t>
            </a:r>
            <a:r>
              <a:rPr lang="en-GB" sz="1200" dirty="0">
                <a:solidFill>
                  <a:srgbClr val="0E0E0E"/>
                </a:solidFill>
                <a:effectLst/>
                <a:latin typeface="Roboto" panose="02000000000000000000" pitchFamily="2" charset="0"/>
                <a:ea typeface="Calibri" panose="020F0502020204030204" pitchFamily="34" charset="0"/>
              </a:rPr>
              <a:t> for anal cancer in people with an unexplained anal mass or unexplained anal ulceration. </a:t>
            </a:r>
            <a:r>
              <a:rPr lang="en-GB" sz="1200" b="1" dirty="0">
                <a:solidFill>
                  <a:srgbClr val="0E0E0E"/>
                </a:solidFill>
                <a:effectLst/>
                <a:latin typeface="Roboto" panose="02000000000000000000" pitchFamily="2" charset="0"/>
                <a:ea typeface="Calibri" panose="020F0502020204030204" pitchFamily="34" charset="0"/>
                <a:cs typeface="Calibri" panose="020F0502020204030204" pitchFamily="34" charset="0"/>
              </a:rPr>
              <a:t>[2015]</a:t>
            </a:r>
            <a:endParaRPr lang="en-GB" sz="1050" dirty="0">
              <a:effectLst/>
              <a:latin typeface="Calibri" panose="020F0502020204030204" pitchFamily="34" charset="0"/>
              <a:ea typeface="Calibri" panose="020F0502020204030204" pitchFamily="34" charset="0"/>
            </a:endParaRPr>
          </a:p>
          <a:p>
            <a:r>
              <a:rPr lang="en-GB" sz="1050" dirty="0">
                <a:effectLst/>
                <a:latin typeface="Calibri" panose="020F0502020204030204" pitchFamily="34" charset="0"/>
                <a:ea typeface="Calibri" panose="020F0502020204030204" pitchFamily="34" charset="0"/>
              </a:rPr>
              <a:t> </a:t>
            </a:r>
          </a:p>
          <a:p>
            <a:r>
              <a:rPr lang="en-GB" sz="1050"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6B1123C3-2455-4676-A68A-2254E35C1867}" type="slidenum">
              <a:rPr lang="en-GB" smtClean="0"/>
              <a:t>5</a:t>
            </a:fld>
            <a:endParaRPr lang="en-GB"/>
          </a:p>
        </p:txBody>
      </p:sp>
    </p:spTree>
    <p:extLst>
      <p:ext uri="{BB962C8B-B14F-4D97-AF65-F5344CB8AC3E}">
        <p14:creationId xmlns:p14="http://schemas.microsoft.com/office/powerpoint/2010/main" val="496826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IDA pathway developed by Prof James Turvill in York</a:t>
            </a:r>
          </a:p>
        </p:txBody>
      </p:sp>
      <p:sp>
        <p:nvSpPr>
          <p:cNvPr id="4" name="Slide Number Placeholder 3"/>
          <p:cNvSpPr>
            <a:spLocks noGrp="1"/>
          </p:cNvSpPr>
          <p:nvPr>
            <p:ph type="sldNum" sz="quarter" idx="5"/>
          </p:nvPr>
        </p:nvSpPr>
        <p:spPr/>
        <p:txBody>
          <a:bodyPr/>
          <a:lstStyle/>
          <a:p>
            <a:fld id="{6B1123C3-2455-4676-A68A-2254E35C1867}" type="slidenum">
              <a:rPr lang="en-GB" smtClean="0"/>
              <a:t>6</a:t>
            </a:fld>
            <a:endParaRPr lang="en-GB"/>
          </a:p>
        </p:txBody>
      </p:sp>
    </p:spTree>
    <p:extLst>
      <p:ext uri="{BB962C8B-B14F-4D97-AF65-F5344CB8AC3E}">
        <p14:creationId xmlns:p14="http://schemas.microsoft.com/office/powerpoint/2010/main" val="3217839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7C1A6-3F6E-4A0C-A01A-2F04D27288E6}"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37286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National aim &gt;50%  </a:t>
            </a:r>
          </a:p>
          <a:p>
            <a:r>
              <a:rPr lang="en-GB" sz="1800" dirty="0">
                <a:effectLst/>
                <a:latin typeface="Calibri" panose="020F0502020204030204" pitchFamily="34" charset="0"/>
                <a:ea typeface="Calibri" panose="020F0502020204030204" pitchFamily="34" charset="0"/>
              </a:rPr>
              <a:t> </a:t>
            </a:r>
          </a:p>
          <a:p>
            <a:r>
              <a:rPr lang="en-GB" sz="1800">
                <a:effectLst/>
                <a:latin typeface="Calibri" panose="020F0502020204030204" pitchFamily="34" charset="0"/>
                <a:ea typeface="Calibri" panose="020F0502020204030204" pitchFamily="34" charset="0"/>
              </a:rPr>
              <a:t>NBOCA 2021/22 </a:t>
            </a:r>
            <a:r>
              <a:rPr lang="en-GB" sz="1800" dirty="0">
                <a:effectLst/>
                <a:latin typeface="Calibri" panose="020F0502020204030204" pitchFamily="34" charset="0"/>
                <a:ea typeface="Calibri" panose="020F0502020204030204" pitchFamily="34" charset="0"/>
              </a:rPr>
              <a:t>data national average 62%.   </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SWAG breakdown:</a:t>
            </a:r>
          </a:p>
          <a:p>
            <a:r>
              <a:rPr lang="en-GB" sz="1800" dirty="0">
                <a:effectLst/>
                <a:latin typeface="Calibri" panose="020F0502020204030204" pitchFamily="34" charset="0"/>
                <a:ea typeface="Calibri" panose="020F0502020204030204" pitchFamily="34" charset="0"/>
              </a:rPr>
              <a:t> </a:t>
            </a: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NBT 57%</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UHBW 60%</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GHFT 65%</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RUH 66%</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Salisbury 65%</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SFT 69%.</a:t>
            </a:r>
          </a:p>
          <a:p>
            <a:pPr marL="342900" lvl="0" indent="-342900">
              <a:buSzPts val="1000"/>
              <a:buFont typeface="Symbol" panose="05050102010706020507" pitchFamily="18" charset="2"/>
              <a:buChar char=""/>
              <a:tabLst>
                <a:tab pos="457200" algn="l"/>
              </a:tabLst>
            </a:pPr>
            <a:endParaRPr lang="en-GB" sz="1800" dirty="0">
              <a:effectLst/>
              <a:latin typeface="Calibri" panose="020F0502020204030204" pitchFamily="34" charset="0"/>
              <a:ea typeface="Calibri" panose="020F0502020204030204" pitchFamily="34" charset="0"/>
            </a:endParaRPr>
          </a:p>
          <a:p>
            <a:pPr marL="0" lvl="0" indent="0">
              <a:buSzPts val="1000"/>
              <a:buFont typeface="Symbol" panose="05050102010706020507" pitchFamily="18" charset="2"/>
              <a:buNone/>
              <a:tabLst>
                <a:tab pos="457200" algn="l"/>
              </a:tabLst>
            </a:pPr>
            <a:r>
              <a:rPr lang="en-GB" sz="1800" dirty="0">
                <a:effectLst/>
                <a:latin typeface="Calibri" panose="020F0502020204030204" pitchFamily="34" charset="0"/>
                <a:ea typeface="Calibri" panose="020F0502020204030204" pitchFamily="34" charset="0"/>
              </a:rPr>
              <a:t>Plans for RCRD to triangulate stage and combined resection / chemotherapy numerator and denominator</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7C1A6-3F6E-4A0C-A01A-2F04D27288E6}"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826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3.xml"/><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6.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109B-DA2F-227D-4293-88E8AF1D74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3092727-1B1E-7FB0-A648-A78743BDAE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6105B3-6189-C456-308F-9433BE95189A}"/>
              </a:ext>
            </a:extLst>
          </p:cNvPr>
          <p:cNvSpPr>
            <a:spLocks noGrp="1"/>
          </p:cNvSpPr>
          <p:nvPr>
            <p:ph type="dt" sz="half" idx="10"/>
          </p:nvPr>
        </p:nvSpPr>
        <p:spPr/>
        <p:txBody>
          <a:bodyPr/>
          <a:lstStyle/>
          <a:p>
            <a:fld id="{2C28F575-33AC-4CE5-BBEC-F7BBFF052A84}" type="datetimeFigureOut">
              <a:rPr lang="en-GB" smtClean="0"/>
              <a:t>02/05/2024</a:t>
            </a:fld>
            <a:endParaRPr lang="en-GB"/>
          </a:p>
        </p:txBody>
      </p:sp>
      <p:sp>
        <p:nvSpPr>
          <p:cNvPr id="5" name="Footer Placeholder 4">
            <a:extLst>
              <a:ext uri="{FF2B5EF4-FFF2-40B4-BE49-F238E27FC236}">
                <a16:creationId xmlns:a16="http://schemas.microsoft.com/office/drawing/2014/main" id="{92EA16D9-8F71-7724-AB95-17189E649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704E4D-06C5-288D-72F4-9595422E21E9}"/>
              </a:ext>
            </a:extLst>
          </p:cNvPr>
          <p:cNvSpPr>
            <a:spLocks noGrp="1"/>
          </p:cNvSpPr>
          <p:nvPr>
            <p:ph type="sldNum" sz="quarter" idx="12"/>
          </p:nvPr>
        </p:nvSpPr>
        <p:spPr/>
        <p:txBody>
          <a:bodyPr/>
          <a:lstStyle/>
          <a:p>
            <a:fld id="{289E0B4C-D04B-475E-8F4B-5491D2B87F8E}" type="slidenum">
              <a:rPr lang="en-GB" smtClean="0"/>
              <a:t>‹#›</a:t>
            </a:fld>
            <a:endParaRPr lang="en-GB"/>
          </a:p>
        </p:txBody>
      </p:sp>
    </p:spTree>
    <p:extLst>
      <p:ext uri="{BB962C8B-B14F-4D97-AF65-F5344CB8AC3E}">
        <p14:creationId xmlns:p14="http://schemas.microsoft.com/office/powerpoint/2010/main" val="89572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B1441-E526-BA7B-7F4E-B6107E9D93F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411536-3199-A2FB-4585-2F5A22DB68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B7B3C2-869F-DBF8-CE81-F8512FFC75EC}"/>
              </a:ext>
            </a:extLst>
          </p:cNvPr>
          <p:cNvSpPr>
            <a:spLocks noGrp="1"/>
          </p:cNvSpPr>
          <p:nvPr>
            <p:ph type="dt" sz="half" idx="10"/>
          </p:nvPr>
        </p:nvSpPr>
        <p:spPr/>
        <p:txBody>
          <a:bodyPr/>
          <a:lstStyle/>
          <a:p>
            <a:fld id="{2C28F575-33AC-4CE5-BBEC-F7BBFF052A84}" type="datetimeFigureOut">
              <a:rPr lang="en-GB" smtClean="0"/>
              <a:t>02/05/2024</a:t>
            </a:fld>
            <a:endParaRPr lang="en-GB"/>
          </a:p>
        </p:txBody>
      </p:sp>
      <p:sp>
        <p:nvSpPr>
          <p:cNvPr id="5" name="Footer Placeholder 4">
            <a:extLst>
              <a:ext uri="{FF2B5EF4-FFF2-40B4-BE49-F238E27FC236}">
                <a16:creationId xmlns:a16="http://schemas.microsoft.com/office/drawing/2014/main" id="{43921093-27EB-F23B-A35B-D317A38AE2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8F205D-F1AB-F791-C345-72C5645F9318}"/>
              </a:ext>
            </a:extLst>
          </p:cNvPr>
          <p:cNvSpPr>
            <a:spLocks noGrp="1"/>
          </p:cNvSpPr>
          <p:nvPr>
            <p:ph type="sldNum" sz="quarter" idx="12"/>
          </p:nvPr>
        </p:nvSpPr>
        <p:spPr/>
        <p:txBody>
          <a:bodyPr/>
          <a:lstStyle/>
          <a:p>
            <a:fld id="{289E0B4C-D04B-475E-8F4B-5491D2B87F8E}" type="slidenum">
              <a:rPr lang="en-GB" smtClean="0"/>
              <a:t>‹#›</a:t>
            </a:fld>
            <a:endParaRPr lang="en-GB"/>
          </a:p>
        </p:txBody>
      </p:sp>
    </p:spTree>
    <p:extLst>
      <p:ext uri="{BB962C8B-B14F-4D97-AF65-F5344CB8AC3E}">
        <p14:creationId xmlns:p14="http://schemas.microsoft.com/office/powerpoint/2010/main" val="171340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4966AA-55B7-B9DB-CD2A-DA8E00781A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D900F0-C33D-3116-526B-08D2988A97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E7EBE8-7F30-9DDE-C3C7-8628A484FCE1}"/>
              </a:ext>
            </a:extLst>
          </p:cNvPr>
          <p:cNvSpPr>
            <a:spLocks noGrp="1"/>
          </p:cNvSpPr>
          <p:nvPr>
            <p:ph type="dt" sz="half" idx="10"/>
          </p:nvPr>
        </p:nvSpPr>
        <p:spPr/>
        <p:txBody>
          <a:bodyPr/>
          <a:lstStyle/>
          <a:p>
            <a:fld id="{2C28F575-33AC-4CE5-BBEC-F7BBFF052A84}" type="datetimeFigureOut">
              <a:rPr lang="en-GB" smtClean="0"/>
              <a:t>02/05/2024</a:t>
            </a:fld>
            <a:endParaRPr lang="en-GB"/>
          </a:p>
        </p:txBody>
      </p:sp>
      <p:sp>
        <p:nvSpPr>
          <p:cNvPr id="5" name="Footer Placeholder 4">
            <a:extLst>
              <a:ext uri="{FF2B5EF4-FFF2-40B4-BE49-F238E27FC236}">
                <a16:creationId xmlns:a16="http://schemas.microsoft.com/office/drawing/2014/main" id="{37E587E5-BC00-A636-7CBF-BA725AB6D2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E5ECB7-572F-6F92-574E-83F132CCB940}"/>
              </a:ext>
            </a:extLst>
          </p:cNvPr>
          <p:cNvSpPr>
            <a:spLocks noGrp="1"/>
          </p:cNvSpPr>
          <p:nvPr>
            <p:ph type="sldNum" sz="quarter" idx="12"/>
          </p:nvPr>
        </p:nvSpPr>
        <p:spPr/>
        <p:txBody>
          <a:bodyPr/>
          <a:lstStyle/>
          <a:p>
            <a:fld id="{289E0B4C-D04B-475E-8F4B-5491D2B87F8E}" type="slidenum">
              <a:rPr lang="en-GB" smtClean="0"/>
              <a:t>‹#›</a:t>
            </a:fld>
            <a:endParaRPr lang="en-GB"/>
          </a:p>
        </p:txBody>
      </p:sp>
    </p:spTree>
    <p:extLst>
      <p:ext uri="{BB962C8B-B14F-4D97-AF65-F5344CB8AC3E}">
        <p14:creationId xmlns:p14="http://schemas.microsoft.com/office/powerpoint/2010/main" val="3969388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0B79D455-2271-4164-ADFE-B8902D4A2ADD}" type="datetimeFigureOut">
              <a:rPr lang="en-GB" smtClean="0"/>
              <a:t>02/05/2024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8D8133-A3BF-4A17-8382-FDCAC41AFC4D}" type="slidenum">
              <a:rPr lang="en-GB" smtClean="0"/>
              <a:t>‹#›</a:t>
            </a:fld>
            <a:endParaRPr lang="en-GB"/>
          </a:p>
        </p:txBody>
      </p:sp>
    </p:spTree>
    <p:extLst>
      <p:ext uri="{BB962C8B-B14F-4D97-AF65-F5344CB8AC3E}">
        <p14:creationId xmlns:p14="http://schemas.microsoft.com/office/powerpoint/2010/main" val="897019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79D455-2271-4164-ADFE-B8902D4A2ADD}"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D8133-A3BF-4A17-8382-FDCAC41AFC4D}" type="slidenum">
              <a:rPr lang="en-GB" smtClean="0"/>
              <a:t>‹#›</a:t>
            </a:fld>
            <a:endParaRPr lang="en-GB"/>
          </a:p>
        </p:txBody>
      </p:sp>
    </p:spTree>
    <p:extLst>
      <p:ext uri="{BB962C8B-B14F-4D97-AF65-F5344CB8AC3E}">
        <p14:creationId xmlns:p14="http://schemas.microsoft.com/office/powerpoint/2010/main" val="1410485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79D455-2271-4164-ADFE-B8902D4A2ADD}"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D8133-A3BF-4A17-8382-FDCAC41AFC4D}" type="slidenum">
              <a:rPr lang="en-GB" smtClean="0"/>
              <a:t>‹#›</a:t>
            </a:fld>
            <a:endParaRPr lang="en-GB"/>
          </a:p>
        </p:txBody>
      </p:sp>
    </p:spTree>
    <p:extLst>
      <p:ext uri="{BB962C8B-B14F-4D97-AF65-F5344CB8AC3E}">
        <p14:creationId xmlns:p14="http://schemas.microsoft.com/office/powerpoint/2010/main" val="2415855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79D455-2271-4164-ADFE-B8902D4A2ADD}" type="datetimeFigureOut">
              <a:rPr lang="en-GB" smtClean="0"/>
              <a:t>02/05/2024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8D8133-A3BF-4A17-8382-FDCAC41AFC4D}" type="slidenum">
              <a:rPr lang="en-GB" smtClean="0"/>
              <a:t>‹#›</a:t>
            </a:fld>
            <a:endParaRPr lang="en-GB"/>
          </a:p>
        </p:txBody>
      </p:sp>
    </p:spTree>
    <p:extLst>
      <p:ext uri="{BB962C8B-B14F-4D97-AF65-F5344CB8AC3E}">
        <p14:creationId xmlns:p14="http://schemas.microsoft.com/office/powerpoint/2010/main" val="3956408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79D455-2271-4164-ADFE-B8902D4A2ADD}" type="datetimeFigureOut">
              <a:rPr lang="en-GB" smtClean="0"/>
              <a:t>02/05/2024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8D8133-A3BF-4A17-8382-FDCAC41AFC4D}" type="slidenum">
              <a:rPr lang="en-GB" smtClean="0"/>
              <a:t>‹#›</a:t>
            </a:fld>
            <a:endParaRPr lang="en-GB"/>
          </a:p>
        </p:txBody>
      </p:sp>
    </p:spTree>
    <p:extLst>
      <p:ext uri="{BB962C8B-B14F-4D97-AF65-F5344CB8AC3E}">
        <p14:creationId xmlns:p14="http://schemas.microsoft.com/office/powerpoint/2010/main" val="520706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79D455-2271-4164-ADFE-B8902D4A2ADD}" type="datetimeFigureOut">
              <a:rPr lang="en-GB" smtClean="0"/>
              <a:t>02/05/2024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8D8133-A3BF-4A17-8382-FDCAC41AFC4D}" type="slidenum">
              <a:rPr lang="en-GB" smtClean="0"/>
              <a:t>‹#›</a:t>
            </a:fld>
            <a:endParaRPr lang="en-GB"/>
          </a:p>
        </p:txBody>
      </p:sp>
    </p:spTree>
    <p:extLst>
      <p:ext uri="{BB962C8B-B14F-4D97-AF65-F5344CB8AC3E}">
        <p14:creationId xmlns:p14="http://schemas.microsoft.com/office/powerpoint/2010/main" val="1353836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9D455-2271-4164-ADFE-B8902D4A2ADD}" type="datetimeFigureOut">
              <a:rPr lang="en-GB" smtClean="0"/>
              <a:t>02/05/2024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8D8133-A3BF-4A17-8382-FDCAC41AFC4D}" type="slidenum">
              <a:rPr lang="en-GB" smtClean="0"/>
              <a:t>‹#›</a:t>
            </a:fld>
            <a:endParaRPr lang="en-GB"/>
          </a:p>
        </p:txBody>
      </p:sp>
    </p:spTree>
    <p:extLst>
      <p:ext uri="{BB962C8B-B14F-4D97-AF65-F5344CB8AC3E}">
        <p14:creationId xmlns:p14="http://schemas.microsoft.com/office/powerpoint/2010/main" val="2188979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79D455-2271-4164-ADFE-B8902D4A2ADD}" type="datetimeFigureOut">
              <a:rPr lang="en-GB" smtClean="0"/>
              <a:t>02/05/2024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8D8133-A3BF-4A17-8382-FDCAC41AFC4D}" type="slidenum">
              <a:rPr lang="en-GB" smtClean="0"/>
              <a:t>‹#›</a:t>
            </a:fld>
            <a:endParaRPr lang="en-GB"/>
          </a:p>
        </p:txBody>
      </p:sp>
    </p:spTree>
    <p:extLst>
      <p:ext uri="{BB962C8B-B14F-4D97-AF65-F5344CB8AC3E}">
        <p14:creationId xmlns:p14="http://schemas.microsoft.com/office/powerpoint/2010/main" val="208894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130FD-1CF2-4665-1CD2-1FF5F43842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255381-69CC-98F9-3D20-DF86C8561B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F37D1D-D34A-77C7-9F23-F26D803B9C3F}"/>
              </a:ext>
            </a:extLst>
          </p:cNvPr>
          <p:cNvSpPr>
            <a:spLocks noGrp="1"/>
          </p:cNvSpPr>
          <p:nvPr>
            <p:ph type="dt" sz="half" idx="10"/>
          </p:nvPr>
        </p:nvSpPr>
        <p:spPr/>
        <p:txBody>
          <a:bodyPr/>
          <a:lstStyle/>
          <a:p>
            <a:fld id="{2C28F575-33AC-4CE5-BBEC-F7BBFF052A84}" type="datetimeFigureOut">
              <a:rPr lang="en-GB" smtClean="0"/>
              <a:t>02/05/2024</a:t>
            </a:fld>
            <a:endParaRPr lang="en-GB"/>
          </a:p>
        </p:txBody>
      </p:sp>
      <p:sp>
        <p:nvSpPr>
          <p:cNvPr id="5" name="Footer Placeholder 4">
            <a:extLst>
              <a:ext uri="{FF2B5EF4-FFF2-40B4-BE49-F238E27FC236}">
                <a16:creationId xmlns:a16="http://schemas.microsoft.com/office/drawing/2014/main" id="{C3C0DDFC-BBFC-4DAB-F26E-25F1BF8C2F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A32399-DCF5-BA1A-A8FB-40FA310DC2DB}"/>
              </a:ext>
            </a:extLst>
          </p:cNvPr>
          <p:cNvSpPr>
            <a:spLocks noGrp="1"/>
          </p:cNvSpPr>
          <p:nvPr>
            <p:ph type="sldNum" sz="quarter" idx="12"/>
          </p:nvPr>
        </p:nvSpPr>
        <p:spPr/>
        <p:txBody>
          <a:bodyPr/>
          <a:lstStyle/>
          <a:p>
            <a:fld id="{289E0B4C-D04B-475E-8F4B-5491D2B87F8E}" type="slidenum">
              <a:rPr lang="en-GB" smtClean="0"/>
              <a:t>‹#›</a:t>
            </a:fld>
            <a:endParaRPr lang="en-GB"/>
          </a:p>
        </p:txBody>
      </p:sp>
    </p:spTree>
    <p:extLst>
      <p:ext uri="{BB962C8B-B14F-4D97-AF65-F5344CB8AC3E}">
        <p14:creationId xmlns:p14="http://schemas.microsoft.com/office/powerpoint/2010/main" val="272590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79D455-2271-4164-ADFE-B8902D4A2ADD}" type="datetimeFigureOut">
              <a:rPr lang="en-GB" smtClean="0"/>
              <a:t>02/05/2024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8D8133-A3BF-4A17-8382-FDCAC41AFC4D}" type="slidenum">
              <a:rPr lang="en-GB" smtClean="0"/>
              <a:t>‹#›</a:t>
            </a:fld>
            <a:endParaRPr lang="en-GB"/>
          </a:p>
        </p:txBody>
      </p:sp>
    </p:spTree>
    <p:extLst>
      <p:ext uri="{BB962C8B-B14F-4D97-AF65-F5344CB8AC3E}">
        <p14:creationId xmlns:p14="http://schemas.microsoft.com/office/powerpoint/2010/main" val="148220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79D455-2271-4164-ADFE-B8902D4A2ADD}" type="datetimeFigureOut">
              <a:rPr lang="en-GB" smtClean="0"/>
              <a:t>02/05/2024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8D8133-A3BF-4A17-8382-FDCAC41AFC4D}" type="slidenum">
              <a:rPr lang="en-GB" smtClean="0"/>
              <a:t>‹#›</a:t>
            </a:fld>
            <a:endParaRPr lang="en-GB"/>
          </a:p>
        </p:txBody>
      </p:sp>
    </p:spTree>
    <p:extLst>
      <p:ext uri="{BB962C8B-B14F-4D97-AF65-F5344CB8AC3E}">
        <p14:creationId xmlns:p14="http://schemas.microsoft.com/office/powerpoint/2010/main" val="3275863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79D455-2271-4164-ADFE-B8902D4A2ADD}" type="datetimeFigureOut">
              <a:rPr lang="en-GB" smtClean="0"/>
              <a:t>02/05/2024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8D8133-A3BF-4A17-8382-FDCAC41AFC4D}" type="slidenum">
              <a:rPr lang="en-GB" smtClean="0"/>
              <a:t>‹#›</a:t>
            </a:fld>
            <a:endParaRPr lang="en-GB"/>
          </a:p>
        </p:txBody>
      </p:sp>
    </p:spTree>
    <p:extLst>
      <p:ext uri="{BB962C8B-B14F-4D97-AF65-F5344CB8AC3E}">
        <p14:creationId xmlns:p14="http://schemas.microsoft.com/office/powerpoint/2010/main" val="3685808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79D455-2271-4164-ADFE-B8902D4A2ADD}" type="datetimeFigureOut">
              <a:rPr lang="en-GB" smtClean="0"/>
              <a:t>02/05/2024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8D8133-A3BF-4A17-8382-FDCAC41AFC4D}" type="slidenum">
              <a:rPr lang="en-GB" smtClean="0"/>
              <a:t>‹#›</a:t>
            </a:fld>
            <a:endParaRPr lang="en-GB"/>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852669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79D455-2271-4164-ADFE-B8902D4A2ADD}" type="datetimeFigureOut">
              <a:rPr lang="en-GB" smtClean="0"/>
              <a:t>02/05/2024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8D8133-A3BF-4A17-8382-FDCAC41AFC4D}" type="slidenum">
              <a:rPr lang="en-GB" smtClean="0"/>
              <a:t>‹#›</a:t>
            </a:fld>
            <a:endParaRPr lang="en-GB"/>
          </a:p>
        </p:txBody>
      </p:sp>
    </p:spTree>
    <p:extLst>
      <p:ext uri="{BB962C8B-B14F-4D97-AF65-F5344CB8AC3E}">
        <p14:creationId xmlns:p14="http://schemas.microsoft.com/office/powerpoint/2010/main" val="2477384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B79D455-2271-4164-ADFE-B8902D4A2ADD}" type="datetimeFigureOut">
              <a:rPr lang="en-GB" smtClean="0"/>
              <a:t>02/05/2024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8D8133-A3BF-4A17-8382-FDCAC41AFC4D}" type="slidenum">
              <a:rPr lang="en-GB" smtClean="0"/>
              <a:t>‹#›</a:t>
            </a:fld>
            <a:endParaRPr lang="en-GB"/>
          </a:p>
        </p:txBody>
      </p:sp>
    </p:spTree>
    <p:extLst>
      <p:ext uri="{BB962C8B-B14F-4D97-AF65-F5344CB8AC3E}">
        <p14:creationId xmlns:p14="http://schemas.microsoft.com/office/powerpoint/2010/main" val="282447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B79D455-2271-4164-ADFE-B8902D4A2ADD}" type="datetimeFigureOut">
              <a:rPr lang="en-GB" smtClean="0"/>
              <a:t>02/05/2024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8D8133-A3BF-4A17-8382-FDCAC41AFC4D}" type="slidenum">
              <a:rPr lang="en-GB" smtClean="0"/>
              <a:t>‹#›</a:t>
            </a:fld>
            <a:endParaRPr lang="en-GB"/>
          </a:p>
        </p:txBody>
      </p:sp>
    </p:spTree>
    <p:extLst>
      <p:ext uri="{BB962C8B-B14F-4D97-AF65-F5344CB8AC3E}">
        <p14:creationId xmlns:p14="http://schemas.microsoft.com/office/powerpoint/2010/main" val="3903941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79D455-2271-4164-ADFE-B8902D4A2ADD}"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D8133-A3BF-4A17-8382-FDCAC41AFC4D}" type="slidenum">
              <a:rPr lang="en-GB" smtClean="0"/>
              <a:t>‹#›</a:t>
            </a:fld>
            <a:endParaRPr lang="en-GB"/>
          </a:p>
        </p:txBody>
      </p:sp>
    </p:spTree>
    <p:extLst>
      <p:ext uri="{BB962C8B-B14F-4D97-AF65-F5344CB8AC3E}">
        <p14:creationId xmlns:p14="http://schemas.microsoft.com/office/powerpoint/2010/main" val="2758085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79D455-2271-4164-ADFE-B8902D4A2ADD}"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D8133-A3BF-4A17-8382-FDCAC41AFC4D}" type="slidenum">
              <a:rPr lang="en-GB" smtClean="0"/>
              <a:t>‹#›</a:t>
            </a:fld>
            <a:endParaRPr lang="en-GB"/>
          </a:p>
        </p:txBody>
      </p:sp>
    </p:spTree>
    <p:extLst>
      <p:ext uri="{BB962C8B-B14F-4D97-AF65-F5344CB8AC3E}">
        <p14:creationId xmlns:p14="http://schemas.microsoft.com/office/powerpoint/2010/main" val="1764593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975" y="1597"/>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 y="1597"/>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579968" y="1568495"/>
            <a:ext cx="4239682"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57" name="Text Placeholder 12"/>
          <p:cNvSpPr>
            <a:spLocks noGrp="1"/>
          </p:cNvSpPr>
          <p:nvPr>
            <p:ph type="body" sz="quarter" idx="14"/>
          </p:nvPr>
        </p:nvSpPr>
        <p:spPr>
          <a:xfrm>
            <a:off x="579968" y="2097741"/>
            <a:ext cx="4239682" cy="1614466"/>
          </a:xfrm>
          <a:solidFill>
            <a:schemeClr val="bg1">
              <a:lumMod val="95000"/>
            </a:schemeClr>
          </a:solidFill>
        </p:spPr>
        <p:txBody>
          <a:bodyPr lIns="72000" tIns="90000" rIns="72000" bIns="72000"/>
          <a:lstStyle>
            <a:lvl1pPr>
              <a:defRPr sz="969"/>
            </a:lvl1pPr>
          </a:lstStyle>
          <a:p>
            <a:pPr lvl="0"/>
            <a:r>
              <a:rPr lang="en-US"/>
              <a:t>Click to edit Master text styles</a:t>
            </a:r>
          </a:p>
        </p:txBody>
      </p:sp>
      <p:sp>
        <p:nvSpPr>
          <p:cNvPr id="63" name="Text Placeholder 10"/>
          <p:cNvSpPr>
            <a:spLocks noGrp="1"/>
          </p:cNvSpPr>
          <p:nvPr>
            <p:ph type="body" idx="17"/>
          </p:nvPr>
        </p:nvSpPr>
        <p:spPr>
          <a:xfrm>
            <a:off x="579968" y="3962071"/>
            <a:ext cx="4239682"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4" name="Text Placeholder 12"/>
          <p:cNvSpPr>
            <a:spLocks noGrp="1"/>
          </p:cNvSpPr>
          <p:nvPr>
            <p:ph type="body" sz="quarter" idx="18"/>
          </p:nvPr>
        </p:nvSpPr>
        <p:spPr>
          <a:xfrm>
            <a:off x="579968" y="4491317"/>
            <a:ext cx="4239682" cy="1614466"/>
          </a:xfrm>
          <a:solidFill>
            <a:schemeClr val="bg1">
              <a:lumMod val="95000"/>
            </a:schemeClr>
          </a:solidFill>
        </p:spPr>
        <p:txBody>
          <a:bodyPr lIns="72000" tIns="90000" rIns="72000" bIns="72000"/>
          <a:lstStyle>
            <a:lvl1pPr>
              <a:defRPr sz="969"/>
            </a:lvl1pPr>
          </a:lstStyle>
          <a:p>
            <a:pPr lvl="0"/>
            <a:r>
              <a:rPr lang="en-US"/>
              <a:t>Click to edit Master text styles</a:t>
            </a:r>
          </a:p>
        </p:txBody>
      </p:sp>
      <p:sp>
        <p:nvSpPr>
          <p:cNvPr id="2" name="Title 1">
            <a:extLst>
              <a:ext uri="{FF2B5EF4-FFF2-40B4-BE49-F238E27FC236}">
                <a16:creationId xmlns:a16="http://schemas.microsoft.com/office/drawing/2014/main" id="{62FD0062-EAB6-165D-1979-A827F432DBAF}"/>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10">
            <a:extLst>
              <a:ext uri="{FF2B5EF4-FFF2-40B4-BE49-F238E27FC236}">
                <a16:creationId xmlns:a16="http://schemas.microsoft.com/office/drawing/2014/main" id="{37AB0ABD-EF66-16DA-77DF-09F9E9700A4D}"/>
              </a:ext>
            </a:extLst>
          </p:cNvPr>
          <p:cNvSpPr>
            <a:spLocks noGrp="1"/>
          </p:cNvSpPr>
          <p:nvPr>
            <p:ph type="body" idx="25"/>
          </p:nvPr>
        </p:nvSpPr>
        <p:spPr>
          <a:xfrm>
            <a:off x="5018618" y="1568495"/>
            <a:ext cx="4239682"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9" name="Text Placeholder 12">
            <a:extLst>
              <a:ext uri="{FF2B5EF4-FFF2-40B4-BE49-F238E27FC236}">
                <a16:creationId xmlns:a16="http://schemas.microsoft.com/office/drawing/2014/main" id="{94A30EC1-2D3A-EC37-8EEE-17C600085FED}"/>
              </a:ext>
            </a:extLst>
          </p:cNvPr>
          <p:cNvSpPr>
            <a:spLocks noGrp="1"/>
          </p:cNvSpPr>
          <p:nvPr>
            <p:ph type="body" sz="quarter" idx="26"/>
          </p:nvPr>
        </p:nvSpPr>
        <p:spPr>
          <a:xfrm>
            <a:off x="5018618" y="2097741"/>
            <a:ext cx="4239682" cy="1614466"/>
          </a:xfrm>
          <a:solidFill>
            <a:schemeClr val="bg1">
              <a:lumMod val="95000"/>
            </a:schemeClr>
          </a:solidFill>
        </p:spPr>
        <p:txBody>
          <a:bodyPr lIns="72000" tIns="90000" rIns="72000" bIns="72000"/>
          <a:lstStyle>
            <a:lvl1pPr>
              <a:defRPr sz="969"/>
            </a:lvl1pPr>
          </a:lstStyle>
          <a:p>
            <a:pPr lvl="0"/>
            <a:r>
              <a:rPr lang="en-US"/>
              <a:t>Click to edit Master text styles</a:t>
            </a:r>
          </a:p>
        </p:txBody>
      </p:sp>
      <p:sp>
        <p:nvSpPr>
          <p:cNvPr id="10" name="Text Placeholder 10">
            <a:extLst>
              <a:ext uri="{FF2B5EF4-FFF2-40B4-BE49-F238E27FC236}">
                <a16:creationId xmlns:a16="http://schemas.microsoft.com/office/drawing/2014/main" id="{CB4DDD6F-97D7-1AA7-D4BA-71770DEC3E4A}"/>
              </a:ext>
            </a:extLst>
          </p:cNvPr>
          <p:cNvSpPr>
            <a:spLocks noGrp="1"/>
          </p:cNvSpPr>
          <p:nvPr>
            <p:ph type="body" idx="27"/>
          </p:nvPr>
        </p:nvSpPr>
        <p:spPr>
          <a:xfrm>
            <a:off x="5018618" y="3962071"/>
            <a:ext cx="4239682"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11" name="Text Placeholder 12">
            <a:extLst>
              <a:ext uri="{FF2B5EF4-FFF2-40B4-BE49-F238E27FC236}">
                <a16:creationId xmlns:a16="http://schemas.microsoft.com/office/drawing/2014/main" id="{1D8CAF51-7F99-53BA-0074-0D420D283ED1}"/>
              </a:ext>
            </a:extLst>
          </p:cNvPr>
          <p:cNvSpPr>
            <a:spLocks noGrp="1"/>
          </p:cNvSpPr>
          <p:nvPr>
            <p:ph type="body" sz="quarter" idx="28"/>
          </p:nvPr>
        </p:nvSpPr>
        <p:spPr>
          <a:xfrm>
            <a:off x="5018618" y="4491317"/>
            <a:ext cx="4239682" cy="1614466"/>
          </a:xfrm>
          <a:solidFill>
            <a:schemeClr val="bg1">
              <a:lumMod val="95000"/>
            </a:schemeClr>
          </a:solidFill>
        </p:spPr>
        <p:txBody>
          <a:bodyPr lIns="72000" tIns="90000" rIns="72000" bIns="72000"/>
          <a:lstStyle>
            <a:lvl1pPr>
              <a:defRPr sz="969"/>
            </a:lvl1pPr>
          </a:lstStyle>
          <a:p>
            <a:pPr lvl="0"/>
            <a:r>
              <a:rPr lang="en-US"/>
              <a:t>Click to edit Master text styles</a:t>
            </a:r>
          </a:p>
        </p:txBody>
      </p:sp>
      <p:sp>
        <p:nvSpPr>
          <p:cNvPr id="12" name="Text Placeholder 10">
            <a:extLst>
              <a:ext uri="{FF2B5EF4-FFF2-40B4-BE49-F238E27FC236}">
                <a16:creationId xmlns:a16="http://schemas.microsoft.com/office/drawing/2014/main" id="{06E89A3F-6BB7-9B19-A649-FE22B3E09BAD}"/>
              </a:ext>
            </a:extLst>
          </p:cNvPr>
          <p:cNvSpPr>
            <a:spLocks noGrp="1"/>
          </p:cNvSpPr>
          <p:nvPr>
            <p:ph type="body" idx="29"/>
          </p:nvPr>
        </p:nvSpPr>
        <p:spPr>
          <a:xfrm>
            <a:off x="9457268" y="1565365"/>
            <a:ext cx="2591857"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C91738D6-8A16-6F3C-7F37-4961F28F56E8}"/>
              </a:ext>
            </a:extLst>
          </p:cNvPr>
          <p:cNvSpPr>
            <a:spLocks noGrp="1"/>
          </p:cNvSpPr>
          <p:nvPr>
            <p:ph type="body" sz="quarter" idx="30"/>
          </p:nvPr>
        </p:nvSpPr>
        <p:spPr>
          <a:xfrm>
            <a:off x="9457268" y="2094611"/>
            <a:ext cx="2591857" cy="4011172"/>
          </a:xfrm>
          <a:solidFill>
            <a:schemeClr val="bg1">
              <a:lumMod val="95000"/>
            </a:schemeClr>
          </a:solidFill>
        </p:spPr>
        <p:txBody>
          <a:bodyPr lIns="72000" tIns="90000" rIns="72000" bIns="72000"/>
          <a:lstStyle>
            <a:lvl1pPr>
              <a:defRPr sz="969"/>
            </a:lvl1pPr>
          </a:lstStyle>
          <a:p>
            <a:pPr lvl="0"/>
            <a:r>
              <a:rPr lang="en-US"/>
              <a:t>Click to edit Master text styles</a:t>
            </a:r>
          </a:p>
        </p:txBody>
      </p:sp>
    </p:spTree>
    <p:extLst>
      <p:ext uri="{BB962C8B-B14F-4D97-AF65-F5344CB8AC3E}">
        <p14:creationId xmlns:p14="http://schemas.microsoft.com/office/powerpoint/2010/main" val="60288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31EE-4BEC-8A0E-7594-E9E85BF9B2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97E220F-FB27-0A2F-35FB-5B34E04F66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9685DD-9398-712C-1CDE-B1075674B2FC}"/>
              </a:ext>
            </a:extLst>
          </p:cNvPr>
          <p:cNvSpPr>
            <a:spLocks noGrp="1"/>
          </p:cNvSpPr>
          <p:nvPr>
            <p:ph type="dt" sz="half" idx="10"/>
          </p:nvPr>
        </p:nvSpPr>
        <p:spPr/>
        <p:txBody>
          <a:bodyPr/>
          <a:lstStyle/>
          <a:p>
            <a:fld id="{2C28F575-33AC-4CE5-BBEC-F7BBFF052A84}" type="datetimeFigureOut">
              <a:rPr lang="en-GB" smtClean="0"/>
              <a:t>02/05/2024</a:t>
            </a:fld>
            <a:endParaRPr lang="en-GB"/>
          </a:p>
        </p:txBody>
      </p:sp>
      <p:sp>
        <p:nvSpPr>
          <p:cNvPr id="5" name="Footer Placeholder 4">
            <a:extLst>
              <a:ext uri="{FF2B5EF4-FFF2-40B4-BE49-F238E27FC236}">
                <a16:creationId xmlns:a16="http://schemas.microsoft.com/office/drawing/2014/main" id="{D1AEC48C-16ED-3D5F-D09C-DA8CF611AD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C6707F-42A1-F69B-FC38-CADD2283C78B}"/>
              </a:ext>
            </a:extLst>
          </p:cNvPr>
          <p:cNvSpPr>
            <a:spLocks noGrp="1"/>
          </p:cNvSpPr>
          <p:nvPr>
            <p:ph type="sldNum" sz="quarter" idx="12"/>
          </p:nvPr>
        </p:nvSpPr>
        <p:spPr/>
        <p:txBody>
          <a:bodyPr/>
          <a:lstStyle/>
          <a:p>
            <a:fld id="{289E0B4C-D04B-475E-8F4B-5491D2B87F8E}" type="slidenum">
              <a:rPr lang="en-GB" smtClean="0"/>
              <a:t>‹#›</a:t>
            </a:fld>
            <a:endParaRPr lang="en-GB"/>
          </a:p>
        </p:txBody>
      </p:sp>
    </p:spTree>
    <p:extLst>
      <p:ext uri="{BB962C8B-B14F-4D97-AF65-F5344CB8AC3E}">
        <p14:creationId xmlns:p14="http://schemas.microsoft.com/office/powerpoint/2010/main" val="3798035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orizontal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1222" y="179654"/>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2639617" y="3210391"/>
            <a:ext cx="8730389" cy="1393065"/>
          </a:xfrm>
          <a:prstGeom prst="rect">
            <a:avLst/>
          </a:prstGeom>
        </p:spPr>
        <p:txBody>
          <a:bodyPr anchor="ctr"/>
          <a:lstStyle>
            <a:lvl1pPr marL="0" indent="0">
              <a:buFont typeface="Arial" panose="020B0604020202020204" pitchFamily="34" charset="0"/>
              <a:buNone/>
              <a:defRPr sz="969" b="1"/>
            </a:lvl1pPr>
            <a:lvl2pPr marL="249488" indent="-127492">
              <a:buFont typeface="Arial" panose="020B0604020202020204" pitchFamily="34" charset="0"/>
              <a:buChar char="•"/>
              <a:defRPr sz="969"/>
            </a:lvl2pPr>
            <a:lvl3pPr marL="498976" indent="-192337">
              <a:buFont typeface="Arial" panose="020B0604020202020204" pitchFamily="34" charset="0"/>
              <a:buChar char="•"/>
              <a:defRPr sz="969"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579967" y="1568500"/>
            <a:ext cx="1971024" cy="1393065"/>
          </a:xfrm>
          <a:prstGeom prst="rect">
            <a:avLst/>
          </a:prstGeom>
          <a:solidFill>
            <a:schemeClr val="accent4"/>
          </a:solidFill>
          <a:ln>
            <a:noFill/>
          </a:ln>
        </p:spPr>
        <p:txBody>
          <a:bodyPr lIns="72000" rIns="72000" anchor="ctr"/>
          <a:lstStyle>
            <a:lvl1pPr marL="0" indent="0" algn="ctr">
              <a:spcBef>
                <a:spcPts val="0"/>
              </a:spcBef>
              <a:buNone/>
              <a:defRPr sz="1108" b="1" u="none">
                <a:solidFill>
                  <a:schemeClr val="bg1"/>
                </a:solidFill>
              </a:defRPr>
            </a:lvl1pPr>
            <a:lvl2pPr marL="316531" indent="0">
              <a:buNone/>
              <a:defRPr sz="1247">
                <a:solidFill>
                  <a:schemeClr val="tx1">
                    <a:tint val="75000"/>
                  </a:schemeClr>
                </a:solidFill>
              </a:defRPr>
            </a:lvl2pPr>
            <a:lvl3pPr marL="633062" indent="0">
              <a:buNone/>
              <a:defRPr sz="1108">
                <a:solidFill>
                  <a:schemeClr val="tx1">
                    <a:tint val="75000"/>
                  </a:schemeClr>
                </a:solidFill>
              </a:defRPr>
            </a:lvl3pPr>
            <a:lvl4pPr marL="949593" indent="0">
              <a:buNone/>
              <a:defRPr sz="969">
                <a:solidFill>
                  <a:schemeClr val="tx1">
                    <a:tint val="75000"/>
                  </a:schemeClr>
                </a:solidFill>
              </a:defRPr>
            </a:lvl4pPr>
            <a:lvl5pPr marL="1266124" indent="0">
              <a:buNone/>
              <a:defRPr sz="969">
                <a:solidFill>
                  <a:schemeClr val="tx1">
                    <a:tint val="75000"/>
                  </a:schemeClr>
                </a:solidFill>
              </a:defRPr>
            </a:lvl5pPr>
            <a:lvl6pPr marL="1582655" indent="0">
              <a:buNone/>
              <a:defRPr sz="969">
                <a:solidFill>
                  <a:schemeClr val="tx1">
                    <a:tint val="75000"/>
                  </a:schemeClr>
                </a:solidFill>
              </a:defRPr>
            </a:lvl6pPr>
            <a:lvl7pPr marL="1899186" indent="0">
              <a:buNone/>
              <a:defRPr sz="969">
                <a:solidFill>
                  <a:schemeClr val="tx1">
                    <a:tint val="75000"/>
                  </a:schemeClr>
                </a:solidFill>
              </a:defRPr>
            </a:lvl7pPr>
            <a:lvl8pPr marL="2215717" indent="0">
              <a:buNone/>
              <a:defRPr sz="969">
                <a:solidFill>
                  <a:schemeClr val="tx1">
                    <a:tint val="75000"/>
                  </a:schemeClr>
                </a:solidFill>
              </a:defRPr>
            </a:lvl8pPr>
            <a:lvl9pPr marL="2532248" indent="0">
              <a:buNone/>
              <a:defRPr sz="969">
                <a:solidFill>
                  <a:schemeClr val="tx1">
                    <a:tint val="75000"/>
                  </a:schemeClr>
                </a:solidFill>
              </a:defRPr>
            </a:lvl9pPr>
          </a:lstStyle>
          <a:p>
            <a:pPr lvl="0"/>
            <a:r>
              <a:rPr lang="en-US"/>
              <a:t>Click to edit Box 1</a:t>
            </a:r>
          </a:p>
        </p:txBody>
      </p:sp>
      <p:sp>
        <p:nvSpPr>
          <p:cNvPr id="12" name="Text Placeholder 20"/>
          <p:cNvSpPr>
            <a:spLocks noGrp="1"/>
          </p:cNvSpPr>
          <p:nvPr>
            <p:ph type="body" sz="quarter" idx="14" hasCustomPrompt="1"/>
          </p:nvPr>
        </p:nvSpPr>
        <p:spPr>
          <a:xfrm>
            <a:off x="2639617" y="1568500"/>
            <a:ext cx="8730389" cy="1393065"/>
          </a:xfrm>
          <a:prstGeom prst="rect">
            <a:avLst/>
          </a:prstGeom>
        </p:spPr>
        <p:txBody>
          <a:bodyPr anchor="ctr"/>
          <a:lstStyle>
            <a:lvl1pPr marL="0" indent="0">
              <a:buFont typeface="Arial" panose="020B0604020202020204" pitchFamily="34" charset="0"/>
              <a:buNone/>
              <a:defRPr sz="969" b="1"/>
            </a:lvl1pPr>
            <a:lvl2pPr marL="249488" indent="-127492">
              <a:buFont typeface="Arial" panose="020B0604020202020204" pitchFamily="34" charset="0"/>
              <a:buChar char="•"/>
              <a:defRPr sz="969"/>
            </a:lvl2pPr>
            <a:lvl3pPr marL="498976" indent="-192337">
              <a:buFont typeface="Arial" panose="020B0604020202020204" pitchFamily="34" charset="0"/>
              <a:buChar char="•"/>
              <a:defRPr sz="969"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579967" y="3210391"/>
            <a:ext cx="1971024" cy="1393065"/>
          </a:xfrm>
          <a:prstGeom prst="rect">
            <a:avLst/>
          </a:prstGeom>
          <a:solidFill>
            <a:schemeClr val="accent4"/>
          </a:solidFill>
        </p:spPr>
        <p:txBody>
          <a:bodyPr lIns="72000" rIns="72000" anchor="ctr"/>
          <a:lstStyle>
            <a:lvl1pPr marL="0" indent="0" algn="ctr">
              <a:spcBef>
                <a:spcPts val="0"/>
              </a:spcBef>
              <a:buNone/>
              <a:defRPr sz="1108" b="1" u="none" baseline="0">
                <a:solidFill>
                  <a:schemeClr val="bg1"/>
                </a:solidFill>
              </a:defRPr>
            </a:lvl1pPr>
            <a:lvl2pPr marL="316531" indent="0">
              <a:buNone/>
              <a:defRPr sz="1247">
                <a:solidFill>
                  <a:schemeClr val="tx1">
                    <a:tint val="75000"/>
                  </a:schemeClr>
                </a:solidFill>
              </a:defRPr>
            </a:lvl2pPr>
            <a:lvl3pPr marL="633062" indent="0">
              <a:buNone/>
              <a:defRPr sz="1108">
                <a:solidFill>
                  <a:schemeClr val="tx1">
                    <a:tint val="75000"/>
                  </a:schemeClr>
                </a:solidFill>
              </a:defRPr>
            </a:lvl3pPr>
            <a:lvl4pPr marL="949593" indent="0">
              <a:buNone/>
              <a:defRPr sz="969">
                <a:solidFill>
                  <a:schemeClr val="tx1">
                    <a:tint val="75000"/>
                  </a:schemeClr>
                </a:solidFill>
              </a:defRPr>
            </a:lvl4pPr>
            <a:lvl5pPr marL="1266124" indent="0">
              <a:buNone/>
              <a:defRPr sz="969">
                <a:solidFill>
                  <a:schemeClr val="tx1">
                    <a:tint val="75000"/>
                  </a:schemeClr>
                </a:solidFill>
              </a:defRPr>
            </a:lvl5pPr>
            <a:lvl6pPr marL="1582655" indent="0">
              <a:buNone/>
              <a:defRPr sz="969">
                <a:solidFill>
                  <a:schemeClr val="tx1">
                    <a:tint val="75000"/>
                  </a:schemeClr>
                </a:solidFill>
              </a:defRPr>
            </a:lvl6pPr>
            <a:lvl7pPr marL="1899186" indent="0">
              <a:buNone/>
              <a:defRPr sz="969">
                <a:solidFill>
                  <a:schemeClr val="tx1">
                    <a:tint val="75000"/>
                  </a:schemeClr>
                </a:solidFill>
              </a:defRPr>
            </a:lvl7pPr>
            <a:lvl8pPr marL="2215717" indent="0">
              <a:buNone/>
              <a:defRPr sz="969">
                <a:solidFill>
                  <a:schemeClr val="tx1">
                    <a:tint val="75000"/>
                  </a:schemeClr>
                </a:solidFill>
              </a:defRPr>
            </a:lvl8pPr>
            <a:lvl9pPr marL="2532248" indent="0">
              <a:buNone/>
              <a:defRPr sz="969">
                <a:solidFill>
                  <a:schemeClr val="tx1">
                    <a:tint val="75000"/>
                  </a:schemeClr>
                </a:solidFill>
              </a:defRPr>
            </a:lvl9pPr>
          </a:lstStyle>
          <a:p>
            <a:pPr lvl="0"/>
            <a:r>
              <a:rPr lang="en-US"/>
              <a:t>Click to edit Box 2</a:t>
            </a:r>
          </a:p>
        </p:txBody>
      </p:sp>
      <p:sp>
        <p:nvSpPr>
          <p:cNvPr id="11" name="Text Placeholder 20"/>
          <p:cNvSpPr>
            <a:spLocks noGrp="1"/>
          </p:cNvSpPr>
          <p:nvPr>
            <p:ph type="body" sz="quarter" idx="18" hasCustomPrompt="1"/>
          </p:nvPr>
        </p:nvSpPr>
        <p:spPr>
          <a:xfrm>
            <a:off x="2639617" y="4852292"/>
            <a:ext cx="8730389" cy="1393065"/>
          </a:xfrm>
          <a:prstGeom prst="rect">
            <a:avLst/>
          </a:prstGeom>
        </p:spPr>
        <p:txBody>
          <a:bodyPr anchor="ctr"/>
          <a:lstStyle>
            <a:lvl1pPr marL="0" indent="0">
              <a:buFont typeface="Arial" panose="020B0604020202020204" pitchFamily="34" charset="0"/>
              <a:buNone/>
              <a:defRPr sz="969" b="1"/>
            </a:lvl1pPr>
            <a:lvl2pPr marL="249488" indent="-127492">
              <a:buFont typeface="Arial" panose="020B0604020202020204" pitchFamily="34" charset="0"/>
              <a:buChar char="•"/>
              <a:defRPr sz="969"/>
            </a:lvl2pPr>
            <a:lvl3pPr marL="498976" indent="-192337">
              <a:buFont typeface="Arial" panose="020B0604020202020204" pitchFamily="34" charset="0"/>
              <a:buChar char="•"/>
              <a:defRPr sz="969" baseline="0"/>
            </a:lvl3pPr>
          </a:lstStyle>
          <a:p>
            <a:pPr lvl="0"/>
            <a:r>
              <a:rPr lang="en-US"/>
              <a:t>Text box (click to edit content)</a:t>
            </a:r>
          </a:p>
          <a:p>
            <a:pPr lvl="1"/>
            <a:r>
              <a:rPr lang="en-US"/>
              <a:t>First level bullet</a:t>
            </a:r>
          </a:p>
          <a:p>
            <a:pPr lvl="2"/>
            <a:r>
              <a:rPr lang="en-US"/>
              <a:t>Second level bullet</a:t>
            </a:r>
          </a:p>
        </p:txBody>
      </p:sp>
      <p:sp>
        <p:nvSpPr>
          <p:cNvPr id="13" name="Text Placeholder 2"/>
          <p:cNvSpPr>
            <a:spLocks noGrp="1"/>
          </p:cNvSpPr>
          <p:nvPr>
            <p:ph type="body" idx="19" hasCustomPrompt="1"/>
          </p:nvPr>
        </p:nvSpPr>
        <p:spPr>
          <a:xfrm>
            <a:off x="579967" y="4852292"/>
            <a:ext cx="1971024" cy="1393065"/>
          </a:xfrm>
          <a:prstGeom prst="rect">
            <a:avLst/>
          </a:prstGeom>
          <a:solidFill>
            <a:schemeClr val="accent4"/>
          </a:solidFill>
        </p:spPr>
        <p:txBody>
          <a:bodyPr lIns="72000" rIns="72000" anchor="ctr"/>
          <a:lstStyle>
            <a:lvl1pPr marL="0" indent="0" algn="ctr">
              <a:spcBef>
                <a:spcPts val="0"/>
              </a:spcBef>
              <a:buNone/>
              <a:defRPr sz="1108" b="1" u="none">
                <a:solidFill>
                  <a:schemeClr val="bg1"/>
                </a:solidFill>
              </a:defRPr>
            </a:lvl1pPr>
            <a:lvl2pPr marL="316531" indent="0">
              <a:buNone/>
              <a:defRPr sz="1247">
                <a:solidFill>
                  <a:schemeClr val="tx1">
                    <a:tint val="75000"/>
                  </a:schemeClr>
                </a:solidFill>
              </a:defRPr>
            </a:lvl2pPr>
            <a:lvl3pPr marL="633062" indent="0">
              <a:buNone/>
              <a:defRPr sz="1108">
                <a:solidFill>
                  <a:schemeClr val="tx1">
                    <a:tint val="75000"/>
                  </a:schemeClr>
                </a:solidFill>
              </a:defRPr>
            </a:lvl3pPr>
            <a:lvl4pPr marL="949593" indent="0">
              <a:buNone/>
              <a:defRPr sz="969">
                <a:solidFill>
                  <a:schemeClr val="tx1">
                    <a:tint val="75000"/>
                  </a:schemeClr>
                </a:solidFill>
              </a:defRPr>
            </a:lvl4pPr>
            <a:lvl5pPr marL="1266124" indent="0">
              <a:buNone/>
              <a:defRPr sz="969">
                <a:solidFill>
                  <a:schemeClr val="tx1">
                    <a:tint val="75000"/>
                  </a:schemeClr>
                </a:solidFill>
              </a:defRPr>
            </a:lvl5pPr>
            <a:lvl6pPr marL="1582655" indent="0">
              <a:buNone/>
              <a:defRPr sz="969">
                <a:solidFill>
                  <a:schemeClr val="tx1">
                    <a:tint val="75000"/>
                  </a:schemeClr>
                </a:solidFill>
              </a:defRPr>
            </a:lvl6pPr>
            <a:lvl7pPr marL="1899186" indent="0">
              <a:buNone/>
              <a:defRPr sz="969">
                <a:solidFill>
                  <a:schemeClr val="tx1">
                    <a:tint val="75000"/>
                  </a:schemeClr>
                </a:solidFill>
              </a:defRPr>
            </a:lvl7pPr>
            <a:lvl8pPr marL="2215717" indent="0">
              <a:buNone/>
              <a:defRPr sz="969">
                <a:solidFill>
                  <a:schemeClr val="tx1">
                    <a:tint val="75000"/>
                  </a:schemeClr>
                </a:solidFill>
              </a:defRPr>
            </a:lvl8pPr>
            <a:lvl9pPr marL="2532248" indent="0">
              <a:buNone/>
              <a:defRPr sz="969">
                <a:solidFill>
                  <a:schemeClr val="tx1">
                    <a:tint val="75000"/>
                  </a:schemeClr>
                </a:solidFill>
              </a:defRPr>
            </a:lvl9pPr>
          </a:lstStyle>
          <a:p>
            <a:pPr lvl="0"/>
            <a:r>
              <a:rPr lang="en-US"/>
              <a:t>Click to edit Box 3</a:t>
            </a:r>
          </a:p>
        </p:txBody>
      </p:sp>
    </p:spTree>
    <p:extLst>
      <p:ext uri="{BB962C8B-B14F-4D97-AF65-F5344CB8AC3E}">
        <p14:creationId xmlns:p14="http://schemas.microsoft.com/office/powerpoint/2010/main" val="3031876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28002"/>
            <a:ext cx="9969231" cy="831850"/>
          </a:xfrm>
        </p:spPr>
        <p:txBody>
          <a:bodyPr/>
          <a:lstStyle>
            <a:lvl1pPr>
              <a:defRPr>
                <a:solidFill>
                  <a:srgbClr val="005EB8"/>
                </a:solidFill>
              </a:defRPr>
            </a:lvl1pPr>
          </a:lstStyle>
          <a:p>
            <a:r>
              <a:rPr lang="en-US"/>
              <a:t>Slide title</a:t>
            </a:r>
            <a:endParaRPr lang="en-GB"/>
          </a:p>
        </p:txBody>
      </p:sp>
      <p:sp>
        <p:nvSpPr>
          <p:cNvPr id="5" name="Text Placeholder 4"/>
          <p:cNvSpPr>
            <a:spLocks noGrp="1"/>
          </p:cNvSpPr>
          <p:nvPr>
            <p:ph type="body" sz="quarter" idx="10" hasCustomPrompt="1"/>
          </p:nvPr>
        </p:nvSpPr>
        <p:spPr>
          <a:xfrm>
            <a:off x="579966" y="1535593"/>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9354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28002"/>
            <a:ext cx="9969231" cy="831850"/>
          </a:xfrm>
        </p:spPr>
        <p:txBody>
          <a:bodyPr/>
          <a:lstStyle>
            <a:lvl1pPr>
              <a:defRPr>
                <a:solidFill>
                  <a:srgbClr val="005EB8"/>
                </a:solidFill>
              </a:defRPr>
            </a:lvl1pPr>
          </a:lstStyle>
          <a:p>
            <a:r>
              <a:rPr lang="en-US"/>
              <a:t>Slide title</a:t>
            </a:r>
            <a:endParaRPr lang="en-GB"/>
          </a:p>
        </p:txBody>
      </p:sp>
      <p:sp>
        <p:nvSpPr>
          <p:cNvPr id="5" name="Text Placeholder 4"/>
          <p:cNvSpPr>
            <a:spLocks noGrp="1"/>
          </p:cNvSpPr>
          <p:nvPr>
            <p:ph type="body" sz="quarter" idx="10" hasCustomPrompt="1"/>
          </p:nvPr>
        </p:nvSpPr>
        <p:spPr>
          <a:xfrm>
            <a:off x="579966" y="1535593"/>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5236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28002"/>
            <a:ext cx="9969231" cy="831850"/>
          </a:xfrm>
        </p:spPr>
        <p:txBody>
          <a:bodyPr/>
          <a:lstStyle>
            <a:lvl1pPr>
              <a:defRPr>
                <a:solidFill>
                  <a:srgbClr val="005EB8"/>
                </a:solidFill>
              </a:defRPr>
            </a:lvl1pPr>
          </a:lstStyle>
          <a:p>
            <a:r>
              <a:rPr lang="en-US"/>
              <a:t>Slide title</a:t>
            </a:r>
            <a:endParaRPr lang="en-GB"/>
          </a:p>
        </p:txBody>
      </p:sp>
      <p:sp>
        <p:nvSpPr>
          <p:cNvPr id="5" name="Text Placeholder 4"/>
          <p:cNvSpPr>
            <a:spLocks noGrp="1"/>
          </p:cNvSpPr>
          <p:nvPr>
            <p:ph type="body" sz="quarter" idx="10" hasCustomPrompt="1"/>
          </p:nvPr>
        </p:nvSpPr>
        <p:spPr>
          <a:xfrm>
            <a:off x="579966" y="1535593"/>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586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C167-7D32-258A-A9DC-F8B462177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CE7D9C-2F13-F9C5-DBD8-829F4E9312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E0F2B8-69F1-EAC8-D113-DC03C29FBB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DD0CB1-8BBC-49CA-2D2D-7BCC1AFC751D}"/>
              </a:ext>
            </a:extLst>
          </p:cNvPr>
          <p:cNvSpPr>
            <a:spLocks noGrp="1"/>
          </p:cNvSpPr>
          <p:nvPr>
            <p:ph type="dt" sz="half" idx="10"/>
          </p:nvPr>
        </p:nvSpPr>
        <p:spPr/>
        <p:txBody>
          <a:bodyPr/>
          <a:lstStyle/>
          <a:p>
            <a:fld id="{2C28F575-33AC-4CE5-BBEC-F7BBFF052A84}" type="datetimeFigureOut">
              <a:rPr lang="en-GB" smtClean="0"/>
              <a:t>02/05/2024</a:t>
            </a:fld>
            <a:endParaRPr lang="en-GB"/>
          </a:p>
        </p:txBody>
      </p:sp>
      <p:sp>
        <p:nvSpPr>
          <p:cNvPr id="6" name="Footer Placeholder 5">
            <a:extLst>
              <a:ext uri="{FF2B5EF4-FFF2-40B4-BE49-F238E27FC236}">
                <a16:creationId xmlns:a16="http://schemas.microsoft.com/office/drawing/2014/main" id="{A934F88B-6AE7-D895-4409-242AC59D1A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3F82C2-A65D-47A9-CD7A-0EC565A4127E}"/>
              </a:ext>
            </a:extLst>
          </p:cNvPr>
          <p:cNvSpPr>
            <a:spLocks noGrp="1"/>
          </p:cNvSpPr>
          <p:nvPr>
            <p:ph type="sldNum" sz="quarter" idx="12"/>
          </p:nvPr>
        </p:nvSpPr>
        <p:spPr/>
        <p:txBody>
          <a:bodyPr/>
          <a:lstStyle/>
          <a:p>
            <a:fld id="{289E0B4C-D04B-475E-8F4B-5491D2B87F8E}" type="slidenum">
              <a:rPr lang="en-GB" smtClean="0"/>
              <a:t>‹#›</a:t>
            </a:fld>
            <a:endParaRPr lang="en-GB"/>
          </a:p>
        </p:txBody>
      </p:sp>
    </p:spTree>
    <p:extLst>
      <p:ext uri="{BB962C8B-B14F-4D97-AF65-F5344CB8AC3E}">
        <p14:creationId xmlns:p14="http://schemas.microsoft.com/office/powerpoint/2010/main" val="320720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AB96A-3F42-1785-F32C-C4EF15EA33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0118BF-D29E-2B0C-A3B0-87A985471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DB8C28-DF28-A668-863C-F92406F7E2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C61468D-EE51-D00E-AEF7-B8AC1F8D4D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970FF2-031C-5FBE-273D-A92A721510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3EC775-FCF1-A7F2-833B-6426916F30B5}"/>
              </a:ext>
            </a:extLst>
          </p:cNvPr>
          <p:cNvSpPr>
            <a:spLocks noGrp="1"/>
          </p:cNvSpPr>
          <p:nvPr>
            <p:ph type="dt" sz="half" idx="10"/>
          </p:nvPr>
        </p:nvSpPr>
        <p:spPr/>
        <p:txBody>
          <a:bodyPr/>
          <a:lstStyle/>
          <a:p>
            <a:fld id="{2C28F575-33AC-4CE5-BBEC-F7BBFF052A84}" type="datetimeFigureOut">
              <a:rPr lang="en-GB" smtClean="0"/>
              <a:t>02/05/2024</a:t>
            </a:fld>
            <a:endParaRPr lang="en-GB"/>
          </a:p>
        </p:txBody>
      </p:sp>
      <p:sp>
        <p:nvSpPr>
          <p:cNvPr id="8" name="Footer Placeholder 7">
            <a:extLst>
              <a:ext uri="{FF2B5EF4-FFF2-40B4-BE49-F238E27FC236}">
                <a16:creationId xmlns:a16="http://schemas.microsoft.com/office/drawing/2014/main" id="{70658450-DC86-ECF6-E158-15C51BA7BE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BE1E40-9707-E1B9-B3DD-C4CC92475552}"/>
              </a:ext>
            </a:extLst>
          </p:cNvPr>
          <p:cNvSpPr>
            <a:spLocks noGrp="1"/>
          </p:cNvSpPr>
          <p:nvPr>
            <p:ph type="sldNum" sz="quarter" idx="12"/>
          </p:nvPr>
        </p:nvSpPr>
        <p:spPr/>
        <p:txBody>
          <a:bodyPr/>
          <a:lstStyle/>
          <a:p>
            <a:fld id="{289E0B4C-D04B-475E-8F4B-5491D2B87F8E}" type="slidenum">
              <a:rPr lang="en-GB" smtClean="0"/>
              <a:t>‹#›</a:t>
            </a:fld>
            <a:endParaRPr lang="en-GB"/>
          </a:p>
        </p:txBody>
      </p:sp>
    </p:spTree>
    <p:extLst>
      <p:ext uri="{BB962C8B-B14F-4D97-AF65-F5344CB8AC3E}">
        <p14:creationId xmlns:p14="http://schemas.microsoft.com/office/powerpoint/2010/main" val="389579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73A0-E3D6-69DE-3BE0-8BC9C8BAF2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A382229-1963-93A5-53DB-A528EA7AF501}"/>
              </a:ext>
            </a:extLst>
          </p:cNvPr>
          <p:cNvSpPr>
            <a:spLocks noGrp="1"/>
          </p:cNvSpPr>
          <p:nvPr>
            <p:ph type="dt" sz="half" idx="10"/>
          </p:nvPr>
        </p:nvSpPr>
        <p:spPr/>
        <p:txBody>
          <a:bodyPr/>
          <a:lstStyle/>
          <a:p>
            <a:fld id="{2C28F575-33AC-4CE5-BBEC-F7BBFF052A84}" type="datetimeFigureOut">
              <a:rPr lang="en-GB" smtClean="0"/>
              <a:t>02/05/2024</a:t>
            </a:fld>
            <a:endParaRPr lang="en-GB"/>
          </a:p>
        </p:txBody>
      </p:sp>
      <p:sp>
        <p:nvSpPr>
          <p:cNvPr id="4" name="Footer Placeholder 3">
            <a:extLst>
              <a:ext uri="{FF2B5EF4-FFF2-40B4-BE49-F238E27FC236}">
                <a16:creationId xmlns:a16="http://schemas.microsoft.com/office/drawing/2014/main" id="{E5B35FDD-A4FB-BE33-E077-C6DBD14D69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73FAC1-5816-13E8-A0B4-8CBC27B3DAA4}"/>
              </a:ext>
            </a:extLst>
          </p:cNvPr>
          <p:cNvSpPr>
            <a:spLocks noGrp="1"/>
          </p:cNvSpPr>
          <p:nvPr>
            <p:ph type="sldNum" sz="quarter" idx="12"/>
          </p:nvPr>
        </p:nvSpPr>
        <p:spPr/>
        <p:txBody>
          <a:bodyPr/>
          <a:lstStyle/>
          <a:p>
            <a:fld id="{289E0B4C-D04B-475E-8F4B-5491D2B87F8E}" type="slidenum">
              <a:rPr lang="en-GB" smtClean="0"/>
              <a:t>‹#›</a:t>
            </a:fld>
            <a:endParaRPr lang="en-GB"/>
          </a:p>
        </p:txBody>
      </p:sp>
    </p:spTree>
    <p:extLst>
      <p:ext uri="{BB962C8B-B14F-4D97-AF65-F5344CB8AC3E}">
        <p14:creationId xmlns:p14="http://schemas.microsoft.com/office/powerpoint/2010/main" val="305189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BB93B4-17FA-A23C-59DC-6C31FDAE8D41}"/>
              </a:ext>
            </a:extLst>
          </p:cNvPr>
          <p:cNvSpPr>
            <a:spLocks noGrp="1"/>
          </p:cNvSpPr>
          <p:nvPr>
            <p:ph type="dt" sz="half" idx="10"/>
          </p:nvPr>
        </p:nvSpPr>
        <p:spPr/>
        <p:txBody>
          <a:bodyPr/>
          <a:lstStyle/>
          <a:p>
            <a:fld id="{2C28F575-33AC-4CE5-BBEC-F7BBFF052A84}" type="datetimeFigureOut">
              <a:rPr lang="en-GB" smtClean="0"/>
              <a:t>02/05/2024</a:t>
            </a:fld>
            <a:endParaRPr lang="en-GB"/>
          </a:p>
        </p:txBody>
      </p:sp>
      <p:sp>
        <p:nvSpPr>
          <p:cNvPr id="3" name="Footer Placeholder 2">
            <a:extLst>
              <a:ext uri="{FF2B5EF4-FFF2-40B4-BE49-F238E27FC236}">
                <a16:creationId xmlns:a16="http://schemas.microsoft.com/office/drawing/2014/main" id="{9538034C-79B1-5A27-1191-0DDD1C68EF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FA80679-573B-28DC-5287-9B3186A1F9F8}"/>
              </a:ext>
            </a:extLst>
          </p:cNvPr>
          <p:cNvSpPr>
            <a:spLocks noGrp="1"/>
          </p:cNvSpPr>
          <p:nvPr>
            <p:ph type="sldNum" sz="quarter" idx="12"/>
          </p:nvPr>
        </p:nvSpPr>
        <p:spPr/>
        <p:txBody>
          <a:bodyPr/>
          <a:lstStyle/>
          <a:p>
            <a:fld id="{289E0B4C-D04B-475E-8F4B-5491D2B87F8E}" type="slidenum">
              <a:rPr lang="en-GB" smtClean="0"/>
              <a:t>‹#›</a:t>
            </a:fld>
            <a:endParaRPr lang="en-GB"/>
          </a:p>
        </p:txBody>
      </p:sp>
    </p:spTree>
    <p:extLst>
      <p:ext uri="{BB962C8B-B14F-4D97-AF65-F5344CB8AC3E}">
        <p14:creationId xmlns:p14="http://schemas.microsoft.com/office/powerpoint/2010/main" val="1644403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0B89A-B2CA-E5BB-564E-D5D174DF40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6FC750D-4BBB-980D-4D43-D1879B9A81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7C92D2D-6D0D-B976-0710-54908E7BA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217ABE-88DB-287D-0B52-A59C378AD897}"/>
              </a:ext>
            </a:extLst>
          </p:cNvPr>
          <p:cNvSpPr>
            <a:spLocks noGrp="1"/>
          </p:cNvSpPr>
          <p:nvPr>
            <p:ph type="dt" sz="half" idx="10"/>
          </p:nvPr>
        </p:nvSpPr>
        <p:spPr/>
        <p:txBody>
          <a:bodyPr/>
          <a:lstStyle/>
          <a:p>
            <a:fld id="{2C28F575-33AC-4CE5-BBEC-F7BBFF052A84}" type="datetimeFigureOut">
              <a:rPr lang="en-GB" smtClean="0"/>
              <a:t>02/05/2024</a:t>
            </a:fld>
            <a:endParaRPr lang="en-GB"/>
          </a:p>
        </p:txBody>
      </p:sp>
      <p:sp>
        <p:nvSpPr>
          <p:cNvPr id="6" name="Footer Placeholder 5">
            <a:extLst>
              <a:ext uri="{FF2B5EF4-FFF2-40B4-BE49-F238E27FC236}">
                <a16:creationId xmlns:a16="http://schemas.microsoft.com/office/drawing/2014/main" id="{EEF96AEF-6505-DDB1-90D9-62ADF973AF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5FA67A-EBCD-2941-6526-9797F413321F}"/>
              </a:ext>
            </a:extLst>
          </p:cNvPr>
          <p:cNvSpPr>
            <a:spLocks noGrp="1"/>
          </p:cNvSpPr>
          <p:nvPr>
            <p:ph type="sldNum" sz="quarter" idx="12"/>
          </p:nvPr>
        </p:nvSpPr>
        <p:spPr/>
        <p:txBody>
          <a:bodyPr/>
          <a:lstStyle/>
          <a:p>
            <a:fld id="{289E0B4C-D04B-475E-8F4B-5491D2B87F8E}" type="slidenum">
              <a:rPr lang="en-GB" smtClean="0"/>
              <a:t>‹#›</a:t>
            </a:fld>
            <a:endParaRPr lang="en-GB"/>
          </a:p>
        </p:txBody>
      </p:sp>
    </p:spTree>
    <p:extLst>
      <p:ext uri="{BB962C8B-B14F-4D97-AF65-F5344CB8AC3E}">
        <p14:creationId xmlns:p14="http://schemas.microsoft.com/office/powerpoint/2010/main" val="198279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D2E6-0E94-8948-D0FB-4036783E8F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F9C834-E9FD-DB1A-31FB-8670F422E9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99F0FFE-80AC-C7A7-6B50-9A5407A7E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3E8F49-C833-5375-5842-3D7AF4D51B80}"/>
              </a:ext>
            </a:extLst>
          </p:cNvPr>
          <p:cNvSpPr>
            <a:spLocks noGrp="1"/>
          </p:cNvSpPr>
          <p:nvPr>
            <p:ph type="dt" sz="half" idx="10"/>
          </p:nvPr>
        </p:nvSpPr>
        <p:spPr/>
        <p:txBody>
          <a:bodyPr/>
          <a:lstStyle/>
          <a:p>
            <a:fld id="{2C28F575-33AC-4CE5-BBEC-F7BBFF052A84}" type="datetimeFigureOut">
              <a:rPr lang="en-GB" smtClean="0"/>
              <a:t>02/05/2024</a:t>
            </a:fld>
            <a:endParaRPr lang="en-GB"/>
          </a:p>
        </p:txBody>
      </p:sp>
      <p:sp>
        <p:nvSpPr>
          <p:cNvPr id="6" name="Footer Placeholder 5">
            <a:extLst>
              <a:ext uri="{FF2B5EF4-FFF2-40B4-BE49-F238E27FC236}">
                <a16:creationId xmlns:a16="http://schemas.microsoft.com/office/drawing/2014/main" id="{BC08F86D-1537-25EA-2D31-353C4DE742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9722BD-1E75-46C6-5C57-5D1759EAD8AF}"/>
              </a:ext>
            </a:extLst>
          </p:cNvPr>
          <p:cNvSpPr>
            <a:spLocks noGrp="1"/>
          </p:cNvSpPr>
          <p:nvPr>
            <p:ph type="sldNum" sz="quarter" idx="12"/>
          </p:nvPr>
        </p:nvSpPr>
        <p:spPr/>
        <p:txBody>
          <a:bodyPr/>
          <a:lstStyle/>
          <a:p>
            <a:fld id="{289E0B4C-D04B-475E-8F4B-5491D2B87F8E}" type="slidenum">
              <a:rPr lang="en-GB" smtClean="0"/>
              <a:t>‹#›</a:t>
            </a:fld>
            <a:endParaRPr lang="en-GB"/>
          </a:p>
        </p:txBody>
      </p:sp>
    </p:spTree>
    <p:extLst>
      <p:ext uri="{BB962C8B-B14F-4D97-AF65-F5344CB8AC3E}">
        <p14:creationId xmlns:p14="http://schemas.microsoft.com/office/powerpoint/2010/main" val="259798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1.xml"/><Relationship Id="rId7" Type="http://schemas.openxmlformats.org/officeDocument/2006/relationships/oleObject" Target="../embeddings/oleObject1.bin"/><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ags" Target="../tags/tag1.xml"/><Relationship Id="rId5"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heme" Target="../theme/theme4.xml"/><Relationship Id="rId1" Type="http://schemas.openxmlformats.org/officeDocument/2006/relationships/slideLayout" Target="../slideLayouts/slideLayout33.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5.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7645AB-1003-34F5-9E20-55ED919873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4360CD-5CA5-DC72-706E-B4FEBC7131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F45CE4-961F-0C59-6D5A-899612C15C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8F575-33AC-4CE5-BBEC-F7BBFF052A84}" type="datetimeFigureOut">
              <a:rPr lang="en-GB" smtClean="0"/>
              <a:t>02/05/2024</a:t>
            </a:fld>
            <a:endParaRPr lang="en-GB"/>
          </a:p>
        </p:txBody>
      </p:sp>
      <p:sp>
        <p:nvSpPr>
          <p:cNvPr id="5" name="Footer Placeholder 4">
            <a:extLst>
              <a:ext uri="{FF2B5EF4-FFF2-40B4-BE49-F238E27FC236}">
                <a16:creationId xmlns:a16="http://schemas.microsoft.com/office/drawing/2014/main" id="{669E19BC-21CF-0C1E-1A74-6EE0552AFB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61BD5BB-261A-01E9-70E2-74BA982DAC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E0B4C-D04B-475E-8F4B-5491D2B87F8E}" type="slidenum">
              <a:rPr lang="en-GB" smtClean="0"/>
              <a:t>‹#›</a:t>
            </a:fld>
            <a:endParaRPr lang="en-GB"/>
          </a:p>
        </p:txBody>
      </p:sp>
    </p:spTree>
    <p:extLst>
      <p:ext uri="{BB962C8B-B14F-4D97-AF65-F5344CB8AC3E}">
        <p14:creationId xmlns:p14="http://schemas.microsoft.com/office/powerpoint/2010/main" val="362491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B79D455-2271-4164-ADFE-B8902D4A2ADD}" type="datetimeFigureOut">
              <a:rPr lang="en-GB" smtClean="0"/>
              <a:t>02/05/2024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38D8133-A3BF-4A17-8382-FDCAC41AFC4D}" type="slidenum">
              <a:rPr lang="en-GB" smtClean="0"/>
              <a:t>‹#›</a:t>
            </a:fld>
            <a:endParaRPr lang="en-GB"/>
          </a:p>
        </p:txBody>
      </p:sp>
    </p:spTree>
    <p:extLst>
      <p:ext uri="{BB962C8B-B14F-4D97-AF65-F5344CB8AC3E}">
        <p14:creationId xmlns:p14="http://schemas.microsoft.com/office/powerpoint/2010/main" val="23529781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6"/>
            </p:custDataLst>
          </p:nvPr>
        </p:nvGraphicFramePr>
        <p:xfrm>
          <a:off x="1975" y="1597"/>
          <a:ext cx="1953" cy="1587"/>
        </p:xfrm>
        <a:graphic>
          <a:graphicData uri="http://schemas.openxmlformats.org/presentationml/2006/ole">
            <mc:AlternateContent xmlns:mc="http://schemas.openxmlformats.org/markup-compatibility/2006">
              <mc:Choice xmlns:v="urn:schemas-microsoft-com:vml" Requires="v">
                <p:oleObj name="think-cell Slide" r:id="rId7" imgW="360" imgH="360" progId="TCLayout.ActiveDocument.1">
                  <p:embed/>
                </p:oleObj>
              </mc:Choice>
              <mc:Fallback>
                <p:oleObj name="think-cell Slide" r:id="rId7" imgW="360" imgH="360" progId="TCLayout.ActiveDocument.1">
                  <p:embed/>
                  <p:pic>
                    <p:nvPicPr>
                      <p:cNvPr id="16" name="Object 15"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5" y="1597"/>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579987" y="163513"/>
            <a:ext cx="9863870" cy="831850"/>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p>
            <a:pPr lvl="0"/>
            <a:r>
              <a:rPr lang="en-GB"/>
              <a:t>Slide title</a:t>
            </a:r>
          </a:p>
        </p:txBody>
      </p:sp>
      <p:sp>
        <p:nvSpPr>
          <p:cNvPr id="1034" name="Rectangle 10"/>
          <p:cNvSpPr>
            <a:spLocks noGrp="1" noChangeArrowheads="1"/>
          </p:cNvSpPr>
          <p:nvPr>
            <p:ph type="body" idx="1"/>
          </p:nvPr>
        </p:nvSpPr>
        <p:spPr bwMode="auto">
          <a:xfrm>
            <a:off x="579968" y="1509714"/>
            <a:ext cx="11032066"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t>Body text</a:t>
            </a:r>
          </a:p>
          <a:p>
            <a:pPr lvl="1"/>
            <a:r>
              <a:rPr lang="en-GB"/>
              <a:t>First level</a:t>
            </a:r>
          </a:p>
          <a:p>
            <a:pPr lvl="2"/>
            <a:r>
              <a:rPr lang="en-GB"/>
              <a:t>Second level</a:t>
            </a:r>
          </a:p>
          <a:p>
            <a:pPr lvl="3"/>
            <a:r>
              <a:rPr lang="en-GB"/>
              <a:t>Third level</a:t>
            </a:r>
          </a:p>
          <a:p>
            <a:pPr lvl="4"/>
            <a:r>
              <a:rPr lang="en-GB"/>
              <a:t>Quotation level</a:t>
            </a:r>
          </a:p>
        </p:txBody>
      </p:sp>
      <p:sp>
        <p:nvSpPr>
          <p:cNvPr id="1036" name="Text Box 12"/>
          <p:cNvSpPr txBox="1">
            <a:spLocks noChangeArrowheads="1"/>
          </p:cNvSpPr>
          <p:nvPr/>
        </p:nvSpPr>
        <p:spPr bwMode="auto">
          <a:xfrm>
            <a:off x="11385552" y="6675438"/>
            <a:ext cx="234949" cy="131762"/>
          </a:xfrm>
          <a:prstGeom prst="rect">
            <a:avLst/>
          </a:prstGeom>
          <a:noFill/>
          <a:ln w="9525" algn="ctr">
            <a:noFill/>
            <a:miter lim="800000"/>
            <a:headEnd/>
            <a:tailEnd/>
          </a:ln>
          <a:effectLst/>
        </p:spPr>
        <p:txBody>
          <a:bodyPr wrap="none" lIns="0" tIns="0" rIns="0" bIns="0"/>
          <a:lstStyle/>
          <a:p>
            <a:pPr algn="r" defTabSz="615477">
              <a:spcBef>
                <a:spcPct val="0"/>
              </a:spcBef>
            </a:pPr>
            <a:endParaRPr lang="en-GB" sz="623">
              <a:solidFill>
                <a:schemeClr val="tx2"/>
              </a:solidFill>
              <a:latin typeface="+mn-lt"/>
            </a:endParaRPr>
          </a:p>
        </p:txBody>
      </p:sp>
      <p:sp>
        <p:nvSpPr>
          <p:cNvPr id="15" name="TextBox 14">
            <a:extLst>
              <a:ext uri="{FF2B5EF4-FFF2-40B4-BE49-F238E27FC236}">
                <a16:creationId xmlns:a16="http://schemas.microsoft.com/office/drawing/2014/main" id="{39D5E7F0-D795-46C4-8AAF-F72F6CFA3AF5}"/>
              </a:ext>
            </a:extLst>
          </p:cNvPr>
          <p:cNvSpPr txBox="1"/>
          <p:nvPr userDrawn="1"/>
        </p:nvSpPr>
        <p:spPr>
          <a:xfrm>
            <a:off x="371654" y="6419190"/>
            <a:ext cx="796753" cy="276999"/>
          </a:xfrm>
          <a:prstGeom prst="rect">
            <a:avLst/>
          </a:prstGeom>
          <a:noFill/>
        </p:spPr>
        <p:txBody>
          <a:bodyPr wrap="square" rtlCol="0">
            <a:spAutoFit/>
          </a:bodyPr>
          <a:lstStyle/>
          <a:p>
            <a:pPr algn="l" fontAlgn="auto"/>
            <a:fld id="{34F92BC6-D7C3-584B-87F2-0B845776A5AD}" type="slidenum">
              <a:rPr lang="en-US" sz="1200" smtClean="0">
                <a:solidFill>
                  <a:srgbClr val="768692">
                    <a:lumMod val="60000"/>
                    <a:lumOff val="40000"/>
                  </a:srgbClr>
                </a:solidFill>
                <a:cs typeface="Arial" panose="020B0604020202020204" pitchFamily="34" charset="0"/>
              </a:rPr>
              <a:pPr algn="l" fontAlgn="auto"/>
              <a:t>‹#›</a:t>
            </a:fld>
            <a:r>
              <a:rPr lang="en-US" sz="1200">
                <a:solidFill>
                  <a:srgbClr val="005EB8"/>
                </a:solidFill>
                <a:cs typeface="Arial" panose="020B0604020202020204" pitchFamily="34" charset="0"/>
              </a:rPr>
              <a:t> I</a:t>
            </a:r>
          </a:p>
        </p:txBody>
      </p:sp>
      <p:sp>
        <p:nvSpPr>
          <p:cNvPr id="17" name="Rectangle 16">
            <a:extLst>
              <a:ext uri="{FF2B5EF4-FFF2-40B4-BE49-F238E27FC236}">
                <a16:creationId xmlns:a16="http://schemas.microsoft.com/office/drawing/2014/main" id="{ACBB73FE-386C-44D4-854F-390E6EA3FCB4}"/>
              </a:ext>
            </a:extLst>
          </p:cNvPr>
          <p:cNvSpPr/>
          <p:nvPr userDrawn="1"/>
        </p:nvSpPr>
        <p:spPr bwMode="auto">
          <a:xfrm>
            <a:off x="848546" y="6398440"/>
            <a:ext cx="4489017" cy="3184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74295" tIns="74295" rIns="74295" bIns="74295" numCol="1" rtlCol="0" anchor="ctr" anchorCtr="0" compatLnSpc="1">
            <a:prstTxWarp prst="textNoShape">
              <a:avLst/>
            </a:prstTxWarp>
            <a:noAutofit/>
          </a:bodyPr>
          <a:lstStyle/>
          <a:p>
            <a:pPr algn="l" defTabSz="722313"/>
            <a:r>
              <a:rPr lang="en-GB" sz="1200">
                <a:solidFill>
                  <a:schemeClr val="bg1">
                    <a:lumMod val="65000"/>
                  </a:schemeClr>
                </a:solidFill>
              </a:rPr>
              <a:t>24/25 Cancer Alliance Planning Pack</a:t>
            </a:r>
            <a:endParaRPr lang="en-GB" sz="1200">
              <a:solidFill>
                <a:schemeClr val="bg1">
                  <a:lumMod val="65000"/>
                </a:schemeClr>
              </a:solidFill>
              <a:cs typeface="Arial"/>
            </a:endParaRPr>
          </a:p>
        </p:txBody>
      </p:sp>
      <p:cxnSp>
        <p:nvCxnSpPr>
          <p:cNvPr id="2" name="Straight Connector 1">
            <a:extLst>
              <a:ext uri="{FF2B5EF4-FFF2-40B4-BE49-F238E27FC236}">
                <a16:creationId xmlns:a16="http://schemas.microsoft.com/office/drawing/2014/main" id="{645709E1-C2AA-AE8C-E607-BF44A516BB6D}"/>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1658CDAC-CDAD-F539-C6C3-873D8E835D24}"/>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6946498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xStyles>
    <p:titleStyle>
      <a:lvl1pPr algn="l" defTabSz="615477" rtl="0" eaLnBrk="1" fontAlgn="base" hangingPunct="1">
        <a:spcBef>
          <a:spcPct val="0"/>
        </a:spcBef>
        <a:spcAft>
          <a:spcPct val="0"/>
        </a:spcAft>
        <a:defRPr sz="1661" b="1">
          <a:solidFill>
            <a:schemeClr val="tx2"/>
          </a:solidFill>
          <a:latin typeface="+mj-lt"/>
          <a:ea typeface="+mj-ea"/>
          <a:cs typeface="+mj-cs"/>
        </a:defRPr>
      </a:lvl1pPr>
      <a:lvl2pPr algn="l" defTabSz="615477" rtl="0" eaLnBrk="1" fontAlgn="base" hangingPunct="1">
        <a:spcBef>
          <a:spcPct val="0"/>
        </a:spcBef>
        <a:spcAft>
          <a:spcPct val="0"/>
        </a:spcAft>
        <a:defRPr sz="1661" b="1">
          <a:solidFill>
            <a:schemeClr val="tx2"/>
          </a:solidFill>
          <a:latin typeface="Trebuchet MS" pitchFamily="34" charset="0"/>
          <a:cs typeface="Arial" charset="0"/>
        </a:defRPr>
      </a:lvl2pPr>
      <a:lvl3pPr algn="l" defTabSz="615477" rtl="0" eaLnBrk="1" fontAlgn="base" hangingPunct="1">
        <a:spcBef>
          <a:spcPct val="0"/>
        </a:spcBef>
        <a:spcAft>
          <a:spcPct val="0"/>
        </a:spcAft>
        <a:defRPr sz="1661" b="1">
          <a:solidFill>
            <a:schemeClr val="tx2"/>
          </a:solidFill>
          <a:latin typeface="Trebuchet MS" pitchFamily="34" charset="0"/>
          <a:cs typeface="Arial" charset="0"/>
        </a:defRPr>
      </a:lvl3pPr>
      <a:lvl4pPr algn="l" defTabSz="615477" rtl="0" eaLnBrk="1" fontAlgn="base" hangingPunct="1">
        <a:spcBef>
          <a:spcPct val="0"/>
        </a:spcBef>
        <a:spcAft>
          <a:spcPct val="0"/>
        </a:spcAft>
        <a:defRPr sz="1661" b="1">
          <a:solidFill>
            <a:schemeClr val="tx2"/>
          </a:solidFill>
          <a:latin typeface="Trebuchet MS" pitchFamily="34" charset="0"/>
          <a:cs typeface="Arial" charset="0"/>
        </a:defRPr>
      </a:lvl4pPr>
      <a:lvl5pPr algn="l" defTabSz="615477" rtl="0" eaLnBrk="1" fontAlgn="base" hangingPunct="1">
        <a:spcBef>
          <a:spcPct val="0"/>
        </a:spcBef>
        <a:spcAft>
          <a:spcPct val="0"/>
        </a:spcAft>
        <a:defRPr sz="1661" b="1">
          <a:solidFill>
            <a:schemeClr val="tx2"/>
          </a:solidFill>
          <a:latin typeface="Trebuchet MS" pitchFamily="34" charset="0"/>
          <a:cs typeface="Arial" charset="0"/>
        </a:defRPr>
      </a:lvl5pPr>
      <a:lvl6pPr marL="316531" algn="l" defTabSz="615477" rtl="0" eaLnBrk="1" fontAlgn="base" hangingPunct="1">
        <a:spcBef>
          <a:spcPct val="0"/>
        </a:spcBef>
        <a:spcAft>
          <a:spcPct val="0"/>
        </a:spcAft>
        <a:defRPr sz="1661" b="1">
          <a:solidFill>
            <a:schemeClr val="tx2"/>
          </a:solidFill>
          <a:latin typeface="Trebuchet MS" pitchFamily="34" charset="0"/>
          <a:cs typeface="Arial" charset="0"/>
        </a:defRPr>
      </a:lvl6pPr>
      <a:lvl7pPr marL="633062" algn="l" defTabSz="615477" rtl="0" eaLnBrk="1" fontAlgn="base" hangingPunct="1">
        <a:spcBef>
          <a:spcPct val="0"/>
        </a:spcBef>
        <a:spcAft>
          <a:spcPct val="0"/>
        </a:spcAft>
        <a:defRPr sz="1661" b="1">
          <a:solidFill>
            <a:schemeClr val="tx2"/>
          </a:solidFill>
          <a:latin typeface="Trebuchet MS" pitchFamily="34" charset="0"/>
          <a:cs typeface="Arial" charset="0"/>
        </a:defRPr>
      </a:lvl7pPr>
      <a:lvl8pPr marL="949593" algn="l" defTabSz="615477" rtl="0" eaLnBrk="1" fontAlgn="base" hangingPunct="1">
        <a:spcBef>
          <a:spcPct val="0"/>
        </a:spcBef>
        <a:spcAft>
          <a:spcPct val="0"/>
        </a:spcAft>
        <a:defRPr sz="1661" b="1">
          <a:solidFill>
            <a:schemeClr val="tx2"/>
          </a:solidFill>
          <a:latin typeface="Trebuchet MS" pitchFamily="34" charset="0"/>
          <a:cs typeface="Arial" charset="0"/>
        </a:defRPr>
      </a:lvl8pPr>
      <a:lvl9pPr marL="1266124" algn="l" defTabSz="615477" rtl="0" eaLnBrk="1" fontAlgn="base" hangingPunct="1">
        <a:spcBef>
          <a:spcPct val="0"/>
        </a:spcBef>
        <a:spcAft>
          <a:spcPct val="0"/>
        </a:spcAft>
        <a:defRPr sz="1661" b="1">
          <a:solidFill>
            <a:schemeClr val="tx2"/>
          </a:solidFill>
          <a:latin typeface="Trebuchet MS" pitchFamily="34" charset="0"/>
          <a:cs typeface="Arial" charset="0"/>
        </a:defRPr>
      </a:lvl9pPr>
    </p:titleStyle>
    <p:bodyStyle>
      <a:lvl1pPr algn="l" defTabSz="615477" rtl="0" eaLnBrk="1" fontAlgn="base" hangingPunct="1">
        <a:spcBef>
          <a:spcPct val="20000"/>
        </a:spcBef>
        <a:spcAft>
          <a:spcPct val="0"/>
        </a:spcAft>
        <a:defRPr sz="1108" b="1">
          <a:solidFill>
            <a:schemeClr val="tx1"/>
          </a:solidFill>
          <a:latin typeface="+mn-lt"/>
          <a:ea typeface="+mn-ea"/>
          <a:cs typeface="+mn-cs"/>
        </a:defRPr>
      </a:lvl1pPr>
      <a:lvl2pPr marL="307739" indent="-153869" algn="l" defTabSz="615477" rtl="0" eaLnBrk="1" fontAlgn="base" hangingPunct="1">
        <a:spcBef>
          <a:spcPct val="20000"/>
        </a:spcBef>
        <a:spcAft>
          <a:spcPct val="0"/>
        </a:spcAft>
        <a:buClrTx/>
        <a:buChar char="•"/>
        <a:defRPr sz="1108">
          <a:solidFill>
            <a:schemeClr val="tx1"/>
          </a:solidFill>
          <a:latin typeface="+mn-lt"/>
          <a:cs typeface="+mn-cs"/>
        </a:defRPr>
      </a:lvl2pPr>
      <a:lvl3pPr marL="615477" indent="-153869" algn="l" defTabSz="615477" rtl="0" eaLnBrk="1" fontAlgn="base" hangingPunct="1">
        <a:spcBef>
          <a:spcPct val="20000"/>
        </a:spcBef>
        <a:spcAft>
          <a:spcPct val="0"/>
        </a:spcAft>
        <a:buClrTx/>
        <a:buFont typeface="Arial" panose="020B0604020202020204" pitchFamily="34" charset="0"/>
        <a:buChar char="•"/>
        <a:defRPr sz="1108">
          <a:solidFill>
            <a:schemeClr val="tx1"/>
          </a:solidFill>
          <a:latin typeface="+mn-lt"/>
          <a:cs typeface="+mn-cs"/>
        </a:defRPr>
      </a:lvl3pPr>
      <a:lvl4pPr marL="926513" indent="-157167" algn="l" defTabSz="615477" rtl="0" eaLnBrk="1" fontAlgn="base" hangingPunct="1">
        <a:spcBef>
          <a:spcPct val="20000"/>
        </a:spcBef>
        <a:spcAft>
          <a:spcPct val="0"/>
        </a:spcAft>
        <a:buClrTx/>
        <a:buFont typeface="Trebuchet MS" pitchFamily="34" charset="0"/>
        <a:buChar char="–"/>
        <a:defRPr sz="1108">
          <a:solidFill>
            <a:schemeClr val="tx1"/>
          </a:solidFill>
          <a:latin typeface="+mn-lt"/>
          <a:cs typeface="+mn-cs"/>
        </a:defRPr>
      </a:lvl4pPr>
      <a:lvl5pPr marL="1383725" indent="-152771" algn="l" defTabSz="615477" rtl="0" eaLnBrk="1" fontAlgn="base" hangingPunct="1">
        <a:spcBef>
          <a:spcPct val="20000"/>
        </a:spcBef>
        <a:spcAft>
          <a:spcPct val="0"/>
        </a:spcAft>
        <a:buClrTx/>
        <a:buFont typeface="Trebuchet MS" pitchFamily="34" charset="0"/>
        <a:buChar char="–"/>
        <a:defRPr sz="1108">
          <a:solidFill>
            <a:schemeClr val="tx1"/>
          </a:solidFill>
          <a:latin typeface="+mn-lt"/>
          <a:cs typeface="+mn-cs"/>
        </a:defRPr>
      </a:lvl5pPr>
      <a:lvl6pPr marL="1700255" indent="-152771" algn="l" defTabSz="615477" rtl="0" eaLnBrk="1" fontAlgn="base" hangingPunct="1">
        <a:spcBef>
          <a:spcPct val="20000"/>
        </a:spcBef>
        <a:spcAft>
          <a:spcPct val="0"/>
        </a:spcAft>
        <a:buClr>
          <a:schemeClr val="tx2"/>
        </a:buClr>
        <a:buFont typeface="Trebuchet MS" pitchFamily="34" charset="0"/>
        <a:buChar char="–"/>
        <a:defRPr sz="1108">
          <a:solidFill>
            <a:schemeClr val="tx1"/>
          </a:solidFill>
          <a:latin typeface="+mn-lt"/>
          <a:cs typeface="+mn-cs"/>
        </a:defRPr>
      </a:lvl6pPr>
      <a:lvl7pPr marL="2016786" indent="-152771" algn="l" defTabSz="615477" rtl="0" eaLnBrk="1" fontAlgn="base" hangingPunct="1">
        <a:spcBef>
          <a:spcPct val="20000"/>
        </a:spcBef>
        <a:spcAft>
          <a:spcPct val="0"/>
        </a:spcAft>
        <a:buClr>
          <a:schemeClr val="tx2"/>
        </a:buClr>
        <a:buFont typeface="Trebuchet MS" pitchFamily="34" charset="0"/>
        <a:buChar char="–"/>
        <a:defRPr sz="1108">
          <a:solidFill>
            <a:schemeClr val="tx1"/>
          </a:solidFill>
          <a:latin typeface="+mn-lt"/>
          <a:cs typeface="+mn-cs"/>
        </a:defRPr>
      </a:lvl7pPr>
      <a:lvl8pPr marL="2333318" indent="-152771" algn="l" defTabSz="615477" rtl="0" eaLnBrk="1" fontAlgn="base" hangingPunct="1">
        <a:spcBef>
          <a:spcPct val="20000"/>
        </a:spcBef>
        <a:spcAft>
          <a:spcPct val="0"/>
        </a:spcAft>
        <a:buClr>
          <a:schemeClr val="tx2"/>
        </a:buClr>
        <a:buFont typeface="Trebuchet MS" pitchFamily="34" charset="0"/>
        <a:buChar char="–"/>
        <a:defRPr sz="1108">
          <a:solidFill>
            <a:schemeClr val="tx1"/>
          </a:solidFill>
          <a:latin typeface="+mn-lt"/>
          <a:cs typeface="+mn-cs"/>
        </a:defRPr>
      </a:lvl8pPr>
      <a:lvl9pPr marL="2649848" indent="-152771" algn="l" defTabSz="615477" rtl="0" eaLnBrk="1" fontAlgn="base" hangingPunct="1">
        <a:spcBef>
          <a:spcPct val="20000"/>
        </a:spcBef>
        <a:spcAft>
          <a:spcPct val="0"/>
        </a:spcAft>
        <a:buClr>
          <a:schemeClr val="tx2"/>
        </a:buClr>
        <a:buFont typeface="Trebuchet MS" pitchFamily="34" charset="0"/>
        <a:buChar char="–"/>
        <a:defRPr sz="1108">
          <a:solidFill>
            <a:schemeClr val="tx1"/>
          </a:solidFill>
          <a:latin typeface="+mn-lt"/>
          <a:cs typeface="+mn-cs"/>
        </a:defRPr>
      </a:lvl9pPr>
    </p:bodyStyle>
    <p:otherStyle>
      <a:defPPr>
        <a:defRPr lang="en-US"/>
      </a:defPPr>
      <a:lvl1pPr marL="0" algn="l" defTabSz="633062" rtl="0" eaLnBrk="1" latinLnBrk="0" hangingPunct="1">
        <a:defRPr sz="1247" kern="1200">
          <a:solidFill>
            <a:schemeClr val="tx1"/>
          </a:solidFill>
          <a:latin typeface="+mn-lt"/>
          <a:ea typeface="+mn-ea"/>
          <a:cs typeface="+mn-cs"/>
        </a:defRPr>
      </a:lvl1pPr>
      <a:lvl2pPr marL="316531" algn="l" defTabSz="633062" rtl="0" eaLnBrk="1" latinLnBrk="0" hangingPunct="1">
        <a:defRPr sz="1247" kern="1200">
          <a:solidFill>
            <a:schemeClr val="tx1"/>
          </a:solidFill>
          <a:latin typeface="+mn-lt"/>
          <a:ea typeface="+mn-ea"/>
          <a:cs typeface="+mn-cs"/>
        </a:defRPr>
      </a:lvl2pPr>
      <a:lvl3pPr marL="633062" algn="l" defTabSz="633062" rtl="0" eaLnBrk="1" latinLnBrk="0" hangingPunct="1">
        <a:defRPr sz="1247" kern="1200">
          <a:solidFill>
            <a:schemeClr val="tx1"/>
          </a:solidFill>
          <a:latin typeface="+mn-lt"/>
          <a:ea typeface="+mn-ea"/>
          <a:cs typeface="+mn-cs"/>
        </a:defRPr>
      </a:lvl3pPr>
      <a:lvl4pPr marL="949593" algn="l" defTabSz="633062" rtl="0" eaLnBrk="1" latinLnBrk="0" hangingPunct="1">
        <a:defRPr sz="1247" kern="1200">
          <a:solidFill>
            <a:schemeClr val="tx1"/>
          </a:solidFill>
          <a:latin typeface="+mn-lt"/>
          <a:ea typeface="+mn-ea"/>
          <a:cs typeface="+mn-cs"/>
        </a:defRPr>
      </a:lvl4pPr>
      <a:lvl5pPr marL="1266124" algn="l" defTabSz="633062" rtl="0" eaLnBrk="1" latinLnBrk="0" hangingPunct="1">
        <a:defRPr sz="1247" kern="1200">
          <a:solidFill>
            <a:schemeClr val="tx1"/>
          </a:solidFill>
          <a:latin typeface="+mn-lt"/>
          <a:ea typeface="+mn-ea"/>
          <a:cs typeface="+mn-cs"/>
        </a:defRPr>
      </a:lvl5pPr>
      <a:lvl6pPr marL="1582655" algn="l" defTabSz="633062" rtl="0" eaLnBrk="1" latinLnBrk="0" hangingPunct="1">
        <a:defRPr sz="1247" kern="1200">
          <a:solidFill>
            <a:schemeClr val="tx1"/>
          </a:solidFill>
          <a:latin typeface="+mn-lt"/>
          <a:ea typeface="+mn-ea"/>
          <a:cs typeface="+mn-cs"/>
        </a:defRPr>
      </a:lvl6pPr>
      <a:lvl7pPr marL="1899186" algn="l" defTabSz="633062" rtl="0" eaLnBrk="1" latinLnBrk="0" hangingPunct="1">
        <a:defRPr sz="1247" kern="1200">
          <a:solidFill>
            <a:schemeClr val="tx1"/>
          </a:solidFill>
          <a:latin typeface="+mn-lt"/>
          <a:ea typeface="+mn-ea"/>
          <a:cs typeface="+mn-cs"/>
        </a:defRPr>
      </a:lvl7pPr>
      <a:lvl8pPr marL="2215717" algn="l" defTabSz="633062" rtl="0" eaLnBrk="1" latinLnBrk="0" hangingPunct="1">
        <a:defRPr sz="1247" kern="1200">
          <a:solidFill>
            <a:schemeClr val="tx1"/>
          </a:solidFill>
          <a:latin typeface="+mn-lt"/>
          <a:ea typeface="+mn-ea"/>
          <a:cs typeface="+mn-cs"/>
        </a:defRPr>
      </a:lvl8pPr>
      <a:lvl9pPr marL="2532248" algn="l" defTabSz="633062" rtl="0" eaLnBrk="1" latinLnBrk="0" hangingPunct="1">
        <a:defRPr sz="124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3"/>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6" name="Object 1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579986" y="163513"/>
            <a:ext cx="9863870" cy="831850"/>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p>
            <a:pPr lvl="0"/>
            <a:r>
              <a:rPr lang="en-GB"/>
              <a:t>Slide title</a:t>
            </a:r>
          </a:p>
        </p:txBody>
      </p:sp>
      <p:sp>
        <p:nvSpPr>
          <p:cNvPr id="1034" name="Rectangle 10"/>
          <p:cNvSpPr>
            <a:spLocks noGrp="1" noChangeArrowheads="1"/>
          </p:cNvSpPr>
          <p:nvPr>
            <p:ph type="body" idx="1"/>
          </p:nvPr>
        </p:nvSpPr>
        <p:spPr bwMode="auto">
          <a:xfrm>
            <a:off x="579967" y="1509714"/>
            <a:ext cx="11032066"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t>Body text</a:t>
            </a:r>
          </a:p>
          <a:p>
            <a:pPr lvl="1"/>
            <a:r>
              <a:rPr lang="en-GB"/>
              <a:t>First level</a:t>
            </a:r>
          </a:p>
          <a:p>
            <a:pPr lvl="2"/>
            <a:r>
              <a:rPr lang="en-GB"/>
              <a:t>Second level</a:t>
            </a:r>
          </a:p>
          <a:p>
            <a:pPr lvl="3"/>
            <a:r>
              <a:rPr lang="en-GB"/>
              <a:t>Third level</a:t>
            </a:r>
          </a:p>
          <a:p>
            <a:pPr lvl="4"/>
            <a:r>
              <a:rPr lang="en-GB"/>
              <a:t>Quotation level</a:t>
            </a:r>
          </a:p>
        </p:txBody>
      </p:sp>
      <p:sp>
        <p:nvSpPr>
          <p:cNvPr id="1036" name="Text Box 12"/>
          <p:cNvSpPr txBox="1">
            <a:spLocks noChangeArrowheads="1"/>
          </p:cNvSpPr>
          <p:nvPr/>
        </p:nvSpPr>
        <p:spPr bwMode="auto">
          <a:xfrm>
            <a:off x="11385551" y="6675438"/>
            <a:ext cx="234949" cy="131762"/>
          </a:xfrm>
          <a:prstGeom prst="rect">
            <a:avLst/>
          </a:prstGeom>
          <a:noFill/>
          <a:ln w="9525" algn="ctr">
            <a:noFill/>
            <a:miter lim="800000"/>
            <a:headEnd/>
            <a:tailEnd/>
          </a:ln>
          <a:effectLst/>
        </p:spPr>
        <p:txBody>
          <a:bodyPr wrap="none" lIns="0" tIns="0" rIns="0" bIns="0"/>
          <a:lstStyle/>
          <a:p>
            <a:pPr algn="r" defTabSz="889000">
              <a:spcBef>
                <a:spcPct val="0"/>
              </a:spcBef>
            </a:pPr>
            <a:endParaRPr lang="en-GB" sz="900">
              <a:solidFill>
                <a:schemeClr val="tx2"/>
              </a:solidFill>
              <a:latin typeface="+mn-lt"/>
            </a:endParaRPr>
          </a:p>
        </p:txBody>
      </p:sp>
      <p:sp>
        <p:nvSpPr>
          <p:cNvPr id="8" name="TextBox 7">
            <a:extLst>
              <a:ext uri="{FF2B5EF4-FFF2-40B4-BE49-F238E27FC236}">
                <a16:creationId xmlns:a16="http://schemas.microsoft.com/office/drawing/2014/main" id="{4714BC24-2A9C-4C90-853B-5BC46A1F7FC6}"/>
              </a:ext>
            </a:extLst>
          </p:cNvPr>
          <p:cNvSpPr txBox="1"/>
          <p:nvPr userDrawn="1"/>
        </p:nvSpPr>
        <p:spPr>
          <a:xfrm>
            <a:off x="371654" y="6419190"/>
            <a:ext cx="796753" cy="276999"/>
          </a:xfrm>
          <a:prstGeom prst="rect">
            <a:avLst/>
          </a:prstGeom>
          <a:noFill/>
        </p:spPr>
        <p:txBody>
          <a:bodyPr wrap="square" rtlCol="0">
            <a:spAutoFit/>
          </a:bodyPr>
          <a:lstStyle/>
          <a:p>
            <a:pPr algn="l" fontAlgn="auto"/>
            <a:fld id="{34F92BC6-D7C3-584B-87F2-0B845776A5AD}" type="slidenum">
              <a:rPr lang="en-US" sz="1200" smtClean="0">
                <a:solidFill>
                  <a:srgbClr val="768692">
                    <a:lumMod val="60000"/>
                    <a:lumOff val="40000"/>
                  </a:srgbClr>
                </a:solidFill>
                <a:cs typeface="Arial" panose="020B0604020202020204" pitchFamily="34" charset="0"/>
              </a:rPr>
              <a:pPr algn="l" fontAlgn="auto"/>
              <a:t>‹#›</a:t>
            </a:fld>
            <a:r>
              <a:rPr lang="en-US" sz="1200">
                <a:solidFill>
                  <a:srgbClr val="005EB8"/>
                </a:solidFill>
                <a:cs typeface="Arial" panose="020B0604020202020204" pitchFamily="34" charset="0"/>
              </a:rPr>
              <a:t> I</a:t>
            </a:r>
          </a:p>
        </p:txBody>
      </p:sp>
      <p:sp>
        <p:nvSpPr>
          <p:cNvPr id="10" name="Rectangle 9">
            <a:extLst>
              <a:ext uri="{FF2B5EF4-FFF2-40B4-BE49-F238E27FC236}">
                <a16:creationId xmlns:a16="http://schemas.microsoft.com/office/drawing/2014/main" id="{A0C0A450-79A1-406B-9AA0-CB68E2C5BCF6}"/>
              </a:ext>
            </a:extLst>
          </p:cNvPr>
          <p:cNvSpPr/>
          <p:nvPr userDrawn="1"/>
        </p:nvSpPr>
        <p:spPr bwMode="auto">
          <a:xfrm>
            <a:off x="809288" y="6327666"/>
            <a:ext cx="4489017" cy="3184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74295" tIns="74295" rIns="74295" bIns="74295" numCol="1" rtlCol="0" anchor="ctr" anchorCtr="0" compatLnSpc="1">
            <a:prstTxWarp prst="textNoShape">
              <a:avLst/>
            </a:prstTxWarp>
            <a:noAutofit/>
          </a:bodyPr>
          <a:lstStyle/>
          <a:p>
            <a:pPr algn="l" defTabSz="722313"/>
            <a:r>
              <a:rPr lang="en-GB" sz="1200">
                <a:solidFill>
                  <a:schemeClr val="bg1">
                    <a:lumMod val="65000"/>
                  </a:schemeClr>
                </a:solidFill>
              </a:rPr>
              <a:t>23/24 Alliance Planning Support Pack</a:t>
            </a:r>
            <a:endParaRPr lang="en-GB" sz="1200">
              <a:solidFill>
                <a:schemeClr val="bg1">
                  <a:lumMod val="65000"/>
                </a:schemeClr>
              </a:solidFill>
              <a:cs typeface="Arial"/>
            </a:endParaRPr>
          </a:p>
        </p:txBody>
      </p:sp>
      <p:sp>
        <p:nvSpPr>
          <p:cNvPr id="14" name="Rectangle 13">
            <a:extLst>
              <a:ext uri="{FF2B5EF4-FFF2-40B4-BE49-F238E27FC236}">
                <a16:creationId xmlns:a16="http://schemas.microsoft.com/office/drawing/2014/main" id="{895554D3-EFCB-4220-823B-9CAFE49DB667}"/>
              </a:ext>
            </a:extLst>
          </p:cNvPr>
          <p:cNvSpPr/>
          <p:nvPr userDrawn="1"/>
        </p:nvSpPr>
        <p:spPr bwMode="auto">
          <a:xfrm>
            <a:off x="848546" y="6398440"/>
            <a:ext cx="4489017" cy="3184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74295" tIns="74295" rIns="74295" bIns="74295" numCol="1" rtlCol="0" anchor="ctr" anchorCtr="0" compatLnSpc="1">
            <a:prstTxWarp prst="textNoShape">
              <a:avLst/>
            </a:prstTxWarp>
            <a:noAutofit/>
          </a:bodyPr>
          <a:lstStyle/>
          <a:p>
            <a:pPr algn="l" defTabSz="722313"/>
            <a:r>
              <a:rPr lang="en-GB" sz="1200">
                <a:solidFill>
                  <a:schemeClr val="bg1">
                    <a:lumMod val="65000"/>
                  </a:schemeClr>
                </a:solidFill>
              </a:rPr>
              <a:t>24/25 Cancer Alliance Planning Pack</a:t>
            </a:r>
            <a:endParaRPr lang="en-GB" sz="1200">
              <a:solidFill>
                <a:schemeClr val="bg1">
                  <a:lumMod val="65000"/>
                </a:schemeClr>
              </a:solidFill>
              <a:cs typeface="Arial"/>
            </a:endParaRPr>
          </a:p>
        </p:txBody>
      </p:sp>
      <p:pic>
        <p:nvPicPr>
          <p:cNvPr id="2" name="Picture 1">
            <a:extLst>
              <a:ext uri="{FF2B5EF4-FFF2-40B4-BE49-F238E27FC236}">
                <a16:creationId xmlns:a16="http://schemas.microsoft.com/office/drawing/2014/main" id="{94FC4E26-797A-F1B9-09D5-F02A5B3186AC}"/>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rot="10800000">
            <a:off x="9220370" y="204989"/>
            <a:ext cx="3064672" cy="187960"/>
          </a:xfrm>
          <a:prstGeom prst="rect">
            <a:avLst/>
          </a:prstGeom>
        </p:spPr>
      </p:pic>
    </p:spTree>
    <p:extLst>
      <p:ext uri="{BB962C8B-B14F-4D97-AF65-F5344CB8AC3E}">
        <p14:creationId xmlns:p14="http://schemas.microsoft.com/office/powerpoint/2010/main" val="1401158617"/>
      </p:ext>
    </p:extLst>
  </p:cSld>
  <p:clrMap bg1="lt1" tx1="dk1" bg2="lt2" tx2="dk2" accent1="accent1" accent2="accent2" accent3="accent3" accent4="accent4" accent5="accent5" accent6="accent6" hlink="hlink" folHlink="folHlink"/>
  <p:sldLayoutIdLst>
    <p:sldLayoutId id="2147483684" r:id="rId1"/>
  </p:sldLayoutIdLst>
  <p:hf sldNum="0" hdr="0" dt="0"/>
  <p:txStyles>
    <p:titleStyle>
      <a:lvl1pPr algn="l" defTabSz="889000" rtl="0" eaLnBrk="1" fontAlgn="base" hangingPunct="1">
        <a:spcBef>
          <a:spcPct val="0"/>
        </a:spcBef>
        <a:spcAft>
          <a:spcPct val="0"/>
        </a:spcAft>
        <a:defRPr sz="2000" b="1">
          <a:solidFill>
            <a:srgbClr val="005EB8"/>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guidance/dg56" TargetMode="External"/><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hyperlink" Target="https://www.england.nhs.uk/publication/supporting-the-use-of-faecal-immunochemical-testing/" TargetMode="External"/><Relationship Id="rId5" Type="http://schemas.openxmlformats.org/officeDocument/2006/relationships/hyperlink" Target="https://www.bsg.org.uk/clinical-resource/faecal-immunochemical-testing-fit-in-patients-with-signs-or-symptoms-of-suspected-colorectal-cancer-crc-a-joint-guideline-from-the-acpgbi-and-the-bsg/" TargetMode="External"/><Relationship Id="rId4" Type="http://schemas.openxmlformats.org/officeDocument/2006/relationships/hyperlink" Target="https://www.nice.org.uk/guidance/ng12"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ngland.nhs.uk/wp-content/uploads/2023/08/PRN00654-national-cancer-waiting-times-monitoring-dataset-guidance-v12.pdf" TargetMode="External"/><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hyperlink" Target="https://future.nhs.uk/ElecCareIST/view?objectId=21286352"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lungcanceraudit.org.uk/reports/nlca-state-of-the-nation-report-2023/" TargetMode="External"/><Relationship Id="rId3" Type="http://schemas.openxmlformats.org/officeDocument/2006/relationships/hyperlink" Target="https://future.nhs.uk/canc/view?objectID=157126853" TargetMode="External"/><Relationship Id="rId7" Type="http://schemas.openxmlformats.org/officeDocument/2006/relationships/hyperlink" Target="https://future.nhs.uk/GIRFTNational/view?objectId=130557605" TargetMode="External"/><Relationship Id="rId12" Type="http://schemas.openxmlformats.org/officeDocument/2006/relationships/hyperlink" Target="https://gettingitrightfirsttime.co.uk/wp-content/uploads/2021/09/BreastSurgeryReport-Jul21p.pdf" TargetMode="External"/><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hyperlink" Target="https://future.nhs.uk/canc/view?objectID=18587600" TargetMode="External"/><Relationship Id="rId11" Type="http://schemas.openxmlformats.org/officeDocument/2006/relationships/hyperlink" Target="https://www.nabcop.org.uk/reports/nabcop-2022-annual-report/" TargetMode="External"/><Relationship Id="rId5" Type="http://schemas.openxmlformats.org/officeDocument/2006/relationships/hyperlink" Target="https://model.nhs.uk/metrics/d438fc8c-2116-45df-b39e-1f47bd17eac0?domainId=2d9cdb28-93e2-4757-95fb-7689308d8826&amp;compartmentId=d527f70f-5843-4b4c-b705-22bb16b7f4e3" TargetMode="External"/><Relationship Id="rId10" Type="http://schemas.openxmlformats.org/officeDocument/2006/relationships/hyperlink" Target="https://www.npca.org.uk/reports/?audience%5B%5D=professional" TargetMode="External"/><Relationship Id="rId4" Type="http://schemas.openxmlformats.org/officeDocument/2006/relationships/hyperlink" Target="https://future.nhs.uk/connect.ti/canc/view?objectId=157126853" TargetMode="External"/><Relationship Id="rId9" Type="http://schemas.openxmlformats.org/officeDocument/2006/relationships/hyperlink" Target="https://www.nboca.org.uk/reports-hom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ice.org.uk/guidance/dg56/chapter/committee-discussion#factors-that-could-affect-the-performance-of-fi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nice.org.uk/guidance/ng12/chapter/recommendations-on-patient-support-safety-netting-and-the-diagnostic-process#safety-nettin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www.nice.org.uk/guidance/ng12/chapter/terms-used-in-this-guideline#suspected-cancer-pathway-referral" TargetMode="External"/><Relationship Id="rId5" Type="http://schemas.openxmlformats.org/officeDocument/2006/relationships/hyperlink" Target="https://www.nhs.uk/conditions/bowel-cancer-screening/" TargetMode="External"/><Relationship Id="rId4" Type="http://schemas.openxmlformats.org/officeDocument/2006/relationships/hyperlink" Target="https://www.nice.org.uk/guidance/dg5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88458CE-802D-430F-A2CE-317BCDEE63E3}"/>
              </a:ext>
            </a:extLst>
          </p:cNvPr>
          <p:cNvGraphicFramePr>
            <a:graphicFrameLocks noGrp="1"/>
          </p:cNvGraphicFramePr>
          <p:nvPr>
            <p:extLst>
              <p:ext uri="{D42A27DB-BD31-4B8C-83A1-F6EECF244321}">
                <p14:modId xmlns:p14="http://schemas.microsoft.com/office/powerpoint/2010/main" val="600602299"/>
              </p:ext>
            </p:extLst>
          </p:nvPr>
        </p:nvGraphicFramePr>
        <p:xfrm>
          <a:off x="118054" y="795331"/>
          <a:ext cx="11955891" cy="5873003"/>
        </p:xfrm>
        <a:graphic>
          <a:graphicData uri="http://schemas.openxmlformats.org/drawingml/2006/table">
            <a:tbl>
              <a:tblPr firstRow="1" bandRow="1">
                <a:tableStyleId>{00A15C55-8517-42AA-B614-E9B94910E393}</a:tableStyleId>
              </a:tblPr>
              <a:tblGrid>
                <a:gridCol w="940740">
                  <a:extLst>
                    <a:ext uri="{9D8B030D-6E8A-4147-A177-3AD203B41FA5}">
                      <a16:colId xmlns:a16="http://schemas.microsoft.com/office/drawing/2014/main" val="129572176"/>
                    </a:ext>
                  </a:extLst>
                </a:gridCol>
                <a:gridCol w="2924499">
                  <a:extLst>
                    <a:ext uri="{9D8B030D-6E8A-4147-A177-3AD203B41FA5}">
                      <a16:colId xmlns:a16="http://schemas.microsoft.com/office/drawing/2014/main" val="830991576"/>
                    </a:ext>
                  </a:extLst>
                </a:gridCol>
                <a:gridCol w="5381037">
                  <a:extLst>
                    <a:ext uri="{9D8B030D-6E8A-4147-A177-3AD203B41FA5}">
                      <a16:colId xmlns:a16="http://schemas.microsoft.com/office/drawing/2014/main" val="430417601"/>
                    </a:ext>
                  </a:extLst>
                </a:gridCol>
                <a:gridCol w="779731">
                  <a:extLst>
                    <a:ext uri="{9D8B030D-6E8A-4147-A177-3AD203B41FA5}">
                      <a16:colId xmlns:a16="http://schemas.microsoft.com/office/drawing/2014/main" val="1134583244"/>
                    </a:ext>
                  </a:extLst>
                </a:gridCol>
                <a:gridCol w="1929884">
                  <a:extLst>
                    <a:ext uri="{9D8B030D-6E8A-4147-A177-3AD203B41FA5}">
                      <a16:colId xmlns:a16="http://schemas.microsoft.com/office/drawing/2014/main" val="1538708267"/>
                    </a:ext>
                  </a:extLst>
                </a:gridCol>
              </a:tblGrid>
              <a:tr h="6104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Deliverables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gridSpan="2">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900" b="1" i="0" u="none" strike="noStrike" kern="1200" noProof="0" dirty="0">
                          <a:solidFill>
                            <a:schemeClr val="tx1"/>
                          </a:solidFill>
                          <a:highlight>
                            <a:srgbClr val="FFFF00"/>
                          </a:highlight>
                          <a:latin typeface="+mn-lt"/>
                        </a:rPr>
                        <a:t>80% of LGI urgent suspected cancer referrals to be informed by a FIT result</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900" b="1" i="0" u="none" strike="noStrike" kern="1200" noProof="0" dirty="0">
                          <a:solidFill>
                            <a:schemeClr val="tx1"/>
                          </a:solidFill>
                          <a:highlight>
                            <a:srgbClr val="FFFF00"/>
                          </a:highlight>
                          <a:latin typeface="+mn-lt"/>
                        </a:rPr>
                        <a:t>Fewer than 20% of colonoscopies on the LGI urgent suspected cancer pathway to be performed without a FIT result available</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900" b="1" i="0" u="none" strike="noStrike" kern="1200" noProof="0" dirty="0">
                          <a:solidFill>
                            <a:schemeClr val="tx1"/>
                          </a:solidFill>
                          <a:highlight>
                            <a:srgbClr val="FFFF00"/>
                          </a:highlight>
                          <a:latin typeface="+mn-lt"/>
                        </a:rPr>
                        <a:t>Minimise the number of colonoscopies performed on the urgent suspected cancer route in patients with a FIT result &lt;10u/gm, normal full blood count and normal examination </a:t>
                      </a:r>
                    </a:p>
                    <a:p>
                      <a:pPr marL="171450" marR="0" lvl="0" indent="-171450" algn="l">
                        <a:lnSpc>
                          <a:spcPct val="100000"/>
                        </a:lnSpc>
                        <a:spcBef>
                          <a:spcPts val="0"/>
                        </a:spcBef>
                        <a:spcAft>
                          <a:spcPts val="0"/>
                        </a:spcAft>
                        <a:buClrTx/>
                        <a:buSzTx/>
                        <a:buFont typeface="Arial" panose="020B0604020202020204" pitchFamily="34" charset="0"/>
                        <a:buChar char="•"/>
                      </a:pPr>
                      <a:r>
                        <a:rPr lang="en-GB" sz="900" b="1" i="0" u="none" strike="noStrike" kern="1200" noProof="0" dirty="0">
                          <a:solidFill>
                            <a:schemeClr val="tx1"/>
                          </a:solidFill>
                          <a:latin typeface="Arial"/>
                        </a:rPr>
                        <a:t>Support expressions of interest process to select </a:t>
                      </a:r>
                      <a:r>
                        <a:rPr lang="en-GB" sz="900" b="1" i="0" u="none" strike="noStrike" kern="1200" noProof="0" dirty="0">
                          <a:solidFill>
                            <a:schemeClr val="tx1"/>
                          </a:solidFill>
                          <a:highlight>
                            <a:srgbClr val="FFFF00"/>
                          </a:highlight>
                          <a:latin typeface="Arial"/>
                        </a:rPr>
                        <a:t>pilot sites to participate in the bowel cancer screening programme FIT@80 pilot programme</a:t>
                      </a:r>
                      <a:r>
                        <a:rPr lang="en-GB" sz="900" b="1" i="0" u="none" strike="noStrike" kern="1200" noProof="0" dirty="0">
                          <a:solidFill>
                            <a:schemeClr val="tx1"/>
                          </a:solidFill>
                          <a:latin typeface="Arial"/>
                        </a:rPr>
                        <a: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900" b="1" kern="1200" noProof="0">
                          <a:solidFill>
                            <a:schemeClr val="bg1"/>
                          </a:solidFill>
                          <a:latin typeface="+mn-lt"/>
                          <a:ea typeface="+mn-ea"/>
                          <a:cs typeface="+mn-cs"/>
                        </a:rPr>
                        <a:t>Category</a:t>
                      </a:r>
                      <a:endParaRPr lang="en-US" sz="900" b="1" i="1" kern="1200" noProof="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lvl="0" algn="l">
                        <a:lnSpc>
                          <a:spcPct val="100000"/>
                        </a:lnSpc>
                        <a:spcBef>
                          <a:spcPts val="0"/>
                        </a:spcBef>
                        <a:spcAft>
                          <a:spcPts val="0"/>
                        </a:spcAft>
                        <a:buNone/>
                      </a:pPr>
                      <a:r>
                        <a:rPr lang="en-GB" sz="900" b="1" i="0" u="none" strike="noStrike" kern="0" noProof="0">
                          <a:solidFill>
                            <a:srgbClr val="000000"/>
                          </a:solidFill>
                          <a:latin typeface="Arial"/>
                        </a:rPr>
                        <a:t>4:</a:t>
                      </a:r>
                      <a:r>
                        <a:rPr lang="en-GB" sz="900" b="0" i="0" u="none" strike="noStrike" kern="0" noProof="0">
                          <a:solidFill>
                            <a:srgbClr val="000000"/>
                          </a:solidFill>
                          <a:latin typeface="Arial"/>
                        </a:rPr>
                        <a:t> Programmes targeting nationwide improvement in established service</a:t>
                      </a:r>
                      <a:endParaRPr lang="en-GB" sz="900" b="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729744629"/>
                  </a:ext>
                </a:extLst>
              </a:tr>
              <a:tr h="476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bg1"/>
                          </a:solidFill>
                        </a:rPr>
                        <a:t>Rationale: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gridSpan="4">
                  <a:txBody>
                    <a:bodyPr/>
                    <a:lstStyle/>
                    <a:p>
                      <a:pPr lvl="0">
                        <a:buNone/>
                      </a:pPr>
                      <a:r>
                        <a:rPr lang="en-GB" sz="850" b="0" i="0" u="none" strike="noStrike" kern="1200" noProof="0">
                          <a:solidFill>
                            <a:schemeClr val="tx1"/>
                          </a:solidFill>
                          <a:latin typeface="+mn-lt"/>
                        </a:rPr>
                        <a:t>FIT use within the Lower GI pathway has increased significantly throughout 2022/23 and 2023/24. However, there is still wide geographical variation in the number of referrals with a FIT and the utilisation  of endoscopy based on risk. This year will be about making sure we continue to see FIT fully implemented in line with clinical guidance across all Cancer Alliances to ensure we are fully realising the benefits of FIT, including capitalising on that progress with the first pilot reductions of the FIT screening threshold.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92847259"/>
                  </a:ext>
                </a:extLst>
              </a:tr>
              <a:tr h="1514592">
                <a:tc>
                  <a:txBody>
                    <a:bodyPr/>
                    <a:lstStyle/>
                    <a:p>
                      <a:pPr marL="0" marR="0" lvl="0" indent="0" algn="l">
                        <a:lnSpc>
                          <a:spcPct val="100000"/>
                        </a:lnSpc>
                        <a:spcBef>
                          <a:spcPts val="0"/>
                        </a:spcBef>
                        <a:spcAft>
                          <a:spcPts val="0"/>
                        </a:spcAft>
                        <a:buClr>
                          <a:srgbClr val="000000"/>
                        </a:buClr>
                        <a:buNone/>
                      </a:pPr>
                      <a:r>
                        <a:rPr lang="en-GB" sz="900" b="1" i="0" u="none" strike="noStrike" noProof="0">
                          <a:solidFill>
                            <a:schemeClr val="bg1"/>
                          </a:solidFill>
                          <a:latin typeface="Arial"/>
                        </a:rPr>
                        <a:t>Cancer Alliance role: </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gridSpan="4">
                  <a:txBody>
                    <a:bodyPr/>
                    <a:lstStyle/>
                    <a:p>
                      <a:pPr marL="171450" indent="-171450" rtl="0" fontAlgn="base">
                        <a:buFont typeface="Arial" panose="020B0604020202020204" pitchFamily="34" charset="0"/>
                        <a:buChar char="•"/>
                      </a:pPr>
                      <a:r>
                        <a:rPr lang="en-GB" sz="850" b="0" i="0" u="none" strike="noStrike" kern="1200">
                          <a:solidFill>
                            <a:schemeClr val="dk1"/>
                          </a:solidFill>
                          <a:effectLst/>
                          <a:latin typeface="+mn-lt"/>
                          <a:ea typeface="+mn-ea"/>
                          <a:cs typeface="+mn-cs"/>
                        </a:rPr>
                        <a:t>Provide programme management support and funding, where required, to fully embed FIT in line with DG56 NICE guidance in primary care, including ensuring that FIT tests are available to meet demand and that FIT results are promptly reported by pathology teams to inform referral. Resource should be focused where PCN performance is lowest as indicated by CAN02 data reports.</a:t>
                      </a:r>
                      <a:r>
                        <a:rPr lang="en-US" sz="850" b="0" i="0" kern="1200">
                          <a:solidFill>
                            <a:schemeClr val="dk1"/>
                          </a:solidFill>
                          <a:effectLst/>
                          <a:latin typeface="+mn-lt"/>
                          <a:ea typeface="+mn-ea"/>
                          <a:cs typeface="+mn-cs"/>
                        </a:rPr>
                        <a:t>​</a:t>
                      </a:r>
                    </a:p>
                    <a:p>
                      <a:pPr marL="171450" indent="-171450" rtl="0" fontAlgn="base">
                        <a:buFont typeface="Arial" panose="020B0604020202020204" pitchFamily="34" charset="0"/>
                        <a:buChar char="•"/>
                      </a:pPr>
                      <a:r>
                        <a:rPr lang="en-GB" sz="850" b="0" i="0" u="none" strike="noStrike" kern="1200">
                          <a:solidFill>
                            <a:schemeClr val="dk1"/>
                          </a:solidFill>
                          <a:effectLst/>
                          <a:latin typeface="+mn-lt"/>
                          <a:ea typeface="+mn-ea"/>
                          <a:cs typeface="+mn-cs"/>
                        </a:rPr>
                        <a:t>Ensure pathways are in place in secondary care so that only those at highest risk of colorectal cancer are referred for endoscopy and FIT negative (&lt;10) patients with no ongoing clinical concerns are removed from the LGI urgent suspected cancer pathway, making sure clinical triage pathways are updated. Resource should be focussed where hospital performance is lowest as indicated by quarterly report data. </a:t>
                      </a:r>
                      <a:r>
                        <a:rPr lang="en-US" sz="850" b="0" i="0" kern="1200">
                          <a:solidFill>
                            <a:schemeClr val="dk1"/>
                          </a:solidFill>
                          <a:effectLst/>
                          <a:latin typeface="+mn-lt"/>
                          <a:ea typeface="+mn-ea"/>
                          <a:cs typeface="+mn-cs"/>
                        </a:rPr>
                        <a:t>​</a:t>
                      </a:r>
                    </a:p>
                    <a:p>
                      <a:pPr marL="171450" indent="-171450" rtl="0" fontAlgn="base">
                        <a:buFont typeface="Arial" panose="020B0604020202020204" pitchFamily="34" charset="0"/>
                        <a:buChar char="•"/>
                      </a:pPr>
                      <a:r>
                        <a:rPr lang="en-GB" sz="850" b="0" i="0" u="none" strike="noStrike" kern="1200">
                          <a:solidFill>
                            <a:schemeClr val="dk1"/>
                          </a:solidFill>
                          <a:effectLst/>
                          <a:latin typeface="+mn-lt"/>
                          <a:ea typeface="+mn-ea"/>
                          <a:cs typeface="+mn-cs"/>
                        </a:rPr>
                        <a:t>Ensure compliance with data collection by promoting appropriate coding practices for the PCN incentive and coordinating collection and submission of quarterly report data.</a:t>
                      </a:r>
                      <a:r>
                        <a:rPr lang="en-US" sz="850" b="0" i="0" kern="1200">
                          <a:solidFill>
                            <a:schemeClr val="dk1"/>
                          </a:solidFill>
                          <a:effectLst/>
                          <a:latin typeface="+mn-lt"/>
                          <a:ea typeface="+mn-ea"/>
                          <a:cs typeface="+mn-cs"/>
                        </a:rPr>
                        <a:t>​</a:t>
                      </a:r>
                    </a:p>
                    <a:p>
                      <a:pPr marL="171450" indent="-171450" rtl="0" fontAlgn="base">
                        <a:buFont typeface="Arial" panose="020B0604020202020204" pitchFamily="34" charset="0"/>
                        <a:buChar char="•"/>
                      </a:pPr>
                      <a:r>
                        <a:rPr lang="en-GB" sz="850" b="0" i="0" u="none" strike="noStrike" kern="1200">
                          <a:solidFill>
                            <a:schemeClr val="dk1"/>
                          </a:solidFill>
                          <a:effectLst/>
                          <a:latin typeface="+mn-lt"/>
                          <a:ea typeface="+mn-ea"/>
                          <a:cs typeface="+mn-cs"/>
                        </a:rPr>
                        <a:t>Capture and report local intelligence to explain trends in data demonstrating the impact of FIT.</a:t>
                      </a:r>
                      <a:r>
                        <a:rPr lang="en-US" sz="850" b="0" i="0" kern="1200">
                          <a:solidFill>
                            <a:schemeClr val="dk1"/>
                          </a:solidFill>
                          <a:effectLst/>
                          <a:latin typeface="+mn-lt"/>
                          <a:ea typeface="+mn-ea"/>
                          <a:cs typeface="+mn-cs"/>
                        </a:rPr>
                        <a:t>​</a:t>
                      </a:r>
                    </a:p>
                    <a:p>
                      <a:pPr marL="171450" lvl="0" indent="-171450">
                        <a:buFont typeface="Arial" panose="020B0604020202020204" pitchFamily="34" charset="0"/>
                        <a:buChar char="•"/>
                      </a:pPr>
                      <a:r>
                        <a:rPr lang="en-US" sz="850" b="0" i="0" kern="1200">
                          <a:solidFill>
                            <a:schemeClr val="dk1"/>
                          </a:solidFill>
                          <a:effectLst/>
                          <a:latin typeface="+mn-lt"/>
                          <a:ea typeface="+mn-ea"/>
                          <a:cs typeface="+mn-cs"/>
                        </a:rPr>
                        <a:t>Support discussions between pathology networks and commissioners to agree FIT commissioning level required to meet demand and forecasted activity in the system.</a:t>
                      </a:r>
                    </a:p>
                    <a:p>
                      <a:pPr marL="171450" lvl="0" indent="-171450">
                        <a:buFont typeface="Arial" panose="020B0604020202020204" pitchFamily="34" charset="0"/>
                        <a:buChar char="•"/>
                      </a:pPr>
                      <a:r>
                        <a:rPr lang="en-US" sz="850" b="0" i="0" u="none" strike="noStrike" kern="1200" noProof="0">
                          <a:solidFill>
                            <a:schemeClr val="dk1"/>
                          </a:solidFill>
                          <a:effectLst/>
                        </a:rPr>
                        <a:t>Provide programme management support, and budget where required, to support all endoscopy providers to move to the most up to date National Endoscopy Database Schema, NEDi2.1, which includes a FIT data item. Only once all sites have moved to this schema will the Cancer Alliance FIT data collection be stood down</a:t>
                      </a:r>
                      <a:endParaRPr lang="en-US" sz="850" b="0" i="0" kern="1200">
                        <a:solidFill>
                          <a:schemeClr val="dk1"/>
                        </a:solidFill>
                        <a:effectLst/>
                        <a:latin typeface="+mn-lt"/>
                        <a:ea typeface="+mn-ea"/>
                        <a:cs typeface="+mn-cs"/>
                      </a:endParaRPr>
                    </a:p>
                    <a:p>
                      <a:pPr marL="171450" lvl="0" indent="-171450">
                        <a:buFont typeface="Arial" panose="020B0604020202020204" pitchFamily="34" charset="0"/>
                        <a:buChar char="•"/>
                      </a:pPr>
                      <a:r>
                        <a:rPr lang="en-GB" sz="850" b="0" i="0" u="none" strike="noStrike" kern="1200" noProof="0">
                          <a:solidFill>
                            <a:schemeClr val="tx1"/>
                          </a:solidFill>
                          <a:effectLst/>
                        </a:rPr>
                        <a:t>NHS England has agreed that in 2024/25 the NHS Bowel Cancer Screening FIT threshold will be reduced to 80ug/gm in select pilot sites alongside a comprehensive evaluation to understand the systems, workforce and delivery models that need to be in place to enable this change to be delivered sustainably which can be applied to further sites. Cancer Alliances will be asked to support the expressions of interest process for pilot sites to participate in the FIT@80 pilot programme.</a:t>
                      </a:r>
                      <a:endParaRPr lang="en-US" sz="850" b="0" i="0" kern="120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07198319"/>
                  </a:ext>
                </a:extLst>
              </a:tr>
              <a:tr h="351237">
                <a:tc>
                  <a:txBody>
                    <a:bodyPr/>
                    <a:lstStyle/>
                    <a:p>
                      <a:pPr marL="0" marR="0" lvl="0" indent="0" algn="l">
                        <a:lnSpc>
                          <a:spcPct val="100000"/>
                        </a:lnSpc>
                        <a:spcBef>
                          <a:spcPts val="0"/>
                        </a:spcBef>
                        <a:spcAft>
                          <a:spcPts val="0"/>
                        </a:spcAft>
                        <a:buClr>
                          <a:srgbClr val="000000"/>
                        </a:buClr>
                        <a:buNone/>
                      </a:pPr>
                      <a:r>
                        <a:rPr lang="en-GB" sz="900" b="1" i="0" u="none" strike="noStrike" noProof="0">
                          <a:solidFill>
                            <a:schemeClr val="bg1"/>
                          </a:solidFill>
                          <a:latin typeface="Arial"/>
                        </a:rPr>
                        <a:t>Direction of travel: </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gridSpan="4">
                  <a:txBody>
                    <a:bodyPr/>
                    <a:lstStyle/>
                    <a:p>
                      <a:pPr lvl="0" algn="l">
                        <a:lnSpc>
                          <a:spcPct val="100000"/>
                        </a:lnSpc>
                        <a:spcBef>
                          <a:spcPts val="0"/>
                        </a:spcBef>
                        <a:spcAft>
                          <a:spcPts val="0"/>
                        </a:spcAft>
                        <a:buNone/>
                      </a:pPr>
                      <a:r>
                        <a:rPr lang="en-GB" sz="850" b="0" i="0" u="none" strike="noStrike" kern="1200" noProof="0">
                          <a:solidFill>
                            <a:schemeClr val="tx1"/>
                          </a:solidFill>
                          <a:latin typeface="+mn-lt"/>
                        </a:rPr>
                        <a:t>It is expected that further research, including the Colofit study, will be published in 24/25, supporting risk stratification of patients on the Lower GI urgent suspected cancer pathway using FIT result, age, sex and blood count. Support to implement any change to referral practices will be required to ensure the benefits of FIT are fully realised. </a:t>
                      </a:r>
                      <a:endParaRPr lang="en-US"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80419916"/>
                  </a:ext>
                </a:extLst>
              </a:tr>
              <a:tr h="6104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bg1"/>
                          </a:solidFill>
                        </a:rPr>
                        <a:t>Health Inequalities:</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gridSpan="4">
                  <a:txBody>
                    <a:bodyPr/>
                    <a:lstStyle/>
                    <a:p>
                      <a:pPr marL="0" marR="0" lvl="0" indent="0" algn="l">
                        <a:lnSpc>
                          <a:spcPct val="100000"/>
                        </a:lnSpc>
                        <a:spcBef>
                          <a:spcPts val="0"/>
                        </a:spcBef>
                        <a:spcAft>
                          <a:spcPts val="0"/>
                        </a:spcAft>
                        <a:buNone/>
                      </a:pPr>
                      <a:r>
                        <a:rPr lang="en-GB" sz="850" b="0" i="0" u="none" strike="noStrike" kern="1200" baseline="0" noProof="0">
                          <a:solidFill>
                            <a:schemeClr val="tx1"/>
                          </a:solidFill>
                          <a:effectLst/>
                          <a:latin typeface="Arial"/>
                        </a:rPr>
                        <a:t>Alliances should analyse PCN IIF data to assess where concerning trends in FIT uptake may be linked to drivers of healthcare inequalities, such as deprivation and ethnicity. </a:t>
                      </a:r>
                      <a:r>
                        <a:rPr lang="en-GB" sz="850" b="0" i="0" u="none" strike="noStrike" kern="1200">
                          <a:solidFill>
                            <a:schemeClr val="tx1"/>
                          </a:solidFill>
                          <a:effectLst/>
                          <a:latin typeface="+mn-lt"/>
                          <a:ea typeface="+mn-ea"/>
                          <a:cs typeface="+mn-cs"/>
                        </a:rPr>
                        <a:t>Where there are, Alliances should work with PCNs to ensure resources and processes are put in place to address variation in uptake. Focus should be on developing patient education and safety netting approaches to follow up with those who have not returned a kit. Alliances should also look at where methods have been successfully used to increase uptake of FIT in the screening programme and make </a:t>
                      </a:r>
                      <a:r>
                        <a:rPr lang="en-GB" sz="850" b="0" i="0" u="none" strike="noStrike" kern="1200">
                          <a:solidFill>
                            <a:schemeClr val="dk1"/>
                          </a:solidFill>
                          <a:effectLst/>
                          <a:latin typeface="+mn-lt"/>
                          <a:ea typeface="+mn-ea"/>
                          <a:cs typeface="+mn-cs"/>
                        </a:rPr>
                        <a:t>sure these are applied to the symptomatic pathway where it makes sense to do so.</a:t>
                      </a:r>
                      <a:endParaRPr lang="en-GB" sz="850" b="0" i="0" u="none" strike="noStrike" kern="1200" noProof="0">
                        <a:solidFill>
                          <a:srgbClr val="FF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60190462"/>
                  </a:ext>
                </a:extLst>
              </a:tr>
              <a:tr h="620888">
                <a:tc>
                  <a:txBody>
                    <a:bodyPr/>
                    <a:lstStyle/>
                    <a:p>
                      <a:pPr lvl="0" algn="l">
                        <a:lnSpc>
                          <a:spcPct val="100000"/>
                        </a:lnSpc>
                        <a:spcBef>
                          <a:spcPts val="0"/>
                        </a:spcBef>
                        <a:spcAft>
                          <a:spcPts val="0"/>
                        </a:spcAft>
                        <a:buNone/>
                      </a:pPr>
                      <a:r>
                        <a:rPr lang="en-GB" sz="900" b="1" i="0" u="none" strike="noStrike" kern="1200" noProof="0">
                          <a:solidFill>
                            <a:schemeClr val="bg1"/>
                          </a:solidFill>
                          <a:latin typeface="Arial"/>
                        </a:rPr>
                        <a:t>Success measures:</a:t>
                      </a:r>
                      <a:endParaRPr lang="en-GB" sz="900" b="0" i="0" u="none" strike="noStrike" kern="1200" noProof="0">
                        <a:solidFill>
                          <a:schemeClr val="bg1"/>
                        </a:solidFill>
                        <a:latin typeface="Arial"/>
                      </a:endParaRPr>
                    </a:p>
                    <a:p>
                      <a:pPr lvl="0" algn="l">
                        <a:lnSpc>
                          <a:spcPct val="100000"/>
                        </a:lnSpc>
                        <a:spcBef>
                          <a:spcPts val="0"/>
                        </a:spcBef>
                        <a:spcAft>
                          <a:spcPts val="0"/>
                        </a:spcAft>
                        <a:buNone/>
                      </a:pPr>
                      <a:endParaRPr lang="en-GB" sz="900" b="1" i="0" u="none" strike="noStrike" kern="1200" noProof="0">
                        <a:solidFill>
                          <a:schemeClr val="bg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gridSpan="4">
                  <a:txBody>
                    <a:bodyPr/>
                    <a:lstStyle/>
                    <a:p>
                      <a:pPr marL="171450" marR="0" lvl="0" indent="-171450" algn="l">
                        <a:lnSpc>
                          <a:spcPct val="100000"/>
                        </a:lnSpc>
                        <a:spcBef>
                          <a:spcPts val="0"/>
                        </a:spcBef>
                        <a:spcAft>
                          <a:spcPts val="0"/>
                        </a:spcAft>
                        <a:buClr>
                          <a:srgbClr val="000000"/>
                        </a:buClr>
                        <a:buSzTx/>
                        <a:buFont typeface="Arial,Sans-Serif" panose="020B0604020202020204" pitchFamily="34" charset="0"/>
                        <a:buChar char="•"/>
                      </a:pPr>
                      <a:r>
                        <a:rPr lang="en-GB" sz="850" b="0" i="0" u="none" strike="noStrike" noProof="0">
                          <a:solidFill>
                            <a:schemeClr val="tx1"/>
                          </a:solidFill>
                          <a:latin typeface="+mn-lt"/>
                        </a:rPr>
                        <a:t>CAN-02: Percentage of lower gastrointestinal two week wait (fast track) cancer referrals accompanied by a faecal immunochemical test result against</a:t>
                      </a:r>
                      <a:r>
                        <a:rPr lang="en-GB" sz="850" b="1" i="0" u="none" strike="noStrike" noProof="0">
                          <a:solidFill>
                            <a:schemeClr val="tx1"/>
                          </a:solidFill>
                          <a:latin typeface="+mn-lt"/>
                        </a:rPr>
                        <a:t> </a:t>
                      </a:r>
                      <a:r>
                        <a:rPr lang="en-GB" sz="850" b="0" i="0" u="none" strike="noStrike" noProof="0">
                          <a:solidFill>
                            <a:schemeClr val="tx1"/>
                          </a:solidFill>
                          <a:latin typeface="+mn-lt"/>
                        </a:rPr>
                        <a:t>agreed</a:t>
                      </a:r>
                      <a:r>
                        <a:rPr lang="en-GB" sz="850" b="1" i="0" u="none" strike="noStrike" noProof="0">
                          <a:solidFill>
                            <a:schemeClr val="tx1"/>
                          </a:solidFill>
                          <a:latin typeface="+mn-lt"/>
                        </a:rPr>
                        <a:t> trajectory </a:t>
                      </a:r>
                    </a:p>
                    <a:p>
                      <a:pPr marL="171450" marR="0" lvl="0" indent="-171450" algn="l">
                        <a:lnSpc>
                          <a:spcPct val="100000"/>
                        </a:lnSpc>
                        <a:spcBef>
                          <a:spcPts val="0"/>
                        </a:spcBef>
                        <a:spcAft>
                          <a:spcPts val="0"/>
                        </a:spcAft>
                        <a:buClr>
                          <a:srgbClr val="000000"/>
                        </a:buClr>
                        <a:buSzTx/>
                        <a:buFont typeface="Arial,Sans-Serif" panose="020B0604020202020204" pitchFamily="34" charset="0"/>
                        <a:buChar char="•"/>
                      </a:pPr>
                      <a:r>
                        <a:rPr lang="en-GB" sz="850" b="1" i="0" u="none" strike="noStrike" noProof="0">
                          <a:solidFill>
                            <a:schemeClr val="tx1"/>
                          </a:solidFill>
                          <a:latin typeface="+mn-lt"/>
                        </a:rPr>
                        <a:t>Percentage of LGI FDS referrals that at clinical triage fall into the following FIT bandings: &lt;10 ug/gm; 10 – 100 ug/gm; &gt;100ug/gm; No FIT available; FIT not</a:t>
                      </a:r>
                      <a:r>
                        <a:rPr lang="en-GB" sz="850" b="0" i="0" u="none" strike="noStrike" noProof="0">
                          <a:solidFill>
                            <a:schemeClr val="tx1"/>
                          </a:solidFill>
                          <a:latin typeface="+mn-lt"/>
                        </a:rPr>
                        <a:t> </a:t>
                      </a:r>
                      <a:r>
                        <a:rPr lang="en-GB" sz="850" b="1" i="0" u="none" strike="noStrike" noProof="0">
                          <a:solidFill>
                            <a:schemeClr val="tx1"/>
                          </a:solidFill>
                          <a:latin typeface="+mn-lt"/>
                        </a:rPr>
                        <a:t>appropriate, </a:t>
                      </a:r>
                      <a:r>
                        <a:rPr lang="en-GB" sz="850" b="1"/>
                        <a:t>FIT available but no numerical value</a:t>
                      </a:r>
                      <a:endParaRPr lang="en-US" sz="850" b="1" i="0" u="none" strike="noStrike" noProof="0">
                        <a:solidFill>
                          <a:schemeClr val="tx1"/>
                        </a:solidFill>
                        <a:latin typeface="+mn-lt"/>
                      </a:endParaRPr>
                    </a:p>
                    <a:p>
                      <a:pPr marL="171450" marR="0" lvl="0" indent="-171450" algn="l">
                        <a:lnSpc>
                          <a:spcPct val="100000"/>
                        </a:lnSpc>
                        <a:spcBef>
                          <a:spcPts val="0"/>
                        </a:spcBef>
                        <a:spcAft>
                          <a:spcPts val="0"/>
                        </a:spcAft>
                        <a:buClr>
                          <a:srgbClr val="000000"/>
                        </a:buClr>
                        <a:buSzTx/>
                        <a:buFont typeface="Arial,Sans-Serif" panose="020B0604020202020204" pitchFamily="34" charset="0"/>
                        <a:buChar char="•"/>
                      </a:pPr>
                      <a:r>
                        <a:rPr lang="en-GB" sz="850" b="1" i="0" u="none" strike="noStrike" noProof="0">
                          <a:solidFill>
                            <a:schemeClr val="tx1"/>
                          </a:solidFill>
                          <a:latin typeface="+mn-lt"/>
                        </a:rPr>
                        <a:t>Percentage of colonoscopies performed on the LGI FDS pathway relative to FIT bandings: &lt;10 ug/gm (against agreed trajectory); 10 – 100 ug/gm; &gt;100ug/gm; No FIT available; FIT not appropriate, </a:t>
                      </a:r>
                      <a:r>
                        <a:rPr lang="en-GB" sz="850" b="1"/>
                        <a:t>FIT available but no numerical value</a:t>
                      </a:r>
                      <a:endParaRPr lang="en-GB" sz="850" b="1" i="1">
                        <a:solidFill>
                          <a:schemeClr val="tx1"/>
                        </a:solidFill>
                        <a:highlight>
                          <a:srgbClr val="FFFF00"/>
                        </a:highlight>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16756461"/>
                  </a:ext>
                </a:extLst>
              </a:tr>
              <a:tr h="485042">
                <a:tc>
                  <a:txBody>
                    <a:bodyPr/>
                    <a:lstStyle/>
                    <a:p>
                      <a:pPr marL="0" marR="0" lvl="0" indent="0" algn="l" rtl="0" eaLnBrk="1" fontAlgn="auto" latinLnBrk="0" hangingPunct="1">
                        <a:lnSpc>
                          <a:spcPct val="100000"/>
                        </a:lnSpc>
                        <a:spcBef>
                          <a:spcPts val="0"/>
                        </a:spcBef>
                        <a:spcAft>
                          <a:spcPts val="0"/>
                        </a:spcAft>
                        <a:buClrTx/>
                        <a:buSzTx/>
                        <a:buFontTx/>
                        <a:buNone/>
                      </a:pPr>
                      <a:r>
                        <a:rPr lang="en-GB" sz="900" b="1">
                          <a:solidFill>
                            <a:schemeClr val="bg1"/>
                          </a:solidFill>
                        </a:rPr>
                        <a:t>Use of funds: </a:t>
                      </a:r>
                    </a:p>
                    <a:p>
                      <a:pPr marL="0" marR="0" lvl="0" indent="0" algn="l" rtl="0" eaLnBrk="1" fontAlgn="auto" latinLnBrk="0" hangingPunct="1">
                        <a:lnSpc>
                          <a:spcPct val="100000"/>
                        </a:lnSpc>
                        <a:spcBef>
                          <a:spcPts val="0"/>
                        </a:spcBef>
                        <a:spcAft>
                          <a:spcPts val="0"/>
                        </a:spcAft>
                        <a:buClrTx/>
                        <a:buSzTx/>
                        <a:buFontTx/>
                        <a:buNone/>
                      </a:pPr>
                      <a:r>
                        <a:rPr lang="en-GB" sz="900" b="1" i="1">
                          <a:solidFill>
                            <a:schemeClr val="bg1"/>
                          </a:solidFill>
                        </a:rPr>
                        <a:t>Place-based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gridSpan="4">
                  <a:txBody>
                    <a:bodyPr/>
                    <a:lstStyle/>
                    <a:p>
                      <a:pPr marL="171450" lvl="0" indent="-171450" algn="l">
                        <a:lnSpc>
                          <a:spcPct val="100000"/>
                        </a:lnSpc>
                        <a:spcBef>
                          <a:spcPts val="0"/>
                        </a:spcBef>
                        <a:spcAft>
                          <a:spcPts val="0"/>
                        </a:spcAft>
                        <a:buFont typeface="Arial"/>
                        <a:buChar char="•"/>
                      </a:pPr>
                      <a:r>
                        <a:rPr lang="en-GB" sz="850" b="0" i="0" u="none" strike="noStrike" kern="1200" noProof="0">
                          <a:solidFill>
                            <a:srgbClr val="000000"/>
                          </a:solidFill>
                          <a:effectLst/>
                          <a:latin typeface="Arial"/>
                        </a:rPr>
                        <a:t>For clinical time or dedicated staffing to support implementation of NICE guidance DG56 in primary care and/or ensure FIT results are used to inform clinical triage for LGI patients in secondary care.</a:t>
                      </a:r>
                    </a:p>
                    <a:p>
                      <a:pPr marL="171450" lvl="0" indent="-171450" algn="l">
                        <a:lnSpc>
                          <a:spcPct val="100000"/>
                        </a:lnSpc>
                        <a:spcBef>
                          <a:spcPts val="0"/>
                        </a:spcBef>
                        <a:spcAft>
                          <a:spcPts val="0"/>
                        </a:spcAft>
                        <a:buClr>
                          <a:srgbClr val="000000"/>
                        </a:buClr>
                        <a:buFont typeface="Arial,Sans-Serif"/>
                        <a:buChar char="•"/>
                      </a:pPr>
                      <a:r>
                        <a:rPr lang="en-GB" sz="850" b="0" i="0" u="none" strike="noStrike" kern="1200" noProof="0">
                          <a:solidFill>
                            <a:srgbClr val="000000"/>
                          </a:solidFill>
                          <a:effectLst/>
                          <a:latin typeface="Arial"/>
                        </a:rPr>
                        <a:t>Communication and education activity to increase FIT uptake</a:t>
                      </a:r>
                      <a:endParaRPr lang="en-GB" sz="850" b="0" i="0" u="none" strike="noStrike" kern="1200" noProof="0">
                        <a:solidFill>
                          <a:srgbClr val="808080"/>
                        </a:solidFill>
                        <a:effectLst/>
                        <a:latin typeface="Arial"/>
                      </a:endParaRPr>
                    </a:p>
                    <a:p>
                      <a:pPr marL="171450" lvl="0" indent="-171450" algn="l">
                        <a:lnSpc>
                          <a:spcPct val="100000"/>
                        </a:lnSpc>
                        <a:spcBef>
                          <a:spcPts val="0"/>
                        </a:spcBef>
                        <a:spcAft>
                          <a:spcPts val="0"/>
                        </a:spcAft>
                        <a:buFont typeface="Arial"/>
                        <a:buChar char="•"/>
                      </a:pPr>
                      <a:r>
                        <a:rPr lang="en-GB" sz="850" b="0" i="0" u="none" strike="noStrike" kern="1200" noProof="0">
                          <a:solidFill>
                            <a:srgbClr val="000000"/>
                          </a:solidFill>
                          <a:effectLst/>
                        </a:rPr>
                        <a:t>Provide funding to providers to support the move to the most up to date National Endoscopy Database schema, NEDi2.1, which includes a FIT data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5147376"/>
                  </a:ext>
                </a:extLst>
              </a:tr>
              <a:tr h="25088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rPr>
                        <a:t>Relevant guidance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a:solidFill>
                            <a:schemeClr val="bg1"/>
                          </a:solidFill>
                          <a:latin typeface="+mn-lt"/>
                          <a:ea typeface="+mn-ea"/>
                          <a:cs typeface="+mn-cs"/>
                        </a:rPr>
                        <a:t>Ongoing monitoring and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36487524"/>
                  </a:ext>
                </a:extLst>
              </a:tr>
              <a:tr h="618847">
                <a:tc gridSpan="2">
                  <a:txBody>
                    <a:bodyPr/>
                    <a:lstStyle/>
                    <a:p>
                      <a:pPr marL="171450" indent="-171450">
                        <a:buClr>
                          <a:srgbClr val="000000"/>
                        </a:buClr>
                        <a:buFont typeface="Arial,Sans-Serif" panose="020B0604020202020204" pitchFamily="34" charset="0"/>
                        <a:buChar char="•"/>
                      </a:pPr>
                      <a:r>
                        <a:rPr lang="en-GB" sz="800" b="0" i="0" u="none" strike="noStrike" kern="1200" noProof="0">
                          <a:solidFill>
                            <a:schemeClr val="tx2"/>
                          </a:solidFill>
                          <a:effectLst/>
                          <a:latin typeface="Arial"/>
                          <a:hlinkClick r:id="rId3">
                            <a:extLst>
                              <a:ext uri="{A12FA001-AC4F-418D-AE19-62706E023703}">
                                <ahyp:hlinkClr xmlns:ahyp="http://schemas.microsoft.com/office/drawing/2018/hyperlinkcolor" val="tx"/>
                              </a:ext>
                            </a:extLst>
                          </a:hlinkClick>
                        </a:rPr>
                        <a:t>NICE DG56 guidance</a:t>
                      </a:r>
                      <a:endParaRPr lang="en-GB" sz="800" b="0" i="0" u="none" strike="noStrike" kern="1200" noProof="0">
                        <a:solidFill>
                          <a:schemeClr val="tx2"/>
                        </a:solidFill>
                        <a:effectLst/>
                        <a:latin typeface="Arial"/>
                      </a:endParaRPr>
                    </a:p>
                    <a:p>
                      <a:pPr marL="171450" indent="-171450">
                        <a:buClr>
                          <a:srgbClr val="000000"/>
                        </a:buClr>
                        <a:buFont typeface="Arial,Sans-Serif" panose="020B0604020202020204" pitchFamily="34" charset="0"/>
                        <a:buChar char="•"/>
                      </a:pPr>
                      <a:r>
                        <a:rPr lang="en-GB" sz="800" b="0" i="0" u="none" strike="noStrike" kern="1200" noProof="0">
                          <a:solidFill>
                            <a:schemeClr val="tx2"/>
                          </a:solidFill>
                          <a:effectLst/>
                          <a:latin typeface="Arial"/>
                          <a:hlinkClick r:id="rId4">
                            <a:extLst>
                              <a:ext uri="{A12FA001-AC4F-418D-AE19-62706E023703}">
                                <ahyp:hlinkClr xmlns:ahyp="http://schemas.microsoft.com/office/drawing/2018/hyperlinkcolor" val="tx"/>
                              </a:ext>
                            </a:extLst>
                          </a:hlinkClick>
                        </a:rPr>
                        <a:t>NICE NG12 guidance</a:t>
                      </a:r>
                      <a:endParaRPr lang="en-US" sz="800" b="0" i="0" u="none" strike="noStrike" kern="1200" noProof="0">
                        <a:solidFill>
                          <a:schemeClr val="tx2"/>
                        </a:solidFill>
                        <a:effectLst/>
                        <a:latin typeface="Arial"/>
                        <a:hlinkClick r:id="" action="ppaction://noaction">
                          <a:extLst>
                            <a:ext uri="{A12FA001-AC4F-418D-AE19-62706E023703}">
                              <ahyp:hlinkClr xmlns:ahyp="http://schemas.microsoft.com/office/drawing/2018/hyperlinkcolor" val="tx"/>
                            </a:ext>
                          </a:extLst>
                        </a:hlinkClick>
                      </a:endParaRPr>
                    </a:p>
                    <a:p>
                      <a:pPr marL="171450" lvl="0" indent="-171450">
                        <a:buClr>
                          <a:srgbClr val="000000"/>
                        </a:buClr>
                        <a:buFont typeface="Arial,Sans-Serif" panose="020B0604020202020204" pitchFamily="34" charset="0"/>
                        <a:buChar char="•"/>
                      </a:pPr>
                      <a:r>
                        <a:rPr lang="en-GB" sz="800" b="0" i="0" u="none" strike="noStrike" kern="1200" noProof="0">
                          <a:solidFill>
                            <a:schemeClr val="dk1"/>
                          </a:solidFill>
                          <a:effectLst/>
                          <a:latin typeface="Arial"/>
                          <a:hlinkClick r:id="rId5"/>
                        </a:rPr>
                        <a:t>BSG/ACPGBI guidance</a:t>
                      </a:r>
                      <a:endParaRPr lang="en-GB" sz="800" b="0" i="0" u="sng" strike="noStrike" kern="1200" noProof="0">
                        <a:solidFill>
                          <a:schemeClr val="dk1"/>
                        </a:solidFill>
                        <a:effectLst/>
                        <a:latin typeface="Arial"/>
                      </a:endParaRPr>
                    </a:p>
                    <a:p>
                      <a:pPr marL="171450" lvl="0" indent="-171450">
                        <a:buClr>
                          <a:srgbClr val="000000"/>
                        </a:buClr>
                        <a:buFont typeface="Arial,Sans-Serif" panose="020B0604020202020204" pitchFamily="34" charset="0"/>
                        <a:buChar char="•"/>
                      </a:pPr>
                      <a:r>
                        <a:rPr lang="en-GB" sz="800" b="0" i="0" u="none" strike="noStrike" kern="1200" noProof="0">
                          <a:solidFill>
                            <a:schemeClr val="dk1"/>
                          </a:solidFill>
                          <a:effectLst/>
                          <a:latin typeface="Arial"/>
                          <a:hlinkClick r:id="rId6"/>
                        </a:rPr>
                        <a:t>FIT primary and secondary care guidance letters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GB"/>
                    </a:p>
                  </a:txBody>
                  <a:tcPr>
                    <a:lnL w="12700" cap="flat" cmpd="sng" algn="ctr">
                      <a:solidFill>
                        <a:schemeClr val="tx1"/>
                      </a:solidFill>
                      <a:prstDash val="solid"/>
                      <a:round/>
                      <a:headEnd type="none" w="med" len="med"/>
                      <a:tailEnd type="none" w="med" len="med"/>
                    </a:lnL>
                  </a:tcPr>
                </a:tc>
                <a:tc gridSpan="3">
                  <a:txBody>
                    <a:bodyPr/>
                    <a:lstStyle/>
                    <a:p>
                      <a:pPr marL="171450" lvl="0" indent="-171450" algn="l">
                        <a:lnSpc>
                          <a:spcPct val="100000"/>
                        </a:lnSpc>
                        <a:spcBef>
                          <a:spcPts val="0"/>
                        </a:spcBef>
                        <a:spcAft>
                          <a:spcPts val="0"/>
                        </a:spcAft>
                        <a:buClr>
                          <a:srgbClr val="000000"/>
                        </a:buClr>
                        <a:buFont typeface="Arial,Sans-Serif"/>
                        <a:buChar char="•"/>
                      </a:pPr>
                      <a:r>
                        <a:rPr lang="en-GB" sz="800" b="0" i="0" u="none" strike="noStrike" kern="1200" noProof="0" dirty="0">
                          <a:solidFill>
                            <a:srgbClr val="000000"/>
                          </a:solidFill>
                          <a:effectLst/>
                          <a:latin typeface="Arial"/>
                        </a:rPr>
                        <a:t>Monthly FIT Delivery Group for discussing challenges, solutions and for updates (mandatory for FIT leads)</a:t>
                      </a:r>
                    </a:p>
                    <a:p>
                      <a:pPr marL="171450" lvl="0" indent="-171450" algn="l">
                        <a:lnSpc>
                          <a:spcPct val="100000"/>
                        </a:lnSpc>
                        <a:spcBef>
                          <a:spcPts val="0"/>
                        </a:spcBef>
                        <a:spcAft>
                          <a:spcPts val="0"/>
                        </a:spcAft>
                        <a:buClr>
                          <a:srgbClr val="000000"/>
                        </a:buClr>
                        <a:buFont typeface="Arial,Sans-Serif"/>
                        <a:buChar char="•"/>
                      </a:pPr>
                      <a:r>
                        <a:rPr lang="en-GB" sz="800" b="0" i="0" u="none" strike="noStrike" kern="1200" noProof="0" dirty="0">
                          <a:solidFill>
                            <a:srgbClr val="000000"/>
                          </a:solidFill>
                          <a:effectLst/>
                          <a:latin typeface="Arial"/>
                        </a:rPr>
                        <a:t>Ad-hoc 1:1 meetings with Cancer Alliance FIT Leads, providers and/ or ICBs, as and when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64779242"/>
                  </a:ext>
                </a:extLst>
              </a:tr>
            </a:tbl>
          </a:graphicData>
        </a:graphic>
      </p:graphicFrame>
      <p:sp>
        <p:nvSpPr>
          <p:cNvPr id="3" name="Title 1">
            <a:extLst>
              <a:ext uri="{FF2B5EF4-FFF2-40B4-BE49-F238E27FC236}">
                <a16:creationId xmlns:a16="http://schemas.microsoft.com/office/drawing/2014/main" id="{05DB18C3-A5B0-0A3D-5E5F-3504176DF999}"/>
              </a:ext>
            </a:extLst>
          </p:cNvPr>
          <p:cNvSpPr txBox="1">
            <a:spLocks/>
          </p:cNvSpPr>
          <p:nvPr/>
        </p:nvSpPr>
        <p:spPr bwMode="auto">
          <a:xfrm>
            <a:off x="216000" y="72000"/>
            <a:ext cx="8393127" cy="723331"/>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lgn="l" defTabSz="889000" rtl="0" eaLnBrk="1" fontAlgn="base" hangingPunct="1">
              <a:spcBef>
                <a:spcPct val="0"/>
              </a:spcBef>
              <a:spcAft>
                <a:spcPct val="0"/>
              </a:spcAft>
              <a:defRPr sz="2000" b="1">
                <a:solidFill>
                  <a:srgbClr val="005EB8"/>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5EB8"/>
                </a:solidFill>
                <a:effectLst/>
                <a:uLnTx/>
                <a:uFillTx/>
                <a:latin typeface="Arial"/>
                <a:ea typeface="+mj-ea"/>
                <a:cs typeface="+mj-cs"/>
              </a:rPr>
              <a:t>Early Diagnosis: </a:t>
            </a:r>
            <a:br>
              <a:rPr kumimoji="0" lang="en-GB" sz="2000" b="1" i="0" u="none" strike="noStrike" kern="1200" cap="none" spc="0" normalizeH="0" baseline="0" noProof="0">
                <a:ln>
                  <a:noFill/>
                </a:ln>
                <a:solidFill>
                  <a:srgbClr val="005EB8"/>
                </a:solidFill>
                <a:effectLst/>
                <a:uLnTx/>
                <a:uFillTx/>
                <a:latin typeface="Arial"/>
                <a:ea typeface="+mj-ea"/>
                <a:cs typeface="+mj-cs"/>
              </a:rPr>
            </a:br>
            <a:r>
              <a:rPr kumimoji="0" lang="en-GB" sz="2000" b="1" i="0" u="none" strike="noStrike" kern="1200" cap="none" spc="0" normalizeH="0" baseline="0" noProof="0">
                <a:ln>
                  <a:noFill/>
                </a:ln>
                <a:solidFill>
                  <a:srgbClr val="005EB8"/>
                </a:solidFill>
                <a:effectLst/>
                <a:uLnTx/>
                <a:uFillTx/>
                <a:latin typeface="Arial"/>
                <a:ea typeface="+mj-ea"/>
                <a:cs typeface="+mj-cs"/>
              </a:rPr>
              <a:t>Faecal Immunochemical Testing (FIT)</a:t>
            </a:r>
            <a:endParaRPr kumimoji="0" lang="en-GB" sz="1400" b="1" i="0" u="none" strike="noStrike" kern="1200" cap="none" spc="0" normalizeH="0" baseline="0" noProof="0">
              <a:ln>
                <a:noFill/>
              </a:ln>
              <a:solidFill>
                <a:srgbClr val="005EB8"/>
              </a:solidFill>
              <a:effectLst/>
              <a:uLnTx/>
              <a:uFillTx/>
              <a:latin typeface="Arial"/>
              <a:ea typeface="+mj-ea"/>
              <a:cs typeface="Arial"/>
            </a:endParaRPr>
          </a:p>
        </p:txBody>
      </p:sp>
    </p:spTree>
    <p:extLst>
      <p:ext uri="{BB962C8B-B14F-4D97-AF65-F5344CB8AC3E}">
        <p14:creationId xmlns:p14="http://schemas.microsoft.com/office/powerpoint/2010/main" val="3477518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8623DE-A8BC-8A30-C41A-337DFDC17B94}"/>
              </a:ext>
            </a:extLst>
          </p:cNvPr>
          <p:cNvSpPr txBox="1"/>
          <p:nvPr/>
        </p:nvSpPr>
        <p:spPr>
          <a:xfrm>
            <a:off x="719092" y="12403"/>
            <a:ext cx="874237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Delivering sustainable improvement in SWAG Cancer Wait times performance</a:t>
            </a:r>
            <a:endParaRPr kumimoji="0" lang="en-GB" alt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AC57521E-1E72-66E1-87B0-285600DAB71E}"/>
              </a:ext>
            </a:extLst>
          </p:cNvPr>
          <p:cNvSpPr/>
          <p:nvPr/>
        </p:nvSpPr>
        <p:spPr>
          <a:xfrm>
            <a:off x="250542" y="682069"/>
            <a:ext cx="1643973" cy="396487"/>
          </a:xfrm>
          <a:prstGeom prst="roundRect">
            <a:avLst/>
          </a:prstGeom>
          <a:solidFill>
            <a:srgbClr val="013B6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Aim</a:t>
            </a:r>
          </a:p>
        </p:txBody>
      </p:sp>
      <p:sp>
        <p:nvSpPr>
          <p:cNvPr id="6" name="Rectangle: Rounded Corners 5">
            <a:extLst>
              <a:ext uri="{FF2B5EF4-FFF2-40B4-BE49-F238E27FC236}">
                <a16:creationId xmlns:a16="http://schemas.microsoft.com/office/drawing/2014/main" id="{740EAFDB-E7F1-8E45-5626-0BF89C3923CD}"/>
              </a:ext>
            </a:extLst>
          </p:cNvPr>
          <p:cNvSpPr/>
          <p:nvPr/>
        </p:nvSpPr>
        <p:spPr>
          <a:xfrm>
            <a:off x="273236" y="1523376"/>
            <a:ext cx="1598586" cy="4355908"/>
          </a:xfrm>
          <a:prstGeom prst="roundRect">
            <a:avLst/>
          </a:prstGeom>
          <a:solidFill>
            <a:srgbClr val="013B6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Sustainably deliver Faster diagnosis standard (77%)</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and </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62-day combined standard (70%) equitably across the Alliance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7" name="Rectangle: Rounded Corners 6">
            <a:extLst>
              <a:ext uri="{FF2B5EF4-FFF2-40B4-BE49-F238E27FC236}">
                <a16:creationId xmlns:a16="http://schemas.microsoft.com/office/drawing/2014/main" id="{0F969003-FFA2-98C4-8533-F65485CAD651}"/>
              </a:ext>
            </a:extLst>
          </p:cNvPr>
          <p:cNvSpPr/>
          <p:nvPr/>
        </p:nvSpPr>
        <p:spPr>
          <a:xfrm>
            <a:off x="2084337" y="696902"/>
            <a:ext cx="2609178" cy="353676"/>
          </a:xfrm>
          <a:prstGeom prst="roundRect">
            <a:avLst/>
          </a:prstGeom>
          <a:solidFill>
            <a:srgbClr val="0262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We need to ensure that we…</a:t>
            </a:r>
          </a:p>
        </p:txBody>
      </p:sp>
      <p:sp>
        <p:nvSpPr>
          <p:cNvPr id="8" name="Rectangle: Rounded Corners 7">
            <a:extLst>
              <a:ext uri="{FF2B5EF4-FFF2-40B4-BE49-F238E27FC236}">
                <a16:creationId xmlns:a16="http://schemas.microsoft.com/office/drawing/2014/main" id="{64F3FF31-75C2-5447-61EB-5C714888ADA5}"/>
              </a:ext>
            </a:extLst>
          </p:cNvPr>
          <p:cNvSpPr/>
          <p:nvPr/>
        </p:nvSpPr>
        <p:spPr>
          <a:xfrm>
            <a:off x="2084337" y="5394428"/>
            <a:ext cx="2601074" cy="686252"/>
          </a:xfrm>
          <a:prstGeom prst="roundRect">
            <a:avLst/>
          </a:prstGeom>
          <a:solidFill>
            <a:schemeClr val="tx1"/>
          </a:solidFill>
          <a:ln>
            <a:solidFill>
              <a:srgbClr val="0262BA"/>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Ensure services are pro-active and reactive</a:t>
            </a:r>
          </a:p>
        </p:txBody>
      </p:sp>
      <p:sp>
        <p:nvSpPr>
          <p:cNvPr id="9" name="Rectangle: Rounded Corners 8">
            <a:extLst>
              <a:ext uri="{FF2B5EF4-FFF2-40B4-BE49-F238E27FC236}">
                <a16:creationId xmlns:a16="http://schemas.microsoft.com/office/drawing/2014/main" id="{CC04FDB8-A1AF-B7CC-466F-6A040C1D92D8}"/>
              </a:ext>
            </a:extLst>
          </p:cNvPr>
          <p:cNvSpPr/>
          <p:nvPr/>
        </p:nvSpPr>
        <p:spPr>
          <a:xfrm>
            <a:off x="2094624" y="3450723"/>
            <a:ext cx="2609178" cy="739460"/>
          </a:xfrm>
          <a:prstGeom prst="roundRect">
            <a:avLst/>
          </a:prstGeom>
          <a:solidFill>
            <a:schemeClr val="tx1"/>
          </a:solidFill>
          <a:ln>
            <a:solidFill>
              <a:srgbClr val="0262BA"/>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endParaRPr kumimoji="0" lang="en-GB" sz="1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Reduce variation in performance across our providers</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p>
        </p:txBody>
      </p:sp>
      <p:cxnSp>
        <p:nvCxnSpPr>
          <p:cNvPr id="16" name="Connector: Elbow 15">
            <a:extLst>
              <a:ext uri="{FF2B5EF4-FFF2-40B4-BE49-F238E27FC236}">
                <a16:creationId xmlns:a16="http://schemas.microsoft.com/office/drawing/2014/main" id="{E47FF3B4-0C8C-05FE-6502-1BF852B973F7}"/>
              </a:ext>
            </a:extLst>
          </p:cNvPr>
          <p:cNvCxnSpPr>
            <a:cxnSpLocks/>
            <a:stCxn id="6" idx="3"/>
            <a:endCxn id="8" idx="1"/>
          </p:cNvCxnSpPr>
          <p:nvPr/>
        </p:nvCxnSpPr>
        <p:spPr>
          <a:xfrm>
            <a:off x="1871822" y="3701330"/>
            <a:ext cx="212515" cy="2036224"/>
          </a:xfrm>
          <a:prstGeom prst="bentConnector3">
            <a:avLst>
              <a:gd name="adj1" fmla="val 50000"/>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3" name="Rectangle: Rounded Corners 42">
            <a:extLst>
              <a:ext uri="{FF2B5EF4-FFF2-40B4-BE49-F238E27FC236}">
                <a16:creationId xmlns:a16="http://schemas.microsoft.com/office/drawing/2014/main" id="{679CE1DA-D399-EA10-FFBC-74883812B6F0}"/>
              </a:ext>
            </a:extLst>
          </p:cNvPr>
          <p:cNvSpPr/>
          <p:nvPr/>
        </p:nvSpPr>
        <p:spPr>
          <a:xfrm>
            <a:off x="4920618" y="707762"/>
            <a:ext cx="2711085" cy="341870"/>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Times New Roman" panose="02020603050405020304" pitchFamily="18" charset="0"/>
              </a:rPr>
              <a:t>Which requires….</a:t>
            </a:r>
          </a:p>
        </p:txBody>
      </p:sp>
      <p:sp>
        <p:nvSpPr>
          <p:cNvPr id="44" name="Rectangle: Rounded Corners 43">
            <a:extLst>
              <a:ext uri="{FF2B5EF4-FFF2-40B4-BE49-F238E27FC236}">
                <a16:creationId xmlns:a16="http://schemas.microsoft.com/office/drawing/2014/main" id="{6A4BFA96-6544-6EBF-5C90-C32FA6401340}"/>
              </a:ext>
            </a:extLst>
          </p:cNvPr>
          <p:cNvSpPr/>
          <p:nvPr/>
        </p:nvSpPr>
        <p:spPr>
          <a:xfrm>
            <a:off x="4930268" y="5785877"/>
            <a:ext cx="2691107" cy="442594"/>
          </a:xfrm>
          <a:prstGeom prst="roundRect">
            <a:avLst/>
          </a:prstGeom>
          <a:solidFill>
            <a:schemeClr val="tx1"/>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Improving treatment pathways in Lung at UHBW </a:t>
            </a:r>
          </a:p>
        </p:txBody>
      </p:sp>
      <p:sp>
        <p:nvSpPr>
          <p:cNvPr id="47" name="Rectangle: Rounded Corners 46">
            <a:extLst>
              <a:ext uri="{FF2B5EF4-FFF2-40B4-BE49-F238E27FC236}">
                <a16:creationId xmlns:a16="http://schemas.microsoft.com/office/drawing/2014/main" id="{22108D5F-849D-4B0C-74DA-8B91BBBF94FA}"/>
              </a:ext>
            </a:extLst>
          </p:cNvPr>
          <p:cNvSpPr/>
          <p:nvPr/>
        </p:nvSpPr>
        <p:spPr>
          <a:xfrm>
            <a:off x="4912512" y="5192555"/>
            <a:ext cx="2725729" cy="552556"/>
          </a:xfrm>
          <a:prstGeom prst="roundRect">
            <a:avLst/>
          </a:prstGeom>
          <a:solidFill>
            <a:schemeClr val="tx1"/>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Improving treatment</a:t>
            </a:r>
            <a:r>
              <a:rPr kumimoji="0" lang="en-GB" sz="11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GB" sz="11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pathways in Gynaecology at NBT, UHBW, Somerset and Gloucestershire </a:t>
            </a:r>
          </a:p>
        </p:txBody>
      </p:sp>
      <p:sp>
        <p:nvSpPr>
          <p:cNvPr id="2" name="Rectangle: Rounded Corners 1">
            <a:extLst>
              <a:ext uri="{FF2B5EF4-FFF2-40B4-BE49-F238E27FC236}">
                <a16:creationId xmlns:a16="http://schemas.microsoft.com/office/drawing/2014/main" id="{60B0CDA7-C6AF-8856-F51B-F20EA0515681}"/>
              </a:ext>
            </a:extLst>
          </p:cNvPr>
          <p:cNvSpPr/>
          <p:nvPr/>
        </p:nvSpPr>
        <p:spPr>
          <a:xfrm>
            <a:off x="4912512" y="4181913"/>
            <a:ext cx="2725729" cy="404205"/>
          </a:xfrm>
          <a:prstGeom prst="roundRect">
            <a:avLst/>
          </a:prstGeom>
          <a:solidFill>
            <a:schemeClr val="tx1"/>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Times New Roman" panose="02020603050405020304" pitchFamily="18" charset="0"/>
              </a:rPr>
              <a:t>Improving treatment pathways in LGI at all providers</a:t>
            </a:r>
          </a:p>
        </p:txBody>
      </p:sp>
      <p:sp>
        <p:nvSpPr>
          <p:cNvPr id="77" name="Rectangle: Rounded Corners 76">
            <a:extLst>
              <a:ext uri="{FF2B5EF4-FFF2-40B4-BE49-F238E27FC236}">
                <a16:creationId xmlns:a16="http://schemas.microsoft.com/office/drawing/2014/main" id="{6171D03B-15E6-6706-1112-1FA37B6A6AD4}"/>
              </a:ext>
            </a:extLst>
          </p:cNvPr>
          <p:cNvSpPr/>
          <p:nvPr/>
        </p:nvSpPr>
        <p:spPr>
          <a:xfrm>
            <a:off x="7850759" y="707762"/>
            <a:ext cx="3992290" cy="34011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00" cap="none" spc="0" normalizeH="0" baseline="0" noProof="0" dirty="0">
                <a:ln w="0"/>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Delivered by…</a:t>
            </a:r>
          </a:p>
        </p:txBody>
      </p:sp>
      <p:sp>
        <p:nvSpPr>
          <p:cNvPr id="79" name="Rectangle: Rounded Corners 78">
            <a:extLst>
              <a:ext uri="{FF2B5EF4-FFF2-40B4-BE49-F238E27FC236}">
                <a16:creationId xmlns:a16="http://schemas.microsoft.com/office/drawing/2014/main" id="{4A5DAB56-D8E8-68F2-C1BE-D97AAD263B5F}"/>
              </a:ext>
            </a:extLst>
          </p:cNvPr>
          <p:cNvSpPr/>
          <p:nvPr/>
        </p:nvSpPr>
        <p:spPr>
          <a:xfrm>
            <a:off x="7857689" y="3727762"/>
            <a:ext cx="4010646" cy="722013"/>
          </a:xfrm>
          <a:prstGeom prst="roundRect">
            <a:avLst/>
          </a:prstGeom>
          <a:solidFill>
            <a:schemeClr val="tx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endParaRPr kumimoji="0" lang="en-GB" sz="1200" b="0" i="0" u="none" strike="noStrike" kern="100" cap="none" spc="0" normalizeH="0" baseline="0" noProof="0" dirty="0">
              <a:ln w="0"/>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w="0"/>
                <a:solidFill>
                  <a:prstClr val="black"/>
                </a:solidFill>
                <a:effectLst/>
                <a:highlight>
                  <a:srgbClr val="FFFF00"/>
                </a:highlight>
                <a:uLnTx/>
                <a:uFillTx/>
                <a:latin typeface="Arial" panose="020B0604020202020204" pitchFamily="34" charset="0"/>
                <a:ea typeface="Calibri" panose="020F0502020204030204" pitchFamily="34" charset="0"/>
                <a:cs typeface="Times New Roman" panose="02020603050405020304" pitchFamily="18" charset="0"/>
              </a:rPr>
              <a:t>Ensuring faster diagnosis initiatives and deliverables do not widen health inequalities</a:t>
            </a:r>
          </a:p>
          <a:p>
            <a:pPr marL="0" marR="0" lvl="0" indent="0" algn="ctr" defTabSz="457200" rtl="0" eaLnBrk="1" fontAlgn="auto" latinLnBrk="0" hangingPunct="1">
              <a:lnSpc>
                <a:spcPct val="107000"/>
              </a:lnSpc>
              <a:spcBef>
                <a:spcPts val="0"/>
              </a:spcBef>
              <a:spcAft>
                <a:spcPts val="800"/>
              </a:spcAft>
              <a:buClrTx/>
              <a:buSzTx/>
              <a:buFontTx/>
              <a:buNone/>
              <a:tabLst/>
              <a:defRPr/>
            </a:pPr>
            <a:endParaRPr kumimoji="0" lang="en-GB" sz="1200" b="0" i="0" u="none" strike="noStrike" kern="100" cap="none" spc="0" normalizeH="0" baseline="0" noProof="0" dirty="0">
              <a:ln w="0"/>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80" name="Rectangle: Rounded Corners 79">
            <a:extLst>
              <a:ext uri="{FF2B5EF4-FFF2-40B4-BE49-F238E27FC236}">
                <a16:creationId xmlns:a16="http://schemas.microsoft.com/office/drawing/2014/main" id="{91F4F741-F7AD-4B09-CF0F-AF88BA9D140C}"/>
              </a:ext>
            </a:extLst>
          </p:cNvPr>
          <p:cNvSpPr/>
          <p:nvPr/>
        </p:nvSpPr>
        <p:spPr>
          <a:xfrm>
            <a:off x="7850757" y="4630351"/>
            <a:ext cx="4010645" cy="877895"/>
          </a:xfrm>
          <a:prstGeom prst="roundRect">
            <a:avLst/>
          </a:prstGeom>
          <a:solidFill>
            <a:schemeClr val="tx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w="0"/>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Improving </a:t>
            </a:r>
            <a:r>
              <a:rPr kumimoji="0" lang="en-GB" sz="1200" b="0" i="0" u="none" strike="noStrike" kern="100" cap="none" spc="0" normalizeH="0" baseline="0" noProof="0" dirty="0" err="1">
                <a:ln w="0"/>
                <a:solidFill>
                  <a:prstClr val="black"/>
                </a:solidFill>
                <a:effectLst/>
                <a:highlight>
                  <a:srgbClr val="FFFF00"/>
                </a:highlight>
                <a:uLnTx/>
                <a:uFillTx/>
                <a:latin typeface="Arial" panose="020B0604020202020204" pitchFamily="34" charset="0"/>
                <a:ea typeface="Calibri" panose="020F0502020204030204" pitchFamily="34" charset="0"/>
                <a:cs typeface="Times New Roman" panose="02020603050405020304" pitchFamily="18" charset="0"/>
              </a:rPr>
              <a:t>insights</a:t>
            </a:r>
            <a:r>
              <a:rPr kumimoji="0" lang="en-GB" sz="1200" b="0" i="0" u="none" strike="noStrike" kern="100" cap="none" spc="0" normalizeH="0" baseline="0" noProof="0" dirty="0">
                <a:ln w="0"/>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into improvement opportunity and delivery (d</a:t>
            </a:r>
            <a:r>
              <a:rPr kumimoji="0" lang="en-GB" sz="1200" b="0" i="0" u="none" strike="noStrike" kern="100" cap="none" spc="0" normalizeH="0" baseline="0" noProof="0" dirty="0" err="1">
                <a:ln w="0"/>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emand</a:t>
            </a:r>
            <a:r>
              <a:rPr kumimoji="0" lang="en-GB" sz="1200" b="0" i="0" u="none" strike="noStrike" kern="100" cap="none" spc="0" normalizeH="0" baseline="0" noProof="0" dirty="0">
                <a:ln w="0"/>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and capacity modelling and pathway analysis)</a:t>
            </a:r>
          </a:p>
        </p:txBody>
      </p:sp>
      <p:sp>
        <p:nvSpPr>
          <p:cNvPr id="81" name="Rectangle: Rounded Corners 80">
            <a:extLst>
              <a:ext uri="{FF2B5EF4-FFF2-40B4-BE49-F238E27FC236}">
                <a16:creationId xmlns:a16="http://schemas.microsoft.com/office/drawing/2014/main" id="{0E40DCFE-8246-0576-6DB3-C10395A7B651}"/>
              </a:ext>
            </a:extLst>
          </p:cNvPr>
          <p:cNvSpPr/>
          <p:nvPr/>
        </p:nvSpPr>
        <p:spPr>
          <a:xfrm>
            <a:off x="7850757" y="1148832"/>
            <a:ext cx="4010645" cy="568757"/>
          </a:xfrm>
          <a:prstGeom prst="roundRect">
            <a:avLst/>
          </a:prstGeom>
          <a:solidFill>
            <a:schemeClr val="tx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w="0"/>
                <a:solidFill>
                  <a:prstClr val="black"/>
                </a:solidFill>
                <a:effectLst/>
                <a:highlight>
                  <a:srgbClr val="FFFF00"/>
                </a:highlight>
                <a:uLnTx/>
                <a:uFillTx/>
                <a:latin typeface="Arial" panose="020B0604020202020204" pitchFamily="34" charset="0"/>
                <a:ea typeface="Calibri" panose="020F0502020204030204" pitchFamily="34" charset="0"/>
                <a:cs typeface="Times New Roman" panose="02020603050405020304" pitchFamily="18" charset="0"/>
              </a:rPr>
              <a:t>Enhanced cancer PTL governance </a:t>
            </a:r>
            <a:r>
              <a:rPr kumimoji="0" lang="en-GB" sz="1200" b="0" i="0" u="none" strike="noStrike" kern="100" cap="none" spc="0" normalizeH="0" baseline="0" noProof="0" dirty="0">
                <a:ln w="0"/>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(such as validation, robust escalation thresholds and processes) </a:t>
            </a:r>
          </a:p>
        </p:txBody>
      </p:sp>
      <p:sp>
        <p:nvSpPr>
          <p:cNvPr id="57" name="Rectangle: Rounded Corners 56">
            <a:extLst>
              <a:ext uri="{FF2B5EF4-FFF2-40B4-BE49-F238E27FC236}">
                <a16:creationId xmlns:a16="http://schemas.microsoft.com/office/drawing/2014/main" id="{578573B5-3955-7F73-C3C4-33EC2E326757}"/>
              </a:ext>
            </a:extLst>
          </p:cNvPr>
          <p:cNvSpPr/>
          <p:nvPr/>
        </p:nvSpPr>
        <p:spPr>
          <a:xfrm>
            <a:off x="2095759" y="1904215"/>
            <a:ext cx="2601073" cy="670925"/>
          </a:xfrm>
          <a:prstGeom prst="roundRect">
            <a:avLst/>
          </a:prstGeom>
          <a:solidFill>
            <a:schemeClr val="tx1"/>
          </a:solidFill>
          <a:ln>
            <a:solidFill>
              <a:srgbClr val="0262BA"/>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Deliver sustainable improvement</a:t>
            </a:r>
          </a:p>
        </p:txBody>
      </p:sp>
      <p:sp>
        <p:nvSpPr>
          <p:cNvPr id="106" name="Rectangle: Rounded Corners 105">
            <a:extLst>
              <a:ext uri="{FF2B5EF4-FFF2-40B4-BE49-F238E27FC236}">
                <a16:creationId xmlns:a16="http://schemas.microsoft.com/office/drawing/2014/main" id="{D0C9C215-D9F7-39C6-1B0F-314266CF739E}"/>
              </a:ext>
            </a:extLst>
          </p:cNvPr>
          <p:cNvSpPr/>
          <p:nvPr/>
        </p:nvSpPr>
        <p:spPr>
          <a:xfrm>
            <a:off x="4926214" y="1155511"/>
            <a:ext cx="2695161" cy="586446"/>
          </a:xfrm>
          <a:prstGeom prst="round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Improving the diagnostic pathway in Urology at NBT, Gloucestershire, Somerset and Salisbury</a:t>
            </a:r>
          </a:p>
        </p:txBody>
      </p:sp>
      <p:cxnSp>
        <p:nvCxnSpPr>
          <p:cNvPr id="107" name="Connector: Elbow 106">
            <a:extLst>
              <a:ext uri="{FF2B5EF4-FFF2-40B4-BE49-F238E27FC236}">
                <a16:creationId xmlns:a16="http://schemas.microsoft.com/office/drawing/2014/main" id="{FC077EB0-7464-88E4-938A-80425DFDED59}"/>
              </a:ext>
            </a:extLst>
          </p:cNvPr>
          <p:cNvCxnSpPr>
            <a:cxnSpLocks/>
            <a:stCxn id="57" idx="3"/>
            <a:endCxn id="106" idx="1"/>
          </p:cNvCxnSpPr>
          <p:nvPr/>
        </p:nvCxnSpPr>
        <p:spPr>
          <a:xfrm flipV="1">
            <a:off x="4696832" y="1448734"/>
            <a:ext cx="229382" cy="79094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4ADF67F0-1213-465B-4F8E-1D111152E62E}"/>
              </a:ext>
            </a:extLst>
          </p:cNvPr>
          <p:cNvCxnSpPr>
            <a:cxnSpLocks/>
            <a:stCxn id="57" idx="3"/>
          </p:cNvCxnSpPr>
          <p:nvPr/>
        </p:nvCxnSpPr>
        <p:spPr>
          <a:xfrm flipV="1">
            <a:off x="4696832" y="2133800"/>
            <a:ext cx="552855" cy="10587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Connector: Elbow 140">
            <a:extLst>
              <a:ext uri="{FF2B5EF4-FFF2-40B4-BE49-F238E27FC236}">
                <a16:creationId xmlns:a16="http://schemas.microsoft.com/office/drawing/2014/main" id="{F8394DDE-EDA0-99B4-2B43-4FF2299D9B95}"/>
              </a:ext>
            </a:extLst>
          </p:cNvPr>
          <p:cNvCxnSpPr>
            <a:cxnSpLocks/>
            <a:endCxn id="44" idx="1"/>
          </p:cNvCxnSpPr>
          <p:nvPr/>
        </p:nvCxnSpPr>
        <p:spPr>
          <a:xfrm rot="16200000" flipH="1">
            <a:off x="4508013" y="5584919"/>
            <a:ext cx="625062" cy="21944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BAE9C0B3-2464-ED1E-7EB3-7BDE62ADAE90}"/>
              </a:ext>
            </a:extLst>
          </p:cNvPr>
          <p:cNvSpPr/>
          <p:nvPr/>
        </p:nvSpPr>
        <p:spPr>
          <a:xfrm>
            <a:off x="4926215" y="1791177"/>
            <a:ext cx="2695160" cy="611289"/>
          </a:xfrm>
          <a:prstGeom prst="round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Improving the diagnostic pathway in Skin at NBT, UHBW, Gloucestershire, Somerset and Salisbury</a:t>
            </a:r>
          </a:p>
        </p:txBody>
      </p:sp>
      <p:sp>
        <p:nvSpPr>
          <p:cNvPr id="61" name="Rectangle: Rounded Corners 60">
            <a:extLst>
              <a:ext uri="{FF2B5EF4-FFF2-40B4-BE49-F238E27FC236}">
                <a16:creationId xmlns:a16="http://schemas.microsoft.com/office/drawing/2014/main" id="{82424515-8903-4254-D6B7-1D68160AA142}"/>
              </a:ext>
            </a:extLst>
          </p:cNvPr>
          <p:cNvSpPr/>
          <p:nvPr/>
        </p:nvSpPr>
        <p:spPr>
          <a:xfrm>
            <a:off x="4912512" y="4672608"/>
            <a:ext cx="2725729" cy="481970"/>
          </a:xfrm>
          <a:prstGeom prst="round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Improving treatment pathways in Urology at NBT and Gloucestershire </a:t>
            </a:r>
          </a:p>
        </p:txBody>
      </p:sp>
      <p:sp>
        <p:nvSpPr>
          <p:cNvPr id="65" name="Rectangle: Rounded Corners 64">
            <a:extLst>
              <a:ext uri="{FF2B5EF4-FFF2-40B4-BE49-F238E27FC236}">
                <a16:creationId xmlns:a16="http://schemas.microsoft.com/office/drawing/2014/main" id="{00D4685F-09D1-3946-4723-7FBA0E53B846}"/>
              </a:ext>
            </a:extLst>
          </p:cNvPr>
          <p:cNvSpPr/>
          <p:nvPr/>
        </p:nvSpPr>
        <p:spPr>
          <a:xfrm>
            <a:off x="4912512" y="2454337"/>
            <a:ext cx="2714162" cy="628561"/>
          </a:xfrm>
          <a:prstGeom prst="round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Improving the diagnostic pathway in Gynaecology at NBT, UHBW, and Somerset</a:t>
            </a:r>
          </a:p>
        </p:txBody>
      </p:sp>
      <p:cxnSp>
        <p:nvCxnSpPr>
          <p:cNvPr id="38" name="Straight Connector 37">
            <a:extLst>
              <a:ext uri="{FF2B5EF4-FFF2-40B4-BE49-F238E27FC236}">
                <a16:creationId xmlns:a16="http://schemas.microsoft.com/office/drawing/2014/main" id="{2D1D51FB-DB44-8671-5842-DAC393568EE9}"/>
              </a:ext>
            </a:extLst>
          </p:cNvPr>
          <p:cNvCxnSpPr>
            <a:cxnSpLocks/>
            <a:stCxn id="6" idx="3"/>
            <a:endCxn id="57" idx="1"/>
          </p:cNvCxnSpPr>
          <p:nvPr/>
        </p:nvCxnSpPr>
        <p:spPr>
          <a:xfrm flipV="1">
            <a:off x="1871822" y="2239678"/>
            <a:ext cx="223937" cy="1461652"/>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A3A402B3-DF46-8292-B309-1339C2BCFFA5}"/>
              </a:ext>
            </a:extLst>
          </p:cNvPr>
          <p:cNvCxnSpPr>
            <a:cxnSpLocks/>
            <a:stCxn id="6" idx="3"/>
            <a:endCxn id="9" idx="1"/>
          </p:cNvCxnSpPr>
          <p:nvPr/>
        </p:nvCxnSpPr>
        <p:spPr>
          <a:xfrm>
            <a:off x="1871822" y="3701330"/>
            <a:ext cx="222802" cy="119123"/>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0F526AC5-FE8F-6E30-BD40-2A4521760FB1}"/>
              </a:ext>
            </a:extLst>
          </p:cNvPr>
          <p:cNvCxnSpPr>
            <a:cxnSpLocks/>
            <a:stCxn id="6" idx="3"/>
            <a:endCxn id="8" idx="1"/>
          </p:cNvCxnSpPr>
          <p:nvPr/>
        </p:nvCxnSpPr>
        <p:spPr>
          <a:xfrm>
            <a:off x="1871822" y="3701330"/>
            <a:ext cx="212515" cy="2036224"/>
          </a:xfrm>
          <a:prstGeom prst="line">
            <a:avLst/>
          </a:prstGeom>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6E4B978E-954D-C671-BBED-703281A1554B}"/>
              </a:ext>
            </a:extLst>
          </p:cNvPr>
          <p:cNvSpPr/>
          <p:nvPr/>
        </p:nvSpPr>
        <p:spPr>
          <a:xfrm>
            <a:off x="7857689" y="1830455"/>
            <a:ext cx="4010645" cy="911400"/>
          </a:xfrm>
          <a:prstGeom prst="roundRect">
            <a:avLst/>
          </a:prstGeom>
          <a:solidFill>
            <a:schemeClr val="tx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w="0"/>
                <a:solidFill>
                  <a:prstClr val="black"/>
                </a:solidFill>
                <a:effectLst/>
                <a:highlight>
                  <a:srgbClr val="FFFF00"/>
                </a:highlight>
                <a:uLnTx/>
                <a:uFillTx/>
                <a:latin typeface="Arial" panose="020B0604020202020204" pitchFamily="34" charset="0"/>
                <a:ea typeface="Calibri" panose="020F0502020204030204" pitchFamily="34" charset="0"/>
                <a:cs typeface="Times New Roman" panose="02020603050405020304" pitchFamily="18" charset="0"/>
              </a:rPr>
              <a:t>Improved specialty productivity </a:t>
            </a:r>
            <a:r>
              <a:rPr kumimoji="0" lang="en-GB" sz="1200" b="0" i="0" u="none" strike="noStrike" kern="100" cap="none" spc="0" normalizeH="0" baseline="0" noProof="0" dirty="0">
                <a:ln w="0"/>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(such as Intelligent Automation of administrative processes, LATP clinic flow, MDT streamlining, STT pathways, </a:t>
            </a:r>
            <a:r>
              <a:rPr kumimoji="0" lang="en-GB" sz="1200" b="0" i="0" u="none" strike="noStrike" kern="100" cap="none" spc="0" normalizeH="0" baseline="0" noProof="0" dirty="0" err="1">
                <a:ln w="0"/>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teledermatology</a:t>
            </a:r>
            <a:r>
              <a:rPr kumimoji="0" lang="en-GB" sz="1200" b="0" i="0" u="none" strike="noStrike" kern="100" cap="none" spc="0" normalizeH="0" baseline="0" noProof="0" dirty="0">
                <a:ln w="0"/>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navigation)</a:t>
            </a:r>
          </a:p>
        </p:txBody>
      </p:sp>
      <p:sp>
        <p:nvSpPr>
          <p:cNvPr id="15" name="Rectangle: Rounded Corners 14">
            <a:extLst>
              <a:ext uri="{FF2B5EF4-FFF2-40B4-BE49-F238E27FC236}">
                <a16:creationId xmlns:a16="http://schemas.microsoft.com/office/drawing/2014/main" id="{D89F2A1B-DB94-D5CE-AFDC-AD3AF9A70EA9}"/>
              </a:ext>
            </a:extLst>
          </p:cNvPr>
          <p:cNvSpPr/>
          <p:nvPr/>
        </p:nvSpPr>
        <p:spPr>
          <a:xfrm>
            <a:off x="7857689" y="5668944"/>
            <a:ext cx="4010645" cy="823472"/>
          </a:xfrm>
          <a:prstGeom prst="roundRect">
            <a:avLst/>
          </a:prstGeom>
          <a:solidFill>
            <a:schemeClr val="tx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w="0"/>
                <a:solidFill>
                  <a:prstClr val="black"/>
                </a:solidFill>
                <a:effectLst/>
                <a:highlight>
                  <a:srgbClr val="FFFF00"/>
                </a:highlight>
                <a:uLnTx/>
                <a:uFillTx/>
                <a:latin typeface="Arial" panose="020B0604020202020204" pitchFamily="34" charset="0"/>
                <a:ea typeface="Calibri" panose="020F0502020204030204" pitchFamily="34" charset="0"/>
                <a:cs typeface="Times New Roman" panose="02020603050405020304" pitchFamily="18" charset="0"/>
              </a:rPr>
              <a:t>Partnerships (e.g., primary and secondary care interface for improved referral quality, turnaround time agreements with diagnostics)</a:t>
            </a:r>
          </a:p>
        </p:txBody>
      </p:sp>
      <p:sp>
        <p:nvSpPr>
          <p:cNvPr id="28" name="Rectangle: Rounded Corners 27">
            <a:extLst>
              <a:ext uri="{FF2B5EF4-FFF2-40B4-BE49-F238E27FC236}">
                <a16:creationId xmlns:a16="http://schemas.microsoft.com/office/drawing/2014/main" id="{466A5592-8D0A-56C5-498F-142D4BE20D22}"/>
              </a:ext>
            </a:extLst>
          </p:cNvPr>
          <p:cNvSpPr/>
          <p:nvPr/>
        </p:nvSpPr>
        <p:spPr>
          <a:xfrm>
            <a:off x="7857689" y="2873802"/>
            <a:ext cx="4010645" cy="722013"/>
          </a:xfrm>
          <a:prstGeom prst="roundRect">
            <a:avLst/>
          </a:prstGeom>
          <a:solidFill>
            <a:schemeClr val="tx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w="0"/>
                <a:solidFill>
                  <a:prstClr val="black"/>
                </a:solidFill>
                <a:effectLst/>
                <a:highlight>
                  <a:srgbClr val="FFFF00"/>
                </a:highlight>
                <a:uLnTx/>
                <a:uFillTx/>
                <a:latin typeface="Arial" panose="020B0604020202020204" pitchFamily="34" charset="0"/>
                <a:ea typeface="Calibri" panose="020F0502020204030204" pitchFamily="34" charset="0"/>
                <a:cs typeface="Times New Roman" panose="02020603050405020304" pitchFamily="18" charset="0"/>
              </a:rPr>
              <a:t>Additional capacity matched to demand and with flex </a:t>
            </a:r>
            <a:r>
              <a:rPr kumimoji="0" lang="en-GB" sz="1200" b="0" i="0" u="none" strike="noStrike" kern="100" cap="none" spc="0" normalizeH="0" baseline="0" noProof="0" dirty="0">
                <a:ln w="0"/>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to accommodate variation (such as low risk pathways, CDC, workforce planning and estates)</a:t>
            </a:r>
          </a:p>
        </p:txBody>
      </p:sp>
      <p:pic>
        <p:nvPicPr>
          <p:cNvPr id="11" name="Picture 10">
            <a:extLst>
              <a:ext uri="{FF2B5EF4-FFF2-40B4-BE49-F238E27FC236}">
                <a16:creationId xmlns:a16="http://schemas.microsoft.com/office/drawing/2014/main" id="{C61C15A8-F8F3-BC6D-178F-D42F628CD788}"/>
              </a:ext>
            </a:extLst>
          </p:cNvPr>
          <p:cNvPicPr>
            <a:picLocks noChangeAspect="1"/>
          </p:cNvPicPr>
          <p:nvPr/>
        </p:nvPicPr>
        <p:blipFill>
          <a:blip r:embed="rId2"/>
          <a:stretch>
            <a:fillRect/>
          </a:stretch>
        </p:blipFill>
        <p:spPr>
          <a:xfrm>
            <a:off x="10508880" y="22381"/>
            <a:ext cx="1574264" cy="639545"/>
          </a:xfrm>
          <a:prstGeom prst="rect">
            <a:avLst/>
          </a:prstGeom>
        </p:spPr>
      </p:pic>
      <p:sp>
        <p:nvSpPr>
          <p:cNvPr id="32" name="Rectangle: Rounded Corners 31">
            <a:extLst>
              <a:ext uri="{FF2B5EF4-FFF2-40B4-BE49-F238E27FC236}">
                <a16:creationId xmlns:a16="http://schemas.microsoft.com/office/drawing/2014/main" id="{540D6475-7BF6-149D-89DF-B95D08AE4111}"/>
              </a:ext>
            </a:extLst>
          </p:cNvPr>
          <p:cNvSpPr/>
          <p:nvPr/>
        </p:nvSpPr>
        <p:spPr>
          <a:xfrm>
            <a:off x="4930268" y="6310003"/>
            <a:ext cx="2690453" cy="434235"/>
          </a:xfrm>
          <a:prstGeom prst="roundRect">
            <a:avLst/>
          </a:prstGeom>
          <a:solidFill>
            <a:schemeClr val="tx1"/>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Improving treatment pathways </a:t>
            </a:r>
            <a:r>
              <a:rPr kumimoji="0" lang="en-GB" sz="11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in Skin  </a:t>
            </a:r>
            <a:r>
              <a:rPr kumimoji="0" lang="en-GB" sz="11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Salisbury </a:t>
            </a:r>
          </a:p>
        </p:txBody>
      </p:sp>
      <p:sp>
        <p:nvSpPr>
          <p:cNvPr id="22" name="Rectangle: Rounded Corners 21">
            <a:extLst>
              <a:ext uri="{FF2B5EF4-FFF2-40B4-BE49-F238E27FC236}">
                <a16:creationId xmlns:a16="http://schemas.microsoft.com/office/drawing/2014/main" id="{9E94DA63-9794-C63D-3BD3-3148CBE6BB21}"/>
              </a:ext>
            </a:extLst>
          </p:cNvPr>
          <p:cNvSpPr/>
          <p:nvPr/>
        </p:nvSpPr>
        <p:spPr>
          <a:xfrm>
            <a:off x="4912512" y="3120875"/>
            <a:ext cx="2696407" cy="542727"/>
          </a:xfrm>
          <a:prstGeom prst="round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Improving the diagnostic pathway in Skin at NBT, UHBW, Gloucestershire, Somerset and Salisbury</a:t>
            </a:r>
          </a:p>
        </p:txBody>
      </p:sp>
      <p:sp>
        <p:nvSpPr>
          <p:cNvPr id="53" name="Rectangle: Rounded Corners 52">
            <a:extLst>
              <a:ext uri="{FF2B5EF4-FFF2-40B4-BE49-F238E27FC236}">
                <a16:creationId xmlns:a16="http://schemas.microsoft.com/office/drawing/2014/main" id="{32C476A2-821F-E1E7-D51D-FF3C88D107BC}"/>
              </a:ext>
            </a:extLst>
          </p:cNvPr>
          <p:cNvSpPr/>
          <p:nvPr/>
        </p:nvSpPr>
        <p:spPr>
          <a:xfrm>
            <a:off x="4912513" y="3696749"/>
            <a:ext cx="2719192" cy="444397"/>
          </a:xfrm>
          <a:prstGeom prst="roundRect">
            <a:avLst/>
          </a:prstGeom>
          <a:solidFill>
            <a:schemeClr val="tx1"/>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Times New Roman" panose="02020603050405020304" pitchFamily="18" charset="0"/>
              </a:rPr>
              <a:t>Improving the diagnostic and treatment pathway in LGI at RUH Bath</a:t>
            </a:r>
          </a:p>
        </p:txBody>
      </p:sp>
    </p:spTree>
    <p:extLst>
      <p:ext uri="{BB962C8B-B14F-4D97-AF65-F5344CB8AC3E}">
        <p14:creationId xmlns:p14="http://schemas.microsoft.com/office/powerpoint/2010/main" val="994389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8623DE-A8BC-8A30-C41A-337DFDC17B94}"/>
              </a:ext>
            </a:extLst>
          </p:cNvPr>
          <p:cNvSpPr txBox="1"/>
          <p:nvPr/>
        </p:nvSpPr>
        <p:spPr>
          <a:xfrm>
            <a:off x="735870" y="93484"/>
            <a:ext cx="874237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Delivering sustainable improvement in SWAG Cancer Wait times performance</a:t>
            </a:r>
            <a:endParaRPr kumimoji="0" lang="en-GB" alt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cxnSp>
        <p:nvCxnSpPr>
          <p:cNvPr id="16" name="Connector: Elbow 15">
            <a:extLst>
              <a:ext uri="{FF2B5EF4-FFF2-40B4-BE49-F238E27FC236}">
                <a16:creationId xmlns:a16="http://schemas.microsoft.com/office/drawing/2014/main" id="{E47FF3B4-0C8C-05FE-6502-1BF852B973F7}"/>
              </a:ext>
            </a:extLst>
          </p:cNvPr>
          <p:cNvCxnSpPr>
            <a:cxnSpLocks/>
          </p:cNvCxnSpPr>
          <p:nvPr/>
        </p:nvCxnSpPr>
        <p:spPr>
          <a:xfrm>
            <a:off x="1871822" y="3701330"/>
            <a:ext cx="212515" cy="2036224"/>
          </a:xfrm>
          <a:prstGeom prst="bentConnector3">
            <a:avLst>
              <a:gd name="adj1" fmla="val 50000"/>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7" name="Connector: Elbow 106">
            <a:extLst>
              <a:ext uri="{FF2B5EF4-FFF2-40B4-BE49-F238E27FC236}">
                <a16:creationId xmlns:a16="http://schemas.microsoft.com/office/drawing/2014/main" id="{FC077EB0-7464-88E4-938A-80425DFDED59}"/>
              </a:ext>
            </a:extLst>
          </p:cNvPr>
          <p:cNvCxnSpPr>
            <a:cxnSpLocks/>
          </p:cNvCxnSpPr>
          <p:nvPr/>
        </p:nvCxnSpPr>
        <p:spPr>
          <a:xfrm flipV="1">
            <a:off x="4696832" y="1448734"/>
            <a:ext cx="229382" cy="79094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4ADF67F0-1213-465B-4F8E-1D111152E62E}"/>
              </a:ext>
            </a:extLst>
          </p:cNvPr>
          <p:cNvCxnSpPr>
            <a:cxnSpLocks/>
          </p:cNvCxnSpPr>
          <p:nvPr/>
        </p:nvCxnSpPr>
        <p:spPr>
          <a:xfrm flipV="1">
            <a:off x="4696832" y="2133800"/>
            <a:ext cx="552855" cy="10587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Connector: Elbow 140">
            <a:extLst>
              <a:ext uri="{FF2B5EF4-FFF2-40B4-BE49-F238E27FC236}">
                <a16:creationId xmlns:a16="http://schemas.microsoft.com/office/drawing/2014/main" id="{F8394DDE-EDA0-99B4-2B43-4FF2299D9B95}"/>
              </a:ext>
            </a:extLst>
          </p:cNvPr>
          <p:cNvCxnSpPr>
            <a:cxnSpLocks/>
          </p:cNvCxnSpPr>
          <p:nvPr/>
        </p:nvCxnSpPr>
        <p:spPr>
          <a:xfrm rot="16200000" flipH="1">
            <a:off x="4508013" y="5584919"/>
            <a:ext cx="625062" cy="21944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61C15A8-F8F3-BC6D-178F-D42F628CD788}"/>
              </a:ext>
            </a:extLst>
          </p:cNvPr>
          <p:cNvPicPr>
            <a:picLocks noChangeAspect="1"/>
          </p:cNvPicPr>
          <p:nvPr/>
        </p:nvPicPr>
        <p:blipFill>
          <a:blip r:embed="rId2"/>
          <a:stretch>
            <a:fillRect/>
          </a:stretch>
        </p:blipFill>
        <p:spPr>
          <a:xfrm>
            <a:off x="10508880" y="22381"/>
            <a:ext cx="1574264" cy="639545"/>
          </a:xfrm>
          <a:prstGeom prst="rect">
            <a:avLst/>
          </a:prstGeom>
        </p:spPr>
      </p:pic>
      <p:graphicFrame>
        <p:nvGraphicFramePr>
          <p:cNvPr id="3" name="Chart 2">
            <a:extLst>
              <a:ext uri="{FF2B5EF4-FFF2-40B4-BE49-F238E27FC236}">
                <a16:creationId xmlns:a16="http://schemas.microsoft.com/office/drawing/2014/main" id="{AD5F2CE4-2CCB-42CC-BE6B-56535DD4BB3B}"/>
              </a:ext>
            </a:extLst>
          </p:cNvPr>
          <p:cNvGraphicFramePr>
            <a:graphicFrameLocks/>
          </p:cNvGraphicFramePr>
          <p:nvPr>
            <p:extLst>
              <p:ext uri="{D42A27DB-BD31-4B8C-83A1-F6EECF244321}">
                <p14:modId xmlns:p14="http://schemas.microsoft.com/office/powerpoint/2010/main" val="1852370714"/>
              </p:ext>
            </p:extLst>
          </p:nvPr>
        </p:nvGraphicFramePr>
        <p:xfrm>
          <a:off x="137152" y="458956"/>
          <a:ext cx="5542360" cy="33748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C228097B-1B0E-44EB-828C-A4C884D42D9F}"/>
              </a:ext>
            </a:extLst>
          </p:cNvPr>
          <p:cNvGraphicFramePr>
            <a:graphicFrameLocks/>
          </p:cNvGraphicFramePr>
          <p:nvPr>
            <p:extLst>
              <p:ext uri="{D42A27DB-BD31-4B8C-83A1-F6EECF244321}">
                <p14:modId xmlns:p14="http://schemas.microsoft.com/office/powerpoint/2010/main" val="55721129"/>
              </p:ext>
            </p:extLst>
          </p:nvPr>
        </p:nvGraphicFramePr>
        <p:xfrm>
          <a:off x="137152" y="3701330"/>
          <a:ext cx="5684808" cy="3144267"/>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11">
            <a:extLst>
              <a:ext uri="{FF2B5EF4-FFF2-40B4-BE49-F238E27FC236}">
                <a16:creationId xmlns:a16="http://schemas.microsoft.com/office/drawing/2014/main" id="{40E7727F-0EAD-D6C4-F667-8886387A798A}"/>
              </a:ext>
            </a:extLst>
          </p:cNvPr>
          <p:cNvPicPr>
            <a:picLocks noChangeAspect="1"/>
          </p:cNvPicPr>
          <p:nvPr/>
        </p:nvPicPr>
        <p:blipFill>
          <a:blip r:embed="rId5"/>
          <a:stretch>
            <a:fillRect/>
          </a:stretch>
        </p:blipFill>
        <p:spPr>
          <a:xfrm>
            <a:off x="6174361" y="2093330"/>
            <a:ext cx="5614903" cy="3644224"/>
          </a:xfrm>
          <a:prstGeom prst="rect">
            <a:avLst/>
          </a:prstGeom>
        </p:spPr>
      </p:pic>
    </p:spTree>
    <p:extLst>
      <p:ext uri="{BB962C8B-B14F-4D97-AF65-F5344CB8AC3E}">
        <p14:creationId xmlns:p14="http://schemas.microsoft.com/office/powerpoint/2010/main" val="1825103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F8F8-4629-4705-9D5B-62326087BD15}"/>
              </a:ext>
            </a:extLst>
          </p:cNvPr>
          <p:cNvSpPr>
            <a:spLocks noGrp="1"/>
          </p:cNvSpPr>
          <p:nvPr>
            <p:ph type="title"/>
          </p:nvPr>
        </p:nvSpPr>
        <p:spPr>
          <a:xfrm>
            <a:off x="216000" y="72000"/>
            <a:ext cx="8100000" cy="670286"/>
          </a:xfrm>
        </p:spPr>
        <p:txBody>
          <a:bodyPr/>
          <a:lstStyle/>
          <a:p>
            <a:r>
              <a:rPr lang="en-GB" sz="2000" b="0"/>
              <a:t>Faster Diagnosis and Operational Performance:</a:t>
            </a:r>
            <a:br>
              <a:rPr lang="en-GB" sz="2000"/>
            </a:br>
            <a:r>
              <a:rPr lang="en-GB" sz="2000"/>
              <a:t>Operational Performance</a:t>
            </a:r>
            <a:endParaRPr lang="en-GB" sz="2000">
              <a:solidFill>
                <a:srgbClr val="FF0000"/>
              </a:solidFill>
              <a:cs typeface="Arial"/>
            </a:endParaRPr>
          </a:p>
        </p:txBody>
      </p:sp>
      <p:sp>
        <p:nvSpPr>
          <p:cNvPr id="6" name="Rectangle 1">
            <a:extLst>
              <a:ext uri="{FF2B5EF4-FFF2-40B4-BE49-F238E27FC236}">
                <a16:creationId xmlns:a16="http://schemas.microsoft.com/office/drawing/2014/main" id="{DB05B5E5-F988-1A56-5559-174BD2C0965D}"/>
              </a:ext>
            </a:extLst>
          </p:cNvPr>
          <p:cNvSpPr>
            <a:spLocks noChangeArrowheads="1"/>
          </p:cNvSpPr>
          <p:nvPr/>
        </p:nvSpPr>
        <p:spPr bwMode="auto">
          <a:xfrm>
            <a:off x="1747838" y="1497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4" name="Table 3">
            <a:extLst>
              <a:ext uri="{FF2B5EF4-FFF2-40B4-BE49-F238E27FC236}">
                <a16:creationId xmlns:a16="http://schemas.microsoft.com/office/drawing/2014/main" id="{DBFCB61F-A2A8-667C-D6BB-ACE4733280AC}"/>
              </a:ext>
            </a:extLst>
          </p:cNvPr>
          <p:cNvGraphicFramePr>
            <a:graphicFrameLocks noGrp="1"/>
          </p:cNvGraphicFramePr>
          <p:nvPr>
            <p:extLst>
              <p:ext uri="{D42A27DB-BD31-4B8C-83A1-F6EECF244321}">
                <p14:modId xmlns:p14="http://schemas.microsoft.com/office/powerpoint/2010/main" val="4119355535"/>
              </p:ext>
            </p:extLst>
          </p:nvPr>
        </p:nvGraphicFramePr>
        <p:xfrm>
          <a:off x="108000" y="756000"/>
          <a:ext cx="11986453" cy="6020458"/>
        </p:xfrm>
        <a:graphic>
          <a:graphicData uri="http://schemas.openxmlformats.org/drawingml/2006/table">
            <a:tbl>
              <a:tblPr firstRow="1" bandRow="1">
                <a:tableStyleId>{5C22544A-7EE6-4342-B048-85BDC9FD1C3A}</a:tableStyleId>
              </a:tblPr>
              <a:tblGrid>
                <a:gridCol w="917081">
                  <a:extLst>
                    <a:ext uri="{9D8B030D-6E8A-4147-A177-3AD203B41FA5}">
                      <a16:colId xmlns:a16="http://schemas.microsoft.com/office/drawing/2014/main" val="1444511482"/>
                    </a:ext>
                  </a:extLst>
                </a:gridCol>
                <a:gridCol w="5521238">
                  <a:extLst>
                    <a:ext uri="{9D8B030D-6E8A-4147-A177-3AD203B41FA5}">
                      <a16:colId xmlns:a16="http://schemas.microsoft.com/office/drawing/2014/main" val="4145652528"/>
                    </a:ext>
                  </a:extLst>
                </a:gridCol>
                <a:gridCol w="5548134">
                  <a:extLst>
                    <a:ext uri="{9D8B030D-6E8A-4147-A177-3AD203B41FA5}">
                      <a16:colId xmlns:a16="http://schemas.microsoft.com/office/drawing/2014/main" val="2428801491"/>
                    </a:ext>
                  </a:extLst>
                </a:gridCol>
              </a:tblGrid>
              <a:tr h="480839">
                <a:tc>
                  <a:txBody>
                    <a:bodyPr/>
                    <a:lstStyle/>
                    <a:p>
                      <a:pPr fontAlgn="base"/>
                      <a:r>
                        <a:rPr lang="en-GB" sz="850" b="1">
                          <a:solidFill>
                            <a:srgbClr val="FFFFFF"/>
                          </a:solidFill>
                          <a:effectLst/>
                          <a:latin typeface="Arial"/>
                        </a:rPr>
                        <a:t>Deliverables:</a:t>
                      </a: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2">
                  <a:txBody>
                    <a:bodyPr/>
                    <a:lstStyle/>
                    <a:p>
                      <a:pPr marL="171450" indent="-171450" fontAlgn="base">
                        <a:buFont typeface="Arial" panose="020B0604020202020204" pitchFamily="34" charset="0"/>
                        <a:buChar char="•"/>
                      </a:pPr>
                      <a:r>
                        <a:rPr lang="en-GB" sz="850" b="1" dirty="0">
                          <a:solidFill>
                            <a:schemeClr val="tx1"/>
                          </a:solidFill>
                          <a:effectLst/>
                          <a:latin typeface="+mn-lt"/>
                        </a:rPr>
                        <a:t>Improve operational performance: Achieve Faster Diagnosis Standard performance of 77%* and 62 day referral to treatment standard of 70%* by March 2025 (*</a:t>
                      </a:r>
                      <a:r>
                        <a:rPr lang="en-GB" sz="850" b="1" i="1" dirty="0">
                          <a:solidFill>
                            <a:schemeClr val="tx1"/>
                          </a:solidFill>
                          <a:effectLst/>
                          <a:latin typeface="+mn-lt"/>
                        </a:rPr>
                        <a:t>performance ambitions may be subject to change whilst government negotiations are ongoing</a:t>
                      </a:r>
                      <a:r>
                        <a:rPr lang="en-GB" sz="850" b="1" i="0" dirty="0">
                          <a:solidFill>
                            <a:schemeClr val="tx1"/>
                          </a:solidFill>
                          <a:effectLst/>
                          <a:latin typeface="+mn-lt"/>
                        </a:rPr>
                        <a:t>)</a:t>
                      </a:r>
                      <a:r>
                        <a:rPr lang="en-GB" sz="850" b="1" i="1" dirty="0">
                          <a:solidFill>
                            <a:schemeClr val="tx1"/>
                          </a:solidFill>
                          <a:effectLst/>
                          <a:latin typeface="+mn-lt"/>
                        </a:rPr>
                        <a:t>.</a:t>
                      </a:r>
                      <a:endParaRPr lang="en-GB" sz="850" b="1" i="1" dirty="0">
                        <a:solidFill>
                          <a:schemeClr val="tx1"/>
                        </a:solidFill>
                        <a:effectLst/>
                        <a:latin typeface="Arial"/>
                      </a:endParaRPr>
                    </a:p>
                    <a:p>
                      <a:pPr marL="171450" indent="-171450" fontAlgn="base">
                        <a:buFont typeface="Arial" panose="020B0604020202020204" pitchFamily="34" charset="0"/>
                        <a:buChar char="•"/>
                      </a:pPr>
                      <a:r>
                        <a:rPr lang="en-GB" sz="850" b="1" dirty="0">
                          <a:solidFill>
                            <a:schemeClr val="tx1"/>
                          </a:solidFill>
                          <a:effectLst/>
                          <a:latin typeface="Arial"/>
                        </a:rPr>
                        <a:t>Ensure cancer operational performance is assessed and monitored consistently and is prioritised by ICBs and Alliances during 2024/25.</a:t>
                      </a:r>
                    </a:p>
                    <a:p>
                      <a:pPr marL="171450" indent="-171450" fontAlgn="base">
                        <a:buFont typeface="Arial" panose="020B0604020202020204" pitchFamily="34" charset="0"/>
                        <a:buChar char="•"/>
                      </a:pPr>
                      <a:r>
                        <a:rPr lang="en-GB" sz="850" b="1" dirty="0">
                          <a:solidFill>
                            <a:schemeClr val="tx1"/>
                          </a:solidFill>
                          <a:effectLst/>
                          <a:latin typeface="Arial"/>
                        </a:rPr>
                        <a:t>Reduce variation in Cancer Wait Times (CWT) performance and ensure performance outliers are reviewed, themes understood and escalated through Alliance governance and ICB/regional routes as required</a:t>
                      </a:r>
                    </a:p>
                    <a:p>
                      <a:pPr marL="171450" lvl="0" indent="-171450">
                        <a:buFont typeface="Arial" panose="020B0604020202020204" pitchFamily="34" charset="0"/>
                        <a:buChar char="•"/>
                      </a:pPr>
                      <a:r>
                        <a:rPr lang="en-GB" sz="850" b="1" i="0" u="none" strike="noStrike" noProof="0" dirty="0">
                          <a:solidFill>
                            <a:schemeClr val="tx1"/>
                          </a:solidFill>
                          <a:effectLst/>
                          <a:latin typeface="Arial"/>
                        </a:rPr>
                        <a:t>Run </a:t>
                      </a:r>
                      <a:r>
                        <a:rPr lang="en-GB" sz="850" b="1" i="0" u="none" strike="noStrike" noProof="0" dirty="0">
                          <a:solidFill>
                            <a:schemeClr val="tx1"/>
                          </a:solidFill>
                          <a:effectLst/>
                          <a:highlight>
                            <a:srgbClr val="FFFF00"/>
                          </a:highlight>
                          <a:latin typeface="Arial"/>
                        </a:rPr>
                        <a:t>specific projects addressing; </a:t>
                      </a:r>
                      <a:r>
                        <a:rPr lang="en-GB" sz="850" b="1" i="0" u="none" strike="noStrike" noProof="0" dirty="0" err="1">
                          <a:solidFill>
                            <a:schemeClr val="tx1"/>
                          </a:solidFill>
                          <a:effectLst/>
                          <a:highlight>
                            <a:srgbClr val="FFFF00"/>
                          </a:highlight>
                          <a:latin typeface="Arial"/>
                        </a:rPr>
                        <a:t>i</a:t>
                      </a:r>
                      <a:r>
                        <a:rPr lang="en-GB" sz="850" b="1" i="0" u="none" strike="noStrike" noProof="0" dirty="0">
                          <a:solidFill>
                            <a:schemeClr val="tx1"/>
                          </a:solidFill>
                          <a:effectLst/>
                          <a:highlight>
                            <a:srgbClr val="FFFF00"/>
                          </a:highlight>
                          <a:latin typeface="Arial"/>
                        </a:rPr>
                        <a:t>) mitigating known seasonal challenges; ii) rolling out the MDT streamlining guidance; iii) safety netting for abnormal radiology and pathology; and iv) treatment waiting times for radiotherapy.</a:t>
                      </a:r>
                      <a:endParaRPr lang="en-GB" sz="850" b="1" dirty="0">
                        <a:solidFill>
                          <a:schemeClr val="tx1"/>
                        </a:solidFill>
                        <a:effectLst/>
                        <a:highlight>
                          <a:srgbClr val="FFFF00"/>
                        </a:highligh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394881819"/>
                  </a:ext>
                </a:extLst>
              </a:tr>
              <a:tr h="309111">
                <a:tc>
                  <a:txBody>
                    <a:bodyPr/>
                    <a:lstStyle/>
                    <a:p>
                      <a:pPr fontAlgn="base"/>
                      <a:r>
                        <a:rPr lang="en-GB" sz="850" b="1">
                          <a:solidFill>
                            <a:srgbClr val="FFFFFF"/>
                          </a:solidFill>
                          <a:effectLst/>
                          <a:latin typeface="Arial"/>
                        </a:rPr>
                        <a:t>Rationale:</a:t>
                      </a:r>
                      <a:endParaRPr lang="en-GB" sz="850">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2">
                  <a:txBody>
                    <a:bodyPr/>
                    <a:lstStyle/>
                    <a:p>
                      <a:pPr fontAlgn="base"/>
                      <a:r>
                        <a:rPr lang="en-GB" sz="850">
                          <a:solidFill>
                            <a:schemeClr val="tx1"/>
                          </a:solidFill>
                          <a:effectLst/>
                          <a:latin typeface="Arial"/>
                        </a:rPr>
                        <a:t>Ensuring patients receive diagnosis and treatment in a timely way. The CWT standards are an operational requirement for NHS providers and ICBs.  The performance expectations for 2024/25 will be set out in NHS Operational Planning Guidance.</a:t>
                      </a: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814723407"/>
                  </a:ext>
                </a:extLst>
              </a:tr>
              <a:tr h="2333037">
                <a:tc>
                  <a:txBody>
                    <a:bodyPr/>
                    <a:lstStyle/>
                    <a:p>
                      <a:pPr fontAlgn="base"/>
                      <a:r>
                        <a:rPr lang="en-GB" sz="850" b="1">
                          <a:solidFill>
                            <a:srgbClr val="FFFFFF"/>
                          </a:solidFill>
                          <a:effectLst/>
                          <a:latin typeface="Arial"/>
                        </a:rPr>
                        <a:t>Cancer </a:t>
                      </a:r>
                    </a:p>
                    <a:p>
                      <a:pPr fontAlgn="base"/>
                      <a:r>
                        <a:rPr lang="en-GB" sz="850" b="1">
                          <a:solidFill>
                            <a:srgbClr val="FFFFFF"/>
                          </a:solidFill>
                          <a:effectLst/>
                          <a:latin typeface="Arial"/>
                        </a:rPr>
                        <a:t>Alliance role: </a:t>
                      </a:r>
                      <a:endParaRPr lang="en-GB" sz="850">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2">
                  <a:txBody>
                    <a:bodyPr/>
                    <a:lstStyle/>
                    <a:p>
                      <a:pPr marL="171450" lvl="0" indent="-171450" fontAlgn="base">
                        <a:buFont typeface="Arial"/>
                        <a:buChar char="•"/>
                      </a:pPr>
                      <a:r>
                        <a:rPr lang="en-GB" sz="850" dirty="0">
                          <a:solidFill>
                            <a:schemeClr val="tx1"/>
                          </a:solidFill>
                          <a:effectLst/>
                          <a:latin typeface="Arial"/>
                        </a:rPr>
                        <a:t>Working with their respective system(s), Alliances should support the most challenged providers in Tiers 1 and 2 by helping develop and monitor improvement plans, and to direct the proportion of SDF indicatively assigned to operational performance to the most challenged areas for FDS or 62d performance - </a:t>
                      </a:r>
                      <a:r>
                        <a:rPr lang="en-GB" sz="850" b="0" i="1" dirty="0">
                          <a:solidFill>
                            <a:schemeClr val="tx1"/>
                          </a:solidFill>
                          <a:effectLst/>
                          <a:latin typeface="Arial"/>
                        </a:rPr>
                        <a:t>provide detailed quarterly monitoring of funding/impact and have an agreed protocol with Trusts to monitor. </a:t>
                      </a:r>
                      <a:endParaRPr lang="en-GB" sz="850" b="0" dirty="0">
                        <a:solidFill>
                          <a:schemeClr val="tx1"/>
                        </a:solidFill>
                        <a:effectLst/>
                        <a:latin typeface="Arial"/>
                      </a:endParaRPr>
                    </a:p>
                    <a:p>
                      <a:pPr marL="171450" lvl="0" indent="-171450" fontAlgn="base">
                        <a:buFont typeface="Arial"/>
                        <a:buChar char="•"/>
                      </a:pPr>
                      <a:r>
                        <a:rPr lang="en-GB" sz="850" dirty="0">
                          <a:solidFill>
                            <a:schemeClr val="tx1"/>
                          </a:solidFill>
                          <a:effectLst/>
                          <a:latin typeface="Arial"/>
                        </a:rPr>
                        <a:t>Work with systems, providers and relevant networks (e.g. imaging and pathology networks) to develop and implement plans to improve CWT performance and reduce variation. This year we are asking Alliances to particularly focus on the following activities; </a:t>
                      </a:r>
                      <a:r>
                        <a:rPr lang="en-GB" sz="850" b="0" i="0" dirty="0">
                          <a:solidFill>
                            <a:schemeClr val="tx1"/>
                          </a:solidFill>
                          <a:effectLst/>
                          <a:latin typeface="Arial"/>
                        </a:rPr>
                        <a:t>1) working with providers on plans to manage capacity, factoring in usual seasonal changes e.g. Skin services, bank holidays, and agree actions in Q1;  2) rolling out the MDT streamlining guidance, supported by an audit of current implementation in Q1; 3) ensuring trusts have safety netting in place for abnormal radiology and pathology (i.e. </a:t>
                      </a:r>
                      <a:r>
                        <a:rPr lang="en-GB" sz="850" b="0" i="0" kern="1200" dirty="0">
                          <a:solidFill>
                            <a:schemeClr val="tx1"/>
                          </a:solidFill>
                          <a:effectLst/>
                          <a:latin typeface="Arial"/>
                          <a:ea typeface="+mn-ea"/>
                          <a:cs typeface="+mn-cs"/>
                        </a:rPr>
                        <a:t>ensuring that where an abnormal result is found, that there is a mechanism such as a flag to follow these up)</a:t>
                      </a:r>
                      <a:r>
                        <a:rPr lang="en-GB" sz="850" b="0" i="0" dirty="0">
                          <a:solidFill>
                            <a:schemeClr val="tx1"/>
                          </a:solidFill>
                          <a:effectLst/>
                          <a:latin typeface="Arial"/>
                        </a:rPr>
                        <a:t>, supported by an audit in Q1, with implementation by the end of the year; and 4) working with Radiotherapy Operational Delivery Networks on agreeing 24/25 network priorities, with particular focus on reducing treatment waiting times (Q1).</a:t>
                      </a:r>
                    </a:p>
                    <a:p>
                      <a:pPr marL="171450" lvl="0" indent="-171450" fontAlgn="base">
                        <a:buFont typeface="Arial"/>
                        <a:buChar char="•"/>
                      </a:pPr>
                      <a:r>
                        <a:rPr lang="en-GB" sz="850" dirty="0">
                          <a:solidFill>
                            <a:schemeClr val="tx1"/>
                          </a:solidFill>
                          <a:effectLst/>
                          <a:latin typeface="Arial"/>
                        </a:rPr>
                        <a:t>Lead on agreeing local protocols for management of Cancer Waiting Times standards, by; </a:t>
                      </a:r>
                      <a:r>
                        <a:rPr lang="en-GB" sz="850" b="0" i="0" dirty="0">
                          <a:solidFill>
                            <a:schemeClr val="tx1"/>
                          </a:solidFill>
                          <a:effectLst/>
                          <a:latin typeface="Arial"/>
                        </a:rPr>
                        <a:t>1) ensuring access policies are in line with national Cancer Waiting Times guidance, and that there is an agreed local IPT reallocation policy across the Alliance - complete Access Policy review by Q2 and review annually in line with CWT guidance updates. 2) where there are concerns regarding referral appropriateness or completeness, facilitate conversations between primary and secondary care and lead on developing guidance or education for referrers where needed. </a:t>
                      </a:r>
                    </a:p>
                    <a:p>
                      <a:pPr marL="171450" lvl="0" indent="-171450" fontAlgn="base">
                        <a:buFont typeface="Arial"/>
                        <a:buChar char="•"/>
                      </a:pPr>
                      <a:r>
                        <a:rPr lang="en-GB" sz="850" dirty="0">
                          <a:solidFill>
                            <a:schemeClr val="tx1"/>
                          </a:solidFill>
                          <a:effectLst/>
                          <a:latin typeface="Arial"/>
                        </a:rPr>
                        <a:t>Provide expertise to directly support systems/trusts in understanding the issues affecting performance and be able to offer hands-on management support. </a:t>
                      </a:r>
                      <a:r>
                        <a:rPr lang="en-GB" sz="850" b="0" i="0" dirty="0">
                          <a:solidFill>
                            <a:schemeClr val="tx1"/>
                          </a:solidFill>
                          <a:effectLst/>
                          <a:latin typeface="Arial"/>
                        </a:rPr>
                        <a:t>This support should be prioritised for those trusts with the most significant challenges, including those in the Tiering process, and the delivery approach should include meeting regularly with providers on a 1:1 basis.</a:t>
                      </a:r>
                    </a:p>
                    <a:p>
                      <a:pPr marL="171450" lvl="0" indent="-171450" fontAlgn="base">
                        <a:buFont typeface="Arial"/>
                        <a:buChar char="•"/>
                      </a:pPr>
                      <a:r>
                        <a:rPr lang="en-GB" sz="850" dirty="0">
                          <a:solidFill>
                            <a:schemeClr val="tx1"/>
                          </a:solidFill>
                          <a:effectLst/>
                          <a:latin typeface="Arial"/>
                        </a:rPr>
                        <a:t>Operational performance should form a key part of the Cancer Alliance governance structure, ensuring that improvement against the standards is regularly monitored and discussed at relevant meetings, including the Alliance board and tumour specific working groups. </a:t>
                      </a:r>
                      <a:r>
                        <a:rPr lang="en-GB" sz="850" b="0" dirty="0">
                          <a:solidFill>
                            <a:schemeClr val="tx1"/>
                          </a:solidFill>
                          <a:effectLst/>
                          <a:latin typeface="Arial"/>
                        </a:rPr>
                        <a:t>This should include facilitating clinical discussions to improve performance, taking into consideration volumes alongside groups of patients where long waits will likely impact outcomes.      </a:t>
                      </a:r>
                      <a:r>
                        <a:rPr lang="en-GB" sz="850" dirty="0">
                          <a:solidFill>
                            <a:schemeClr val="tx1"/>
                          </a:solidFill>
                          <a:effectLst/>
                          <a:latin typeface="Arial"/>
                        </a:rPr>
                        <a:t>                          </a:t>
                      </a:r>
                    </a:p>
                    <a:p>
                      <a:pPr marL="171450" lvl="0" indent="-171450" fontAlgn="base">
                        <a:buFont typeface="Arial"/>
                        <a:buChar char="•"/>
                      </a:pPr>
                      <a:r>
                        <a:rPr lang="en-GB" sz="850" dirty="0">
                          <a:solidFill>
                            <a:schemeClr val="tx1"/>
                          </a:solidFill>
                          <a:effectLst/>
                          <a:latin typeface="Arial"/>
                        </a:rPr>
                        <a:t>Continue to have a nominated performance lead as part of their team to act as the lead and key contact point within the Alliance to discuss operational performance, as well as to represent the Alliance at the national performance leads forum.    </a:t>
                      </a: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006147843"/>
                  </a:ext>
                </a:extLst>
              </a:tr>
              <a:tr h="357481">
                <a:tc>
                  <a:txBody>
                    <a:bodyPr/>
                    <a:lstStyle/>
                    <a:p>
                      <a:pPr fontAlgn="base"/>
                      <a:r>
                        <a:rPr lang="en-GB" sz="850" b="1">
                          <a:solidFill>
                            <a:srgbClr val="FFFFFF"/>
                          </a:solidFill>
                          <a:effectLst/>
                          <a:latin typeface="Arial"/>
                        </a:rPr>
                        <a:t>Direction of travel: </a:t>
                      </a:r>
                      <a:endParaRPr lang="en-GB" sz="850">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2">
                  <a:txBody>
                    <a:bodyPr/>
                    <a:lstStyle/>
                    <a:p>
                      <a:pPr fontAlgn="base"/>
                      <a:r>
                        <a:rPr lang="en-GB" sz="850">
                          <a:effectLst/>
                          <a:latin typeface="Arial"/>
                        </a:rPr>
                        <a:t>The primary route for performance assurance is through the Regional Performance and Improvement Teams, with Cancer Alliances providing expertise, advice and practical support to improve performance. </a:t>
                      </a: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31448837"/>
                  </a:ext>
                </a:extLst>
              </a:tr>
              <a:tr h="309111">
                <a:tc>
                  <a:txBody>
                    <a:bodyPr/>
                    <a:lstStyle/>
                    <a:p>
                      <a:pPr fontAlgn="base"/>
                      <a:r>
                        <a:rPr lang="en-GB" sz="850" b="1" kern="1200">
                          <a:solidFill>
                            <a:srgbClr val="FFFFFF"/>
                          </a:solidFill>
                          <a:effectLst/>
                          <a:latin typeface="Arial"/>
                          <a:ea typeface="+mn-ea"/>
                          <a:cs typeface="+mn-cs"/>
                        </a:rPr>
                        <a:t>Health Inequalities: </a:t>
                      </a: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2">
                  <a:txBody>
                    <a:bodyPr/>
                    <a:lstStyle/>
                    <a:p>
                      <a:pPr fontAlgn="base"/>
                      <a:r>
                        <a:rPr lang="en-GB" sz="850">
                          <a:effectLst/>
                          <a:latin typeface="Arial"/>
                        </a:rPr>
                        <a:t>Health inequalities should be considered as part of Alliance’s overall approach to performance standards, including developing policies and processes which align with guidance.</a:t>
                      </a: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980131939"/>
                  </a:ext>
                </a:extLst>
              </a:tr>
              <a:tr h="420734">
                <a:tc>
                  <a:txBody>
                    <a:bodyPr/>
                    <a:lstStyle/>
                    <a:p>
                      <a:pPr fontAlgn="base"/>
                      <a:r>
                        <a:rPr lang="en-GB" sz="850" b="1">
                          <a:solidFill>
                            <a:srgbClr val="FFFFFF"/>
                          </a:solidFill>
                          <a:effectLst/>
                          <a:latin typeface="Arial"/>
                        </a:rPr>
                        <a:t>Success </a:t>
                      </a:r>
                      <a:endParaRPr lang="en-GB" sz="850">
                        <a:effectLst/>
                        <a:latin typeface="Arial"/>
                      </a:endParaRPr>
                    </a:p>
                    <a:p>
                      <a:pPr lvl="0">
                        <a:buNone/>
                      </a:pPr>
                      <a:r>
                        <a:rPr lang="en-GB" sz="850" b="1">
                          <a:solidFill>
                            <a:srgbClr val="FFFFFF"/>
                          </a:solidFill>
                          <a:effectLst/>
                          <a:latin typeface="Arial"/>
                        </a:rPr>
                        <a:t>measures:</a:t>
                      </a:r>
                      <a:endParaRPr lang="en-GB" sz="850">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2">
                  <a:txBody>
                    <a:bodyPr/>
                    <a:lstStyle/>
                    <a:p>
                      <a:pPr marL="171450" lvl="0" indent="-171450" fontAlgn="base">
                        <a:buFont typeface="Arial"/>
                        <a:buChar char="•"/>
                      </a:pPr>
                      <a:r>
                        <a:rPr lang="en-GB" sz="850" dirty="0">
                          <a:effectLst/>
                          <a:latin typeface="Arial"/>
                        </a:rPr>
                        <a:t>62 day combined referral to first treatment standard (against system plans)</a:t>
                      </a:r>
                    </a:p>
                    <a:p>
                      <a:pPr marL="171450" lvl="0" indent="-171450" fontAlgn="base">
                        <a:buFont typeface="Arial"/>
                        <a:buChar char="•"/>
                      </a:pPr>
                      <a:r>
                        <a:rPr lang="en-GB" sz="850" dirty="0">
                          <a:effectLst/>
                          <a:latin typeface="Arial"/>
                        </a:rPr>
                        <a:t>28 day Faster Diagnosis Standard Performance (against system plans)</a:t>
                      </a:r>
                    </a:p>
                    <a:p>
                      <a:pPr marL="171450" lvl="0" indent="-171450">
                        <a:buFont typeface="Arial"/>
                        <a:buChar char="•"/>
                      </a:pPr>
                      <a:r>
                        <a:rPr lang="en-GB" sz="850" b="0" i="1" u="none" strike="noStrike" noProof="0" dirty="0">
                          <a:solidFill>
                            <a:schemeClr val="tx1"/>
                          </a:solidFill>
                          <a:effectLst/>
                          <a:latin typeface="Arial"/>
                        </a:rPr>
                        <a:t>Narrative updates should be provided quarterly, in line with use of funds, with details of progress being made on interventions to improve performance</a:t>
                      </a:r>
                      <a:endParaRPr lang="en-GB" sz="850" i="1" dirty="0">
                        <a:solidFill>
                          <a:schemeClr val="tx1"/>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865310972"/>
                  </a:ext>
                </a:extLst>
              </a:tr>
              <a:tr h="532357">
                <a:tc>
                  <a:txBody>
                    <a:bodyPr/>
                    <a:lstStyle/>
                    <a:p>
                      <a:pPr fontAlgn="base"/>
                      <a:r>
                        <a:rPr lang="en-GB" sz="850" b="1">
                          <a:solidFill>
                            <a:srgbClr val="FFFFFF"/>
                          </a:solidFill>
                          <a:effectLst/>
                          <a:latin typeface="Arial"/>
                        </a:rPr>
                        <a:t>Use of funds: </a:t>
                      </a:r>
                    </a:p>
                    <a:p>
                      <a:pPr fontAlgn="base"/>
                      <a:r>
                        <a:rPr lang="en-GB" sz="850" b="1" i="1">
                          <a:solidFill>
                            <a:srgbClr val="FFFFFF"/>
                          </a:solidFill>
                          <a:effectLst/>
                          <a:latin typeface="Arial"/>
                        </a:rPr>
                        <a:t>Place-based</a:t>
                      </a:r>
                      <a:endParaRPr lang="en-GB" sz="850" i="1">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2">
                  <a:txBody>
                    <a:bodyPr/>
                    <a:lstStyle/>
                    <a:p>
                      <a:pPr marL="171450" lvl="0" indent="-171450" fontAlgn="base">
                        <a:buFont typeface="Arial"/>
                        <a:buChar char="•"/>
                      </a:pPr>
                      <a:r>
                        <a:rPr lang="en-GB" sz="850">
                          <a:effectLst/>
                          <a:latin typeface="Arial"/>
                        </a:rPr>
                        <a:t>Trust or Alliance based transformation staff (e.g., Service Improvement Facilitator, Turnaround Directors), to improve CWT performance where not covered by other routes</a:t>
                      </a:r>
                    </a:p>
                    <a:p>
                      <a:pPr marL="171450" lvl="0" indent="-171450" fontAlgn="base">
                        <a:buFont typeface="Arial"/>
                        <a:buChar char="•"/>
                      </a:pPr>
                      <a:r>
                        <a:rPr lang="en-GB" sz="850">
                          <a:effectLst/>
                          <a:latin typeface="Arial"/>
                        </a:rPr>
                        <a:t>Temporary increases in capacity, both clinical and admin, where not funded via alternative routes (e.g., Waiting List Initiatives, Independent Sector) </a:t>
                      </a:r>
                    </a:p>
                    <a:p>
                      <a:pPr marL="171450" lvl="0" indent="-171450" fontAlgn="base">
                        <a:buFont typeface="Arial"/>
                        <a:buChar char="•"/>
                      </a:pPr>
                      <a:r>
                        <a:rPr lang="en-GB" sz="850">
                          <a:effectLst/>
                          <a:latin typeface="Arial"/>
                        </a:rPr>
                        <a:t>Improvements to infrastructure to improve tracking of cancer pathways (e.g., developments to Cancer Management or Diagnostic Systems)</a:t>
                      </a:r>
                    </a:p>
                    <a:p>
                      <a:pPr marL="171450" lvl="0" indent="-171450" fontAlgn="base">
                        <a:buFont typeface="Arial"/>
                        <a:buChar char="•"/>
                      </a:pPr>
                      <a:r>
                        <a:rPr lang="en-GB" sz="850">
                          <a:effectLst/>
                          <a:latin typeface="Arial"/>
                        </a:rPr>
                        <a:t>Training programmes/events to support delivery of improvements to performance</a:t>
                      </a: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1547445559"/>
                  </a:ext>
                </a:extLst>
              </a:tr>
              <a:tr h="188900">
                <a:tc gridSpan="2">
                  <a:txBody>
                    <a:bodyPr/>
                    <a:lstStyle/>
                    <a:p>
                      <a:pPr fontAlgn="base"/>
                      <a:r>
                        <a:rPr lang="en-GB" sz="800" b="1">
                          <a:solidFill>
                            <a:srgbClr val="FFFFFF"/>
                          </a:solidFill>
                          <a:effectLst/>
                          <a:latin typeface="Arial"/>
                        </a:rPr>
                        <a:t>Relevant guidance</a:t>
                      </a:r>
                      <a:endParaRPr lang="en-GB" sz="800">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hMerge="1">
                  <a:txBody>
                    <a:bodyPr/>
                    <a:lstStyle/>
                    <a:p>
                      <a:endParaRPr lang="en-GB"/>
                    </a:p>
                  </a:txBody>
                  <a:tcPr/>
                </a:tc>
                <a:tc>
                  <a:txBody>
                    <a:bodyPr/>
                    <a:lstStyle/>
                    <a:p>
                      <a:pPr fontAlgn="base"/>
                      <a:r>
                        <a:rPr lang="en-GB" sz="800" b="1">
                          <a:solidFill>
                            <a:srgbClr val="FFFFFF"/>
                          </a:solidFill>
                          <a:effectLst/>
                          <a:latin typeface="Arial"/>
                        </a:rPr>
                        <a:t>Ongoing monitoring and support</a:t>
                      </a:r>
                      <a:endParaRPr lang="en-GB" sz="800">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extLst>
                  <a:ext uri="{0D108BD9-81ED-4DB2-BD59-A6C34878D82A}">
                    <a16:rowId xmlns:a16="http://schemas.microsoft.com/office/drawing/2014/main" val="1485558857"/>
                  </a:ext>
                </a:extLst>
              </a:tr>
              <a:tr h="420734">
                <a:tc gridSpan="2">
                  <a:txBody>
                    <a:bodyPr/>
                    <a:lstStyle/>
                    <a:p>
                      <a:pPr marL="171450" lvl="0" indent="-171450" fontAlgn="base">
                        <a:buFont typeface="Arial"/>
                        <a:buChar char="•"/>
                      </a:pPr>
                      <a:r>
                        <a:rPr lang="en-GB" sz="800">
                          <a:hlinkClick r:id="rId3"/>
                        </a:rPr>
                        <a:t>National Cancer Waiting Times Monitoring Dataset Guidance</a:t>
                      </a:r>
                      <a:r>
                        <a:rPr lang="en-GB" sz="800">
                          <a:effectLst/>
                          <a:latin typeface="Arial"/>
                          <a:hlinkClick r:id="rId3"/>
                        </a:rPr>
                        <a:t> v12</a:t>
                      </a:r>
                      <a:endParaRPr lang="en-GB" sz="800">
                        <a:effectLst/>
                        <a:latin typeface="Arial"/>
                      </a:endParaRPr>
                    </a:p>
                    <a:p>
                      <a:pPr marL="171450" lvl="0" indent="-171450" fontAlgn="base">
                        <a:buFont typeface="Arial"/>
                        <a:buChar char="•"/>
                      </a:pPr>
                      <a:r>
                        <a:rPr lang="en-GB" sz="800">
                          <a:effectLst/>
                          <a:latin typeface="Arial"/>
                          <a:hlinkClick r:id="rId4"/>
                        </a:rPr>
                        <a:t>Elective Improvement Support team (IST) training resources</a:t>
                      </a:r>
                      <a:endParaRPr lang="en-GB" sz="800">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F0F4F4"/>
                    </a:solidFill>
                  </a:tcPr>
                </a:tc>
                <a:tc hMerge="1">
                  <a:txBody>
                    <a:bodyPr/>
                    <a:lstStyle/>
                    <a:p>
                      <a:endParaRPr lang="en-GB"/>
                    </a:p>
                  </a:txBody>
                  <a:tcPr/>
                </a:tc>
                <a:tc>
                  <a:txBody>
                    <a:bodyPr/>
                    <a:lstStyle/>
                    <a:p>
                      <a:pPr marL="171450" lvl="0" indent="-171450" fontAlgn="base">
                        <a:buFont typeface="Arial"/>
                        <a:buChar char="•"/>
                      </a:pPr>
                      <a:r>
                        <a:rPr lang="en-GB" sz="800" dirty="0">
                          <a:effectLst/>
                          <a:latin typeface="Arial"/>
                        </a:rPr>
                        <a:t>Monthly Alliance Performance Leads meeting</a:t>
                      </a:r>
                    </a:p>
                    <a:p>
                      <a:pPr marL="171450" lvl="0" indent="-171450" fontAlgn="base">
                        <a:buFont typeface="Arial"/>
                        <a:buChar char="•"/>
                      </a:pPr>
                      <a:r>
                        <a:rPr lang="en-GB" sz="800" dirty="0">
                          <a:effectLst/>
                          <a:latin typeface="Arial"/>
                        </a:rPr>
                        <a:t>Monthly Regional Cancer Performance Meetings</a:t>
                      </a:r>
                    </a:p>
                    <a:p>
                      <a:pPr marL="171450" lvl="0" indent="-171450" fontAlgn="base">
                        <a:buFont typeface="Arial"/>
                        <a:buChar char="•"/>
                      </a:pPr>
                      <a:r>
                        <a:rPr lang="en-GB" sz="800" dirty="0">
                          <a:effectLst/>
                          <a:latin typeface="Arial"/>
                        </a:rPr>
                        <a:t>Tier 1 oversight meetings (set by Regions)</a:t>
                      </a: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F0F4F4"/>
                    </a:solidFill>
                  </a:tcPr>
                </a:tc>
                <a:extLst>
                  <a:ext uri="{0D108BD9-81ED-4DB2-BD59-A6C34878D82A}">
                    <a16:rowId xmlns:a16="http://schemas.microsoft.com/office/drawing/2014/main" val="1409961933"/>
                  </a:ext>
                </a:extLst>
              </a:tr>
            </a:tbl>
          </a:graphicData>
        </a:graphic>
      </p:graphicFrame>
    </p:spTree>
    <p:extLst>
      <p:ext uri="{BB962C8B-B14F-4D97-AF65-F5344CB8AC3E}">
        <p14:creationId xmlns:p14="http://schemas.microsoft.com/office/powerpoint/2010/main" val="260152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F8F8-4629-4705-9D5B-62326087BD15}"/>
              </a:ext>
            </a:extLst>
          </p:cNvPr>
          <p:cNvSpPr>
            <a:spLocks noGrp="1"/>
          </p:cNvSpPr>
          <p:nvPr>
            <p:ph type="title"/>
          </p:nvPr>
        </p:nvSpPr>
        <p:spPr>
          <a:xfrm>
            <a:off x="216000" y="72000"/>
            <a:ext cx="8393127" cy="1051970"/>
          </a:xfrm>
        </p:spPr>
        <p:txBody>
          <a:bodyPr/>
          <a:lstStyle/>
          <a:p>
            <a:pPr defTabSz="914400">
              <a:spcBef>
                <a:spcPts val="0"/>
              </a:spcBef>
              <a:spcAft>
                <a:spcPts val="0"/>
              </a:spcAft>
              <a:defRPr/>
            </a:pPr>
            <a:r>
              <a:rPr lang="en-GB" sz="2000" b="0" kern="1200">
                <a:ea typeface="+mj-lt"/>
                <a:cs typeface="+mj-lt"/>
              </a:rPr>
              <a:t>Treatment and Care:</a:t>
            </a:r>
            <a:br>
              <a:rPr lang="en-GB" sz="2000" kern="1200">
                <a:ea typeface="+mj-lt"/>
                <a:cs typeface="+mj-lt"/>
              </a:rPr>
            </a:br>
            <a:r>
              <a:rPr lang="en-GB" sz="2000" kern="1200">
                <a:ea typeface="+mj-lt"/>
                <a:cs typeface="+mj-lt"/>
              </a:rPr>
              <a:t>Treatment Variation</a:t>
            </a:r>
            <a:endParaRPr lang="en-GB" sz="2000" i="1">
              <a:cs typeface="Arial"/>
            </a:endParaRPr>
          </a:p>
        </p:txBody>
      </p:sp>
      <p:graphicFrame>
        <p:nvGraphicFramePr>
          <p:cNvPr id="4" name="Table 3">
            <a:extLst>
              <a:ext uri="{FF2B5EF4-FFF2-40B4-BE49-F238E27FC236}">
                <a16:creationId xmlns:a16="http://schemas.microsoft.com/office/drawing/2014/main" id="{AF8C8628-9848-3DA7-3EC4-274EB65AAA85}"/>
              </a:ext>
            </a:extLst>
          </p:cNvPr>
          <p:cNvGraphicFramePr>
            <a:graphicFrameLocks noGrp="1"/>
          </p:cNvGraphicFramePr>
          <p:nvPr>
            <p:extLst>
              <p:ext uri="{D42A27DB-BD31-4B8C-83A1-F6EECF244321}">
                <p14:modId xmlns:p14="http://schemas.microsoft.com/office/powerpoint/2010/main" val="948918424"/>
              </p:ext>
            </p:extLst>
          </p:nvPr>
        </p:nvGraphicFramePr>
        <p:xfrm>
          <a:off x="65048" y="724829"/>
          <a:ext cx="12091423" cy="5971068"/>
        </p:xfrm>
        <a:graphic>
          <a:graphicData uri="http://schemas.openxmlformats.org/drawingml/2006/table">
            <a:tbl>
              <a:tblPr firstRow="1" bandRow="1">
                <a:tableStyleId>{5C22544A-7EE6-4342-B048-85BDC9FD1C3A}</a:tableStyleId>
              </a:tblPr>
              <a:tblGrid>
                <a:gridCol w="947853">
                  <a:extLst>
                    <a:ext uri="{9D8B030D-6E8A-4147-A177-3AD203B41FA5}">
                      <a16:colId xmlns:a16="http://schemas.microsoft.com/office/drawing/2014/main" val="390941135"/>
                    </a:ext>
                  </a:extLst>
                </a:gridCol>
                <a:gridCol w="3061147">
                  <a:extLst>
                    <a:ext uri="{9D8B030D-6E8A-4147-A177-3AD203B41FA5}">
                      <a16:colId xmlns:a16="http://schemas.microsoft.com/office/drawing/2014/main" val="420859443"/>
                    </a:ext>
                  </a:extLst>
                </a:gridCol>
                <a:gridCol w="4723301">
                  <a:extLst>
                    <a:ext uri="{9D8B030D-6E8A-4147-A177-3AD203B41FA5}">
                      <a16:colId xmlns:a16="http://schemas.microsoft.com/office/drawing/2014/main" val="1630061424"/>
                    </a:ext>
                  </a:extLst>
                </a:gridCol>
                <a:gridCol w="944826">
                  <a:extLst>
                    <a:ext uri="{9D8B030D-6E8A-4147-A177-3AD203B41FA5}">
                      <a16:colId xmlns:a16="http://schemas.microsoft.com/office/drawing/2014/main" val="1208513803"/>
                    </a:ext>
                  </a:extLst>
                </a:gridCol>
                <a:gridCol w="2414296">
                  <a:extLst>
                    <a:ext uri="{9D8B030D-6E8A-4147-A177-3AD203B41FA5}">
                      <a16:colId xmlns:a16="http://schemas.microsoft.com/office/drawing/2014/main" val="321117581"/>
                    </a:ext>
                  </a:extLst>
                </a:gridCol>
              </a:tblGrid>
              <a:tr h="1081851">
                <a:tc rowSpan="2">
                  <a:txBody>
                    <a:bodyPr/>
                    <a:lstStyle/>
                    <a:p>
                      <a:pPr algn="l" fontAlgn="base"/>
                      <a:r>
                        <a:rPr lang="en-GB" sz="900" b="1" i="0">
                          <a:solidFill>
                            <a:srgbClr val="FFFFFF"/>
                          </a:solidFill>
                          <a:effectLst/>
                          <a:latin typeface="Arial"/>
                        </a:rPr>
                        <a:t>Deliverables:</a:t>
                      </a:r>
                    </a:p>
                    <a:p>
                      <a:pPr algn="l" fontAlgn="base"/>
                      <a:endParaRPr lang="en-GB" sz="900" b="0" i="0">
                        <a:solidFill>
                          <a:srgbClr val="FFFFFF"/>
                        </a:solidFill>
                        <a:effectLst/>
                        <a:latin typeface="Arial"/>
                      </a:endParaRPr>
                    </a:p>
                  </a:txBody>
                  <a:tcPr>
                    <a:lnL w="14888"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2">
                  <a:txBody>
                    <a:bodyPr/>
                    <a:lstStyle/>
                    <a:p>
                      <a:pPr marL="228600" lvl="0" indent="-228600" algn="l">
                        <a:buAutoNum type="arabicPeriod"/>
                      </a:pPr>
                      <a:r>
                        <a:rPr lang="en-GB" sz="900" b="1" i="0" u="none" dirty="0">
                          <a:solidFill>
                            <a:srgbClr val="000000"/>
                          </a:solidFill>
                          <a:effectLst/>
                          <a:highlight>
                            <a:srgbClr val="FFFF00"/>
                          </a:highlight>
                          <a:latin typeface="Arial"/>
                        </a:rPr>
                        <a:t>Implement national priority recommendations </a:t>
                      </a:r>
                      <a:r>
                        <a:rPr lang="en-GB" sz="900" b="1" i="0" u="none" strike="noStrike" noProof="0" dirty="0">
                          <a:solidFill>
                            <a:srgbClr val="000000"/>
                          </a:solidFill>
                          <a:effectLst/>
                          <a:highlight>
                            <a:srgbClr val="FFFF00"/>
                          </a:highlight>
                          <a:latin typeface="Arial"/>
                        </a:rPr>
                        <a:t>from clinical audit/GIRFT reports</a:t>
                      </a:r>
                      <a:r>
                        <a:rPr lang="en-GB" sz="900" b="0" i="0" u="none" strike="noStrike" noProof="0" dirty="0">
                          <a:solidFill>
                            <a:srgbClr val="000000"/>
                          </a:solidFill>
                          <a:effectLst/>
                          <a:highlight>
                            <a:srgbClr val="FFFF00"/>
                          </a:highlight>
                          <a:latin typeface="Arial"/>
                        </a:rPr>
                        <a:t> </a:t>
                      </a:r>
                      <a:r>
                        <a:rPr lang="en-GB" sz="900" b="1" i="0" u="none" dirty="0">
                          <a:solidFill>
                            <a:srgbClr val="000000"/>
                          </a:solidFill>
                          <a:effectLst/>
                          <a:highlight>
                            <a:srgbClr val="FFFF00"/>
                          </a:highlight>
                          <a:latin typeface="Arial"/>
                        </a:rPr>
                        <a:t>to reduce variation in treatment:</a:t>
                      </a:r>
                      <a:endParaRPr lang="en-GB" sz="900" b="1" i="0" u="none" dirty="0">
                        <a:solidFill>
                          <a:srgbClr val="FFFFFF"/>
                        </a:solidFill>
                        <a:effectLst/>
                        <a:highlight>
                          <a:srgbClr val="FFFF00"/>
                        </a:highlight>
                        <a:latin typeface="Arial"/>
                      </a:endParaRPr>
                    </a:p>
                    <a:p>
                      <a:pPr marL="487680" lvl="1" indent="-171450" algn="l" fontAlgn="base">
                        <a:buFont typeface="Arial"/>
                        <a:buChar char="•"/>
                      </a:pPr>
                      <a:r>
                        <a:rPr lang="en-GB" sz="900" b="1" i="0" u="none" strike="noStrike" dirty="0">
                          <a:solidFill>
                            <a:srgbClr val="000000"/>
                          </a:solidFill>
                          <a:effectLst/>
                          <a:latin typeface="Arial"/>
                        </a:rPr>
                        <a:t>Lung</a:t>
                      </a:r>
                      <a:r>
                        <a:rPr lang="en-GB" sz="900" b="0" i="0" u="none" strike="noStrike" dirty="0">
                          <a:solidFill>
                            <a:srgbClr val="000000"/>
                          </a:solidFill>
                          <a:effectLst/>
                          <a:latin typeface="Arial"/>
                        </a:rPr>
                        <a:t>: </a:t>
                      </a:r>
                      <a:r>
                        <a:rPr lang="en-GB" sz="900" b="0" i="0" u="sng" strike="noStrike" dirty="0">
                          <a:solidFill>
                            <a:srgbClr val="0072C6"/>
                          </a:solidFill>
                          <a:effectLst/>
                          <a:latin typeface="Arial"/>
                          <a:hlinkClick r:id="rId3"/>
                        </a:rPr>
                        <a:t>three lung GIRFT recommendations</a:t>
                      </a:r>
                      <a:r>
                        <a:rPr lang="en-GB" sz="900" b="0" i="0" u="none" strike="noStrike" dirty="0">
                          <a:solidFill>
                            <a:srgbClr val="000000"/>
                          </a:solidFill>
                          <a:effectLst/>
                          <a:latin typeface="Arial"/>
                        </a:rPr>
                        <a:t> (previously selected by Alliances)</a:t>
                      </a:r>
                      <a:endParaRPr lang="en-GB" sz="900" b="1" i="0" dirty="0">
                        <a:solidFill>
                          <a:srgbClr val="FFFFFF"/>
                        </a:solidFill>
                        <a:effectLst/>
                        <a:latin typeface="Arial"/>
                      </a:endParaRPr>
                    </a:p>
                    <a:p>
                      <a:pPr marL="487680" lvl="1" indent="-171450" algn="l" fontAlgn="base">
                        <a:buFont typeface="Arial"/>
                        <a:buChar char="•"/>
                      </a:pPr>
                      <a:r>
                        <a:rPr lang="en-GB" sz="900" b="1" i="0" u="none" strike="noStrike" dirty="0">
                          <a:solidFill>
                            <a:srgbClr val="000000"/>
                          </a:solidFill>
                          <a:effectLst/>
                          <a:latin typeface="Arial"/>
                        </a:rPr>
                        <a:t>Breast</a:t>
                      </a:r>
                      <a:r>
                        <a:rPr lang="en-GB" sz="900" b="0" i="0" u="none" strike="noStrike" dirty="0">
                          <a:solidFill>
                            <a:srgbClr val="000000"/>
                          </a:solidFill>
                          <a:effectLst/>
                          <a:latin typeface="Arial"/>
                        </a:rPr>
                        <a:t>: Reduce reoperation rates after breast conservation surgery, whilst supporting safe breast conservation </a:t>
                      </a:r>
                      <a:endParaRPr lang="en-GB" sz="900" b="1" i="0" dirty="0">
                        <a:solidFill>
                          <a:srgbClr val="FFFFFF"/>
                        </a:solidFill>
                        <a:effectLst/>
                        <a:latin typeface="Arial"/>
                      </a:endParaRPr>
                    </a:p>
                    <a:p>
                      <a:pPr marL="487680" lvl="1" indent="-171450" algn="l" fontAlgn="base">
                        <a:buFont typeface="Arial"/>
                        <a:buChar char="•"/>
                      </a:pPr>
                      <a:r>
                        <a:rPr lang="en-GB" sz="900" b="1" i="0" u="none" strike="noStrike" dirty="0">
                          <a:solidFill>
                            <a:srgbClr val="000000"/>
                          </a:solidFill>
                          <a:effectLst/>
                          <a:latin typeface="Arial"/>
                        </a:rPr>
                        <a:t>Prostate</a:t>
                      </a:r>
                      <a:r>
                        <a:rPr lang="en-GB" sz="900" b="0" i="0" u="none" strike="noStrike" dirty="0">
                          <a:solidFill>
                            <a:srgbClr val="000000"/>
                          </a:solidFill>
                          <a:effectLst/>
                          <a:latin typeface="Arial"/>
                        </a:rPr>
                        <a:t>: &gt;75% </a:t>
                      </a:r>
                      <a:r>
                        <a:rPr lang="en-GB" sz="900" b="0" i="0" dirty="0">
                          <a:solidFill>
                            <a:srgbClr val="000000"/>
                          </a:solidFill>
                          <a:effectLst/>
                          <a:latin typeface="Arial"/>
                        </a:rPr>
                        <a:t>of men receiving radical treatment </a:t>
                      </a:r>
                      <a:r>
                        <a:rPr lang="en-GB" sz="900" b="0" i="0" u="none" strike="noStrike" dirty="0">
                          <a:solidFill>
                            <a:srgbClr val="000000"/>
                          </a:solidFill>
                          <a:effectLst/>
                          <a:latin typeface="Arial"/>
                        </a:rPr>
                        <a:t>for </a:t>
                      </a:r>
                      <a:r>
                        <a:rPr lang="en-GB" sz="900" b="0" i="0" dirty="0">
                          <a:solidFill>
                            <a:srgbClr val="000000"/>
                          </a:solidFill>
                          <a:effectLst/>
                          <a:latin typeface="Arial"/>
                        </a:rPr>
                        <a:t>high-risk/locally advanced prostate cancer </a:t>
                      </a:r>
                      <a:endParaRPr lang="en-GB" sz="900" b="1" i="0" dirty="0">
                        <a:solidFill>
                          <a:srgbClr val="FFFFFF"/>
                        </a:solidFill>
                        <a:effectLst/>
                        <a:latin typeface="Arial"/>
                      </a:endParaRPr>
                    </a:p>
                    <a:p>
                      <a:pPr marL="487680" lvl="1" indent="-171450" algn="l" fontAlgn="base">
                        <a:buFont typeface="Arial"/>
                        <a:buChar char="•"/>
                      </a:pPr>
                      <a:r>
                        <a:rPr lang="en-GB" sz="900" b="1" i="0" u="none" strike="noStrike" dirty="0">
                          <a:solidFill>
                            <a:srgbClr val="000000"/>
                          </a:solidFill>
                          <a:effectLst/>
                          <a:highlight>
                            <a:srgbClr val="FFFF00"/>
                          </a:highlight>
                          <a:latin typeface="Arial"/>
                        </a:rPr>
                        <a:t>Bowel</a:t>
                      </a:r>
                      <a:r>
                        <a:rPr lang="en-GB" sz="900" b="0" i="0" u="none" strike="noStrike" dirty="0">
                          <a:solidFill>
                            <a:srgbClr val="000000"/>
                          </a:solidFill>
                          <a:effectLst/>
                          <a:highlight>
                            <a:srgbClr val="FFFF00"/>
                          </a:highlight>
                          <a:latin typeface="Arial"/>
                        </a:rPr>
                        <a:t>: &gt;50% patients receiving adjuvant chemotherapy after major resection for stage III colon cancer  </a:t>
                      </a:r>
                      <a:endParaRPr lang="en-GB" sz="900" b="1" i="0" dirty="0">
                        <a:solidFill>
                          <a:srgbClr val="FFFFFF"/>
                        </a:solidFill>
                        <a:effectLst/>
                        <a:highlight>
                          <a:srgbClr val="FFFF00"/>
                        </a:highlight>
                        <a:latin typeface="Arial"/>
                      </a:endParaRPr>
                    </a:p>
                    <a:p>
                      <a:pPr marL="487680" lvl="1" indent="-171450" algn="l" fontAlgn="base">
                        <a:buFont typeface="Arial"/>
                        <a:buChar char="•"/>
                      </a:pPr>
                      <a:r>
                        <a:rPr lang="en-GB" sz="900" b="1" i="0" u="none" strike="noStrike" dirty="0" err="1">
                          <a:solidFill>
                            <a:srgbClr val="000000"/>
                          </a:solidFill>
                          <a:effectLst/>
                          <a:latin typeface="Arial"/>
                        </a:rPr>
                        <a:t>Oesophago</a:t>
                      </a:r>
                      <a:r>
                        <a:rPr lang="en-GB" sz="900" b="1" i="0" u="none" strike="noStrike" dirty="0">
                          <a:solidFill>
                            <a:srgbClr val="000000"/>
                          </a:solidFill>
                          <a:effectLst/>
                          <a:latin typeface="Arial"/>
                        </a:rPr>
                        <a:t>-gastric (OG)</a:t>
                      </a:r>
                      <a:r>
                        <a:rPr lang="en-GB" sz="900" b="0" i="0" u="none" strike="noStrike" dirty="0">
                          <a:solidFill>
                            <a:srgbClr val="000000"/>
                          </a:solidFill>
                          <a:effectLst/>
                          <a:latin typeface="+mn-lt"/>
                        </a:rPr>
                        <a:t>: </a:t>
                      </a:r>
                      <a:r>
                        <a:rPr lang="en-GB" sz="900" b="0" i="0" u="none" strike="noStrike" noProof="0" dirty="0">
                          <a:solidFill>
                            <a:srgbClr val="000000"/>
                          </a:solidFill>
                          <a:effectLst/>
                        </a:rPr>
                        <a:t>Reduce the number of patients with OG cancer waiting more than 62 days from referral to curative treatment, by identifying and implementing quality improvement interventions to improve speed and efficiency of treatment planning and delivery</a:t>
                      </a:r>
                      <a:endParaRPr lang="en-GB" sz="900" b="1" i="0" noProof="0" dirty="0">
                        <a:solidFill>
                          <a:srgbClr val="FFFFFF"/>
                        </a:solidFill>
                        <a:effectLst/>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4888"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en-GB"/>
                    </a:p>
                  </a:txBody>
                  <a:tcPr/>
                </a:tc>
                <a:tc>
                  <a:txBody>
                    <a:bodyPr/>
                    <a:lstStyle/>
                    <a:p>
                      <a:pPr algn="l" fontAlgn="base"/>
                      <a:r>
                        <a:rPr lang="en-GB" sz="900" b="1" i="0" u="none" strike="noStrike">
                          <a:solidFill>
                            <a:srgbClr val="FFFFFF"/>
                          </a:solidFill>
                          <a:effectLst/>
                          <a:latin typeface="Arial"/>
                        </a:rPr>
                        <a:t>Category:</a:t>
                      </a:r>
                      <a:endParaRPr lang="en-GB" sz="900" b="1" i="0">
                        <a:solidFill>
                          <a:srgbClr val="FFFFFF"/>
                        </a:solidFill>
                        <a:effectLst/>
                        <a:latin typeface="Arial"/>
                      </a:endParaRPr>
                    </a:p>
                  </a:txBody>
                  <a:tcPr>
                    <a:lnL w="12700" cap="flat" cmpd="sng" algn="ctr">
                      <a:solidFill>
                        <a:schemeClr val="tx1"/>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l" fontAlgn="base"/>
                      <a:r>
                        <a:rPr lang="en-GB" sz="900" b="1" i="0" u="none" strike="noStrike">
                          <a:solidFill>
                            <a:srgbClr val="000000"/>
                          </a:solidFill>
                          <a:effectLst/>
                          <a:latin typeface="Arial"/>
                        </a:rPr>
                        <a:t>4:</a:t>
                      </a:r>
                      <a:r>
                        <a:rPr lang="en-GB" sz="900" b="0" i="0" u="none" strike="noStrike">
                          <a:solidFill>
                            <a:srgbClr val="000000"/>
                          </a:solidFill>
                          <a:effectLst/>
                          <a:latin typeface="Arial"/>
                        </a:rPr>
                        <a:t> Programmes targeting nationwide improvement in established services (clinical audit/GIRFT asks)</a:t>
                      </a:r>
                    </a:p>
                    <a:p>
                      <a:pPr algn="l" fontAlgn="base"/>
                      <a:endParaRPr lang="en-GB" sz="900" b="0" i="0" u="none" strike="noStrike">
                        <a:solidFill>
                          <a:srgbClr val="000000"/>
                        </a:solidFill>
                        <a:effectLst/>
                        <a:latin typeface="Arial"/>
                      </a:endParaRPr>
                    </a:p>
                    <a:p>
                      <a:pPr marL="0" marR="0" lvl="0" indent="0" algn="l" defTabSz="633062" rtl="0" eaLnBrk="1" fontAlgn="base" latinLnBrk="0" hangingPunct="1">
                        <a:lnSpc>
                          <a:spcPct val="100000"/>
                        </a:lnSpc>
                        <a:spcBef>
                          <a:spcPts val="0"/>
                        </a:spcBef>
                        <a:spcAft>
                          <a:spcPts val="0"/>
                        </a:spcAft>
                        <a:buClrTx/>
                        <a:buSzTx/>
                        <a:buFontTx/>
                        <a:buNone/>
                        <a:tabLst/>
                        <a:defRPr/>
                      </a:pPr>
                      <a:r>
                        <a:rPr lang="en-GB" sz="900" b="1" i="0" u="none" strike="noStrike">
                          <a:solidFill>
                            <a:srgbClr val="000000"/>
                          </a:solidFill>
                          <a:effectLst/>
                          <a:latin typeface="+mn-lt"/>
                        </a:rPr>
                        <a:t>1: </a:t>
                      </a:r>
                      <a:r>
                        <a:rPr lang="en-GB" sz="900" b="0" i="0" u="none" strike="noStrike">
                          <a:solidFill>
                            <a:srgbClr val="000000"/>
                          </a:solidFill>
                          <a:effectLst/>
                          <a:latin typeface="+mn-lt"/>
                        </a:rPr>
                        <a:t>Locally driven programmes led by Cancer Alliances (SACT)</a:t>
                      </a:r>
                      <a:endParaRPr lang="en-GB" sz="900" b="1" i="0">
                        <a:solidFill>
                          <a:srgbClr val="FFFFFF"/>
                        </a:solidFill>
                        <a:effectLst/>
                        <a:latin typeface="+mn-lt"/>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418387076"/>
                  </a:ext>
                </a:extLst>
              </a:tr>
              <a:tr h="360405">
                <a:tc vMerge="1">
                  <a:txBody>
                    <a:bodyPr/>
                    <a:lstStyle/>
                    <a:p>
                      <a:endParaRPr lang="en-GB"/>
                    </a:p>
                  </a:txBody>
                  <a:tcPr/>
                </a:tc>
                <a:tc gridSpan="4">
                  <a:txBody>
                    <a:bodyPr/>
                    <a:lstStyle/>
                    <a:p>
                      <a:pPr marL="0" lvl="0" indent="0" algn="l">
                        <a:buNone/>
                      </a:pPr>
                      <a:r>
                        <a:rPr lang="en-GB" sz="900" b="1" i="0" u="none">
                          <a:solidFill>
                            <a:schemeClr val="tx1"/>
                          </a:solidFill>
                          <a:effectLst/>
                          <a:latin typeface="Arial"/>
                        </a:rPr>
                        <a:t>2. </a:t>
                      </a:r>
                      <a:r>
                        <a:rPr lang="en-GB" sz="900" b="1" i="0" u="none">
                          <a:solidFill>
                            <a:schemeClr val="tx1"/>
                          </a:solidFill>
                          <a:effectLst/>
                          <a:latin typeface="+mn-lt"/>
                        </a:rPr>
                        <a:t>Complete a bi-annual evaluation of demand and capacity of SACT services </a:t>
                      </a:r>
                      <a:r>
                        <a:rPr lang="en-GB" sz="900" b="1" i="0" u="none" strike="noStrike">
                          <a:solidFill>
                            <a:schemeClr val="tx1"/>
                          </a:solidFill>
                          <a:effectLst/>
                          <a:latin typeface="Arial"/>
                        </a:rPr>
                        <a:t>- </a:t>
                      </a:r>
                      <a:r>
                        <a:rPr lang="en-GB" sz="900" b="0" i="0" u="none" strike="noStrike">
                          <a:solidFill>
                            <a:schemeClr val="tx1"/>
                          </a:solidFill>
                          <a:effectLst/>
                          <a:latin typeface="Arial"/>
                        </a:rPr>
                        <a:t>Bi-annually evaluate the demand and capacity of SACT services across the Alliance footprint and identify what factors may lead to delivery issues </a:t>
                      </a:r>
                      <a:endParaRPr lang="en-GB" sz="900" b="0" i="0" u="none">
                        <a:solidFill>
                          <a:schemeClr val="tx1"/>
                        </a:solidFill>
                        <a:effectLst/>
                        <a:latin typeface="Arial"/>
                      </a:endParaRPr>
                    </a:p>
                  </a:txBody>
                  <a:tcPr>
                    <a:lnL w="12700" cap="flat" cmpd="sng" algn="ctr">
                      <a:solidFill>
                        <a:schemeClr val="tx1"/>
                      </a:solidFill>
                      <a:prstDash val="solid"/>
                      <a:round/>
                      <a:headEnd type="none" w="med" len="med"/>
                      <a:tailEnd type="none" w="med" len="med"/>
                    </a:lnL>
                    <a:lnR w="14888"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4888"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46928778"/>
                  </a:ext>
                </a:extLst>
              </a:tr>
              <a:tr h="445891">
                <a:tc>
                  <a:txBody>
                    <a:bodyPr/>
                    <a:lstStyle/>
                    <a:p>
                      <a:pPr algn="l" fontAlgn="base"/>
                      <a:r>
                        <a:rPr lang="en-GB" sz="900" b="1" i="0">
                          <a:solidFill>
                            <a:srgbClr val="FFFFFF"/>
                          </a:solidFill>
                          <a:effectLst/>
                          <a:latin typeface="Arial"/>
                        </a:rPr>
                        <a:t>Rationale:</a:t>
                      </a:r>
                      <a:endParaRPr lang="en-GB" sz="900" b="0" i="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4">
                  <a:txBody>
                    <a:bodyPr/>
                    <a:lstStyle/>
                    <a:p>
                      <a:pPr marL="0" lvl="0" indent="0" algn="l" fontAlgn="base">
                        <a:buFont typeface="Arial" panose="020B0604020202020204" pitchFamily="34" charset="0"/>
                        <a:buNone/>
                      </a:pPr>
                      <a:r>
                        <a:rPr lang="en-GB" sz="900" b="0" i="0" u="none" strike="noStrike" dirty="0">
                          <a:solidFill>
                            <a:schemeClr val="tx1"/>
                          </a:solidFill>
                          <a:effectLst/>
                          <a:latin typeface="Arial"/>
                        </a:rPr>
                        <a:t>1. Reducing unwarranted variation in cancer treatment is critical to meeting our LTP </a:t>
                      </a:r>
                      <a:r>
                        <a:rPr lang="en-GB" sz="900" b="0" i="0" u="none" strike="noStrike" dirty="0">
                          <a:solidFill>
                            <a:schemeClr val="tx1"/>
                          </a:solidFill>
                          <a:effectLst/>
                          <a:latin typeface="+mn-lt"/>
                        </a:rPr>
                        <a:t>ambition that by 2028, an extra 55,000 people each year will survive for five years or more following their cancer diagnosis. </a:t>
                      </a:r>
                      <a:r>
                        <a:rPr lang="en-GB" sz="900" b="0" i="0" u="none" strike="noStrike" dirty="0">
                          <a:solidFill>
                            <a:schemeClr val="tx1"/>
                          </a:solidFill>
                          <a:effectLst/>
                          <a:latin typeface="Arial"/>
                        </a:rPr>
                        <a:t>The purpose of this work is to implement priority recommendations from publications that NHSE commission to reduce variation in treatment and improve outcomes.</a:t>
                      </a:r>
                      <a:endParaRPr lang="en-GB" sz="900" b="0" i="0" dirty="0">
                        <a:solidFill>
                          <a:schemeClr val="tx1"/>
                        </a:solidFill>
                        <a:effectLst/>
                        <a:latin typeface="Arial"/>
                      </a:endParaRPr>
                    </a:p>
                    <a:p>
                      <a:pPr marL="0" lvl="0" indent="0" algn="l" fontAlgn="base">
                        <a:buFont typeface="Arial" panose="020B0604020202020204" pitchFamily="34" charset="0"/>
                        <a:buNone/>
                      </a:pPr>
                      <a:r>
                        <a:rPr lang="en-GB" sz="900" b="0" i="0" u="none" strike="noStrike" dirty="0">
                          <a:solidFill>
                            <a:schemeClr val="tx1"/>
                          </a:solidFill>
                          <a:effectLst/>
                          <a:latin typeface="Arial"/>
                        </a:rPr>
                        <a:t>2. SACT delivery remains a challenge across the country. A nominated clinical lead for SACT, identified from within the Cancer Alliance, to lead a bi-annual evaluation of demand and capacity across the footprint will enable Alliances to identify any challenges to delivery.</a:t>
                      </a:r>
                      <a:endParaRPr lang="en-GB" sz="900" b="0" i="0" dirty="0">
                        <a:solidFill>
                          <a:schemeClr val="tx1"/>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23235417"/>
                  </a:ext>
                </a:extLst>
              </a:tr>
              <a:tr h="665895">
                <a:tc>
                  <a:txBody>
                    <a:bodyPr/>
                    <a:lstStyle/>
                    <a:p>
                      <a:pPr algn="l" fontAlgn="base"/>
                      <a:r>
                        <a:rPr lang="en-GB" sz="900" b="1" i="0" u="none" strike="noStrike">
                          <a:solidFill>
                            <a:srgbClr val="FFFFFF"/>
                          </a:solidFill>
                          <a:effectLst/>
                          <a:latin typeface="Arial"/>
                        </a:rPr>
                        <a:t>Cancer Alliance role: </a:t>
                      </a:r>
                      <a:endParaRPr lang="en-GB" sz="900" b="0" i="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4">
                  <a:txBody>
                    <a:bodyPr/>
                    <a:lstStyle/>
                    <a:p>
                      <a:pPr marL="0" lvl="0" indent="0" algn="l" fontAlgn="base">
                        <a:buFont typeface="Arial" panose="020B0604020202020204" pitchFamily="34" charset="0"/>
                        <a:buNone/>
                      </a:pPr>
                      <a:r>
                        <a:rPr lang="en-GB" sz="900" b="0" i="0" u="none" strike="noStrike">
                          <a:solidFill>
                            <a:schemeClr val="tx1"/>
                          </a:solidFill>
                          <a:effectLst/>
                          <a:latin typeface="Arial"/>
                        </a:rPr>
                        <a:t>1. Support local expert </a:t>
                      </a:r>
                      <a:r>
                        <a:rPr lang="en-GB" sz="900" b="0" i="0" u="none" strike="noStrike">
                          <a:solidFill>
                            <a:schemeClr val="tx1"/>
                          </a:solidFill>
                          <a:effectLst/>
                          <a:latin typeface="+mn-lt"/>
                        </a:rPr>
                        <a:t>reference groups/ local pathway boards/ clinical advisory group/ clinical reference groups to </a:t>
                      </a:r>
                      <a:r>
                        <a:rPr lang="en-GB" sz="900" b="0" i="0" u="none" strike="noStrike">
                          <a:solidFill>
                            <a:schemeClr val="tx1"/>
                          </a:solidFill>
                          <a:effectLst/>
                          <a:latin typeface="Arial"/>
                        </a:rPr>
                        <a:t>develop action plans to support the implementation of the seven national recommendations to reduce variation in treatment. Ensure there is sufficient project management and analytical support at an Alliance and/or trust level to analyse, understand and, where required, report data against the seven recommendations</a:t>
                      </a:r>
                      <a:endParaRPr lang="en-GB" sz="900" b="0" i="0">
                        <a:solidFill>
                          <a:schemeClr val="tx1"/>
                        </a:solidFill>
                        <a:effectLst/>
                        <a:latin typeface="Arial"/>
                      </a:endParaRPr>
                    </a:p>
                    <a:p>
                      <a:pPr marL="0" lvl="0" indent="0" algn="l" fontAlgn="base">
                        <a:buFont typeface="Arial" panose="020B0604020202020204" pitchFamily="34" charset="0"/>
                        <a:buNone/>
                      </a:pPr>
                      <a:r>
                        <a:rPr lang="en-GB" sz="900" b="0" i="0" u="none" strike="noStrike">
                          <a:solidFill>
                            <a:schemeClr val="tx1"/>
                          </a:solidFill>
                          <a:effectLst/>
                          <a:latin typeface="Arial"/>
                        </a:rPr>
                        <a:t>2. Ens</a:t>
                      </a:r>
                      <a:r>
                        <a:rPr lang="en-GB" sz="900" b="0" i="0" u="none" strike="noStrike" kern="1200">
                          <a:solidFill>
                            <a:schemeClr val="tx1"/>
                          </a:solidFill>
                          <a:effectLst/>
                          <a:latin typeface="+mn-lt"/>
                          <a:ea typeface="+mn-ea"/>
                          <a:cs typeface="+mn-cs"/>
                        </a:rPr>
                        <a:t>ure there is a nominated lead in Cancer Alliance responsible for overseeing and supporting demand and capacity of SACT across their footprint. Complete a bi-annual evaluation of demand and capacity of SACT services, escalating any issues to the ICB. Attend a bi-annual nationally led Alliance SACT Capacity meeting.</a:t>
                      </a:r>
                    </a:p>
                    <a:p>
                      <a:pPr marL="0" lvl="0" indent="0" algn="l" fontAlgn="base">
                        <a:buFont typeface="Arial" panose="020B0604020202020204" pitchFamily="34" charset="0"/>
                        <a:buNone/>
                      </a:pPr>
                      <a:r>
                        <a:rPr lang="en-GB" sz="900" b="0" i="0" u="none" strike="noStrike">
                          <a:solidFill>
                            <a:schemeClr val="tx1"/>
                          </a:solidFill>
                          <a:effectLst/>
                          <a:latin typeface="Arial"/>
                        </a:rPr>
                        <a:t>3. Alongside the core deliverables, many Cancer Alliances fund and support additional work focused on innovation or variation in treatment practice. In response to requests from Cancer Alliances, the national team will hold a showcase event in 24/25 aiming to highlight these initiatives, share good and innovative practice and potentially support identification of initiatives for future national rollout. Cancer Alliances are asked to contribute to coordinate contributions to this event.</a:t>
                      </a:r>
                      <a:endParaRPr lang="en-GB" sz="900" b="0" i="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86045943"/>
                  </a:ext>
                </a:extLst>
              </a:tr>
              <a:tr h="376296">
                <a:tc>
                  <a:txBody>
                    <a:bodyPr/>
                    <a:lstStyle/>
                    <a:p>
                      <a:pPr algn="l" fontAlgn="base"/>
                      <a:r>
                        <a:rPr lang="en-GB" sz="900" b="1" i="0" u="none" strike="noStrike">
                          <a:solidFill>
                            <a:srgbClr val="FFFFFF"/>
                          </a:solidFill>
                          <a:effectLst/>
                          <a:latin typeface="Arial"/>
                        </a:rPr>
                        <a:t>Direction of travel:</a:t>
                      </a:r>
                      <a:endParaRPr lang="en-GB" sz="900" b="0" i="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4">
                  <a:txBody>
                    <a:bodyPr/>
                    <a:lstStyle/>
                    <a:p>
                      <a:pPr lvl="0" algn="l">
                        <a:lnSpc>
                          <a:spcPct val="100000"/>
                        </a:lnSpc>
                        <a:spcBef>
                          <a:spcPts val="0"/>
                        </a:spcBef>
                        <a:spcAft>
                          <a:spcPts val="0"/>
                        </a:spcAft>
                        <a:buNone/>
                      </a:pPr>
                      <a:r>
                        <a:rPr lang="en-GB" sz="900" b="0" i="0" u="none" strike="noStrike" noProof="0">
                          <a:solidFill>
                            <a:srgbClr val="000000"/>
                          </a:solidFill>
                          <a:effectLst/>
                          <a:latin typeface="Arial"/>
                        </a:rPr>
                        <a:t>The National team will consider BAU achieved when a recommendation’s relevant target has been met for two consecutive reporting quarters. At this point, it will be assumed that activity will continue at a local level, and it is no longer mandatory for Alliances to report nationally in this area. If Alliances wish to continue to report on local work via the quarterly assurance process, they are welcome to.</a:t>
                      </a:r>
                      <a:endParaRPr lang="en-US" sz="900" i="0" noProof="0"/>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2316414"/>
                  </a:ext>
                </a:extLst>
              </a:tr>
              <a:tr h="376296">
                <a:tc>
                  <a:txBody>
                    <a:bodyPr/>
                    <a:lstStyle/>
                    <a:p>
                      <a:pPr algn="l" fontAlgn="base"/>
                      <a:r>
                        <a:rPr lang="en-GB" sz="900" b="1" i="0">
                          <a:solidFill>
                            <a:srgbClr val="FFFFFF"/>
                          </a:solidFill>
                          <a:effectLst/>
                          <a:latin typeface="Arial"/>
                        </a:rPr>
                        <a:t>Health </a:t>
                      </a:r>
                    </a:p>
                    <a:p>
                      <a:pPr algn="l" fontAlgn="base"/>
                      <a:r>
                        <a:rPr lang="en-GB" sz="900" b="1" i="0">
                          <a:solidFill>
                            <a:srgbClr val="FFFFFF"/>
                          </a:solidFill>
                          <a:effectLst/>
                          <a:latin typeface="Arial"/>
                        </a:rPr>
                        <a:t>Inequalities:</a:t>
                      </a:r>
                      <a:endParaRPr lang="en-GB" sz="900" b="0" i="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4">
                  <a:txBody>
                    <a:bodyPr/>
                    <a:lstStyle/>
                    <a:p>
                      <a:pPr algn="l" fontAlgn="base"/>
                      <a:r>
                        <a:rPr lang="en-GB" sz="900" b="0" i="0" u="none" strike="noStrike">
                          <a:solidFill>
                            <a:srgbClr val="000000"/>
                          </a:solidFill>
                          <a:effectLst/>
                          <a:latin typeface="Arial"/>
                        </a:rPr>
                        <a:t>Deliverables specifically target inequities in access to the best treatment, as identified by the clinical audits. In implementing the recommendations, Alliances should work with providers to ensure that the recommendations are implemented equitably across different groups or areas across the Alliance footprint.</a:t>
                      </a:r>
                      <a:endParaRPr lang="en-GB" sz="900" b="0" i="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0041213"/>
                  </a:ext>
                </a:extLst>
              </a:tr>
              <a:tr h="799629">
                <a:tc>
                  <a:txBody>
                    <a:bodyPr/>
                    <a:lstStyle/>
                    <a:p>
                      <a:pPr algn="l" fontAlgn="base"/>
                      <a:r>
                        <a:rPr lang="en-GB" sz="900" b="1" i="0" u="none" strike="noStrike">
                          <a:solidFill>
                            <a:srgbClr val="FFFFFF"/>
                          </a:solidFill>
                          <a:effectLst/>
                          <a:latin typeface="Arial"/>
                        </a:rPr>
                        <a:t>Success </a:t>
                      </a:r>
                    </a:p>
                    <a:p>
                      <a:pPr algn="l" fontAlgn="base"/>
                      <a:r>
                        <a:rPr lang="en-GB" sz="900" b="1" i="0" u="none" strike="noStrike">
                          <a:solidFill>
                            <a:srgbClr val="FFFFFF"/>
                          </a:solidFill>
                          <a:effectLst/>
                          <a:latin typeface="Arial"/>
                        </a:rPr>
                        <a:t>measures:</a:t>
                      </a:r>
                      <a:endParaRPr lang="en-GB" sz="900" b="0" i="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4">
                  <a:txBody>
                    <a:bodyPr/>
                    <a:lstStyle/>
                    <a:p>
                      <a:pPr marL="171450" lvl="0" indent="-171450" algn="l" fontAlgn="base">
                        <a:buClr>
                          <a:srgbClr val="000000"/>
                        </a:buClr>
                        <a:buFont typeface="Arial,Sans-Serif" panose="020B0604020202020204" pitchFamily="34" charset="0"/>
                        <a:buChar char="•"/>
                      </a:pPr>
                      <a:r>
                        <a:rPr lang="en-GB" sz="900" b="1" i="0" u="none" strike="noStrike" noProof="0" dirty="0">
                          <a:solidFill>
                            <a:srgbClr val="000000"/>
                          </a:solidFill>
                          <a:effectLst/>
                          <a:latin typeface="Arial"/>
                        </a:rPr>
                        <a:t>x3 lung metrics (different for each Cancer Alliance) - available</a:t>
                      </a:r>
                      <a:r>
                        <a:rPr lang="en-GB" sz="900" b="1" i="0" u="none" strike="noStrike" noProof="0" dirty="0">
                          <a:solidFill>
                            <a:schemeClr val="tx2"/>
                          </a:solidFill>
                          <a:effectLst/>
                          <a:latin typeface="Arial"/>
                        </a:rPr>
                        <a:t> </a:t>
                      </a:r>
                      <a:r>
                        <a:rPr lang="en-GB" sz="900" b="1" i="0" u="none" strike="noStrike" noProof="0" dirty="0">
                          <a:solidFill>
                            <a:schemeClr val="tx2"/>
                          </a:solidFill>
                          <a:effectLst/>
                          <a:latin typeface="Arial"/>
                          <a:hlinkClick r:id="rId4">
                            <a:extLst>
                              <a:ext uri="{A12FA001-AC4F-418D-AE19-62706E023703}">
                                <ahyp:hlinkClr xmlns:ahyp="http://schemas.microsoft.com/office/drawing/2018/hyperlinkcolor" val="tx"/>
                              </a:ext>
                            </a:extLst>
                          </a:hlinkClick>
                        </a:rPr>
                        <a:t>here</a:t>
                      </a:r>
                      <a:r>
                        <a:rPr lang="en-GB" sz="900" b="1" i="0" u="none" strike="noStrike" noProof="0" dirty="0">
                          <a:solidFill>
                            <a:schemeClr val="tx2"/>
                          </a:solidFill>
                          <a:effectLst/>
                          <a:latin typeface="Arial"/>
                        </a:rPr>
                        <a:t> </a:t>
                      </a:r>
                      <a:r>
                        <a:rPr lang="en-GB" sz="900" b="1" i="0" u="none" strike="noStrike" noProof="0" dirty="0">
                          <a:solidFill>
                            <a:schemeClr val="tx1"/>
                          </a:solidFill>
                          <a:effectLst/>
                          <a:latin typeface="Arial"/>
                        </a:rPr>
                        <a:t>- against agreed trajectory</a:t>
                      </a:r>
                      <a:endParaRPr lang="en-GB" sz="900" b="0" i="0" u="none" strike="noStrike" noProof="0" dirty="0">
                        <a:solidFill>
                          <a:srgbClr val="231F20"/>
                        </a:solidFill>
                        <a:effectLst/>
                        <a:latin typeface="Arial"/>
                      </a:endParaRPr>
                    </a:p>
                    <a:p>
                      <a:pPr marL="171450" lvl="0" indent="-171450" algn="l">
                        <a:buClr>
                          <a:srgbClr val="000000"/>
                        </a:buClr>
                        <a:buFont typeface="Arial,Sans-Serif" panose="020B0604020202020204" pitchFamily="34" charset="0"/>
                        <a:buChar char="•"/>
                      </a:pPr>
                      <a:r>
                        <a:rPr lang="en-GB" sz="900" b="0" i="0" u="none" strike="noStrike" noProof="0" dirty="0">
                          <a:solidFill>
                            <a:srgbClr val="000000"/>
                          </a:solidFill>
                          <a:effectLst/>
                          <a:latin typeface="Arial"/>
                        </a:rPr>
                        <a:t>Number of men with high/risk locally advanced prostate cancer not undergoing radical treatment within 12 months of </a:t>
                      </a:r>
                      <a:r>
                        <a:rPr lang="en-GB" sz="900" b="0" i="0" u="none" strike="noStrike" noProof="0" dirty="0">
                          <a:solidFill>
                            <a:schemeClr val="tx1"/>
                          </a:solidFill>
                          <a:effectLst/>
                          <a:latin typeface="Arial"/>
                        </a:rPr>
                        <a:t>diagnosis </a:t>
                      </a:r>
                      <a:r>
                        <a:rPr lang="en-GB" sz="900" b="1" i="0" u="none" strike="noStrike" noProof="0" dirty="0">
                          <a:solidFill>
                            <a:schemeClr val="tx1"/>
                          </a:solidFill>
                          <a:effectLst/>
                          <a:latin typeface="Arial"/>
                        </a:rPr>
                        <a:t>against agreed trajectory</a:t>
                      </a:r>
                      <a:r>
                        <a:rPr lang="en-GB" sz="900" b="0" i="0" u="none" strike="noStrike" noProof="0" dirty="0">
                          <a:solidFill>
                            <a:schemeClr val="tx1"/>
                          </a:solidFill>
                          <a:effectLst/>
                          <a:latin typeface="Arial"/>
                        </a:rPr>
                        <a:t> (</a:t>
                      </a:r>
                      <a:r>
                        <a:rPr lang="en-GB" sz="900" b="1" i="0" u="none" strike="noStrike" noProof="0" dirty="0">
                          <a:solidFill>
                            <a:schemeClr val="tx1"/>
                          </a:solidFill>
                          <a:effectLst/>
                          <a:latin typeface="Arial"/>
                        </a:rPr>
                        <a:t>TBC, plans for data to be provided nationally by NDRS)</a:t>
                      </a:r>
                      <a:r>
                        <a:rPr lang="en-GB" sz="900" b="0" i="0" u="none" strike="noStrike" noProof="0" dirty="0">
                          <a:solidFill>
                            <a:schemeClr val="tx1"/>
                          </a:solidFill>
                          <a:effectLst/>
                          <a:latin typeface="Arial"/>
                        </a:rPr>
                        <a:t> </a:t>
                      </a:r>
                      <a:endParaRPr lang="en-GB" sz="900" b="0" i="0" u="none" strike="noStrike" noProof="0" dirty="0">
                        <a:solidFill>
                          <a:srgbClr val="231F20"/>
                        </a:solidFill>
                        <a:effectLst/>
                        <a:latin typeface="Arial"/>
                      </a:endParaRPr>
                    </a:p>
                    <a:p>
                      <a:pPr marL="171450" lvl="0" indent="-171450" algn="l">
                        <a:buClr>
                          <a:srgbClr val="000000"/>
                        </a:buClr>
                        <a:buFont typeface="Arial,Sans-Serif" panose="020B0604020202020204" pitchFamily="34" charset="0"/>
                        <a:buChar char="•"/>
                      </a:pPr>
                      <a:r>
                        <a:rPr lang="en-GB" sz="900" b="0" i="0" u="none" strike="noStrike" noProof="0" dirty="0">
                          <a:solidFill>
                            <a:srgbClr val="000000"/>
                          </a:solidFill>
                          <a:effectLst/>
                          <a:latin typeface="Arial"/>
                        </a:rPr>
                        <a:t>Number of re-operations in women after breast conserving surgery (available via</a:t>
                      </a:r>
                      <a:r>
                        <a:rPr lang="en-GB" sz="900" b="0" i="0" u="none" strike="noStrike" noProof="0" dirty="0">
                          <a:solidFill>
                            <a:schemeClr val="tx2"/>
                          </a:solidFill>
                          <a:effectLst/>
                          <a:latin typeface="Arial"/>
                        </a:rPr>
                        <a:t> </a:t>
                      </a:r>
                      <a:r>
                        <a:rPr lang="en-GB" sz="900" b="0" i="0" u="none" strike="noStrike" noProof="0" dirty="0">
                          <a:solidFill>
                            <a:schemeClr val="tx2"/>
                          </a:solidFill>
                          <a:effectLst/>
                          <a:latin typeface="Arial"/>
                          <a:hlinkClick r:id="rId5">
                            <a:extLst>
                              <a:ext uri="{A12FA001-AC4F-418D-AE19-62706E023703}">
                                <ahyp:hlinkClr xmlns:ahyp="http://schemas.microsoft.com/office/drawing/2018/hyperlinkcolor" val="tx"/>
                              </a:ext>
                            </a:extLst>
                          </a:hlinkClick>
                        </a:rPr>
                        <a:t>Model Hospita</a:t>
                      </a:r>
                      <a:r>
                        <a:rPr lang="en-GB" sz="900" b="0" i="0" u="sng" strike="noStrike" noProof="0" dirty="0">
                          <a:solidFill>
                            <a:schemeClr val="tx2"/>
                          </a:solidFill>
                          <a:effectLst/>
                          <a:latin typeface="Arial"/>
                        </a:rPr>
                        <a:t>l</a:t>
                      </a:r>
                      <a:r>
                        <a:rPr lang="en-GB" sz="900" b="0" i="0" u="none" strike="noStrike" noProof="0" dirty="0">
                          <a:solidFill>
                            <a:srgbClr val="000000"/>
                          </a:solidFill>
                          <a:effectLst/>
                          <a:latin typeface="Arial"/>
                        </a:rPr>
                        <a:t>) </a:t>
                      </a:r>
                      <a:r>
                        <a:rPr lang="en-GB" sz="900" b="1" i="0" u="none" strike="noStrike" noProof="0" dirty="0">
                          <a:solidFill>
                            <a:schemeClr val="tx1"/>
                          </a:solidFill>
                          <a:effectLst/>
                          <a:latin typeface="Arial"/>
                        </a:rPr>
                        <a:t>against agreed trajectory</a:t>
                      </a:r>
                      <a:endParaRPr lang="en-GB" dirty="0"/>
                    </a:p>
                    <a:p>
                      <a:pPr marL="171450" lvl="0" indent="-171450" algn="l" fontAlgn="base">
                        <a:buFont typeface="Arial" panose="020B0604020202020204" pitchFamily="34" charset="0"/>
                        <a:buChar char="•"/>
                      </a:pPr>
                      <a:r>
                        <a:rPr lang="en-GB" sz="900" b="0" i="0" dirty="0">
                          <a:solidFill>
                            <a:schemeClr val="tx1"/>
                          </a:solidFill>
                          <a:effectLst/>
                          <a:highlight>
                            <a:srgbClr val="FFFF00"/>
                          </a:highlight>
                          <a:latin typeface="Arial"/>
                        </a:rPr>
                        <a:t>Number of stage III colon cancer patients not receiving adjuvant chemotherapy following major resection (</a:t>
                      </a:r>
                      <a:r>
                        <a:rPr lang="en-GB" sz="900" b="1" i="0" kern="1200" dirty="0">
                          <a:solidFill>
                            <a:schemeClr val="tx1"/>
                          </a:solidFill>
                          <a:effectLst/>
                          <a:highlight>
                            <a:srgbClr val="FFFF00"/>
                          </a:highlight>
                          <a:latin typeface="Arial"/>
                          <a:ea typeface="+mn-ea"/>
                          <a:cs typeface="+mn-cs"/>
                        </a:rPr>
                        <a:t>TBC, plans for data to be provided nationally by NDRS) </a:t>
                      </a:r>
                    </a:p>
                    <a:p>
                      <a:pPr marL="171450" lvl="0" indent="-171450" algn="l" fontAlgn="base">
                        <a:buFont typeface="Arial" panose="020B0604020202020204" pitchFamily="34" charset="0"/>
                        <a:buChar char="•"/>
                      </a:pPr>
                      <a:r>
                        <a:rPr lang="en-GB" sz="900" b="0" i="0" dirty="0">
                          <a:solidFill>
                            <a:schemeClr val="tx1"/>
                          </a:solidFill>
                          <a:effectLst/>
                          <a:latin typeface="Arial"/>
                        </a:rPr>
                        <a:t>Median days OG patients wait from referral to curative treatment (data to be provided by the National Team via CWT data)</a:t>
                      </a: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2909634"/>
                  </a:ext>
                </a:extLst>
              </a:tr>
              <a:tr h="235185">
                <a:tc>
                  <a:txBody>
                    <a:bodyPr/>
                    <a:lstStyle/>
                    <a:p>
                      <a:pPr algn="l" fontAlgn="base"/>
                      <a:r>
                        <a:rPr lang="en-GB" sz="900" b="1" i="0">
                          <a:solidFill>
                            <a:srgbClr val="FFFFFF"/>
                          </a:solidFill>
                          <a:effectLst/>
                          <a:latin typeface="Arial"/>
                        </a:rPr>
                        <a:t>Use of funds: </a:t>
                      </a: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4">
                  <a:txBody>
                    <a:bodyPr/>
                    <a:lstStyle/>
                    <a:p>
                      <a:pPr marL="0" lvl="0" indent="0" algn="l" fontAlgn="base">
                        <a:buNone/>
                      </a:pPr>
                      <a:r>
                        <a:rPr lang="en-GB" sz="900" b="0" i="0" u="none" strike="noStrike" dirty="0">
                          <a:solidFill>
                            <a:srgbClr val="000000"/>
                          </a:solidFill>
                          <a:effectLst/>
                          <a:highlight>
                            <a:srgbClr val="FFFF00"/>
                          </a:highlight>
                          <a:latin typeface="Arial"/>
                        </a:rPr>
                        <a:t>Place-based funding to be used for project management and analytical resource, small pilots/initiatives, and bringing in specific clinical leadership where required</a:t>
                      </a:r>
                      <a:endParaRPr lang="en-GB" sz="900" b="0" i="0" dirty="0">
                        <a:solidFill>
                          <a:srgbClr val="000000"/>
                        </a:solidFill>
                        <a:effectLst/>
                        <a:highlight>
                          <a:srgbClr val="FFFF00"/>
                        </a:highligh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44398345"/>
                  </a:ext>
                </a:extLst>
              </a:tr>
              <a:tr h="195851">
                <a:tc gridSpan="2">
                  <a:txBody>
                    <a:bodyPr/>
                    <a:lstStyle/>
                    <a:p>
                      <a:pPr algn="l" fontAlgn="base"/>
                      <a:r>
                        <a:rPr lang="en-GB" sz="900" b="1" i="0">
                          <a:solidFill>
                            <a:srgbClr val="FFFFFF"/>
                          </a:solidFill>
                          <a:effectLst/>
                          <a:latin typeface="Arial"/>
                        </a:rPr>
                        <a:t>Relevant guidance</a:t>
                      </a:r>
                      <a:endParaRPr lang="en-GB" b="0" i="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hMerge="1">
                  <a:txBody>
                    <a:bodyPr/>
                    <a:lstStyle/>
                    <a:p>
                      <a:endParaRPr lang="en-GB"/>
                    </a:p>
                  </a:txBody>
                  <a:tcPr/>
                </a:tc>
                <a:tc gridSpan="3">
                  <a:txBody>
                    <a:bodyPr/>
                    <a:lstStyle/>
                    <a:p>
                      <a:pPr algn="l" fontAlgn="base"/>
                      <a:r>
                        <a:rPr lang="en-GB" sz="900" b="1" i="0" dirty="0">
                          <a:solidFill>
                            <a:srgbClr val="FFFFFF"/>
                          </a:solidFill>
                          <a:effectLst/>
                          <a:latin typeface="Arial"/>
                        </a:rPr>
                        <a:t>Ongoing monitoring and support</a:t>
                      </a:r>
                      <a:endParaRPr lang="en-GB" b="0" i="0" dirty="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56705131"/>
                  </a:ext>
                </a:extLst>
              </a:tr>
              <a:tr h="587554">
                <a:tc gridSpan="2">
                  <a:txBody>
                    <a:bodyPr/>
                    <a:lstStyle/>
                    <a:p>
                      <a:pPr marL="342900" lvl="0" indent="-342900" algn="l" fontAlgn="auto">
                        <a:buFont typeface="Arial" panose="020B0604020202020204" pitchFamily="34" charset="0"/>
                        <a:buChar char="•"/>
                      </a:pPr>
                      <a:r>
                        <a:rPr lang="en-GB" sz="800" b="0" i="0" u="sng" strike="noStrike">
                          <a:solidFill>
                            <a:srgbClr val="0072C6"/>
                          </a:solidFill>
                          <a:effectLst/>
                          <a:latin typeface="Arial"/>
                          <a:hlinkClick r:id="rId6"/>
                        </a:rPr>
                        <a:t>Treatment Variation workspace on Futures</a:t>
                      </a:r>
                      <a:r>
                        <a:rPr lang="en-GB" sz="800" b="0" i="0">
                          <a:solidFill>
                            <a:srgbClr val="000000"/>
                          </a:solidFill>
                          <a:effectLst/>
                          <a:latin typeface="Arial"/>
                        </a:rPr>
                        <a:t>, with past meeting documents </a:t>
                      </a:r>
                      <a:r>
                        <a:rPr lang="en-GB" sz="800" b="0" i="0" u="sng" strike="noStrike">
                          <a:solidFill>
                            <a:srgbClr val="0072C6"/>
                          </a:solidFill>
                          <a:effectLst/>
                          <a:latin typeface="Arial"/>
                          <a:hlinkClick r:id="rId7"/>
                        </a:rPr>
                        <a:t>Lung GIRFT cancer report</a:t>
                      </a:r>
                      <a:r>
                        <a:rPr lang="en-GB" sz="800" b="0" i="0">
                          <a:solidFill>
                            <a:srgbClr val="000000"/>
                          </a:solidFill>
                          <a:effectLst/>
                          <a:latin typeface="Arial"/>
                        </a:rPr>
                        <a:t> and </a:t>
                      </a:r>
                      <a:r>
                        <a:rPr lang="en-GB" sz="800" b="0" i="0" u="sng" strike="noStrike">
                          <a:solidFill>
                            <a:srgbClr val="0072C6"/>
                          </a:solidFill>
                          <a:effectLst/>
                          <a:latin typeface="Arial"/>
                          <a:hlinkClick r:id="rId8"/>
                        </a:rPr>
                        <a:t>National Lung Cancer Audit</a:t>
                      </a:r>
                      <a:endParaRPr lang="en-GB" sz="800" b="0" i="0">
                        <a:solidFill>
                          <a:srgbClr val="000000"/>
                        </a:solidFill>
                        <a:effectLst/>
                        <a:latin typeface="Arial"/>
                      </a:endParaRPr>
                    </a:p>
                    <a:p>
                      <a:pPr marL="342900" lvl="0" indent="-342900" algn="l" fontAlgn="base">
                        <a:buFont typeface="Arial" panose="020B0604020202020204" pitchFamily="34" charset="0"/>
                        <a:buChar char="•"/>
                      </a:pPr>
                      <a:r>
                        <a:rPr lang="en-GB" sz="800" b="0" i="0">
                          <a:solidFill>
                            <a:srgbClr val="000000"/>
                          </a:solidFill>
                          <a:effectLst/>
                          <a:latin typeface="Arial"/>
                        </a:rPr>
                        <a:t>National Audits; </a:t>
                      </a:r>
                      <a:r>
                        <a:rPr lang="en-GB" sz="800" b="0" i="0" u="sng" strike="noStrike">
                          <a:solidFill>
                            <a:srgbClr val="0072C6"/>
                          </a:solidFill>
                          <a:effectLst/>
                          <a:latin typeface="Arial"/>
                          <a:hlinkClick r:id="rId9"/>
                        </a:rPr>
                        <a:t>Bowel</a:t>
                      </a:r>
                      <a:r>
                        <a:rPr lang="en-GB" sz="800" b="0" i="0">
                          <a:solidFill>
                            <a:srgbClr val="000000"/>
                          </a:solidFill>
                          <a:effectLst/>
                          <a:latin typeface="Arial"/>
                        </a:rPr>
                        <a:t>, </a:t>
                      </a:r>
                      <a:r>
                        <a:rPr lang="en-GB" sz="800" b="0" i="0" u="sng" strike="noStrike">
                          <a:solidFill>
                            <a:srgbClr val="0072C6"/>
                          </a:solidFill>
                          <a:effectLst/>
                          <a:latin typeface="Arial"/>
                          <a:hlinkClick r:id="rId10"/>
                        </a:rPr>
                        <a:t>Prostate</a:t>
                      </a:r>
                      <a:r>
                        <a:rPr lang="en-GB" sz="800" b="0" i="0">
                          <a:solidFill>
                            <a:srgbClr val="000000"/>
                          </a:solidFill>
                          <a:effectLst/>
                          <a:latin typeface="Arial"/>
                        </a:rPr>
                        <a:t>, </a:t>
                      </a:r>
                      <a:r>
                        <a:rPr lang="en-GB" sz="800" b="0" i="0" u="sng" strike="noStrike">
                          <a:solidFill>
                            <a:srgbClr val="0072C6"/>
                          </a:solidFill>
                          <a:effectLst/>
                          <a:latin typeface="Arial"/>
                          <a:hlinkClick r:id="rId11"/>
                        </a:rPr>
                        <a:t>Breast</a:t>
                      </a:r>
                      <a:r>
                        <a:rPr lang="en-GB" sz="800" b="0" i="0">
                          <a:solidFill>
                            <a:srgbClr val="000000"/>
                          </a:solidFill>
                          <a:effectLst/>
                          <a:latin typeface="Arial"/>
                        </a:rPr>
                        <a:t>.</a:t>
                      </a:r>
                    </a:p>
                    <a:p>
                      <a:pPr marL="342900" lvl="0" indent="-342900" algn="l" fontAlgn="base">
                        <a:buFont typeface="Arial" panose="020B0604020202020204" pitchFamily="34" charset="0"/>
                        <a:buChar char="•"/>
                      </a:pPr>
                      <a:r>
                        <a:rPr lang="en-GB" sz="800" b="0" i="0" u="sng" strike="noStrike">
                          <a:solidFill>
                            <a:srgbClr val="0072C6"/>
                          </a:solidFill>
                          <a:effectLst/>
                          <a:latin typeface="Arial"/>
                          <a:hlinkClick r:id="rId12"/>
                        </a:rPr>
                        <a:t>Breast Surgery GIRFT report</a:t>
                      </a:r>
                      <a:endParaRPr lang="en-GB" sz="800" b="0" i="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F0F4F4"/>
                    </a:solidFill>
                  </a:tcPr>
                </a:tc>
                <a:tc hMerge="1">
                  <a:txBody>
                    <a:bodyPr/>
                    <a:lstStyle/>
                    <a:p>
                      <a:endParaRPr lang="en-GB"/>
                    </a:p>
                  </a:txBody>
                  <a:tcPr/>
                </a:tc>
                <a:tc gridSpan="3">
                  <a:txBody>
                    <a:bodyPr/>
                    <a:lstStyle/>
                    <a:p>
                      <a:pPr marL="342900" lvl="0" indent="-342900" algn="l" fontAlgn="base">
                        <a:buFont typeface="Arial" panose="020B0604020202020204" pitchFamily="34" charset="0"/>
                        <a:buChar char="•"/>
                      </a:pPr>
                      <a:r>
                        <a:rPr lang="en-GB" sz="800" b="0" i="0" u="none" strike="noStrike" dirty="0">
                          <a:solidFill>
                            <a:srgbClr val="000000"/>
                          </a:solidFill>
                          <a:effectLst/>
                          <a:latin typeface="Arial"/>
                        </a:rPr>
                        <a:t>Existing Treatment Variation Quarterly Working Group for discussing challenges, solutions and updates (for Treatment Variation leads)</a:t>
                      </a:r>
                      <a:endParaRPr lang="en-GB" sz="800" b="0" i="0" dirty="0">
                        <a:solidFill>
                          <a:srgbClr val="000000"/>
                        </a:solidFill>
                        <a:effectLst/>
                        <a:latin typeface="Arial"/>
                      </a:endParaRPr>
                    </a:p>
                    <a:p>
                      <a:pPr marL="342900" lvl="0" indent="-342900" algn="l" fontAlgn="base">
                        <a:buFont typeface="Arial" panose="020B0604020202020204" pitchFamily="34" charset="0"/>
                        <a:buChar char="•"/>
                      </a:pPr>
                      <a:r>
                        <a:rPr lang="en-GB" sz="800" b="0" i="0" u="none" strike="noStrike" dirty="0">
                          <a:solidFill>
                            <a:srgbClr val="000000"/>
                          </a:solidFill>
                          <a:effectLst/>
                          <a:latin typeface="Arial"/>
                        </a:rPr>
                        <a:t>1:1 meetings as required to work through specific issues/challenges</a:t>
                      </a:r>
                      <a:endParaRPr lang="en-GB" sz="800" b="0" i="0" dirty="0">
                        <a:solidFill>
                          <a:srgbClr val="000000"/>
                        </a:solidFill>
                        <a:effectLst/>
                        <a:latin typeface="Arial"/>
                      </a:endParaRPr>
                    </a:p>
                    <a:p>
                      <a:pPr marL="342900" lvl="0" indent="-342900" algn="l" fontAlgn="base">
                        <a:buFont typeface="Arial" panose="020B0604020202020204" pitchFamily="34" charset="0"/>
                        <a:buChar char="•"/>
                      </a:pPr>
                      <a:r>
                        <a:rPr lang="en-GB" sz="800" b="0" i="0" u="none" strike="noStrike" dirty="0">
                          <a:solidFill>
                            <a:srgbClr val="000000"/>
                          </a:solidFill>
                          <a:effectLst/>
                          <a:latin typeface="Arial"/>
                        </a:rPr>
                        <a:t>National workshops led by National Clinical Leads to discuss the context to recommendations and potential solutions</a:t>
                      </a:r>
                      <a:endParaRPr lang="en-GB" sz="800" b="0" i="0" dirty="0">
                        <a:solidFill>
                          <a:srgbClr val="000000"/>
                        </a:solidFill>
                        <a:effectLst/>
                        <a:latin typeface="Arial"/>
                      </a:endParaRPr>
                    </a:p>
                    <a:p>
                      <a:pPr marL="342900" lvl="0" indent="-342900" algn="l" fontAlgn="base">
                        <a:buFont typeface="Arial" panose="020B0604020202020204" pitchFamily="34" charset="0"/>
                        <a:buChar char="•"/>
                      </a:pPr>
                      <a:r>
                        <a:rPr lang="en-GB" sz="800" b="0" i="0" u="none" strike="noStrike" dirty="0">
                          <a:solidFill>
                            <a:srgbClr val="000000"/>
                          </a:solidFill>
                          <a:effectLst/>
                          <a:latin typeface="Arial"/>
                        </a:rPr>
                        <a:t>Alliance share &amp; learn event to share treatment best practice initiatives/pilots</a:t>
                      </a:r>
                      <a:endParaRPr lang="en-GB" sz="800" b="0" i="0" dirty="0">
                        <a:solidFill>
                          <a:srgbClr val="000000"/>
                        </a:solidFill>
                        <a:effectLst/>
                        <a:latin typeface="Arial"/>
                      </a:endParaRPr>
                    </a:p>
                    <a:p>
                      <a:pPr marL="342900" lvl="0" indent="-342900" algn="l" fontAlgn="base">
                        <a:buFont typeface="Arial" panose="020B0604020202020204" pitchFamily="34" charset="0"/>
                        <a:buChar char="•"/>
                      </a:pPr>
                      <a:r>
                        <a:rPr lang="en-GB" sz="800" b="0" i="0" u="none" strike="noStrike" dirty="0">
                          <a:solidFill>
                            <a:srgbClr val="000000"/>
                          </a:solidFill>
                          <a:effectLst/>
                          <a:latin typeface="Arial"/>
                        </a:rPr>
                        <a:t>Bi-annual, nationally led, Alliance SACT capacity meeting.</a:t>
                      </a:r>
                      <a:endParaRPr lang="en-GB" sz="800" b="0" i="0" dirty="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F0F4F4"/>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84740725"/>
                  </a:ext>
                </a:extLst>
              </a:tr>
            </a:tbl>
          </a:graphicData>
        </a:graphic>
      </p:graphicFrame>
    </p:spTree>
    <p:extLst>
      <p:ext uri="{BB962C8B-B14F-4D97-AF65-F5344CB8AC3E}">
        <p14:creationId xmlns:p14="http://schemas.microsoft.com/office/powerpoint/2010/main" val="2209028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2213" y="115236"/>
            <a:ext cx="8043530" cy="986565"/>
          </a:xfrm>
        </p:spPr>
        <p:txBody>
          <a:bodyPr/>
          <a:lstStyle/>
          <a:p>
            <a:r>
              <a:rPr lang="en-US" sz="2800" dirty="0"/>
              <a:t>FIT test - breakdown by ICS</a:t>
            </a:r>
            <a:endParaRPr lang="en-GB" sz="2800" dirty="0"/>
          </a:p>
        </p:txBody>
      </p:sp>
      <p:sp>
        <p:nvSpPr>
          <p:cNvPr id="5" name="Footer Placeholder 3">
            <a:extLst>
              <a:ext uri="{FF2B5EF4-FFF2-40B4-BE49-F238E27FC236}">
                <a16:creationId xmlns:a16="http://schemas.microsoft.com/office/drawing/2014/main" id="{2F46CED2-69C0-769D-CFF3-D05A0DB756F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chemeClr val="accent3">
                    <a:lumMod val="60000"/>
                    <a:lumOff val="40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Presentation title</a:t>
            </a:r>
            <a:endParaRPr lang="en-US" dirty="0"/>
          </a:p>
        </p:txBody>
      </p:sp>
      <p:pic>
        <p:nvPicPr>
          <p:cNvPr id="4" name="Picture 3">
            <a:extLst>
              <a:ext uri="{FF2B5EF4-FFF2-40B4-BE49-F238E27FC236}">
                <a16:creationId xmlns:a16="http://schemas.microsoft.com/office/drawing/2014/main" id="{985E0509-47E3-0DEF-13ED-59095843CC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524000" y="1245316"/>
            <a:ext cx="9144000" cy="3746585"/>
          </a:xfrm>
          <a:prstGeom prst="rect">
            <a:avLst/>
          </a:prstGeom>
        </p:spPr>
      </p:pic>
      <p:sp>
        <p:nvSpPr>
          <p:cNvPr id="2" name="Content Placeholder 6">
            <a:extLst>
              <a:ext uri="{FF2B5EF4-FFF2-40B4-BE49-F238E27FC236}">
                <a16:creationId xmlns:a16="http://schemas.microsoft.com/office/drawing/2014/main" id="{B3FD8DA5-BD82-539A-761A-160F68F8926B}"/>
              </a:ext>
            </a:extLst>
          </p:cNvPr>
          <p:cNvSpPr txBox="1">
            <a:spLocks/>
          </p:cNvSpPr>
          <p:nvPr/>
        </p:nvSpPr>
        <p:spPr>
          <a:xfrm>
            <a:off x="1753904" y="5302497"/>
            <a:ext cx="8604159" cy="7523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All systems apart from Somerset reach the 80% aspiration by the end of the year.</a:t>
            </a:r>
          </a:p>
        </p:txBody>
      </p:sp>
    </p:spTree>
    <p:extLst>
      <p:ext uri="{BB962C8B-B14F-4D97-AF65-F5344CB8AC3E}">
        <p14:creationId xmlns:p14="http://schemas.microsoft.com/office/powerpoint/2010/main" val="329384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8623DE-A8BC-8A30-C41A-337DFDC17B94}"/>
              </a:ext>
            </a:extLst>
          </p:cNvPr>
          <p:cNvSpPr txBox="1"/>
          <p:nvPr/>
        </p:nvSpPr>
        <p:spPr>
          <a:xfrm>
            <a:off x="1094981" y="68230"/>
            <a:ext cx="872895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Delivering Quality referrals – Including FIT: SWAG LGI referral pathway v.1.4 published August 2022</a:t>
            </a:r>
            <a:endParaRPr kumimoji="0" lang="en-GB" alt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cxnSp>
        <p:nvCxnSpPr>
          <p:cNvPr id="16" name="Connector: Elbow 15">
            <a:extLst>
              <a:ext uri="{FF2B5EF4-FFF2-40B4-BE49-F238E27FC236}">
                <a16:creationId xmlns:a16="http://schemas.microsoft.com/office/drawing/2014/main" id="{E47FF3B4-0C8C-05FE-6502-1BF852B973F7}"/>
              </a:ext>
            </a:extLst>
          </p:cNvPr>
          <p:cNvCxnSpPr>
            <a:cxnSpLocks/>
          </p:cNvCxnSpPr>
          <p:nvPr/>
        </p:nvCxnSpPr>
        <p:spPr>
          <a:xfrm>
            <a:off x="1871822" y="3701330"/>
            <a:ext cx="212515" cy="2036224"/>
          </a:xfrm>
          <a:prstGeom prst="bentConnector3">
            <a:avLst>
              <a:gd name="adj1" fmla="val 50000"/>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7" name="Connector: Elbow 106">
            <a:extLst>
              <a:ext uri="{FF2B5EF4-FFF2-40B4-BE49-F238E27FC236}">
                <a16:creationId xmlns:a16="http://schemas.microsoft.com/office/drawing/2014/main" id="{FC077EB0-7464-88E4-938A-80425DFDED59}"/>
              </a:ext>
            </a:extLst>
          </p:cNvPr>
          <p:cNvCxnSpPr>
            <a:cxnSpLocks/>
          </p:cNvCxnSpPr>
          <p:nvPr/>
        </p:nvCxnSpPr>
        <p:spPr>
          <a:xfrm flipV="1">
            <a:off x="4696832" y="1448734"/>
            <a:ext cx="229382" cy="79094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4ADF67F0-1213-465B-4F8E-1D111152E62E}"/>
              </a:ext>
            </a:extLst>
          </p:cNvPr>
          <p:cNvCxnSpPr>
            <a:cxnSpLocks/>
          </p:cNvCxnSpPr>
          <p:nvPr/>
        </p:nvCxnSpPr>
        <p:spPr>
          <a:xfrm flipV="1">
            <a:off x="4696832" y="2133800"/>
            <a:ext cx="552855" cy="10587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Connector: Elbow 140">
            <a:extLst>
              <a:ext uri="{FF2B5EF4-FFF2-40B4-BE49-F238E27FC236}">
                <a16:creationId xmlns:a16="http://schemas.microsoft.com/office/drawing/2014/main" id="{F8394DDE-EDA0-99B4-2B43-4FF2299D9B95}"/>
              </a:ext>
            </a:extLst>
          </p:cNvPr>
          <p:cNvCxnSpPr>
            <a:cxnSpLocks/>
          </p:cNvCxnSpPr>
          <p:nvPr/>
        </p:nvCxnSpPr>
        <p:spPr>
          <a:xfrm rot="16200000" flipH="1">
            <a:off x="4508013" y="5584919"/>
            <a:ext cx="625062" cy="21944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61C15A8-F8F3-BC6D-178F-D42F628CD788}"/>
              </a:ext>
            </a:extLst>
          </p:cNvPr>
          <p:cNvPicPr>
            <a:picLocks noChangeAspect="1"/>
          </p:cNvPicPr>
          <p:nvPr/>
        </p:nvPicPr>
        <p:blipFill>
          <a:blip r:embed="rId3"/>
          <a:stretch>
            <a:fillRect/>
          </a:stretch>
        </p:blipFill>
        <p:spPr>
          <a:xfrm>
            <a:off x="10508880" y="22381"/>
            <a:ext cx="1574264" cy="639545"/>
          </a:xfrm>
          <a:prstGeom prst="rect">
            <a:avLst/>
          </a:prstGeom>
        </p:spPr>
      </p:pic>
      <p:pic>
        <p:nvPicPr>
          <p:cNvPr id="3" name="Picture 2">
            <a:extLst>
              <a:ext uri="{FF2B5EF4-FFF2-40B4-BE49-F238E27FC236}">
                <a16:creationId xmlns:a16="http://schemas.microsoft.com/office/drawing/2014/main" id="{B64498A9-133E-C902-5F1A-6252E6A7AC77}"/>
              </a:ext>
            </a:extLst>
          </p:cNvPr>
          <p:cNvPicPr>
            <a:picLocks noChangeAspect="1"/>
          </p:cNvPicPr>
          <p:nvPr/>
        </p:nvPicPr>
        <p:blipFill>
          <a:blip r:embed="rId4"/>
          <a:stretch>
            <a:fillRect/>
          </a:stretch>
        </p:blipFill>
        <p:spPr>
          <a:xfrm>
            <a:off x="1188768" y="714561"/>
            <a:ext cx="10192500" cy="5772814"/>
          </a:xfrm>
          <a:prstGeom prst="rect">
            <a:avLst/>
          </a:prstGeom>
        </p:spPr>
      </p:pic>
    </p:spTree>
    <p:extLst>
      <p:ext uri="{BB962C8B-B14F-4D97-AF65-F5344CB8AC3E}">
        <p14:creationId xmlns:p14="http://schemas.microsoft.com/office/powerpoint/2010/main" val="232253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2619-6F2A-8F64-26FC-22ED9E1F8D81}"/>
              </a:ext>
            </a:extLst>
          </p:cNvPr>
          <p:cNvSpPr>
            <a:spLocks noGrp="1"/>
          </p:cNvSpPr>
          <p:nvPr>
            <p:ph type="title"/>
          </p:nvPr>
        </p:nvSpPr>
        <p:spPr>
          <a:xfrm>
            <a:off x="838200" y="365125"/>
            <a:ext cx="10515600" cy="880579"/>
          </a:xfrm>
        </p:spPr>
        <p:txBody>
          <a:bodyPr>
            <a:normAutofit/>
          </a:bodyPr>
          <a:lstStyle/>
          <a:p>
            <a:r>
              <a:rPr lang="en-GB" sz="2800" b="1" dirty="0">
                <a:solidFill>
                  <a:srgbClr val="005EB8"/>
                </a:solidFill>
                <a:latin typeface="Arial" panose="020B0604020202020204" pitchFamily="34" charset="0"/>
                <a:cs typeface="Arial" panose="020B0604020202020204" pitchFamily="34" charset="0"/>
              </a:rPr>
              <a:t>BSG Guidance:</a:t>
            </a:r>
          </a:p>
        </p:txBody>
      </p:sp>
      <p:sp>
        <p:nvSpPr>
          <p:cNvPr id="3" name="Content Placeholder 2">
            <a:extLst>
              <a:ext uri="{FF2B5EF4-FFF2-40B4-BE49-F238E27FC236}">
                <a16:creationId xmlns:a16="http://schemas.microsoft.com/office/drawing/2014/main" id="{FA6E0CEF-C1CE-0F56-3AA4-46D97E191AE8}"/>
              </a:ext>
            </a:extLst>
          </p:cNvPr>
          <p:cNvSpPr>
            <a:spLocks noGrp="1"/>
          </p:cNvSpPr>
          <p:nvPr>
            <p:ph idx="1"/>
          </p:nvPr>
        </p:nvSpPr>
        <p:spPr/>
        <p:txBody>
          <a:bodyPr/>
          <a:lstStyle/>
          <a:p>
            <a:pPr marL="0" indent="0">
              <a:buNone/>
            </a:pPr>
            <a:r>
              <a:rPr lang="en-GB" b="1" dirty="0">
                <a:latin typeface="Arial" panose="020B0604020202020204" pitchFamily="34" charset="0"/>
                <a:cs typeface="Arial" panose="020B0604020202020204" pitchFamily="34" charset="0"/>
              </a:rPr>
              <a:t>Bypass Symptoms – IDA</a:t>
            </a:r>
          </a:p>
          <a:p>
            <a:pPr marL="0" indent="0">
              <a:buNone/>
            </a:pPr>
            <a:endParaRPr lang="en-GB" b="1" dirty="0">
              <a:latin typeface="Arial" panose="020B0604020202020204" pitchFamily="34" charset="0"/>
              <a:cs typeface="Arial" panose="020B0604020202020204" pitchFamily="34" charset="0"/>
            </a:endParaRPr>
          </a:p>
          <a:p>
            <a:pPr marL="0" indent="0">
              <a:buNone/>
            </a:pPr>
            <a:r>
              <a:rPr lang="en-GB" sz="1800" dirty="0">
                <a:effectLst/>
                <a:latin typeface="Arial" panose="020B0604020202020204" pitchFamily="34" charset="0"/>
                <a:ea typeface="Calibri" panose="020F0502020204030204" pitchFamily="34" charset="0"/>
                <a:cs typeface="Arial" panose="020B0604020202020204" pitchFamily="34" charset="0"/>
              </a:rPr>
              <a:t>‘Clinical experts commented that referral pathways including other bypass symptoms (such as iron-deficiency anaemia) may be overly cautious and would have been introduced when FIT was relatively new and less widely accepted. </a:t>
            </a:r>
          </a:p>
          <a:p>
            <a:pPr marL="0" indent="0">
              <a:buNone/>
            </a:pPr>
            <a:r>
              <a:rPr lang="en-GB" sz="1800" dirty="0">
                <a:effectLst/>
                <a:latin typeface="Arial" panose="020B0604020202020204" pitchFamily="34" charset="0"/>
                <a:ea typeface="Calibri" panose="020F0502020204030204" pitchFamily="34" charset="0"/>
                <a:cs typeface="Arial" panose="020B0604020202020204" pitchFamily="34" charset="0"/>
              </a:rPr>
              <a:t>The committee noted that evidence on how iron-deficiency anaemia affects the performance of FIT is unclear (see </a:t>
            </a:r>
            <a:r>
              <a:rPr lang="en-GB" sz="1800" u="sng" dirty="0">
                <a:solidFill>
                  <a:srgbClr val="005EA5"/>
                </a:solidFill>
                <a:effectLst/>
                <a:latin typeface="Arial" panose="020B0604020202020204" pitchFamily="34" charset="0"/>
                <a:ea typeface="Calibri" panose="020F0502020204030204" pitchFamily="34" charset="0"/>
                <a:cs typeface="Arial" panose="020B0604020202020204" pitchFamily="34" charset="0"/>
                <a:hlinkClick r:id="rId2"/>
              </a:rPr>
              <a:t>section 3.7</a:t>
            </a:r>
            <a:r>
              <a:rPr lang="en-GB" sz="1800" dirty="0">
                <a:effectLst/>
                <a:latin typeface="Arial" panose="020B0604020202020204" pitchFamily="34" charset="0"/>
                <a:ea typeface="Calibri" panose="020F0502020204030204" pitchFamily="34" charset="0"/>
                <a:cs typeface="Arial" panose="020B0604020202020204" pitchFamily="34" charset="0"/>
              </a:rPr>
              <a:t>). </a:t>
            </a:r>
          </a:p>
          <a:p>
            <a:pPr marL="0" indent="0">
              <a:buNone/>
            </a:pPr>
            <a:r>
              <a:rPr lang="en-GB" sz="1800" dirty="0">
                <a:effectLst/>
                <a:latin typeface="Arial" panose="020B0604020202020204" pitchFamily="34" charset="0"/>
                <a:ea typeface="Calibri" panose="020F0502020204030204" pitchFamily="34" charset="0"/>
                <a:cs typeface="Arial" panose="020B0604020202020204" pitchFamily="34" charset="0"/>
              </a:rPr>
              <a:t>It concluded that FIT was still appropriate for people with rectal bleeding or iron-deficiency anaemia.’</a:t>
            </a: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b="1" dirty="0">
                <a:latin typeface="Arial" panose="020B0604020202020204" pitchFamily="34" charset="0"/>
                <a:cs typeface="Arial" panose="020B0604020202020204" pitchFamily="34" charset="0"/>
              </a:rPr>
              <a:t>BSG currently undertaking a Delphi Review on FIT and IDA</a:t>
            </a:r>
            <a:endParaRPr lang="en-GB"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5051C69-6B28-07F0-C82B-9AA9E5DF8CB4}"/>
              </a:ext>
            </a:extLst>
          </p:cNvPr>
          <p:cNvPicPr>
            <a:picLocks noChangeAspect="1"/>
          </p:cNvPicPr>
          <p:nvPr/>
        </p:nvPicPr>
        <p:blipFill>
          <a:blip r:embed="rId3"/>
          <a:stretch>
            <a:fillRect/>
          </a:stretch>
        </p:blipFill>
        <p:spPr>
          <a:xfrm>
            <a:off x="10508880" y="22381"/>
            <a:ext cx="1574264" cy="639545"/>
          </a:xfrm>
          <a:prstGeom prst="rect">
            <a:avLst/>
          </a:prstGeom>
        </p:spPr>
      </p:pic>
    </p:spTree>
    <p:extLst>
      <p:ext uri="{BB962C8B-B14F-4D97-AF65-F5344CB8AC3E}">
        <p14:creationId xmlns:p14="http://schemas.microsoft.com/office/powerpoint/2010/main" val="3587451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8623DE-A8BC-8A30-C41A-337DFDC17B94}"/>
              </a:ext>
            </a:extLst>
          </p:cNvPr>
          <p:cNvSpPr txBox="1"/>
          <p:nvPr/>
        </p:nvSpPr>
        <p:spPr>
          <a:xfrm>
            <a:off x="215751" y="183805"/>
            <a:ext cx="1044052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Delivering Quality referrals – Including FIT: NICE guidance published October 2023</a:t>
            </a:r>
            <a:endParaRPr kumimoji="0" lang="en-GB" alt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cxnSp>
        <p:nvCxnSpPr>
          <p:cNvPr id="16" name="Connector: Elbow 15">
            <a:extLst>
              <a:ext uri="{FF2B5EF4-FFF2-40B4-BE49-F238E27FC236}">
                <a16:creationId xmlns:a16="http://schemas.microsoft.com/office/drawing/2014/main" id="{E47FF3B4-0C8C-05FE-6502-1BF852B973F7}"/>
              </a:ext>
            </a:extLst>
          </p:cNvPr>
          <p:cNvCxnSpPr>
            <a:cxnSpLocks/>
          </p:cNvCxnSpPr>
          <p:nvPr/>
        </p:nvCxnSpPr>
        <p:spPr>
          <a:xfrm>
            <a:off x="1871822" y="3701330"/>
            <a:ext cx="212515" cy="2036224"/>
          </a:xfrm>
          <a:prstGeom prst="bentConnector3">
            <a:avLst>
              <a:gd name="adj1" fmla="val 50000"/>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7" name="Connector: Elbow 106">
            <a:extLst>
              <a:ext uri="{FF2B5EF4-FFF2-40B4-BE49-F238E27FC236}">
                <a16:creationId xmlns:a16="http://schemas.microsoft.com/office/drawing/2014/main" id="{FC077EB0-7464-88E4-938A-80425DFDED59}"/>
              </a:ext>
            </a:extLst>
          </p:cNvPr>
          <p:cNvCxnSpPr>
            <a:cxnSpLocks/>
          </p:cNvCxnSpPr>
          <p:nvPr/>
        </p:nvCxnSpPr>
        <p:spPr>
          <a:xfrm flipV="1">
            <a:off x="4696832" y="1448734"/>
            <a:ext cx="229382" cy="79094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4ADF67F0-1213-465B-4F8E-1D111152E62E}"/>
              </a:ext>
            </a:extLst>
          </p:cNvPr>
          <p:cNvCxnSpPr>
            <a:cxnSpLocks/>
          </p:cNvCxnSpPr>
          <p:nvPr/>
        </p:nvCxnSpPr>
        <p:spPr>
          <a:xfrm flipV="1">
            <a:off x="4696832" y="2133800"/>
            <a:ext cx="552855" cy="10587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Connector: Elbow 140">
            <a:extLst>
              <a:ext uri="{FF2B5EF4-FFF2-40B4-BE49-F238E27FC236}">
                <a16:creationId xmlns:a16="http://schemas.microsoft.com/office/drawing/2014/main" id="{F8394DDE-EDA0-99B4-2B43-4FF2299D9B95}"/>
              </a:ext>
            </a:extLst>
          </p:cNvPr>
          <p:cNvCxnSpPr>
            <a:cxnSpLocks/>
          </p:cNvCxnSpPr>
          <p:nvPr/>
        </p:nvCxnSpPr>
        <p:spPr>
          <a:xfrm rot="16200000" flipH="1">
            <a:off x="4508013" y="5584919"/>
            <a:ext cx="625062" cy="21944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61C15A8-F8F3-BC6D-178F-D42F628CD788}"/>
              </a:ext>
            </a:extLst>
          </p:cNvPr>
          <p:cNvPicPr>
            <a:picLocks noChangeAspect="1"/>
          </p:cNvPicPr>
          <p:nvPr/>
        </p:nvPicPr>
        <p:blipFill>
          <a:blip r:embed="rId3"/>
          <a:stretch>
            <a:fillRect/>
          </a:stretch>
        </p:blipFill>
        <p:spPr>
          <a:xfrm>
            <a:off x="10508880" y="22381"/>
            <a:ext cx="1574264" cy="639545"/>
          </a:xfrm>
          <a:prstGeom prst="rect">
            <a:avLst/>
          </a:prstGeom>
        </p:spPr>
      </p:pic>
      <p:sp>
        <p:nvSpPr>
          <p:cNvPr id="6" name="TextBox 5">
            <a:extLst>
              <a:ext uri="{FF2B5EF4-FFF2-40B4-BE49-F238E27FC236}">
                <a16:creationId xmlns:a16="http://schemas.microsoft.com/office/drawing/2014/main" id="{636E9B2B-0E0D-B3AF-0E97-60470009D32F}"/>
              </a:ext>
            </a:extLst>
          </p:cNvPr>
          <p:cNvSpPr txBox="1"/>
          <p:nvPr/>
        </p:nvSpPr>
        <p:spPr>
          <a:xfrm>
            <a:off x="108856" y="588307"/>
            <a:ext cx="11254154" cy="6294031"/>
          </a:xfrm>
          <a:prstGeom prst="rect">
            <a:avLst/>
          </a:prstGeom>
          <a:noFill/>
        </p:spPr>
        <p:txBody>
          <a:bodyPr wrap="square" rtlCol="0">
            <a:spAutoFit/>
          </a:bodyPr>
          <a:lstStyle/>
          <a:p>
            <a:r>
              <a:rPr lang="en-GB" sz="1350" b="1" dirty="0">
                <a:solidFill>
                  <a:srgbClr val="0E0E0E"/>
                </a:solidFill>
                <a:effectLst/>
                <a:latin typeface="Lora" pitchFamily="2" charset="0"/>
                <a:ea typeface="Times New Roman" panose="02020603050405020304" pitchFamily="18" charset="0"/>
              </a:rPr>
              <a:t>1.3 Lower gastrointestinal tract cancers</a:t>
            </a:r>
            <a:endParaRPr lang="en-GB" sz="1350" b="1" dirty="0">
              <a:effectLst/>
              <a:latin typeface="Calibri" panose="020F0502020204030204" pitchFamily="34" charset="0"/>
              <a:ea typeface="Calibri" panose="020F0502020204030204" pitchFamily="34" charset="0"/>
            </a:endParaRPr>
          </a:p>
          <a:p>
            <a:r>
              <a:rPr lang="en-GB" sz="1200" b="1" dirty="0">
                <a:solidFill>
                  <a:srgbClr val="0E0E0E"/>
                </a:solidFill>
                <a:effectLst/>
                <a:latin typeface="Lora" pitchFamily="2" charset="0"/>
                <a:ea typeface="Times New Roman" panose="02020603050405020304" pitchFamily="18" charset="0"/>
              </a:rPr>
              <a:t>Colorectal cancer</a:t>
            </a:r>
            <a:endParaRPr lang="en-GB" sz="1200" b="1" dirty="0">
              <a:effectLst/>
              <a:latin typeface="Calibri" panose="020F0502020204030204" pitchFamily="34" charset="0"/>
              <a:ea typeface="Calibri" panose="020F0502020204030204" pitchFamily="34" charset="0"/>
            </a:endParaRPr>
          </a:p>
          <a:p>
            <a:r>
              <a:rPr lang="en-GB" sz="1350" dirty="0">
                <a:solidFill>
                  <a:srgbClr val="0E0E0E"/>
                </a:solidFill>
                <a:effectLst/>
                <a:latin typeface="Roboto" panose="02000000000000000000" pitchFamily="2" charset="0"/>
                <a:ea typeface="Calibri" panose="020F0502020204030204" pitchFamily="34" charset="0"/>
              </a:rPr>
              <a:t>Recommendations 1.3.1 to 1.3.4 are adapted from </a:t>
            </a:r>
            <a:r>
              <a:rPr lang="en-GB" sz="1100" u="sng" dirty="0">
                <a:solidFill>
                  <a:srgbClr val="005EA5"/>
                </a:solidFill>
                <a:effectLst/>
                <a:latin typeface="Roboto" panose="02000000000000000000" pitchFamily="2" charset="0"/>
                <a:ea typeface="Calibri" panose="020F0502020204030204" pitchFamily="34" charset="0"/>
                <a:hlinkClick r:id="rId4"/>
              </a:rPr>
              <a:t>NICE's diagnostics guidance on quantitative faecal immunochemical testing to guide colorectal cancer pathway referral in primary care</a:t>
            </a:r>
            <a:r>
              <a:rPr lang="en-GB" sz="1350" dirty="0">
                <a:solidFill>
                  <a:srgbClr val="0E0E0E"/>
                </a:solidFill>
                <a:effectLst/>
                <a:latin typeface="Roboto" panose="02000000000000000000" pitchFamily="2" charset="0"/>
                <a:ea typeface="Calibri" panose="020F0502020204030204" pitchFamily="34" charset="0"/>
              </a:rPr>
              <a:t>.</a:t>
            </a:r>
            <a:endParaRPr lang="en-GB" sz="1100" dirty="0">
              <a:effectLst/>
              <a:latin typeface="Calibri" panose="020F0502020204030204" pitchFamily="34" charset="0"/>
              <a:ea typeface="Calibri" panose="020F0502020204030204" pitchFamily="34" charset="0"/>
            </a:endParaRPr>
          </a:p>
          <a:p>
            <a:r>
              <a:rPr lang="en-GB" sz="1000" b="0" dirty="0">
                <a:solidFill>
                  <a:srgbClr val="0E0E0E"/>
                </a:solidFill>
                <a:effectLst/>
                <a:latin typeface="inherit"/>
                <a:ea typeface="Times New Roman" panose="02020603050405020304" pitchFamily="18" charset="0"/>
              </a:rPr>
              <a:t>1.3.1</a:t>
            </a:r>
            <a:endParaRPr lang="en-GB" sz="1000" b="1" dirty="0">
              <a:effectLst/>
              <a:latin typeface="Calibri" panose="020F0502020204030204" pitchFamily="34" charset="0"/>
              <a:ea typeface="Calibri" panose="020F0502020204030204" pitchFamily="34" charset="0"/>
            </a:endParaRPr>
          </a:p>
          <a:p>
            <a:r>
              <a:rPr lang="en-GB" sz="1350" dirty="0">
                <a:solidFill>
                  <a:srgbClr val="0E0E0E"/>
                </a:solidFill>
                <a:effectLst/>
                <a:latin typeface="Roboto" panose="02000000000000000000" pitchFamily="2" charset="0"/>
                <a:ea typeface="Calibri" panose="020F0502020204030204" pitchFamily="34" charset="0"/>
              </a:rPr>
              <a:t>Offer quantitative faecal immunochemical testing (FIT) using HM‑</a:t>
            </a:r>
            <a:r>
              <a:rPr lang="en-GB" sz="1350" dirty="0" err="1">
                <a:solidFill>
                  <a:srgbClr val="0E0E0E"/>
                </a:solidFill>
                <a:effectLst/>
                <a:latin typeface="Roboto" panose="02000000000000000000" pitchFamily="2" charset="0"/>
                <a:ea typeface="Calibri" panose="020F0502020204030204" pitchFamily="34" charset="0"/>
              </a:rPr>
              <a:t>JACKarc</a:t>
            </a:r>
            <a:r>
              <a:rPr lang="en-GB" sz="1350" dirty="0">
                <a:solidFill>
                  <a:srgbClr val="0E0E0E"/>
                </a:solidFill>
                <a:effectLst/>
                <a:latin typeface="Roboto" panose="02000000000000000000" pitchFamily="2" charset="0"/>
                <a:ea typeface="Calibri" panose="020F0502020204030204" pitchFamily="34" charset="0"/>
              </a:rPr>
              <a:t> or OC‑Sensor to guide referral for suspected colorectal cancer in adults:</a:t>
            </a:r>
            <a:endParaRPr lang="en-GB" sz="11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350" dirty="0">
                <a:solidFill>
                  <a:srgbClr val="0E0E0E"/>
                </a:solidFill>
                <a:effectLst/>
                <a:latin typeface="Roboto" panose="02000000000000000000" pitchFamily="2" charset="0"/>
                <a:ea typeface="Times New Roman" panose="02020603050405020304" pitchFamily="18" charset="0"/>
              </a:rPr>
              <a:t>with an abdominal mass </a:t>
            </a:r>
            <a:r>
              <a:rPr lang="en-GB" sz="1350" b="1" dirty="0">
                <a:solidFill>
                  <a:srgbClr val="0E0E0E"/>
                </a:solidFill>
                <a:effectLst/>
                <a:latin typeface="Roboto" panose="02000000000000000000" pitchFamily="2" charset="0"/>
                <a:ea typeface="Times New Roman" panose="02020603050405020304" pitchFamily="18" charset="0"/>
                <a:cs typeface="Calibri" panose="020F0502020204030204" pitchFamily="34" charset="0"/>
              </a:rPr>
              <a:t>or</a:t>
            </a:r>
            <a:endParaRPr lang="en-GB" sz="1100" dirty="0">
              <a:solidFill>
                <a:srgbClr val="0E0E0E"/>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350" dirty="0">
                <a:solidFill>
                  <a:srgbClr val="0E0E0E"/>
                </a:solidFill>
                <a:effectLst/>
                <a:latin typeface="Roboto" panose="02000000000000000000" pitchFamily="2" charset="0"/>
                <a:ea typeface="Times New Roman" panose="02020603050405020304" pitchFamily="18" charset="0"/>
              </a:rPr>
              <a:t>with a change in bowel habit </a:t>
            </a:r>
            <a:r>
              <a:rPr lang="en-GB" sz="1350" b="1" dirty="0">
                <a:solidFill>
                  <a:srgbClr val="0E0E0E"/>
                </a:solidFill>
                <a:effectLst/>
                <a:latin typeface="Roboto" panose="02000000000000000000" pitchFamily="2" charset="0"/>
                <a:ea typeface="Times New Roman" panose="02020603050405020304" pitchFamily="18" charset="0"/>
                <a:cs typeface="Calibri" panose="020F0502020204030204" pitchFamily="34" charset="0"/>
              </a:rPr>
              <a:t>or</a:t>
            </a:r>
            <a:endParaRPr lang="en-GB" sz="1100" dirty="0">
              <a:solidFill>
                <a:srgbClr val="0E0E0E"/>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350" dirty="0">
                <a:solidFill>
                  <a:srgbClr val="0E0E0E"/>
                </a:solidFill>
                <a:effectLst/>
                <a:latin typeface="Roboto" panose="02000000000000000000" pitchFamily="2" charset="0"/>
                <a:ea typeface="Times New Roman" panose="02020603050405020304" pitchFamily="18" charset="0"/>
              </a:rPr>
              <a:t>with iron-deficiency anaemia </a:t>
            </a:r>
            <a:r>
              <a:rPr lang="en-GB" sz="1350" b="1" dirty="0">
                <a:solidFill>
                  <a:srgbClr val="0E0E0E"/>
                </a:solidFill>
                <a:effectLst/>
                <a:latin typeface="Roboto" panose="02000000000000000000" pitchFamily="2" charset="0"/>
                <a:ea typeface="Times New Roman" panose="02020603050405020304" pitchFamily="18" charset="0"/>
                <a:cs typeface="Calibri" panose="020F0502020204030204" pitchFamily="34" charset="0"/>
              </a:rPr>
              <a:t>or</a:t>
            </a:r>
            <a:endParaRPr lang="en-GB" sz="1100" dirty="0">
              <a:solidFill>
                <a:srgbClr val="0E0E0E"/>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350" dirty="0">
                <a:solidFill>
                  <a:srgbClr val="0E0E0E"/>
                </a:solidFill>
                <a:effectLst/>
                <a:latin typeface="Roboto" panose="02000000000000000000" pitchFamily="2" charset="0"/>
                <a:ea typeface="Times New Roman" panose="02020603050405020304" pitchFamily="18" charset="0"/>
              </a:rPr>
              <a:t>aged 40 and over with unexplained weight loss and abdominal pain </a:t>
            </a:r>
            <a:r>
              <a:rPr lang="en-GB" sz="1350" b="1" dirty="0">
                <a:solidFill>
                  <a:srgbClr val="0E0E0E"/>
                </a:solidFill>
                <a:effectLst/>
                <a:latin typeface="Roboto" panose="02000000000000000000" pitchFamily="2" charset="0"/>
                <a:ea typeface="Times New Roman" panose="02020603050405020304" pitchFamily="18" charset="0"/>
                <a:cs typeface="Calibri" panose="020F0502020204030204" pitchFamily="34" charset="0"/>
              </a:rPr>
              <a:t>or</a:t>
            </a:r>
            <a:endParaRPr lang="en-GB" sz="1100" dirty="0">
              <a:solidFill>
                <a:srgbClr val="0E0E0E"/>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350" dirty="0">
                <a:solidFill>
                  <a:srgbClr val="0E0E0E"/>
                </a:solidFill>
                <a:effectLst/>
                <a:latin typeface="Roboto" panose="02000000000000000000" pitchFamily="2" charset="0"/>
                <a:ea typeface="Times New Roman" panose="02020603050405020304" pitchFamily="18" charset="0"/>
              </a:rPr>
              <a:t>aged under 50 with rectal bleeding and either of the following unexplained symptoms:</a:t>
            </a:r>
            <a:endParaRPr lang="en-GB" sz="1100" dirty="0">
              <a:solidFill>
                <a:srgbClr val="0E0E0E"/>
              </a:solidFill>
              <a:effectLst/>
              <a:latin typeface="Calibri" panose="020F0502020204030204" pitchFamily="34" charset="0"/>
              <a:ea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en-GB" sz="1350" dirty="0">
                <a:solidFill>
                  <a:srgbClr val="0E0E0E"/>
                </a:solidFill>
                <a:effectLst/>
                <a:latin typeface="Roboto" panose="02000000000000000000" pitchFamily="2" charset="0"/>
                <a:ea typeface="Calibri" panose="020F0502020204030204" pitchFamily="34" charset="0"/>
                <a:cs typeface="Times New Roman" panose="02020603050405020304" pitchFamily="18" charset="0"/>
              </a:rPr>
              <a:t>abdominal pain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B" sz="1350" dirty="0">
                <a:solidFill>
                  <a:srgbClr val="0E0E0E"/>
                </a:solidFill>
                <a:effectLst/>
                <a:latin typeface="Roboto" panose="02000000000000000000" pitchFamily="2" charset="0"/>
                <a:ea typeface="Calibri" panose="020F0502020204030204" pitchFamily="34" charset="0"/>
                <a:cs typeface="Times New Roman" panose="02020603050405020304" pitchFamily="18" charset="0"/>
              </a:rPr>
              <a:t>weight loss </a:t>
            </a:r>
            <a:r>
              <a:rPr lang="en-GB" sz="1350" b="1" dirty="0">
                <a:solidFill>
                  <a:srgbClr val="0E0E0E"/>
                </a:solidFill>
                <a:effectLst/>
                <a:latin typeface="Roboto" panose="02000000000000000000" pitchFamily="2" charset="0"/>
                <a:ea typeface="Calibri" panose="020F0502020204030204" pitchFamily="34" charset="0"/>
                <a:cs typeface="Calibri" panose="020F0502020204030204" pitchFamily="34" charset="0"/>
              </a:rPr>
              <a:t>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350" dirty="0">
                <a:solidFill>
                  <a:srgbClr val="0E0E0E"/>
                </a:solidFill>
                <a:effectLst/>
                <a:latin typeface="Roboto" panose="02000000000000000000" pitchFamily="2" charset="0"/>
                <a:ea typeface="Times New Roman" panose="02020603050405020304" pitchFamily="18" charset="0"/>
              </a:rPr>
              <a:t>aged 50 and over with any of the following unexplained symptoms:</a:t>
            </a:r>
            <a:endParaRPr lang="en-GB" sz="1100" dirty="0">
              <a:solidFill>
                <a:srgbClr val="0E0E0E"/>
              </a:solidFill>
              <a:effectLst/>
              <a:latin typeface="Calibri" panose="020F0502020204030204" pitchFamily="34" charset="0"/>
              <a:ea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en-GB" sz="1350" dirty="0">
                <a:solidFill>
                  <a:srgbClr val="0E0E0E"/>
                </a:solidFill>
                <a:effectLst/>
                <a:latin typeface="Roboto" panose="02000000000000000000" pitchFamily="2" charset="0"/>
                <a:ea typeface="Calibri" panose="020F0502020204030204" pitchFamily="34" charset="0"/>
                <a:cs typeface="Times New Roman" panose="02020603050405020304" pitchFamily="18" charset="0"/>
              </a:rPr>
              <a:t>rectal bleeding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B" sz="1350" dirty="0">
                <a:solidFill>
                  <a:srgbClr val="0E0E0E"/>
                </a:solidFill>
                <a:effectLst/>
                <a:latin typeface="Roboto" panose="02000000000000000000" pitchFamily="2" charset="0"/>
                <a:ea typeface="Calibri" panose="020F0502020204030204" pitchFamily="34" charset="0"/>
                <a:cs typeface="Times New Roman" panose="02020603050405020304" pitchFamily="18" charset="0"/>
              </a:rPr>
              <a:t>abdominal pain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B" sz="1350" dirty="0">
                <a:solidFill>
                  <a:srgbClr val="0E0E0E"/>
                </a:solidFill>
                <a:effectLst/>
                <a:latin typeface="Roboto" panose="02000000000000000000" pitchFamily="2" charset="0"/>
                <a:ea typeface="Calibri" panose="020F0502020204030204" pitchFamily="34" charset="0"/>
                <a:cs typeface="Times New Roman" panose="02020603050405020304" pitchFamily="18" charset="0"/>
              </a:rPr>
              <a:t>weight loss </a:t>
            </a:r>
            <a:r>
              <a:rPr lang="en-GB" sz="1350" b="1" dirty="0">
                <a:solidFill>
                  <a:srgbClr val="0E0E0E"/>
                </a:solidFill>
                <a:effectLst/>
                <a:latin typeface="Roboto" panose="02000000000000000000" pitchFamily="2" charset="0"/>
                <a:ea typeface="Calibri" panose="020F0502020204030204" pitchFamily="34" charset="0"/>
                <a:cs typeface="Calibri" panose="020F0502020204030204" pitchFamily="34" charset="0"/>
              </a:rPr>
              <a:t>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350" dirty="0">
                <a:solidFill>
                  <a:srgbClr val="0E0E0E"/>
                </a:solidFill>
                <a:effectLst/>
                <a:latin typeface="Roboto" panose="02000000000000000000" pitchFamily="2" charset="0"/>
                <a:ea typeface="Times New Roman" panose="02020603050405020304" pitchFamily="18" charset="0"/>
              </a:rPr>
              <a:t>aged 60 and over with anaemia even in the absence of iron deficiency.</a:t>
            </a:r>
            <a:br>
              <a:rPr lang="en-GB" sz="1350" dirty="0">
                <a:solidFill>
                  <a:srgbClr val="0E0E0E"/>
                </a:solidFill>
                <a:effectLst/>
                <a:latin typeface="Roboto" panose="02000000000000000000" pitchFamily="2" charset="0"/>
                <a:ea typeface="Times New Roman" panose="02020603050405020304" pitchFamily="18" charset="0"/>
              </a:rPr>
            </a:br>
            <a:br>
              <a:rPr lang="en-GB" sz="1350" dirty="0">
                <a:solidFill>
                  <a:srgbClr val="0E0E0E"/>
                </a:solidFill>
                <a:effectLst/>
                <a:latin typeface="Roboto" panose="02000000000000000000" pitchFamily="2" charset="0"/>
                <a:ea typeface="Times New Roman" panose="02020603050405020304" pitchFamily="18" charset="0"/>
              </a:rPr>
            </a:br>
            <a:r>
              <a:rPr lang="en-GB" sz="1350" dirty="0">
                <a:solidFill>
                  <a:srgbClr val="0E0E0E"/>
                </a:solidFill>
                <a:effectLst/>
                <a:latin typeface="Roboto" panose="02000000000000000000" pitchFamily="2" charset="0"/>
                <a:ea typeface="Times New Roman" panose="02020603050405020304" pitchFamily="18" charset="0"/>
              </a:rPr>
              <a:t>FIT should be offered even if the person has previously had a negative FIT result through the </a:t>
            </a:r>
            <a:r>
              <a:rPr lang="en-GB" sz="1100" u="sng" dirty="0">
                <a:solidFill>
                  <a:srgbClr val="005EA5"/>
                </a:solidFill>
                <a:effectLst/>
                <a:latin typeface="Roboto" panose="02000000000000000000" pitchFamily="2" charset="0"/>
                <a:ea typeface="Times New Roman" panose="02020603050405020304" pitchFamily="18" charset="0"/>
                <a:hlinkClick r:id="rId5"/>
              </a:rPr>
              <a:t>NHS bowel cancer screening programme</a:t>
            </a:r>
            <a:r>
              <a:rPr lang="en-GB" sz="1350" dirty="0">
                <a:solidFill>
                  <a:srgbClr val="0E0E0E"/>
                </a:solidFill>
                <a:effectLst/>
                <a:latin typeface="Roboto" panose="02000000000000000000" pitchFamily="2" charset="0"/>
                <a:ea typeface="Times New Roman" panose="02020603050405020304" pitchFamily="18" charset="0"/>
              </a:rPr>
              <a:t>. People with a rectal mass, an unexplained anal mass or unexplained anal ulceration do not need to be offered FIT before referral is considered. </a:t>
            </a:r>
            <a:r>
              <a:rPr lang="en-GB" sz="1350" b="1" dirty="0">
                <a:solidFill>
                  <a:srgbClr val="0E0E0E"/>
                </a:solidFill>
                <a:effectLst/>
                <a:latin typeface="Roboto" panose="02000000000000000000" pitchFamily="2" charset="0"/>
                <a:ea typeface="Times New Roman" panose="02020603050405020304" pitchFamily="18" charset="0"/>
                <a:cs typeface="Calibri" panose="020F0502020204030204" pitchFamily="34" charset="0"/>
              </a:rPr>
              <a:t>[2023]</a:t>
            </a:r>
            <a:endParaRPr lang="en-GB" sz="1100" dirty="0">
              <a:solidFill>
                <a:srgbClr val="0E0E0E"/>
              </a:solidFill>
              <a:effectLst/>
              <a:latin typeface="Calibri" panose="020F0502020204030204" pitchFamily="34" charset="0"/>
              <a:ea typeface="Calibri" panose="020F0502020204030204" pitchFamily="34" charset="0"/>
            </a:endParaRPr>
          </a:p>
          <a:p>
            <a:r>
              <a:rPr lang="en-GB" sz="1000" b="0" dirty="0">
                <a:solidFill>
                  <a:srgbClr val="0E0E0E"/>
                </a:solidFill>
                <a:effectLst/>
                <a:latin typeface="inherit"/>
                <a:ea typeface="Times New Roman" panose="02020603050405020304" pitchFamily="18" charset="0"/>
              </a:rPr>
              <a:t>1.3.2</a:t>
            </a:r>
            <a:endParaRPr lang="en-GB" sz="1000" b="1" dirty="0">
              <a:effectLst/>
              <a:latin typeface="Calibri" panose="020F0502020204030204" pitchFamily="34" charset="0"/>
              <a:ea typeface="Calibri" panose="020F0502020204030204" pitchFamily="34" charset="0"/>
            </a:endParaRPr>
          </a:p>
          <a:p>
            <a:r>
              <a:rPr lang="en-GB" sz="1350" dirty="0">
                <a:solidFill>
                  <a:srgbClr val="0E0E0E"/>
                </a:solidFill>
                <a:effectLst/>
                <a:latin typeface="Roboto" panose="02000000000000000000" pitchFamily="2" charset="0"/>
                <a:ea typeface="Calibri" panose="020F0502020204030204" pitchFamily="34" charset="0"/>
              </a:rPr>
              <a:t>Refer adults using a </a:t>
            </a:r>
            <a:r>
              <a:rPr lang="en-GB" sz="1100" u="sng" dirty="0">
                <a:solidFill>
                  <a:srgbClr val="005EA5"/>
                </a:solidFill>
                <a:effectLst/>
                <a:latin typeface="Roboto" panose="02000000000000000000" pitchFamily="2" charset="0"/>
                <a:ea typeface="Calibri" panose="020F0502020204030204" pitchFamily="34" charset="0"/>
                <a:hlinkClick r:id="rId6"/>
              </a:rPr>
              <a:t>suspected cancer pathway referral</a:t>
            </a:r>
            <a:r>
              <a:rPr lang="en-GB" sz="1350" dirty="0">
                <a:solidFill>
                  <a:srgbClr val="0E0E0E"/>
                </a:solidFill>
                <a:effectLst/>
                <a:latin typeface="Roboto" panose="02000000000000000000" pitchFamily="2" charset="0"/>
                <a:ea typeface="Calibri" panose="020F0502020204030204" pitchFamily="34" charset="0"/>
              </a:rPr>
              <a:t> for colorectal cancer if they have a FIT result of at least 10 micrograms of haemoglobin per gram of faeces. </a:t>
            </a:r>
            <a:r>
              <a:rPr lang="en-GB" sz="1350" b="1" dirty="0">
                <a:solidFill>
                  <a:srgbClr val="0E0E0E"/>
                </a:solidFill>
                <a:effectLst/>
                <a:latin typeface="Roboto" panose="02000000000000000000" pitchFamily="2" charset="0"/>
                <a:ea typeface="Calibri" panose="020F0502020204030204" pitchFamily="34" charset="0"/>
                <a:cs typeface="Calibri" panose="020F0502020204030204" pitchFamily="34" charset="0"/>
              </a:rPr>
              <a:t>[2023]</a:t>
            </a:r>
            <a:endParaRPr lang="en-GB" sz="1100" dirty="0">
              <a:effectLst/>
              <a:latin typeface="Calibri" panose="020F0502020204030204" pitchFamily="34" charset="0"/>
              <a:ea typeface="Calibri" panose="020F0502020204030204" pitchFamily="34" charset="0"/>
            </a:endParaRPr>
          </a:p>
          <a:p>
            <a:r>
              <a:rPr lang="en-GB" sz="1000" b="0" dirty="0">
                <a:solidFill>
                  <a:srgbClr val="0E0E0E"/>
                </a:solidFill>
                <a:effectLst/>
                <a:latin typeface="inherit"/>
                <a:ea typeface="Times New Roman" panose="02020603050405020304" pitchFamily="18" charset="0"/>
              </a:rPr>
              <a:t>1.3.3</a:t>
            </a:r>
            <a:endParaRPr lang="en-GB" sz="1000" b="1" dirty="0">
              <a:effectLst/>
              <a:latin typeface="Calibri" panose="020F0502020204030204" pitchFamily="34" charset="0"/>
              <a:ea typeface="Calibri" panose="020F0502020204030204" pitchFamily="34" charset="0"/>
            </a:endParaRPr>
          </a:p>
          <a:p>
            <a:r>
              <a:rPr lang="en-GB" sz="1350" dirty="0">
                <a:solidFill>
                  <a:srgbClr val="0E0E0E"/>
                </a:solidFill>
                <a:effectLst/>
                <a:latin typeface="Roboto" panose="02000000000000000000" pitchFamily="2" charset="0"/>
                <a:ea typeface="Calibri" panose="020F0502020204030204" pitchFamily="34" charset="0"/>
              </a:rPr>
              <a:t>For people who have not returned a faecal sample or who have a FIT result below 10 micrograms of haemoglobin per gram of faeces:</a:t>
            </a:r>
            <a:endParaRPr lang="en-GB" sz="11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100" u="sng" dirty="0">
                <a:solidFill>
                  <a:srgbClr val="005EA5"/>
                </a:solidFill>
                <a:effectLst/>
                <a:latin typeface="Roboto" panose="02000000000000000000" pitchFamily="2" charset="0"/>
                <a:ea typeface="Times New Roman" panose="02020603050405020304" pitchFamily="18" charset="0"/>
                <a:hlinkClick r:id="rId7"/>
              </a:rPr>
              <a:t>safety netting</a:t>
            </a:r>
            <a:r>
              <a:rPr lang="en-GB" sz="1350" dirty="0">
                <a:solidFill>
                  <a:srgbClr val="0E0E0E"/>
                </a:solidFill>
                <a:effectLst/>
                <a:latin typeface="Roboto" panose="02000000000000000000" pitchFamily="2" charset="0"/>
                <a:ea typeface="Times New Roman" panose="02020603050405020304" pitchFamily="18" charset="0"/>
              </a:rPr>
              <a:t> processes should be in place</a:t>
            </a:r>
            <a:endParaRPr lang="en-GB" sz="1100" dirty="0">
              <a:solidFill>
                <a:srgbClr val="0E0E0E"/>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350" dirty="0">
                <a:solidFill>
                  <a:srgbClr val="0E0E0E"/>
                </a:solidFill>
                <a:effectLst/>
                <a:latin typeface="Roboto" panose="02000000000000000000" pitchFamily="2" charset="0"/>
                <a:ea typeface="Times New Roman" panose="02020603050405020304" pitchFamily="18" charset="0"/>
              </a:rPr>
              <a:t>referral to an appropriate secondary care pathway should not be delayed if there is strong clinical concern of cancer because of ongoing unexplained symptoms (for example, abdominal mass). </a:t>
            </a:r>
            <a:r>
              <a:rPr lang="en-GB" sz="1350" b="1" dirty="0">
                <a:solidFill>
                  <a:srgbClr val="0E0E0E"/>
                </a:solidFill>
                <a:effectLst/>
                <a:latin typeface="Roboto" panose="02000000000000000000" pitchFamily="2" charset="0"/>
                <a:ea typeface="Times New Roman" panose="02020603050405020304" pitchFamily="18" charset="0"/>
                <a:cs typeface="Calibri" panose="020F0502020204030204" pitchFamily="34" charset="0"/>
              </a:rPr>
              <a:t>[2023]</a:t>
            </a:r>
            <a:endParaRPr lang="en-GB" sz="1100" dirty="0">
              <a:solidFill>
                <a:srgbClr val="0E0E0E"/>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59296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7F6CF-D1C1-1C45-AD74-425E33CC5E46}"/>
              </a:ext>
            </a:extLst>
          </p:cNvPr>
          <p:cNvSpPr>
            <a:spLocks noGrp="1"/>
          </p:cNvSpPr>
          <p:nvPr>
            <p:ph type="title"/>
          </p:nvPr>
        </p:nvSpPr>
        <p:spPr/>
        <p:txBody>
          <a:bodyPr>
            <a:normAutofit/>
          </a:bodyPr>
          <a:lstStyle/>
          <a:p>
            <a:endParaRPr lang="en-GB" sz="1200" dirty="0"/>
          </a:p>
        </p:txBody>
      </p:sp>
      <p:pic>
        <p:nvPicPr>
          <p:cNvPr id="5" name="Content Placeholder 4" descr="A diagram of a health care system&#10;&#10;Description automatically generated">
            <a:extLst>
              <a:ext uri="{FF2B5EF4-FFF2-40B4-BE49-F238E27FC236}">
                <a16:creationId xmlns:a16="http://schemas.microsoft.com/office/drawing/2014/main" id="{07C1F74A-7C60-BDBC-9EB3-844CE73466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7565" y="365125"/>
            <a:ext cx="11224591" cy="5811838"/>
          </a:xfrm>
        </p:spPr>
      </p:pic>
    </p:spTree>
    <p:extLst>
      <p:ext uri="{BB962C8B-B14F-4D97-AF65-F5344CB8AC3E}">
        <p14:creationId xmlns:p14="http://schemas.microsoft.com/office/powerpoint/2010/main" val="2697360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8623DE-A8BC-8A30-C41A-337DFDC17B94}"/>
              </a:ext>
            </a:extLst>
          </p:cNvPr>
          <p:cNvSpPr txBox="1"/>
          <p:nvPr/>
        </p:nvSpPr>
        <p:spPr>
          <a:xfrm>
            <a:off x="497749" y="19829"/>
            <a:ext cx="8742378"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Delivering sustainable improvement in SWAG Cancer Wait times performance</a:t>
            </a:r>
            <a:endParaRPr kumimoji="0" lang="en-GB"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cxnSp>
        <p:nvCxnSpPr>
          <p:cNvPr id="16" name="Connector: Elbow 15">
            <a:extLst>
              <a:ext uri="{FF2B5EF4-FFF2-40B4-BE49-F238E27FC236}">
                <a16:creationId xmlns:a16="http://schemas.microsoft.com/office/drawing/2014/main" id="{E47FF3B4-0C8C-05FE-6502-1BF852B973F7}"/>
              </a:ext>
            </a:extLst>
          </p:cNvPr>
          <p:cNvCxnSpPr>
            <a:cxnSpLocks/>
          </p:cNvCxnSpPr>
          <p:nvPr/>
        </p:nvCxnSpPr>
        <p:spPr>
          <a:xfrm>
            <a:off x="1871822" y="3701330"/>
            <a:ext cx="212515" cy="2036224"/>
          </a:xfrm>
          <a:prstGeom prst="bentConnector3">
            <a:avLst>
              <a:gd name="adj1" fmla="val 50000"/>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7" name="Connector: Elbow 106">
            <a:extLst>
              <a:ext uri="{FF2B5EF4-FFF2-40B4-BE49-F238E27FC236}">
                <a16:creationId xmlns:a16="http://schemas.microsoft.com/office/drawing/2014/main" id="{FC077EB0-7464-88E4-938A-80425DFDED59}"/>
              </a:ext>
            </a:extLst>
          </p:cNvPr>
          <p:cNvCxnSpPr>
            <a:cxnSpLocks/>
          </p:cNvCxnSpPr>
          <p:nvPr/>
        </p:nvCxnSpPr>
        <p:spPr>
          <a:xfrm flipV="1">
            <a:off x="4696832" y="1448734"/>
            <a:ext cx="229382" cy="79094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4ADF67F0-1213-465B-4F8E-1D111152E62E}"/>
              </a:ext>
            </a:extLst>
          </p:cNvPr>
          <p:cNvCxnSpPr>
            <a:cxnSpLocks/>
          </p:cNvCxnSpPr>
          <p:nvPr/>
        </p:nvCxnSpPr>
        <p:spPr>
          <a:xfrm flipV="1">
            <a:off x="4696832" y="2133800"/>
            <a:ext cx="552855" cy="10587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Connector: Elbow 140">
            <a:extLst>
              <a:ext uri="{FF2B5EF4-FFF2-40B4-BE49-F238E27FC236}">
                <a16:creationId xmlns:a16="http://schemas.microsoft.com/office/drawing/2014/main" id="{F8394DDE-EDA0-99B4-2B43-4FF2299D9B95}"/>
              </a:ext>
            </a:extLst>
          </p:cNvPr>
          <p:cNvCxnSpPr>
            <a:cxnSpLocks/>
          </p:cNvCxnSpPr>
          <p:nvPr/>
        </p:nvCxnSpPr>
        <p:spPr>
          <a:xfrm rot="16200000" flipH="1">
            <a:off x="4508013" y="5584919"/>
            <a:ext cx="625062" cy="21944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61C15A8-F8F3-BC6D-178F-D42F628CD788}"/>
              </a:ext>
            </a:extLst>
          </p:cNvPr>
          <p:cNvPicPr>
            <a:picLocks noChangeAspect="1"/>
          </p:cNvPicPr>
          <p:nvPr/>
        </p:nvPicPr>
        <p:blipFill>
          <a:blip r:embed="rId2"/>
          <a:stretch>
            <a:fillRect/>
          </a:stretch>
        </p:blipFill>
        <p:spPr>
          <a:xfrm>
            <a:off x="10508880" y="22381"/>
            <a:ext cx="1574264" cy="639545"/>
          </a:xfrm>
          <a:prstGeom prst="rect">
            <a:avLst/>
          </a:prstGeom>
        </p:spPr>
      </p:pic>
      <p:sp>
        <p:nvSpPr>
          <p:cNvPr id="8" name="TextBox 7">
            <a:extLst>
              <a:ext uri="{FF2B5EF4-FFF2-40B4-BE49-F238E27FC236}">
                <a16:creationId xmlns:a16="http://schemas.microsoft.com/office/drawing/2014/main" id="{90CBED7A-43EB-CDB8-A172-2F3604E8182C}"/>
              </a:ext>
            </a:extLst>
          </p:cNvPr>
          <p:cNvSpPr txBox="1"/>
          <p:nvPr/>
        </p:nvSpPr>
        <p:spPr>
          <a:xfrm>
            <a:off x="276834" y="1185826"/>
            <a:ext cx="11417417" cy="2308324"/>
          </a:xfrm>
          <a:prstGeom prst="rect">
            <a:avLst/>
          </a:prstGeom>
          <a:noFill/>
        </p:spPr>
        <p:txBody>
          <a:bodyPr wrap="square">
            <a:spAutoFit/>
          </a:bodyPr>
          <a:lstStyle/>
          <a:p>
            <a:pPr algn="l" fontAlgn="base"/>
            <a:r>
              <a:rPr lang="en-GB" b="0" i="0" dirty="0">
                <a:solidFill>
                  <a:srgbClr val="202A30"/>
                </a:solidFill>
                <a:effectLst/>
                <a:latin typeface="-apple-system"/>
              </a:rPr>
              <a:t>In 2018, the Prime Minister asked Professor Sir Steve </a:t>
            </a:r>
            <a:r>
              <a:rPr lang="en-GB" b="0" i="0" dirty="0" err="1">
                <a:solidFill>
                  <a:srgbClr val="202A30"/>
                </a:solidFill>
                <a:effectLst/>
                <a:latin typeface="-apple-system"/>
              </a:rPr>
              <a:t>Powis</a:t>
            </a:r>
            <a:r>
              <a:rPr lang="en-GB" b="0" i="0" dirty="0">
                <a:solidFill>
                  <a:srgbClr val="202A30"/>
                </a:solidFill>
                <a:effectLst/>
                <a:latin typeface="-apple-system"/>
              </a:rPr>
              <a:t>, NHS England’s Medical Director, to lead the first review of cancer waiting times Standards in almost 10 years. This review aimed to make sure that they were appropriately aligned with modern clinical practice, and took into account the recommendation of the 2015 Independent Cancer Taskforce (chaired by Sir Harpal Kumar, then Chief Executive of Cancer Research UK) to remove the two-week wait standard in favour of the Faster Diagnosis Standard.</a:t>
            </a:r>
          </a:p>
          <a:p>
            <a:pPr algn="l" fontAlgn="base"/>
            <a:endParaRPr lang="en-GB" b="0" i="0" dirty="0">
              <a:solidFill>
                <a:srgbClr val="202A30"/>
              </a:solidFill>
              <a:effectLst/>
              <a:latin typeface="-apple-system"/>
            </a:endParaRPr>
          </a:p>
          <a:p>
            <a:pPr algn="l" fontAlgn="base"/>
            <a:r>
              <a:rPr lang="en-GB" b="0" i="0" dirty="0">
                <a:solidFill>
                  <a:srgbClr val="202A30"/>
                </a:solidFill>
                <a:effectLst/>
                <a:latin typeface="-apple-system"/>
              </a:rPr>
              <a:t>This review concluded in early 2020, but implementation has been delayed due to the need to focus on restoration of services following the initial phase of the pandemic, and specifically the need to lower the 62-day backlog.</a:t>
            </a:r>
          </a:p>
        </p:txBody>
      </p:sp>
      <p:sp>
        <p:nvSpPr>
          <p:cNvPr id="12" name="TextBox 11">
            <a:extLst>
              <a:ext uri="{FF2B5EF4-FFF2-40B4-BE49-F238E27FC236}">
                <a16:creationId xmlns:a16="http://schemas.microsoft.com/office/drawing/2014/main" id="{26473D55-6388-D326-C150-D0E2FA6F6D7C}"/>
              </a:ext>
            </a:extLst>
          </p:cNvPr>
          <p:cNvSpPr txBox="1"/>
          <p:nvPr/>
        </p:nvSpPr>
        <p:spPr>
          <a:xfrm>
            <a:off x="276834" y="3701330"/>
            <a:ext cx="11417416" cy="2862322"/>
          </a:xfrm>
          <a:prstGeom prst="rect">
            <a:avLst/>
          </a:prstGeom>
          <a:noFill/>
        </p:spPr>
        <p:txBody>
          <a:bodyPr wrap="square">
            <a:spAutoFit/>
          </a:bodyPr>
          <a:lstStyle/>
          <a:p>
            <a:pPr algn="l" fontAlgn="base"/>
            <a:r>
              <a:rPr lang="en-GB" b="0" i="0" dirty="0">
                <a:solidFill>
                  <a:srgbClr val="202A30"/>
                </a:solidFill>
                <a:effectLst/>
                <a:latin typeface="-apple-system"/>
              </a:rPr>
              <a:t>The two-week wait standard in particular has not significantly changed in over 20 years since its introduction; it is increasingly at odds with what is best for patients with the advent of straight to test pathways, the modern reality and convenience of remote consultations, and the impending technological revolution offered by artificial intelligence.</a:t>
            </a:r>
          </a:p>
          <a:p>
            <a:pPr algn="l" fontAlgn="base"/>
            <a:endParaRPr lang="en-GB" dirty="0">
              <a:solidFill>
                <a:srgbClr val="202A30"/>
              </a:solidFill>
              <a:latin typeface="-apple-system"/>
            </a:endParaRPr>
          </a:p>
          <a:p>
            <a:pPr algn="l" fontAlgn="base"/>
            <a:r>
              <a:rPr lang="en-GB" b="0" i="0" dirty="0">
                <a:solidFill>
                  <a:srgbClr val="202A30"/>
                </a:solidFill>
                <a:effectLst/>
                <a:latin typeface="-apple-system"/>
              </a:rPr>
              <a:t>The cancer waiting times dataset will not change because of these changes, including the recording of the point at which a patient is first seen, and providers should continue to submit all data items as they have done previously.</a:t>
            </a:r>
          </a:p>
          <a:p>
            <a:pPr algn="l" fontAlgn="base"/>
            <a:r>
              <a:rPr lang="en-GB" b="0" i="0" dirty="0">
                <a:solidFill>
                  <a:srgbClr val="202A30"/>
                </a:solidFill>
                <a:effectLst/>
                <a:latin typeface="-apple-system"/>
              </a:rPr>
              <a:t>Providers will therefore be able to track time to ‘first seen’ (the current two-week wait) in both local and national datasets for the purposes of managing different phases of the pathway. We will continue to publish the current data breakdowns for the standards.</a:t>
            </a:r>
          </a:p>
          <a:p>
            <a:pPr algn="l" fontAlgn="base"/>
            <a:endParaRPr lang="en-GB" b="0" i="0" dirty="0">
              <a:solidFill>
                <a:srgbClr val="202A30"/>
              </a:solidFill>
              <a:effectLst/>
              <a:latin typeface="-apple-system"/>
            </a:endParaRPr>
          </a:p>
        </p:txBody>
      </p:sp>
    </p:spTree>
    <p:extLst>
      <p:ext uri="{BB962C8B-B14F-4D97-AF65-F5344CB8AC3E}">
        <p14:creationId xmlns:p14="http://schemas.microsoft.com/office/powerpoint/2010/main" val="1115496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8623DE-A8BC-8A30-C41A-337DFDC17B94}"/>
              </a:ext>
            </a:extLst>
          </p:cNvPr>
          <p:cNvSpPr txBox="1"/>
          <p:nvPr/>
        </p:nvSpPr>
        <p:spPr>
          <a:xfrm>
            <a:off x="204029" y="134064"/>
            <a:ext cx="874237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Delivering sustainable improvement in SWAG Cancer Wait times performance</a:t>
            </a:r>
            <a:endParaRPr kumimoji="0" lang="en-GB" alt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cxnSp>
        <p:nvCxnSpPr>
          <p:cNvPr id="16" name="Connector: Elbow 15">
            <a:extLst>
              <a:ext uri="{FF2B5EF4-FFF2-40B4-BE49-F238E27FC236}">
                <a16:creationId xmlns:a16="http://schemas.microsoft.com/office/drawing/2014/main" id="{E47FF3B4-0C8C-05FE-6502-1BF852B973F7}"/>
              </a:ext>
            </a:extLst>
          </p:cNvPr>
          <p:cNvCxnSpPr>
            <a:cxnSpLocks/>
          </p:cNvCxnSpPr>
          <p:nvPr/>
        </p:nvCxnSpPr>
        <p:spPr>
          <a:xfrm>
            <a:off x="1871822" y="3701330"/>
            <a:ext cx="212515" cy="2036224"/>
          </a:xfrm>
          <a:prstGeom prst="bentConnector3">
            <a:avLst>
              <a:gd name="adj1" fmla="val 50000"/>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7" name="Connector: Elbow 106">
            <a:extLst>
              <a:ext uri="{FF2B5EF4-FFF2-40B4-BE49-F238E27FC236}">
                <a16:creationId xmlns:a16="http://schemas.microsoft.com/office/drawing/2014/main" id="{FC077EB0-7464-88E4-938A-80425DFDED59}"/>
              </a:ext>
            </a:extLst>
          </p:cNvPr>
          <p:cNvCxnSpPr>
            <a:cxnSpLocks/>
          </p:cNvCxnSpPr>
          <p:nvPr/>
        </p:nvCxnSpPr>
        <p:spPr>
          <a:xfrm flipV="1">
            <a:off x="4696832" y="1448734"/>
            <a:ext cx="229382" cy="79094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4ADF67F0-1213-465B-4F8E-1D111152E62E}"/>
              </a:ext>
            </a:extLst>
          </p:cNvPr>
          <p:cNvCxnSpPr>
            <a:cxnSpLocks/>
          </p:cNvCxnSpPr>
          <p:nvPr/>
        </p:nvCxnSpPr>
        <p:spPr>
          <a:xfrm flipV="1">
            <a:off x="4696832" y="2133800"/>
            <a:ext cx="552855" cy="10587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Connector: Elbow 140">
            <a:extLst>
              <a:ext uri="{FF2B5EF4-FFF2-40B4-BE49-F238E27FC236}">
                <a16:creationId xmlns:a16="http://schemas.microsoft.com/office/drawing/2014/main" id="{F8394DDE-EDA0-99B4-2B43-4FF2299D9B95}"/>
              </a:ext>
            </a:extLst>
          </p:cNvPr>
          <p:cNvCxnSpPr>
            <a:cxnSpLocks/>
          </p:cNvCxnSpPr>
          <p:nvPr/>
        </p:nvCxnSpPr>
        <p:spPr>
          <a:xfrm rot="16200000" flipH="1">
            <a:off x="4508013" y="5584919"/>
            <a:ext cx="625062" cy="21944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61C15A8-F8F3-BC6D-178F-D42F628CD788}"/>
              </a:ext>
            </a:extLst>
          </p:cNvPr>
          <p:cNvPicPr>
            <a:picLocks noChangeAspect="1"/>
          </p:cNvPicPr>
          <p:nvPr/>
        </p:nvPicPr>
        <p:blipFill>
          <a:blip r:embed="rId2"/>
          <a:stretch>
            <a:fillRect/>
          </a:stretch>
        </p:blipFill>
        <p:spPr>
          <a:xfrm>
            <a:off x="10508880" y="22381"/>
            <a:ext cx="1574264" cy="639545"/>
          </a:xfrm>
          <a:prstGeom prst="rect">
            <a:avLst/>
          </a:prstGeom>
        </p:spPr>
      </p:pic>
      <p:pic>
        <p:nvPicPr>
          <p:cNvPr id="3" name="Picture 2">
            <a:extLst>
              <a:ext uri="{FF2B5EF4-FFF2-40B4-BE49-F238E27FC236}">
                <a16:creationId xmlns:a16="http://schemas.microsoft.com/office/drawing/2014/main" id="{01F51D1A-3CB7-74B9-20E0-5C1B17FDF3BE}"/>
              </a:ext>
            </a:extLst>
          </p:cNvPr>
          <p:cNvPicPr>
            <a:picLocks noChangeAspect="1"/>
          </p:cNvPicPr>
          <p:nvPr/>
        </p:nvPicPr>
        <p:blipFill>
          <a:blip r:embed="rId3"/>
          <a:stretch>
            <a:fillRect/>
          </a:stretch>
        </p:blipFill>
        <p:spPr>
          <a:xfrm>
            <a:off x="371475" y="845929"/>
            <a:ext cx="11449050" cy="6010275"/>
          </a:xfrm>
          <a:prstGeom prst="rect">
            <a:avLst/>
          </a:prstGeom>
        </p:spPr>
      </p:pic>
    </p:spTree>
    <p:extLst>
      <p:ext uri="{BB962C8B-B14F-4D97-AF65-F5344CB8AC3E}">
        <p14:creationId xmlns:p14="http://schemas.microsoft.com/office/powerpoint/2010/main" val="2948596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2A763-A02F-3AC6-62B8-49F53BB6401A}"/>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84BF6585-3CC5-8390-1A2E-18F23DCDBF89}"/>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A876E51D-5434-0F1C-0E9C-8B1838DF8E6D}"/>
              </a:ext>
            </a:extLst>
          </p:cNvPr>
          <p:cNvPicPr>
            <a:picLocks noChangeAspect="1"/>
          </p:cNvPicPr>
          <p:nvPr/>
        </p:nvPicPr>
        <p:blipFill>
          <a:blip r:embed="rId2"/>
          <a:stretch>
            <a:fillRect/>
          </a:stretch>
        </p:blipFill>
        <p:spPr>
          <a:xfrm>
            <a:off x="0" y="149826"/>
            <a:ext cx="12192000" cy="6558348"/>
          </a:xfrm>
          <a:prstGeom prst="rect">
            <a:avLst/>
          </a:prstGeom>
        </p:spPr>
      </p:pic>
    </p:spTree>
    <p:extLst>
      <p:ext uri="{BB962C8B-B14F-4D97-AF65-F5344CB8AC3E}">
        <p14:creationId xmlns:p14="http://schemas.microsoft.com/office/powerpoint/2010/main" val="2086928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A9979EC5-02B0-4942-BE6F-AEECA402D108}" vid="{D3EA367E-90A2-41B1-9366-311E894200A9}"/>
    </a:ext>
  </a:extLst>
</a:theme>
</file>

<file path=ppt/theme/theme4.xml><?xml version="1.0" encoding="utf-8"?>
<a:theme xmlns:a="http://schemas.openxmlformats.org/drawingml/2006/main" name="1_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6664684AECC046B7242D31F41758BF" ma:contentTypeVersion="4" ma:contentTypeDescription="Create a new document." ma:contentTypeScope="" ma:versionID="b43685a163f059134551812ae5792fe6">
  <xsd:schema xmlns:xsd="http://www.w3.org/2001/XMLSchema" xmlns:xs="http://www.w3.org/2001/XMLSchema" xmlns:p="http://schemas.microsoft.com/office/2006/metadata/properties" xmlns:ns2="83bf93d6-90ef-4c40-b432-3688ee462b88" targetNamespace="http://schemas.microsoft.com/office/2006/metadata/properties" ma:root="true" ma:fieldsID="04618ee8b69c76260d7c03fd4c49add6" ns2:_="">
    <xsd:import namespace="83bf93d6-90ef-4c40-b432-3688ee462b8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f93d6-90ef-4c40-b432-3688ee462b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4494FD-BB68-4DD9-84B0-D0EEF518D6FE}">
  <ds:schemaRefs>
    <ds:schemaRef ds:uri="http://purl.org/dc/elements/1.1/"/>
    <ds:schemaRef ds:uri="83bf93d6-90ef-4c40-b432-3688ee462b88"/>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www.w3.org/XML/1998/namespace"/>
  </ds:schemaRefs>
</ds:datastoreItem>
</file>

<file path=customXml/itemProps2.xml><?xml version="1.0" encoding="utf-8"?>
<ds:datastoreItem xmlns:ds="http://schemas.openxmlformats.org/officeDocument/2006/customXml" ds:itemID="{F7E78940-07D8-4207-8094-06E7B0C947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bf93d6-90ef-4c40-b432-3688ee462b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FC75FC-FDB8-4E2C-B666-FAC89B00FB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878</TotalTime>
  <Words>4066</Words>
  <Application>Microsoft Office PowerPoint</Application>
  <PresentationFormat>Widescreen</PresentationFormat>
  <Paragraphs>229</Paragraphs>
  <Slides>13</Slides>
  <Notes>6</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13</vt:i4>
      </vt:variant>
    </vt:vector>
  </HeadingPairs>
  <TitlesOfParts>
    <vt:vector size="31" baseType="lpstr">
      <vt:lpstr>-apple-system</vt:lpstr>
      <vt:lpstr>Arial</vt:lpstr>
      <vt:lpstr>Arial,Sans-Serif</vt:lpstr>
      <vt:lpstr>Calibri</vt:lpstr>
      <vt:lpstr>Calibri Light</vt:lpstr>
      <vt:lpstr>Corbel</vt:lpstr>
      <vt:lpstr>Courier New</vt:lpstr>
      <vt:lpstr>inherit</vt:lpstr>
      <vt:lpstr>Lora</vt:lpstr>
      <vt:lpstr>Roboto</vt:lpstr>
      <vt:lpstr>Symbol</vt:lpstr>
      <vt:lpstr>Times New Roman</vt:lpstr>
      <vt:lpstr>Trebuchet MS</vt:lpstr>
      <vt:lpstr>Office Theme</vt:lpstr>
      <vt:lpstr>Depth</vt:lpstr>
      <vt:lpstr>NHS_England_Nov15</vt:lpstr>
      <vt:lpstr>1_NHS_England_Nov15</vt:lpstr>
      <vt:lpstr>think-cell Slide</vt:lpstr>
      <vt:lpstr>PowerPoint Presentation</vt:lpstr>
      <vt:lpstr>FIT test - breakdown by ICS</vt:lpstr>
      <vt:lpstr>PowerPoint Presentation</vt:lpstr>
      <vt:lpstr>BSG 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Faster Diagnosis and Operational Performance: Operational Performance</vt:lpstr>
      <vt:lpstr>Treatment and Care: Treatment Variation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Gowen</dc:creator>
  <cp:lastModifiedBy>Helen Dunderdale</cp:lastModifiedBy>
  <cp:revision>3</cp:revision>
  <dcterms:created xsi:type="dcterms:W3CDTF">2024-04-30T10:12:56Z</dcterms:created>
  <dcterms:modified xsi:type="dcterms:W3CDTF">2024-05-02T13:23:11Z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0x010100156664684AECC046B7242D31F41758BF</vt:lpwstr>
  </property>
</Properties>
</file>