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E4E535_9696E0B7.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1" r:id="rId6"/>
    <p:sldMasterId id="2147483674" r:id="rId7"/>
    <p:sldMasterId id="2147483688" r:id="rId8"/>
  </p:sldMasterIdLst>
  <p:notesMasterIdLst>
    <p:notesMasterId r:id="rId31"/>
  </p:notesMasterIdLst>
  <p:sldIdLst>
    <p:sldId id="4078" r:id="rId9"/>
    <p:sldId id="2147473627" r:id="rId10"/>
    <p:sldId id="1276" r:id="rId11"/>
    <p:sldId id="1426" r:id="rId12"/>
    <p:sldId id="4011" r:id="rId13"/>
    <p:sldId id="2147473628" r:id="rId14"/>
    <p:sldId id="2147475202" r:id="rId15"/>
    <p:sldId id="265" r:id="rId16"/>
    <p:sldId id="263" r:id="rId17"/>
    <p:sldId id="264" r:id="rId18"/>
    <p:sldId id="266" r:id="rId19"/>
    <p:sldId id="2145707354" r:id="rId20"/>
    <p:sldId id="324" r:id="rId21"/>
    <p:sldId id="2145707357" r:id="rId22"/>
    <p:sldId id="2145707300" r:id="rId23"/>
    <p:sldId id="274" r:id="rId24"/>
    <p:sldId id="2145707349" r:id="rId25"/>
    <p:sldId id="2145707350" r:id="rId26"/>
    <p:sldId id="2145707317" r:id="rId27"/>
    <p:sldId id="2147475201" r:id="rId28"/>
    <p:sldId id="2147475203" r:id="rId29"/>
    <p:sldId id="40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CD8D49-A5C8-5FFC-44DE-930754732B10}" name="Marie Ahern" initials="MA" userId="S::marie.ahern1@england.nhs.uk::2fa217eb-72a4-45d6-9218-52e211b7acb7" providerId="AD"/>
  <p188:author id="{B6BC7559-E6F5-7826-6943-78DD6A3CEBD5}" name="hjaques@grailbio.com" initials="hj" userId="S::urn:spo:guest#hjaques@grailbio.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6016" autoAdjust="0"/>
  </p:normalViewPr>
  <p:slideViewPr>
    <p:cSldViewPr snapToGrid="0">
      <p:cViewPr varScale="1">
        <p:scale>
          <a:sx n="85" d="100"/>
          <a:sy n="85"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'SWAG overall -yearly comparison'!$Y$3</c:f>
          <c:strCache>
            <c:ptCount val="1"/>
            <c:pt idx="0">
              <c:v>62-day combined performance: Somerset, Wiltshire, Avon and Gloucestershire - Lung</c:v>
            </c:pt>
          </c:strCache>
        </c:strRef>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355230824595919E-2"/>
          <c:y val="0.17182119032728788"/>
          <c:w val="0.9197200532982116"/>
          <c:h val="0.63429148426099646"/>
        </c:manualLayout>
      </c:layout>
      <c:lineChart>
        <c:grouping val="standard"/>
        <c:varyColors val="0"/>
        <c:ser>
          <c:idx val="0"/>
          <c:order val="0"/>
          <c:tx>
            <c:strRef>
              <c:f>'SWAG alliance data'!$B$59</c:f>
              <c:strCache>
                <c:ptCount val="1"/>
                <c:pt idx="0">
                  <c:v>21/22</c:v>
                </c:pt>
              </c:strCache>
            </c:strRef>
          </c:tx>
          <c:spPr>
            <a:ln w="28575" cap="rnd">
              <a:solidFill>
                <a:srgbClr val="7030A0"/>
              </a:solidFill>
              <a:round/>
            </a:ln>
            <a:effectLst/>
          </c:spPr>
          <c:marker>
            <c:symbol val="circle"/>
            <c:size val="7"/>
            <c:spPr>
              <a:solidFill>
                <a:schemeClr val="bg1"/>
              </a:solidFill>
              <a:ln w="9525">
                <a:solidFill>
                  <a:srgbClr val="7030A0"/>
                </a:solidFill>
              </a:ln>
              <a:effectLst/>
            </c:spPr>
          </c:marker>
          <c:cat>
            <c:strRef>
              <c:f>'SWAG alliance data'!$C$58:$N$58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'SWAG alliance data'!$C$59:$N$59</c:f>
              <c:numCache>
                <c:formatCode>0.0%</c:formatCode>
                <c:ptCount val="12"/>
                <c:pt idx="0">
                  <c:v>#N/A</c:v>
                </c:pt>
                <c:pt idx="1">
                  <c:v>#N/A</c:v>
                </c:pt>
                <c:pt idx="2">
                  <c:v>#N/A</c:v>
                </c:pt>
                <c:pt idx="3">
                  <c:v>#N/A</c:v>
                </c:pt>
                <c:pt idx="4">
                  <c:v>#N/A</c:v>
                </c:pt>
                <c:pt idx="5">
                  <c:v>#N/A</c:v>
                </c:pt>
                <c:pt idx="6">
                  <c:v>#N/A</c:v>
                </c:pt>
                <c:pt idx="7">
                  <c:v>#N/A</c:v>
                </c:pt>
                <c:pt idx="8">
                  <c:v>#N/A</c:v>
                </c:pt>
                <c:pt idx="9">
                  <c:v>#N/A</c:v>
                </c:pt>
                <c:pt idx="10">
                  <c:v>#N/A</c:v>
                </c:pt>
                <c:pt idx="11">
                  <c:v>#N/A</c:v>
                </c:pt>
              </c:numCache>
            </c:numRef>
          </c:val>
          <c:smooth val="0"/>
          <c:extLst>
            <c:ext xmlns:c16="http://schemas.microsoft.com/office/drawing/2014/chart" uri="{C3380CC4-5D6E-409C-BE32-E72D297353CC}">
              <c16:uniqueId val="{00000000-AA5A-482C-85F7-5179B4A23C56}"/>
            </c:ext>
          </c:extLst>
        </c:ser>
        <c:ser>
          <c:idx val="1"/>
          <c:order val="1"/>
          <c:tx>
            <c:strRef>
              <c:f>'SWAG alliance data'!$B$60</c:f>
              <c:strCache>
                <c:ptCount val="1"/>
                <c:pt idx="0">
                  <c:v>22/23</c:v>
                </c:pt>
              </c:strCache>
            </c:strRef>
          </c:tx>
          <c:spPr>
            <a:ln w="28575" cap="rnd">
              <a:solidFill>
                <a:srgbClr val="00B0F0"/>
              </a:solidFill>
              <a:round/>
            </a:ln>
            <a:effectLst/>
          </c:spPr>
          <c:marker>
            <c:symbol val="circle"/>
            <c:size val="7"/>
            <c:spPr>
              <a:solidFill>
                <a:schemeClr val="bg1"/>
              </a:solidFill>
              <a:ln w="9525">
                <a:solidFill>
                  <a:srgbClr val="00B0F0"/>
                </a:solidFill>
              </a:ln>
              <a:effectLst/>
            </c:spPr>
          </c:marker>
          <c:cat>
            <c:strRef>
              <c:f>'SWAG alliance data'!$C$58:$N$58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'SWAG alliance data'!$C$60:$N$60</c:f>
              <c:numCache>
                <c:formatCode>0.0%</c:formatCode>
                <c:ptCount val="12"/>
                <c:pt idx="0">
                  <c:v>0.7722772277227723</c:v>
                </c:pt>
                <c:pt idx="1">
                  <c:v>0.63366336633663367</c:v>
                </c:pt>
                <c:pt idx="2">
                  <c:v>0.65600000000000003</c:v>
                </c:pt>
                <c:pt idx="3">
                  <c:v>0.74736842105263157</c:v>
                </c:pt>
                <c:pt idx="4">
                  <c:v>0.62608695652173918</c:v>
                </c:pt>
                <c:pt idx="5">
                  <c:v>0.73275862068965514</c:v>
                </c:pt>
                <c:pt idx="6">
                  <c:v>0.58181818181818179</c:v>
                </c:pt>
                <c:pt idx="7">
                  <c:v>0.72222222222222221</c:v>
                </c:pt>
                <c:pt idx="8">
                  <c:v>0.77894736842105261</c:v>
                </c:pt>
                <c:pt idx="9">
                  <c:v>0.65441176470588236</c:v>
                </c:pt>
                <c:pt idx="10">
                  <c:v>0.5643564356435643</c:v>
                </c:pt>
                <c:pt idx="11">
                  <c:v>0.55652173913043479</c:v>
                </c:pt>
              </c:numCache>
            </c:numRef>
          </c:val>
          <c:smooth val="0"/>
          <c:extLst>
            <c:ext xmlns:c16="http://schemas.microsoft.com/office/drawing/2014/chart" uri="{C3380CC4-5D6E-409C-BE32-E72D297353CC}">
              <c16:uniqueId val="{00000001-AA5A-482C-85F7-5179B4A23C56}"/>
            </c:ext>
          </c:extLst>
        </c:ser>
        <c:ser>
          <c:idx val="2"/>
          <c:order val="2"/>
          <c:tx>
            <c:strRef>
              <c:f>'SWAG alliance data'!$B$61</c:f>
              <c:strCache>
                <c:ptCount val="1"/>
                <c:pt idx="0">
                  <c:v>23/24</c:v>
                </c:pt>
              </c:strCache>
            </c:strRef>
          </c:tx>
          <c:spPr>
            <a:ln w="28575" cap="rnd">
              <a:solidFill>
                <a:srgbClr val="FF3300"/>
              </a:solidFill>
              <a:round/>
            </a:ln>
            <a:effectLst/>
          </c:spPr>
          <c:marker>
            <c:symbol val="circle"/>
            <c:size val="7"/>
            <c:spPr>
              <a:solidFill>
                <a:schemeClr val="bg1"/>
              </a:solidFill>
              <a:ln w="9525">
                <a:solidFill>
                  <a:srgbClr val="FF3300"/>
                </a:solidFill>
              </a:ln>
              <a:effectLst/>
            </c:spPr>
          </c:marker>
          <c:cat>
            <c:strRef>
              <c:f>'SWAG alliance data'!$C$58:$N$58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'SWAG alliance data'!$C$61:$N$61</c:f>
              <c:numCache>
                <c:formatCode>0.0%</c:formatCode>
                <c:ptCount val="12"/>
                <c:pt idx="0">
                  <c:v>0.55882352941176472</c:v>
                </c:pt>
                <c:pt idx="1">
                  <c:v>0.66346153846153844</c:v>
                </c:pt>
                <c:pt idx="2">
                  <c:v>0.578125</c:v>
                </c:pt>
                <c:pt idx="3">
                  <c:v>0.55555555555555558</c:v>
                </c:pt>
                <c:pt idx="4">
                  <c:v>0.59398496240601506</c:v>
                </c:pt>
                <c:pt idx="5">
                  <c:v>0.56074766355140182</c:v>
                </c:pt>
                <c:pt idx="6">
                  <c:v>0.63970588235294112</c:v>
                </c:pt>
                <c:pt idx="7">
                  <c:v>0.62068965517241381</c:v>
                </c:pt>
                <c:pt idx="8">
                  <c:v>0.57499999999999996</c:v>
                </c:pt>
                <c:pt idx="9">
                  <c:v>0.64583333333333337</c:v>
                </c:pt>
                <c:pt idx="10">
                  <c:v>0.60389610389610393</c:v>
                </c:pt>
                <c:pt idx="11">
                  <c:v>0.70714285714285718</c:v>
                </c:pt>
              </c:numCache>
            </c:numRef>
          </c:val>
          <c:smooth val="0"/>
          <c:extLst>
            <c:ext xmlns:c16="http://schemas.microsoft.com/office/drawing/2014/chart" uri="{C3380CC4-5D6E-409C-BE32-E72D297353CC}">
              <c16:uniqueId val="{00000002-AA5A-482C-85F7-5179B4A23C56}"/>
            </c:ext>
          </c:extLst>
        </c:ser>
        <c:ser>
          <c:idx val="3"/>
          <c:order val="3"/>
          <c:tx>
            <c:strRef>
              <c:f>'SWAG alliance data'!$B$62</c:f>
              <c:strCache>
                <c:ptCount val="1"/>
                <c:pt idx="0">
                  <c:v>Standard (85%)</c:v>
                </c:pt>
              </c:strCache>
            </c:strRef>
          </c:tx>
          <c:spPr>
            <a:ln w="28575" cap="rnd">
              <a:solidFill>
                <a:sysClr val="windowText" lastClr="000000"/>
              </a:solidFill>
              <a:prstDash val="sysDot"/>
              <a:round/>
            </a:ln>
            <a:effectLst/>
          </c:spPr>
          <c:marker>
            <c:symbol val="none"/>
          </c:marker>
          <c:cat>
            <c:strRef>
              <c:f>'SWAG alliance data'!$C$58:$N$58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'SWAG alliance data'!$C$62:$N$62</c:f>
              <c:numCache>
                <c:formatCode>0.0%</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3-AA5A-482C-85F7-5179B4A23C56}"/>
            </c:ext>
          </c:extLst>
        </c:ser>
        <c:dLbls>
          <c:showLegendKey val="0"/>
          <c:showVal val="0"/>
          <c:showCatName val="0"/>
          <c:showSerName val="0"/>
          <c:showPercent val="0"/>
          <c:showBubbleSize val="0"/>
        </c:dLbls>
        <c:marker val="1"/>
        <c:smooth val="0"/>
        <c:axId val="421586959"/>
        <c:axId val="1114624239"/>
      </c:lineChart>
      <c:catAx>
        <c:axId val="42158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4624239"/>
        <c:crosses val="autoZero"/>
        <c:auto val="1"/>
        <c:lblAlgn val="ctr"/>
        <c:lblOffset val="100"/>
        <c:noMultiLvlLbl val="0"/>
      </c:catAx>
      <c:valAx>
        <c:axId val="11146242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158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'SWAG overall -yearly comparison'!$Y$4</c:f>
          <c:strCache>
            <c:ptCount val="1"/>
            <c:pt idx="0">
              <c:v>Urgent suspected cancer, 62-day+ backlog: SWAG - Lung</c:v>
            </c:pt>
          </c:strCache>
        </c:strRef>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355230824595919E-2"/>
          <c:y val="0.17513055034396499"/>
          <c:w val="0.9197200532982116"/>
          <c:h val="0.63098212424431932"/>
        </c:manualLayout>
      </c:layout>
      <c:lineChart>
        <c:grouping val="standard"/>
        <c:varyColors val="0"/>
        <c:ser>
          <c:idx val="2"/>
          <c:order val="0"/>
          <c:tx>
            <c:strRef>
              <c:f>'SWAG alliance data'!$B$92</c:f>
              <c:strCache>
                <c:ptCount val="1"/>
                <c:pt idx="0">
                  <c:v>21/22</c:v>
                </c:pt>
              </c:strCache>
            </c:strRef>
          </c:tx>
          <c:spPr>
            <a:ln w="28575" cap="rnd">
              <a:solidFill>
                <a:srgbClr val="7030A0"/>
              </a:solidFill>
              <a:round/>
            </a:ln>
            <a:effectLst/>
          </c:spPr>
          <c:marker>
            <c:symbol val="circle"/>
            <c:size val="7"/>
            <c:spPr>
              <a:solidFill>
                <a:schemeClr val="bg1"/>
              </a:solidFill>
              <a:ln w="9525">
                <a:solidFill>
                  <a:srgbClr val="7030A0"/>
                </a:solidFill>
              </a:ln>
              <a:effectLst/>
            </c:spPr>
          </c:marker>
          <c:cat>
            <c:strRef>
              <c:f>'SWAG alliance data'!$C$91:$N$91</c:f>
              <c:strCache>
                <c:ptCount val="12"/>
                <c:pt idx="0">
                  <c:v>w-e 02 Jul 23</c:v>
                </c:pt>
                <c:pt idx="1">
                  <c:v>w-e 30 Jul 23</c:v>
                </c:pt>
                <c:pt idx="2">
                  <c:v>w-e 27 Aug 23</c:v>
                </c:pt>
                <c:pt idx="3">
                  <c:v>w-e 24 Sep 23</c:v>
                </c:pt>
                <c:pt idx="4">
                  <c:v>w-e 22 Oct 23</c:v>
                </c:pt>
                <c:pt idx="5">
                  <c:v>w-e 19 Nov 23</c:v>
                </c:pt>
                <c:pt idx="6">
                  <c:v>w-e 17 Dec 23</c:v>
                </c:pt>
                <c:pt idx="7">
                  <c:v>w-e 14 Jan 24</c:v>
                </c:pt>
                <c:pt idx="8">
                  <c:v>w-e 11 Feb 24</c:v>
                </c:pt>
                <c:pt idx="9">
                  <c:v>w-e 10 Mar 24</c:v>
                </c:pt>
                <c:pt idx="10">
                  <c:v>w-e 07 Apr 24</c:v>
                </c:pt>
                <c:pt idx="11">
                  <c:v>w-e 05 May 24</c:v>
                </c:pt>
              </c:strCache>
            </c:strRef>
          </c:cat>
          <c:val>
            <c:numRef>
              <c:f>'SWAG alliance data'!$C$92:$N$92</c:f>
              <c:numCache>
                <c:formatCode>#,##0</c:formatCode>
                <c:ptCount val="12"/>
                <c:pt idx="0">
                  <c:v>22</c:v>
                </c:pt>
                <c:pt idx="1">
                  <c:v>28</c:v>
                </c:pt>
                <c:pt idx="2">
                  <c:v>32</c:v>
                </c:pt>
                <c:pt idx="3">
                  <c:v>37</c:v>
                </c:pt>
                <c:pt idx="4">
                  <c:v>43</c:v>
                </c:pt>
                <c:pt idx="5">
                  <c:v>47</c:v>
                </c:pt>
                <c:pt idx="6">
                  <c:v>43</c:v>
                </c:pt>
                <c:pt idx="7">
                  <c:v>69</c:v>
                </c:pt>
                <c:pt idx="8">
                  <c:v>96</c:v>
                </c:pt>
                <c:pt idx="9">
                  <c:v>107</c:v>
                </c:pt>
                <c:pt idx="10">
                  <c:v>103</c:v>
                </c:pt>
                <c:pt idx="11">
                  <c:v>70</c:v>
                </c:pt>
              </c:numCache>
            </c:numRef>
          </c:val>
          <c:smooth val="0"/>
          <c:extLst>
            <c:ext xmlns:c16="http://schemas.microsoft.com/office/drawing/2014/chart" uri="{C3380CC4-5D6E-409C-BE32-E72D297353CC}">
              <c16:uniqueId val="{00000000-AD23-488C-80F9-9C9FB609AE53}"/>
            </c:ext>
          </c:extLst>
        </c:ser>
        <c:ser>
          <c:idx val="0"/>
          <c:order val="1"/>
          <c:tx>
            <c:strRef>
              <c:f>'SWAG alliance data'!$B$93</c:f>
              <c:strCache>
                <c:ptCount val="1"/>
                <c:pt idx="0">
                  <c:v>22/23</c:v>
                </c:pt>
              </c:strCache>
            </c:strRef>
          </c:tx>
          <c:spPr>
            <a:ln w="28575" cap="rnd">
              <a:solidFill>
                <a:srgbClr val="00B0F0"/>
              </a:solidFill>
              <a:round/>
            </a:ln>
            <a:effectLst/>
          </c:spPr>
          <c:marker>
            <c:symbol val="circle"/>
            <c:size val="7"/>
            <c:spPr>
              <a:solidFill>
                <a:schemeClr val="bg1"/>
              </a:solidFill>
              <a:ln w="9525">
                <a:solidFill>
                  <a:srgbClr val="00B0F0"/>
                </a:solidFill>
              </a:ln>
              <a:effectLst/>
            </c:spPr>
          </c:marker>
          <c:cat>
            <c:strRef>
              <c:f>'SWAG alliance data'!$C$91:$N$91</c:f>
              <c:strCache>
                <c:ptCount val="12"/>
                <c:pt idx="0">
                  <c:v>w-e 02 Jul 23</c:v>
                </c:pt>
                <c:pt idx="1">
                  <c:v>w-e 30 Jul 23</c:v>
                </c:pt>
                <c:pt idx="2">
                  <c:v>w-e 27 Aug 23</c:v>
                </c:pt>
                <c:pt idx="3">
                  <c:v>w-e 24 Sep 23</c:v>
                </c:pt>
                <c:pt idx="4">
                  <c:v>w-e 22 Oct 23</c:v>
                </c:pt>
                <c:pt idx="5">
                  <c:v>w-e 19 Nov 23</c:v>
                </c:pt>
                <c:pt idx="6">
                  <c:v>w-e 17 Dec 23</c:v>
                </c:pt>
                <c:pt idx="7">
                  <c:v>w-e 14 Jan 24</c:v>
                </c:pt>
                <c:pt idx="8">
                  <c:v>w-e 11 Feb 24</c:v>
                </c:pt>
                <c:pt idx="9">
                  <c:v>w-e 10 Mar 24</c:v>
                </c:pt>
                <c:pt idx="10">
                  <c:v>w-e 07 Apr 24</c:v>
                </c:pt>
                <c:pt idx="11">
                  <c:v>w-e 05 May 24</c:v>
                </c:pt>
              </c:strCache>
            </c:strRef>
          </c:cat>
          <c:val>
            <c:numRef>
              <c:f>'SWAG alliance data'!$C$93:$N$93</c:f>
              <c:numCache>
                <c:formatCode>#,##0</c:formatCode>
                <c:ptCount val="12"/>
                <c:pt idx="0">
                  <c:v>49</c:v>
                </c:pt>
                <c:pt idx="1">
                  <c:v>67</c:v>
                </c:pt>
                <c:pt idx="2">
                  <c:v>28</c:v>
                </c:pt>
                <c:pt idx="3">
                  <c:v>67</c:v>
                </c:pt>
                <c:pt idx="4">
                  <c:v>49</c:v>
                </c:pt>
                <c:pt idx="5">
                  <c:v>28</c:v>
                </c:pt>
                <c:pt idx="6">
                  <c:v>26</c:v>
                </c:pt>
                <c:pt idx="7">
                  <c:v>45</c:v>
                </c:pt>
                <c:pt idx="8">
                  <c:v>47</c:v>
                </c:pt>
                <c:pt idx="9">
                  <c:v>44</c:v>
                </c:pt>
                <c:pt idx="10">
                  <c:v>47</c:v>
                </c:pt>
                <c:pt idx="11">
                  <c:v>42</c:v>
                </c:pt>
              </c:numCache>
            </c:numRef>
          </c:val>
          <c:smooth val="0"/>
          <c:extLst>
            <c:ext xmlns:c16="http://schemas.microsoft.com/office/drawing/2014/chart" uri="{C3380CC4-5D6E-409C-BE32-E72D297353CC}">
              <c16:uniqueId val="{00000001-AD23-488C-80F9-9C9FB609AE53}"/>
            </c:ext>
          </c:extLst>
        </c:ser>
        <c:ser>
          <c:idx val="1"/>
          <c:order val="2"/>
          <c:tx>
            <c:strRef>
              <c:f>'SWAG alliance data'!$B$94</c:f>
              <c:strCache>
                <c:ptCount val="1"/>
                <c:pt idx="0">
                  <c:v>23/24</c:v>
                </c:pt>
              </c:strCache>
            </c:strRef>
          </c:tx>
          <c:spPr>
            <a:ln w="28575" cap="rnd">
              <a:solidFill>
                <a:srgbClr val="FF3300"/>
              </a:solidFill>
              <a:round/>
            </a:ln>
            <a:effectLst/>
          </c:spPr>
          <c:marker>
            <c:symbol val="circle"/>
            <c:size val="7"/>
            <c:spPr>
              <a:solidFill>
                <a:schemeClr val="bg1"/>
              </a:solidFill>
              <a:ln w="9525">
                <a:solidFill>
                  <a:srgbClr val="FF3300"/>
                </a:solidFill>
              </a:ln>
              <a:effectLst/>
            </c:spPr>
          </c:marker>
          <c:cat>
            <c:strRef>
              <c:f>'SWAG alliance data'!$C$91:$N$91</c:f>
              <c:strCache>
                <c:ptCount val="12"/>
                <c:pt idx="0">
                  <c:v>w-e 02 Jul 23</c:v>
                </c:pt>
                <c:pt idx="1">
                  <c:v>w-e 30 Jul 23</c:v>
                </c:pt>
                <c:pt idx="2">
                  <c:v>w-e 27 Aug 23</c:v>
                </c:pt>
                <c:pt idx="3">
                  <c:v>w-e 24 Sep 23</c:v>
                </c:pt>
                <c:pt idx="4">
                  <c:v>w-e 22 Oct 23</c:v>
                </c:pt>
                <c:pt idx="5">
                  <c:v>w-e 19 Nov 23</c:v>
                </c:pt>
                <c:pt idx="6">
                  <c:v>w-e 17 Dec 23</c:v>
                </c:pt>
                <c:pt idx="7">
                  <c:v>w-e 14 Jan 24</c:v>
                </c:pt>
                <c:pt idx="8">
                  <c:v>w-e 11 Feb 24</c:v>
                </c:pt>
                <c:pt idx="9">
                  <c:v>w-e 10 Mar 24</c:v>
                </c:pt>
                <c:pt idx="10">
                  <c:v>w-e 07 Apr 24</c:v>
                </c:pt>
                <c:pt idx="11">
                  <c:v>w-e 05 May 24</c:v>
                </c:pt>
              </c:strCache>
            </c:strRef>
          </c:cat>
          <c:val>
            <c:numRef>
              <c:f>'SWAG alliance data'!$C$94:$N$94</c:f>
              <c:numCache>
                <c:formatCode>#,##0</c:formatCode>
                <c:ptCount val="12"/>
                <c:pt idx="0">
                  <c:v>36</c:v>
                </c:pt>
                <c:pt idx="1">
                  <c:v>39</c:v>
                </c:pt>
                <c:pt idx="2">
                  <c:v>43</c:v>
                </c:pt>
                <c:pt idx="3">
                  <c:v>40</c:v>
                </c:pt>
                <c:pt idx="4">
                  <c:v>56</c:v>
                </c:pt>
                <c:pt idx="5">
                  <c:v>46</c:v>
                </c:pt>
                <c:pt idx="6">
                  <c:v>42</c:v>
                </c:pt>
                <c:pt idx="7">
                  <c:v>41</c:v>
                </c:pt>
                <c:pt idx="8">
                  <c:v>43</c:v>
                </c:pt>
                <c:pt idx="9">
                  <c:v>27</c:v>
                </c:pt>
                <c:pt idx="10">
                  <c:v>34</c:v>
                </c:pt>
                <c:pt idx="11">
                  <c:v>41</c:v>
                </c:pt>
              </c:numCache>
            </c:numRef>
          </c:val>
          <c:smooth val="0"/>
          <c:extLst>
            <c:ext xmlns:c16="http://schemas.microsoft.com/office/drawing/2014/chart" uri="{C3380CC4-5D6E-409C-BE32-E72D297353CC}">
              <c16:uniqueId val="{00000002-AD23-488C-80F9-9C9FB609AE53}"/>
            </c:ext>
          </c:extLst>
        </c:ser>
        <c:dLbls>
          <c:showLegendKey val="0"/>
          <c:showVal val="0"/>
          <c:showCatName val="0"/>
          <c:showSerName val="0"/>
          <c:showPercent val="0"/>
          <c:showBubbleSize val="0"/>
        </c:dLbls>
        <c:marker val="1"/>
        <c:smooth val="0"/>
        <c:axId val="421586959"/>
        <c:axId val="1114624239"/>
      </c:lineChart>
      <c:catAx>
        <c:axId val="42158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4624239"/>
        <c:crosses val="autoZero"/>
        <c:auto val="1"/>
        <c:lblAlgn val="ctr"/>
        <c:lblOffset val="100"/>
        <c:noMultiLvlLbl val="0"/>
      </c:catAx>
      <c:valAx>
        <c:axId val="111462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1586959"/>
        <c:crosses val="autoZero"/>
        <c:crossBetween val="between"/>
      </c:valAx>
      <c:spPr>
        <a:noFill/>
        <a:ln w="25400">
          <a:noFill/>
        </a:ln>
        <a:effectLst/>
      </c:spPr>
    </c:plotArea>
    <c:legend>
      <c:legendPos val="b"/>
      <c:layout>
        <c:manualLayout>
          <c:xMode val="edge"/>
          <c:yMode val="edge"/>
          <c:x val="0.31195079365079365"/>
          <c:y val="0.92415285595163643"/>
          <c:w val="0.38013015873015871"/>
          <c:h val="7.58471440483635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E535_9696E0B7.xml><?xml version="1.0" encoding="utf-8"?>
<p188:cmLst xmlns:a="http://schemas.openxmlformats.org/drawingml/2006/main" xmlns:r="http://schemas.openxmlformats.org/officeDocument/2006/relationships" xmlns:p188="http://schemas.microsoft.com/office/powerpoint/2018/8/main">
  <p188:cm id="{789E3353-D73F-40C0-AA36-39C2D5E0213E}" authorId="{AFCD8D49-A5C8-5FFC-44DE-930754732B10}" status="resolved" created="2023-12-13T10:57:42.092">
    <ac:txMkLst xmlns:ac="http://schemas.microsoft.com/office/drawing/2013/main/command">
      <pc:docMk xmlns:pc="http://schemas.microsoft.com/office/powerpoint/2013/main/command"/>
      <pc:sldMk xmlns:pc="http://schemas.microsoft.com/office/powerpoint/2013/main/command" cId="2526470327" sldId="2145707317"/>
      <ac:spMk id="28" creationId="{24AF9E9F-8AF2-87A6-6BDE-5C550C3E2822}"/>
      <ac:txMk cp="0" len="46">
        <ac:context len="47" hash="1196753094"/>
      </ac:txMk>
    </ac:txMkLst>
    <p188:pos x="873512" y="659780"/>
    <p188:replyLst>
      <p188:reply id="{42DFE4C9-D633-43B5-8D15-D49F51030C1E}" authorId="{B6BC7559-E6F5-7826-6943-78DD6A3CEBD5}" created="2023-12-14T09:24:26.888">
        <p188:txBody>
          <a:bodyPr/>
          <a:lstStyle/>
          <a:p>
            <a:r>
              <a:rPr lang="en-GB"/>
              <a:t>I'm afraid I'm not sure where the numbers have come from - they were supplied by your team in NHSE. Here's what's in the v1 deck approved in August:
https://nhsengland.sharepoint.com/:p:/r/sites/NHSCP/Innovation/08%20GRAIL/Shared%20folder%20with%20GRAIL/05%20Comms%20%26%20Engagement/02%20Delivery%20partner%20engagement/Cancer%20Alliance%20operational%20communications%20toolkit/Slide%20deck/NHS-Galleri%20IIP%20Core%20Slides%20v1.0%20FINAL.pptx?d=wc85da126f3774d15b154b6417ec8f9dd&amp;csf=1&amp;web=1&amp;e=ko8xUW</a:t>
            </a:r>
          </a:p>
        </p188:txBody>
      </p188:reply>
      <p188:reply id="{3B9F719B-EEF4-4FD0-9BBD-1020019498F2}" authorId="{B6BC7559-E6F5-7826-6943-78DD6A3CEBD5}" created="2023-12-14T09:32:19.996">
        <p188:txBody>
          <a:bodyPr/>
          <a:lstStyle/>
          <a:p>
            <a:r>
              <a:rPr lang="en-GB"/>
              <a:t>Updated now from 0.2% to 0.5%</a:t>
            </a:r>
          </a:p>
        </p188:txBody>
      </p188:reply>
    </p188:replyLst>
    <p188:txBody>
      <a:bodyPr/>
      <a:lstStyle/>
      <a:p>
        <a:r>
          <a:rPr lang="en-GB"/>
          <a:t>Morning, where is this figure from?I calculated this as o.5% unless new calculations have been done?</a:t>
        </a:r>
      </a:p>
    </p188:txBody>
  </p188:cm>
  <p188:cm id="{4244FB80-3501-4997-8A4C-21DBD63653AF}" authorId="{B6BC7559-E6F5-7826-6943-78DD6A3CEBD5}" status="resolved" created="2023-12-14T09:31:05.790">
    <ac:deMkLst xmlns:ac="http://schemas.microsoft.com/office/drawing/2013/main/command">
      <pc:docMk xmlns:pc="http://schemas.microsoft.com/office/powerpoint/2013/main/command"/>
      <pc:sldMk xmlns:pc="http://schemas.microsoft.com/office/powerpoint/2013/main/command" cId="2526470327" sldId="2145707317"/>
      <ac:spMk id="13" creationId="{585059EB-EA36-E3F7-088D-16EFB176A202}"/>
    </ac:deMkLst>
    <p188:txBody>
      <a:bodyPr/>
      <a:lstStyle/>
      <a:p>
        <a:r>
          <a:rPr lang="en-GB"/>
          <a:t>Marie has advised this should be 4k into cancer overalll and 2k year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C84E3-436A-48FA-9794-2B1535CED4A5}"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BBA62-AB4E-4AB1-B40A-946A7549B33F}" type="slidenum">
              <a:rPr lang="en-GB" smtClean="0"/>
              <a:t>‹#›</a:t>
            </a:fld>
            <a:endParaRPr lang="en-GB"/>
          </a:p>
        </p:txBody>
      </p:sp>
    </p:spTree>
    <p:extLst>
      <p:ext uri="{BB962C8B-B14F-4D97-AF65-F5344CB8AC3E}">
        <p14:creationId xmlns:p14="http://schemas.microsoft.com/office/powerpoint/2010/main" val="48709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251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293a702f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293a702fd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All cells shed cell-free DNA (</a:t>
            </a:r>
            <a:r>
              <a:rPr lang="en-US" sz="1000" err="1">
                <a:latin typeface="Arial"/>
                <a:ea typeface="Arial"/>
                <a:cs typeface="Arial"/>
                <a:sym typeface="Arial"/>
              </a:rPr>
              <a:t>cfDNA</a:t>
            </a:r>
            <a:r>
              <a:rPr lang="en-US" sz="1000">
                <a:latin typeface="Arial"/>
                <a:ea typeface="Arial"/>
                <a:cs typeface="Arial"/>
                <a:sym typeface="Arial"/>
              </a:rPr>
              <a:t>) into the blood. </a:t>
            </a:r>
            <a:r>
              <a:rPr lang="en-US" sz="1000" err="1">
                <a:latin typeface="Arial"/>
                <a:ea typeface="Arial"/>
                <a:cs typeface="Arial"/>
                <a:sym typeface="Arial"/>
              </a:rPr>
              <a:t>cfDNA</a:t>
            </a:r>
            <a:r>
              <a:rPr lang="en-US" sz="1000">
                <a:latin typeface="Arial"/>
                <a:ea typeface="Arial"/>
                <a:cs typeface="Arial"/>
                <a:sym typeface="Arial"/>
              </a:rPr>
              <a:t> has a number of uses in healthcare, such as non-invasive prenatal testing to screen for </a:t>
            </a:r>
            <a:r>
              <a:rPr lang="en-US" sz="1000" err="1">
                <a:latin typeface="Arial"/>
                <a:ea typeface="Arial"/>
                <a:cs typeface="Arial"/>
                <a:sym typeface="Arial"/>
              </a:rPr>
              <a:t>foetal</a:t>
            </a:r>
            <a:r>
              <a:rPr lang="en-US" sz="1000">
                <a:latin typeface="Arial"/>
                <a:ea typeface="Arial"/>
                <a:cs typeface="Arial"/>
                <a:sym typeface="Arial"/>
              </a:rPr>
              <a:t> anomalies.</a:t>
            </a:r>
            <a:endParaRPr sz="1000">
              <a:latin typeface="Arial"/>
              <a:ea typeface="Arial"/>
              <a:cs typeface="Arial"/>
              <a:sym typeface="Arial"/>
            </a:endParaRPr>
          </a:p>
          <a:p>
            <a:pPr marL="0" lvl="0" indent="0" algn="l" rtl="0">
              <a:spcBef>
                <a:spcPts val="0"/>
              </a:spcBef>
              <a:spcAft>
                <a:spcPts val="0"/>
              </a:spcAft>
              <a:buNone/>
            </a:pPr>
            <a:r>
              <a:rPr lang="en-US" sz="1000" err="1">
                <a:latin typeface="Arial"/>
                <a:ea typeface="Arial"/>
                <a:cs typeface="Arial"/>
                <a:sym typeface="Arial"/>
              </a:rPr>
              <a:t>cfDNA</a:t>
            </a:r>
            <a:r>
              <a:rPr lang="en-US" sz="1000">
                <a:latin typeface="Arial"/>
                <a:ea typeface="Arial"/>
                <a:cs typeface="Arial"/>
                <a:sym typeface="Arial"/>
              </a:rPr>
              <a:t> from cancer cells has specific patterns of methylation that identify it as cancer.</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Notes:</a:t>
            </a:r>
            <a:endParaRPr sz="10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000" err="1">
                <a:latin typeface="Arial"/>
                <a:ea typeface="Arial"/>
                <a:cs typeface="Arial"/>
                <a:sym typeface="Arial"/>
              </a:rPr>
              <a:t>Licence</a:t>
            </a:r>
            <a:r>
              <a:rPr lang="en-US" sz="1000">
                <a:latin typeface="Arial"/>
                <a:ea typeface="Arial"/>
                <a:cs typeface="Arial"/>
                <a:sym typeface="Arial"/>
              </a:rPr>
              <a:t> free image. Attribution required: Image by </a:t>
            </a:r>
            <a:r>
              <a:rPr lang="en-US" sz="1000" err="1">
                <a:latin typeface="Arial"/>
                <a:ea typeface="Arial"/>
                <a:cs typeface="Arial"/>
                <a:sym typeface="Arial"/>
              </a:rPr>
              <a:t>brgfx</a:t>
            </a:r>
            <a:r>
              <a:rPr lang="en-US" sz="1000">
                <a:latin typeface="Arial"/>
                <a:ea typeface="Arial"/>
                <a:cs typeface="Arial"/>
                <a:sym typeface="Arial"/>
              </a:rPr>
              <a:t> on </a:t>
            </a:r>
            <a:r>
              <a:rPr lang="en-US" sz="1000" err="1">
                <a:latin typeface="Arial"/>
                <a:ea typeface="Arial"/>
                <a:cs typeface="Arial"/>
                <a:sym typeface="Arial"/>
              </a:rPr>
              <a:t>Freepix</a:t>
            </a:r>
            <a:r>
              <a:rPr lang="en-US" sz="1000">
                <a:latin typeface="Arial"/>
                <a:ea typeface="Arial"/>
                <a:cs typeface="Arial"/>
                <a:sym typeface="Arial"/>
              </a:rPr>
              <a:t>. https://</a:t>
            </a:r>
            <a:r>
              <a:rPr lang="en-US" sz="1000" err="1">
                <a:latin typeface="Arial"/>
                <a:ea typeface="Arial"/>
                <a:cs typeface="Arial"/>
                <a:sym typeface="Arial"/>
              </a:rPr>
              <a:t>www.freepik.com</a:t>
            </a:r>
            <a:r>
              <a:rPr lang="en-US" sz="1000">
                <a:latin typeface="Arial"/>
                <a:ea typeface="Arial"/>
                <a:cs typeface="Arial"/>
                <a:sym typeface="Arial"/>
              </a:rPr>
              <a:t>/free-vector/dna-helix-symbol-isolated-white-background_24093510.htm</a:t>
            </a:r>
            <a:endParaRPr sz="1000">
              <a:latin typeface="Arial"/>
              <a:ea typeface="Arial"/>
              <a:cs typeface="Arial"/>
              <a:sym typeface="Arial"/>
            </a:endParaRPr>
          </a:p>
        </p:txBody>
      </p:sp>
      <p:sp>
        <p:nvSpPr>
          <p:cNvPr id="179" name="Google Shape;179;g25293a702fd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52056e67c9_0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sz="1000">
                <a:latin typeface="Arial" panose="020B0604020202020204" pitchFamily="34" charset="0"/>
                <a:cs typeface="Arial" panose="020B0604020202020204" pitchFamily="34" charset="0"/>
              </a:rPr>
              <a:t>The Galleri test takes advantage of the shared biology of cancer, allowing it to look for a cancer signal shared across multiple cancers. If a cancer signal is detected, then the Galleri test predicts the top 1 or 2 organs or tissues that the cancer signal is associated with, called Cancer Signal Origin (CSO), to help guide next steps in the diagnostic evaluation. </a:t>
            </a:r>
          </a:p>
          <a:p>
            <a:pPr marL="0" indent="0">
              <a:buSzPts val="1100"/>
            </a:pPr>
            <a:endParaRPr lang="en-US" sz="1000">
              <a:latin typeface="Arial" panose="020B0604020202020204" pitchFamily="34" charset="0"/>
              <a:ea typeface="Arial"/>
              <a:cs typeface="Arial" panose="020B0604020202020204" pitchFamily="34" charset="0"/>
            </a:endParaRPr>
          </a:p>
          <a:p>
            <a:pPr marL="0" indent="0">
              <a:buSzPts val="1100"/>
            </a:pPr>
            <a:r>
              <a:rPr lang="en-US" sz="1000">
                <a:latin typeface="Arial" panose="020B0604020202020204" pitchFamily="34" charset="0"/>
                <a:ea typeface="Arial"/>
                <a:cs typeface="Arial" panose="020B0604020202020204" pitchFamily="34" charset="0"/>
                <a:sym typeface="Arial"/>
              </a:rPr>
              <a:t>The CSO is not a diagnosis of a particular cancer type, rather a prediction of the tissue or organ associated with the cancer signal. </a:t>
            </a:r>
            <a:endParaRPr sz="1000">
              <a:latin typeface="Arial" panose="020B0604020202020204" pitchFamily="34" charset="0"/>
              <a:ea typeface="Arial"/>
              <a:cs typeface="Arial" panose="020B0604020202020204" pitchFamily="34" charset="0"/>
              <a:sym typeface="Arial"/>
            </a:endParaRPr>
          </a:p>
          <a:p>
            <a:pPr marL="0" lvl="0" indent="0" algn="l" rtl="0">
              <a:lnSpc>
                <a:spcPct val="100000"/>
              </a:lnSpc>
              <a:spcBef>
                <a:spcPts val="0"/>
              </a:spcBef>
              <a:spcAft>
                <a:spcPts val="0"/>
              </a:spcAft>
              <a:buSzPts val="1100"/>
              <a:buNone/>
            </a:pPr>
            <a:endParaRPr sz="1000">
              <a:latin typeface="Arial" panose="020B0604020202020204" pitchFamily="34" charset="0"/>
              <a:ea typeface="Arial"/>
              <a:cs typeface="Arial" panose="020B0604020202020204" pitchFamily="34" charset="0"/>
              <a:sym typeface="Arial"/>
            </a:endParaRPr>
          </a:p>
          <a:p>
            <a:pPr marL="0" lvl="0" indent="0" algn="l" rtl="0">
              <a:lnSpc>
                <a:spcPct val="100000"/>
              </a:lnSpc>
              <a:spcBef>
                <a:spcPts val="0"/>
              </a:spcBef>
              <a:spcAft>
                <a:spcPts val="0"/>
              </a:spcAft>
              <a:buSzPts val="1100"/>
              <a:buNone/>
            </a:pPr>
            <a:r>
              <a:rPr lang="en-US" sz="1000">
                <a:latin typeface="Arial" panose="020B0604020202020204" pitchFamily="34" charset="0"/>
                <a:ea typeface="Arial"/>
                <a:cs typeface="Arial" panose="020B0604020202020204" pitchFamily="34" charset="0"/>
                <a:sym typeface="Arial"/>
              </a:rPr>
              <a:t>This table includes the cancer classes included in CSO but NOT ALL possible cancer types.</a:t>
            </a:r>
            <a:endParaRPr sz="1000">
              <a:latin typeface="Arial" panose="020B0604020202020204" pitchFamily="34" charset="0"/>
              <a:ea typeface="Arial"/>
              <a:cs typeface="Arial" panose="020B0604020202020204" pitchFamily="34" charset="0"/>
              <a:sym typeface="Arial"/>
            </a:endParaRPr>
          </a:p>
          <a:p>
            <a:pPr marL="0" lvl="0" indent="0" algn="l" rtl="0">
              <a:spcBef>
                <a:spcPts val="0"/>
              </a:spcBef>
              <a:spcAft>
                <a:spcPts val="0"/>
              </a:spcAft>
              <a:buClr>
                <a:schemeClr val="dk1"/>
              </a:buClr>
              <a:buSzPts val="1100"/>
              <a:buFont typeface="Arial"/>
              <a:buNone/>
            </a:pPr>
            <a:endParaRPr sz="1000">
              <a:latin typeface="Arial" panose="020B0604020202020204" pitchFamily="34" charset="0"/>
              <a:ea typeface="Arial"/>
              <a:cs typeface="Arial" panose="020B0604020202020204" pitchFamily="34" charset="0"/>
              <a:sym typeface="Arial"/>
            </a:endParaRPr>
          </a:p>
          <a:p>
            <a:pPr marL="0" lvl="0" indent="0" algn="l" rtl="0">
              <a:spcBef>
                <a:spcPts val="0"/>
              </a:spcBef>
              <a:spcAft>
                <a:spcPts val="0"/>
              </a:spcAft>
              <a:buClr>
                <a:schemeClr val="dk1"/>
              </a:buClr>
              <a:buSzPts val="1100"/>
              <a:buFont typeface="Arial"/>
              <a:buNone/>
            </a:pPr>
            <a:r>
              <a:rPr lang="en-US" sz="1000">
                <a:latin typeface="Arial" panose="020B0604020202020204" pitchFamily="34" charset="0"/>
                <a:ea typeface="Arial"/>
                <a:cs typeface="Arial" panose="020B0604020202020204" pitchFamily="34" charset="0"/>
                <a:sym typeface="Arial"/>
              </a:rPr>
              <a:t>The CSO can help healthcare professionals determine what further diagnostic tests are needed to confirm if cancer is present.</a:t>
            </a:r>
            <a:endParaRPr sz="1000">
              <a:latin typeface="Arial" panose="020B0604020202020204" pitchFamily="34" charset="0"/>
              <a:ea typeface="Arial"/>
              <a:cs typeface="Arial" panose="020B0604020202020204" pitchFamily="34" charset="0"/>
              <a:sym typeface="Arial"/>
            </a:endParaRPr>
          </a:p>
        </p:txBody>
      </p:sp>
      <p:sp>
        <p:nvSpPr>
          <p:cNvPr id="239" name="Google Shape;239;g252056e67c9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676c987a7c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676c987a7c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2676c987a7c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err="1">
                <a:latin typeface="Arial"/>
                <a:ea typeface="Arial"/>
                <a:cs typeface="Arial"/>
                <a:sym typeface="Arial"/>
              </a:rPr>
              <a:t>Substudy</a:t>
            </a:r>
            <a:r>
              <a:rPr lang="en-US" sz="1000">
                <a:latin typeface="Arial"/>
                <a:ea typeface="Arial"/>
                <a:cs typeface="Arial"/>
                <a:sym typeface="Arial"/>
              </a:rPr>
              <a:t> 3 of the Circulating Cell-Free Genome Atlas (CCGA3) study reported the sensitivity of the Galleri test by cancer type</a:t>
            </a:r>
            <a:endParaRPr sz="1000">
              <a:latin typeface="Arial"/>
              <a:ea typeface="Arial"/>
              <a:cs typeface="Arial"/>
              <a:sym typeface="Arial"/>
            </a:endParaRPr>
          </a:p>
        </p:txBody>
      </p:sp>
      <p:sp>
        <p:nvSpPr>
          <p:cNvPr id="348" name="Google Shape;34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The prospective PATHFINDER study assessed the implementation of the test into practice in the US among asymptomatic people, including return of results and the care pathways of people receiving a ‘Cancer Signal Detected’ result.</a:t>
            </a:r>
            <a:endParaRPr sz="1100">
              <a:latin typeface="Arial"/>
              <a:ea typeface="Arial"/>
              <a:cs typeface="Arial"/>
              <a:sym typeface="Arial"/>
            </a:endParaRPr>
          </a:p>
          <a:p>
            <a:pPr marL="514350" lvl="0" indent="-279400" algn="l" rtl="0">
              <a:spcBef>
                <a:spcPts val="0"/>
              </a:spcBef>
              <a:spcAft>
                <a:spcPts val="0"/>
              </a:spcAft>
              <a:buClr>
                <a:schemeClr val="dk1"/>
              </a:buClr>
              <a:buSzPts val="1100"/>
              <a:buFont typeface="Arial"/>
              <a:buChar char="•"/>
            </a:pPr>
            <a:r>
              <a:rPr lang="en-US" sz="1100">
                <a:latin typeface="Arial"/>
                <a:ea typeface="Arial"/>
                <a:cs typeface="Arial"/>
                <a:sym typeface="Arial"/>
              </a:rPr>
              <a:t>This study measured a positive predictive value of 43.1%. </a:t>
            </a:r>
            <a:endParaRPr sz="1100">
              <a:latin typeface="Arial"/>
              <a:ea typeface="Arial"/>
              <a:cs typeface="Arial"/>
              <a:sym typeface="Arial"/>
            </a:endParaRPr>
          </a:p>
          <a:p>
            <a:pPr marL="514350" lvl="0" indent="-279400" algn="l" rtl="0">
              <a:spcBef>
                <a:spcPts val="0"/>
              </a:spcBef>
              <a:spcAft>
                <a:spcPts val="0"/>
              </a:spcAft>
              <a:buClr>
                <a:schemeClr val="dk1"/>
              </a:buClr>
              <a:buSzPts val="1100"/>
              <a:buFont typeface="Arial"/>
              <a:buChar char="•"/>
            </a:pPr>
            <a:r>
              <a:rPr lang="en-US" sz="1100">
                <a:latin typeface="Arial"/>
                <a:ea typeface="Arial"/>
                <a:cs typeface="Arial"/>
                <a:sym typeface="Arial"/>
              </a:rPr>
              <a:t>It also reported the accuracy of the test at predicting the tissue or organ associated with the cancer signal – the Cancer Signal Origin (CSO). The proportion of correct first (or second) CSO prediction(s) among participants with cancer and a ‘Cancer Signal Detected’ result was 88.0%.</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Note:</a:t>
            </a:r>
            <a:endParaRPr sz="1100">
              <a:latin typeface="Arial"/>
              <a:ea typeface="Arial"/>
              <a:cs typeface="Arial"/>
              <a:sym typeface="Arial"/>
            </a:endParaRPr>
          </a:p>
          <a:p>
            <a:pPr marL="514350" lvl="0" indent="-279400" algn="l" rtl="0">
              <a:spcBef>
                <a:spcPts val="0"/>
              </a:spcBef>
              <a:spcAft>
                <a:spcPts val="0"/>
              </a:spcAft>
              <a:buClr>
                <a:schemeClr val="dk1"/>
              </a:buClr>
              <a:buSzPts val="1100"/>
              <a:buFont typeface="Arial"/>
              <a:buChar char="•"/>
            </a:pPr>
            <a:r>
              <a:rPr lang="en-US" sz="1100">
                <a:latin typeface="Arial"/>
                <a:ea typeface="Arial"/>
                <a:cs typeface="Arial"/>
                <a:sym typeface="Arial"/>
              </a:rPr>
              <a:t>The PATHFINDER study also assessed the specificity of the test, which was reported as 99.5%.These slides report the PPV and CSO prediction accuracy from the prospective PATHFINDER study, which confirmed the findings from the retrospective case-control CCGA3 study.</a:t>
            </a:r>
            <a:endParaRPr sz="1100">
              <a:latin typeface="Arial"/>
              <a:ea typeface="Arial"/>
              <a:cs typeface="Arial"/>
              <a:sym typeface="Arial"/>
            </a:endParaRPr>
          </a:p>
        </p:txBody>
      </p:sp>
      <p:sp>
        <p:nvSpPr>
          <p:cNvPr id="505" name="Google Shape;5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295481346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2954813464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3034" name="Google Shape;3034;g2954813464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4c9da9e45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4c9da9e458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388" name="Google Shape;388;g24c9da9e458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2" name="Google Shape;12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2" name="Google Shape;129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Of the 500,000 people taking part in the </a:t>
            </a:r>
            <a:r>
              <a:rPr lang="en-US"/>
              <a:t>Multi-Cancer Blood Test </a:t>
            </a:r>
            <a:r>
              <a:rPr lang="en-US" err="1"/>
              <a:t>Programme</a:t>
            </a:r>
            <a:r>
              <a:rPr lang="en-US">
                <a:cs typeface="Calibri"/>
              </a:rPr>
              <a:t> per year, around 1%, or 5000 people, are expected to receive a 'Cancer Signal Detected' result and be referred to an urgent suspected cancer pathway. This equates to less than 0.2% of </a:t>
            </a:r>
            <a:r>
              <a:rPr lang="en-US"/>
              <a:t>all urgent suspected cancer referrals received in the NHS each year.</a:t>
            </a:r>
          </a:p>
          <a:p>
            <a:endParaRPr lang="en-US">
              <a:cs typeface="Calibri"/>
            </a:endParaRPr>
          </a:p>
          <a:p>
            <a:r>
              <a:rPr lang="en-US">
                <a:cs typeface="Calibri"/>
              </a:rPr>
              <a:t>Around 4 in 10, or 2000 people, are expected to be subsequently diagnosed with cancer.</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78956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3981-25CB-999F-9089-9E8535197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4E25C-4733-BD62-C0AC-21131F72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991FA-9CD9-C1BB-DF43-A058921D052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404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3981-25CB-999F-9089-9E8535197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4E25C-4733-BD62-C0AC-21131F72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991FA-9CD9-C1BB-DF43-A058921D052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6509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8A93C-2FB6-4CB5-8A73-8B6AD8817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58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8A93C-2FB6-4CB5-8A73-8B6AD8817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54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8A93C-2FB6-4CB5-8A73-8B6AD8817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3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Standards of care diagnostic bundles ? If asked the question what proportion of patients did not require MDT discussion as a result of SoC implementation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3728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3981-25CB-999F-9089-9E8535197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4E25C-4733-BD62-C0AC-21131F72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991FA-9CD9-C1BB-DF43-A058921D0525}"/>
              </a:ext>
            </a:extLst>
          </p:cNvPr>
          <p:cNvSpPr>
            <a:spLocks noGrp="1"/>
          </p:cNvSpPr>
          <p:nvPr>
            <p:ph type="body" idx="1"/>
          </p:nvPr>
        </p:nvSpPr>
        <p:spPr/>
        <p:txBody>
          <a:bodyPr/>
          <a:lstStyle/>
          <a:p>
            <a:r>
              <a:rPr lang="en-GB" dirty="0"/>
              <a:t>Lung backlog RUH increased quite markedly recent weeks</a:t>
            </a:r>
          </a:p>
          <a:p>
            <a:r>
              <a:rPr lang="en-GB" dirty="0"/>
              <a:t>Somerset had work to do but past few months improved 62d</a:t>
            </a:r>
          </a:p>
        </p:txBody>
      </p:sp>
    </p:spTree>
    <p:extLst>
      <p:ext uri="{BB962C8B-B14F-4D97-AF65-F5344CB8AC3E}">
        <p14:creationId xmlns:p14="http://schemas.microsoft.com/office/powerpoint/2010/main" val="286769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3981-25CB-999F-9089-9E8535197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4E25C-4733-BD62-C0AC-21131F72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991FA-9CD9-C1BB-DF43-A058921D052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733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cb2535577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4cb2535577_0_7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indent="-298450">
              <a:buSzPts val="1100"/>
              <a:buChar char="●"/>
            </a:pPr>
            <a:r>
              <a:rPr lang="en-US" sz="1000">
                <a:latin typeface="Arial" panose="020B0604020202020204" pitchFamily="34" charset="0"/>
                <a:cs typeface="Arial" panose="020B0604020202020204" pitchFamily="34" charset="0"/>
              </a:rPr>
              <a:t>Galleri is a targeted methylation next-generation sequencing-based assay that analyses cell-free DNA isolated from peripheral blood. </a:t>
            </a:r>
          </a:p>
          <a:p>
            <a:pPr indent="-298450">
              <a:buSzPts val="1100"/>
              <a:buChar char="●"/>
            </a:pPr>
            <a:r>
              <a:rPr lang="en-US" sz="1000" err="1">
                <a:latin typeface="Arial" panose="020B0604020202020204" pitchFamily="34" charset="0"/>
                <a:cs typeface="Arial" panose="020B0604020202020204" pitchFamily="34" charset="0"/>
              </a:rPr>
              <a:t>cfDNA</a:t>
            </a:r>
            <a:r>
              <a:rPr lang="en-US" sz="1000">
                <a:latin typeface="Arial" panose="020B0604020202020204" pitchFamily="34" charset="0"/>
                <a:cs typeface="Arial" panose="020B0604020202020204" pitchFamily="34" charset="0"/>
              </a:rPr>
              <a:t> fragments are </a:t>
            </a:r>
            <a:r>
              <a:rPr lang="en-US" sz="1000" err="1">
                <a:latin typeface="Arial" panose="020B0604020202020204" pitchFamily="34" charset="0"/>
                <a:cs typeface="Arial" panose="020B0604020202020204" pitchFamily="34" charset="0"/>
              </a:rPr>
              <a:t>analysed</a:t>
            </a:r>
            <a:r>
              <a:rPr lang="en-US" sz="1000">
                <a:latin typeface="Arial" panose="020B0604020202020204" pitchFamily="34" charset="0"/>
                <a:cs typeface="Arial" panose="020B0604020202020204" pitchFamily="34" charset="0"/>
              </a:rPr>
              <a:t> to identify methylation patterns that are a signal of cancer. </a:t>
            </a:r>
          </a:p>
          <a:p>
            <a:pPr indent="-298450">
              <a:buSzPts val="1100"/>
              <a:buChar char="●"/>
            </a:pPr>
            <a:r>
              <a:rPr lang="en-US" sz="1000">
                <a:latin typeface="Arial" panose="020B0604020202020204" pitchFamily="34" charset="0"/>
                <a:cs typeface="Arial" panose="020B0604020202020204" pitchFamily="34" charset="0"/>
              </a:rPr>
              <a:t>If a cancer signal is detected, the methylation patterns are examined to predict tissue type or organ associated with the cancer signal, to direct diagnostic work up.</a:t>
            </a:r>
            <a:endParaRPr sz="1000">
              <a:latin typeface="Arial" panose="020B0604020202020204" pitchFamily="34" charset="0"/>
              <a:cs typeface="Arial" panose="020B0604020202020204" pitchFamily="34" charset="0"/>
            </a:endParaRPr>
          </a:p>
          <a:p>
            <a:pPr indent="-298450">
              <a:buSzPts val="1100"/>
              <a:buChar char="●"/>
            </a:pPr>
            <a:r>
              <a:rPr lang="en-US" sz="1000">
                <a:latin typeface="Arial" panose="020B0604020202020204" pitchFamily="34" charset="0"/>
                <a:cs typeface="Arial" panose="020B0604020202020204" pitchFamily="34" charset="0"/>
              </a:rPr>
              <a:t>Research has shown that Galleri can detect more than 50 types of cancer.</a:t>
            </a:r>
          </a:p>
          <a:p>
            <a:pPr indent="-298450">
              <a:buSzPts val="1100"/>
              <a:buChar char="●"/>
            </a:pPr>
            <a:r>
              <a:rPr lang="en-US" sz="1000">
                <a:latin typeface="Arial" panose="020B0604020202020204" pitchFamily="34" charset="0"/>
                <a:cs typeface="Arial" panose="020B0604020202020204" pitchFamily="34" charset="0"/>
              </a:rPr>
              <a:t>The product discussed in this presentation has a CE and a UKCA mark, and will be used within its intended use. </a:t>
            </a:r>
          </a:p>
          <a:p>
            <a:pPr indent="-298450">
              <a:buSzPts val="1100"/>
              <a:buChar char="●"/>
            </a:pPr>
            <a:r>
              <a:rPr lang="en-US" sz="1000">
                <a:latin typeface="Arial" panose="020B0604020202020204" pitchFamily="34" charset="0"/>
                <a:cs typeface="Arial" panose="020B0604020202020204" pitchFamily="34" charset="0"/>
              </a:rPr>
              <a:t>In the United States (US), the Galleri® test is an Investigational Device and limited by Federal (or US) law to investigational use. A description of this clinical trial is available on </a:t>
            </a:r>
            <a:r>
              <a:rPr lang="en-US" sz="1000" err="1">
                <a:latin typeface="Arial" panose="020B0604020202020204" pitchFamily="34" charset="0"/>
                <a:cs typeface="Arial" panose="020B0604020202020204" pitchFamily="34" charset="0"/>
              </a:rPr>
              <a:t>www.ClinicalTrials.gov</a:t>
            </a:r>
            <a:r>
              <a:rPr lang="en-US" sz="1000">
                <a:latin typeface="Arial" panose="020B0604020202020204" pitchFamily="34" charset="0"/>
                <a:cs typeface="Arial" panose="020B0604020202020204" pitchFamily="34" charset="0"/>
              </a:rPr>
              <a:t>, as required by US Law.</a:t>
            </a:r>
          </a:p>
          <a:p>
            <a:pPr marL="0" indent="0"/>
            <a:endParaRPr lang="en-US" sz="10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1000">
                <a:latin typeface="Arial" panose="020B0604020202020204" pitchFamily="34" charset="0"/>
                <a:cs typeface="Arial" panose="020B0604020202020204" pitchFamily="34" charset="0"/>
              </a:rPr>
              <a:t>Notes:</a:t>
            </a:r>
            <a:endParaRPr sz="1000">
              <a:latin typeface="Arial" panose="020B0604020202020204" pitchFamily="34" charset="0"/>
              <a:cs typeface="Arial" panose="020B0604020202020204" pitchFamily="34" charset="0"/>
            </a:endParaRPr>
          </a:p>
          <a:p>
            <a:pPr marL="457200" lvl="0" indent="-298450" algn="l" rtl="0">
              <a:spcBef>
                <a:spcPts val="0"/>
              </a:spcBef>
              <a:spcAft>
                <a:spcPts val="0"/>
              </a:spcAft>
              <a:buSzPts val="1100"/>
              <a:buChar char="●"/>
            </a:pPr>
            <a:r>
              <a:rPr lang="en-US" sz="1000">
                <a:latin typeface="Arial" panose="020B0604020202020204" pitchFamily="34" charset="0"/>
                <a:cs typeface="Arial" panose="020B0604020202020204" pitchFamily="34" charset="0"/>
              </a:rPr>
              <a:t>Copyright permissions for inclusion of figure(s) from the manuscript are not needed for this slide.</a:t>
            </a:r>
            <a:endParaRPr sz="10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4f07b38bc9_0_1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4f07b38bc9_0_16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SzPts val="1100"/>
              <a:buFont typeface="Arial"/>
              <a:buChar char="●"/>
            </a:pPr>
            <a:r>
              <a:rPr lang="en-US" sz="1000" err="1">
                <a:latin typeface="Arial"/>
                <a:ea typeface="Arial"/>
                <a:cs typeface="Arial"/>
                <a:sym typeface="Arial"/>
              </a:rPr>
              <a:t>Tumours</a:t>
            </a:r>
            <a:r>
              <a:rPr lang="en-US" sz="1000">
                <a:latin typeface="Arial"/>
                <a:ea typeface="Arial"/>
                <a:cs typeface="Arial"/>
                <a:sym typeface="Arial"/>
              </a:rPr>
              <a:t> shed substances into the blood – such as </a:t>
            </a:r>
            <a:r>
              <a:rPr lang="en-US" sz="1000" err="1">
                <a:latin typeface="Arial"/>
                <a:ea typeface="Arial"/>
                <a:cs typeface="Arial"/>
                <a:sym typeface="Arial"/>
              </a:rPr>
              <a:t>tumour</a:t>
            </a:r>
            <a:r>
              <a:rPr lang="en-US" sz="1000">
                <a:latin typeface="Arial"/>
                <a:ea typeface="Arial"/>
                <a:cs typeface="Arial"/>
                <a:sym typeface="Arial"/>
              </a:rPr>
              <a:t> cells, proteins and </a:t>
            </a:r>
            <a:r>
              <a:rPr lang="en-US" sz="1000" err="1">
                <a:latin typeface="Arial"/>
                <a:ea typeface="Arial"/>
                <a:cs typeface="Arial"/>
                <a:sym typeface="Arial"/>
              </a:rPr>
              <a:t>tumour</a:t>
            </a:r>
            <a:r>
              <a:rPr lang="en-US" sz="1000">
                <a:latin typeface="Arial"/>
                <a:ea typeface="Arial"/>
                <a:cs typeface="Arial"/>
                <a:sym typeface="Arial"/>
              </a:rPr>
              <a:t> DNA (known as cell-free DNA).</a:t>
            </a:r>
            <a:endParaRPr sz="1000">
              <a:latin typeface="Arial"/>
              <a:ea typeface="Arial"/>
              <a:cs typeface="Arial"/>
              <a:sym typeface="Arial"/>
            </a:endParaRPr>
          </a:p>
          <a:p>
            <a:pPr marL="457200" lvl="0" indent="-298450" algn="l" rtl="0">
              <a:spcBef>
                <a:spcPts val="0"/>
              </a:spcBef>
              <a:spcAft>
                <a:spcPts val="0"/>
              </a:spcAft>
              <a:buSzPts val="1100"/>
              <a:buFont typeface="Arial"/>
              <a:buChar char="●"/>
            </a:pPr>
            <a:r>
              <a:rPr lang="en-US" sz="1000">
                <a:latin typeface="Arial"/>
                <a:ea typeface="Arial"/>
                <a:cs typeface="Arial"/>
                <a:sym typeface="Arial"/>
              </a:rPr>
              <a:t>Multi-cancer early detection tests, or MCED tests, look for these biological substances in a blood sample and can be used to screen for several types of cancer at once.</a:t>
            </a:r>
            <a:endParaRPr sz="1000">
              <a:latin typeface="Arial"/>
              <a:ea typeface="Arial"/>
              <a:cs typeface="Arial"/>
              <a:sym typeface="Arial"/>
            </a:endParaRPr>
          </a:p>
          <a:p>
            <a:pPr marL="457200" lvl="0" indent="-298450" algn="l" rtl="0">
              <a:spcBef>
                <a:spcPts val="0"/>
              </a:spcBef>
              <a:spcAft>
                <a:spcPts val="0"/>
              </a:spcAft>
              <a:buSzPts val="1100"/>
              <a:buFont typeface="Arial"/>
              <a:buChar char="●"/>
            </a:pPr>
            <a:r>
              <a:rPr lang="en-US" sz="1000">
                <a:latin typeface="Arial"/>
                <a:ea typeface="Arial"/>
                <a:cs typeface="Arial"/>
                <a:sym typeface="Arial"/>
              </a:rPr>
              <a:t>MCED tests would complement existing screening approaches to increase the absolute number of cancers detected (i.e. yield), including those lacking recommended screening </a:t>
            </a:r>
            <a:r>
              <a:rPr lang="en-US" sz="1000" err="1">
                <a:latin typeface="Arial"/>
                <a:ea typeface="Arial"/>
                <a:cs typeface="Arial"/>
                <a:sym typeface="Arial"/>
              </a:rPr>
              <a:t>programmes</a:t>
            </a:r>
            <a:r>
              <a:rPr lang="en-US" sz="1000">
                <a:latin typeface="Arial"/>
                <a:ea typeface="Arial"/>
                <a:cs typeface="Arial"/>
                <a:sym typeface="Arial"/>
              </a:rPr>
              <a:t>.</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Notes:</a:t>
            </a:r>
            <a:endParaRPr sz="1000">
              <a:latin typeface="Arial"/>
              <a:ea typeface="Arial"/>
              <a:cs typeface="Arial"/>
              <a:sym typeface="Arial"/>
            </a:endParaRPr>
          </a:p>
          <a:p>
            <a:pPr marL="457200" lvl="0" indent="-298450" algn="l" rtl="0">
              <a:spcBef>
                <a:spcPts val="0"/>
              </a:spcBef>
              <a:spcAft>
                <a:spcPts val="0"/>
              </a:spcAft>
              <a:buSzPts val="1100"/>
              <a:buFont typeface="Arial"/>
              <a:buChar char="●"/>
            </a:pPr>
            <a:r>
              <a:rPr lang="en-US" sz="1000">
                <a:latin typeface="Arial"/>
                <a:ea typeface="Arial"/>
                <a:cs typeface="Arial"/>
                <a:sym typeface="Arial"/>
              </a:rPr>
              <a:t>Copyright permissions: Modification of the Liu figure is allowed, as Liu manuscript was published under an unrestricted (CC-BY) license. Statement underneath the figure has been added for proper attribution to the figure.</a:t>
            </a:r>
            <a:endParaRPr sz="1000">
              <a:latin typeface="Arial"/>
              <a:ea typeface="Arial"/>
              <a:cs typeface="Arial"/>
              <a:sym typeface="Arial"/>
            </a:endParaRPr>
          </a:p>
        </p:txBody>
      </p:sp>
      <p:sp>
        <p:nvSpPr>
          <p:cNvPr id="169" name="Google Shape;169;g24f07b38bc9_0_16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5" y="1597"/>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 y="159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8" y="1568495"/>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579968" y="2097741"/>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63" name="Text Placeholder 10"/>
          <p:cNvSpPr>
            <a:spLocks noGrp="1"/>
          </p:cNvSpPr>
          <p:nvPr>
            <p:ph type="body" idx="17"/>
          </p:nvPr>
        </p:nvSpPr>
        <p:spPr>
          <a:xfrm>
            <a:off x="579968" y="3962071"/>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579968" y="4491317"/>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2" name="Title 1">
            <a:extLst>
              <a:ext uri="{FF2B5EF4-FFF2-40B4-BE49-F238E27FC236}">
                <a16:creationId xmlns:a16="http://schemas.microsoft.com/office/drawing/2014/main" id="{62FD0062-EAB6-165D-1979-A827F432DBAF}"/>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10">
            <a:extLst>
              <a:ext uri="{FF2B5EF4-FFF2-40B4-BE49-F238E27FC236}">
                <a16:creationId xmlns:a16="http://schemas.microsoft.com/office/drawing/2014/main" id="{37AB0ABD-EF66-16DA-77DF-09F9E9700A4D}"/>
              </a:ext>
            </a:extLst>
          </p:cNvPr>
          <p:cNvSpPr>
            <a:spLocks noGrp="1"/>
          </p:cNvSpPr>
          <p:nvPr>
            <p:ph type="body" idx="25"/>
          </p:nvPr>
        </p:nvSpPr>
        <p:spPr>
          <a:xfrm>
            <a:off x="5018618" y="1568495"/>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9" name="Text Placeholder 12">
            <a:extLst>
              <a:ext uri="{FF2B5EF4-FFF2-40B4-BE49-F238E27FC236}">
                <a16:creationId xmlns:a16="http://schemas.microsoft.com/office/drawing/2014/main" id="{94A30EC1-2D3A-EC37-8EEE-17C600085FED}"/>
              </a:ext>
            </a:extLst>
          </p:cNvPr>
          <p:cNvSpPr>
            <a:spLocks noGrp="1"/>
          </p:cNvSpPr>
          <p:nvPr>
            <p:ph type="body" sz="quarter" idx="26"/>
          </p:nvPr>
        </p:nvSpPr>
        <p:spPr>
          <a:xfrm>
            <a:off x="5018618" y="2097741"/>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10" name="Text Placeholder 10">
            <a:extLst>
              <a:ext uri="{FF2B5EF4-FFF2-40B4-BE49-F238E27FC236}">
                <a16:creationId xmlns:a16="http://schemas.microsoft.com/office/drawing/2014/main" id="{CB4DDD6F-97D7-1AA7-D4BA-71770DEC3E4A}"/>
              </a:ext>
            </a:extLst>
          </p:cNvPr>
          <p:cNvSpPr>
            <a:spLocks noGrp="1"/>
          </p:cNvSpPr>
          <p:nvPr>
            <p:ph type="body" idx="27"/>
          </p:nvPr>
        </p:nvSpPr>
        <p:spPr>
          <a:xfrm>
            <a:off x="5018618" y="3962071"/>
            <a:ext cx="4239682"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1D8CAF51-7F99-53BA-0074-0D420D283ED1}"/>
              </a:ext>
            </a:extLst>
          </p:cNvPr>
          <p:cNvSpPr>
            <a:spLocks noGrp="1"/>
          </p:cNvSpPr>
          <p:nvPr>
            <p:ph type="body" sz="quarter" idx="28"/>
          </p:nvPr>
        </p:nvSpPr>
        <p:spPr>
          <a:xfrm>
            <a:off x="5018618" y="4491317"/>
            <a:ext cx="4239682" cy="1614466"/>
          </a:xfrm>
          <a:solidFill>
            <a:schemeClr val="bg1">
              <a:lumMod val="95000"/>
            </a:schemeClr>
          </a:solidFill>
        </p:spPr>
        <p:txBody>
          <a:bodyPr lIns="72000" tIns="90000" rIns="72000" bIns="72000"/>
          <a:lstStyle>
            <a:lvl1pPr>
              <a:defRPr sz="969"/>
            </a:lvl1pPr>
          </a:lstStyle>
          <a:p>
            <a:pPr lvl="0"/>
            <a:r>
              <a:rPr lang="en-US"/>
              <a:t>Click to edit Master text styles</a:t>
            </a:r>
          </a:p>
        </p:txBody>
      </p:sp>
      <p:sp>
        <p:nvSpPr>
          <p:cNvPr id="12" name="Text Placeholder 10">
            <a:extLst>
              <a:ext uri="{FF2B5EF4-FFF2-40B4-BE49-F238E27FC236}">
                <a16:creationId xmlns:a16="http://schemas.microsoft.com/office/drawing/2014/main" id="{06E89A3F-6BB7-9B19-A649-FE22B3E09BAD}"/>
              </a:ext>
            </a:extLst>
          </p:cNvPr>
          <p:cNvSpPr>
            <a:spLocks noGrp="1"/>
          </p:cNvSpPr>
          <p:nvPr>
            <p:ph type="body" idx="29"/>
          </p:nvPr>
        </p:nvSpPr>
        <p:spPr>
          <a:xfrm>
            <a:off x="9457268" y="1565365"/>
            <a:ext cx="2591857"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C91738D6-8A16-6F3C-7F37-4961F28F56E8}"/>
              </a:ext>
            </a:extLst>
          </p:cNvPr>
          <p:cNvSpPr>
            <a:spLocks noGrp="1"/>
          </p:cNvSpPr>
          <p:nvPr>
            <p:ph type="body" sz="quarter" idx="30"/>
          </p:nvPr>
        </p:nvSpPr>
        <p:spPr>
          <a:xfrm>
            <a:off x="9457268" y="2094611"/>
            <a:ext cx="2591857" cy="4011172"/>
          </a:xfrm>
          <a:solidFill>
            <a:schemeClr val="bg1">
              <a:lumMod val="95000"/>
            </a:schemeClr>
          </a:solidFill>
        </p:spPr>
        <p:txBody>
          <a:bodyPr lIns="72000" tIns="90000" rIns="72000" bIns="72000"/>
          <a:lstStyle>
            <a:lvl1pPr>
              <a:defRPr sz="969"/>
            </a:lvl1pPr>
          </a:lstStyle>
          <a:p>
            <a:pPr lvl="0"/>
            <a:r>
              <a:rPr lang="en-US"/>
              <a:t>Click to edit Master text styles</a:t>
            </a:r>
          </a:p>
        </p:txBody>
      </p:sp>
    </p:spTree>
    <p:extLst>
      <p:ext uri="{BB962C8B-B14F-4D97-AF65-F5344CB8AC3E}">
        <p14:creationId xmlns:p14="http://schemas.microsoft.com/office/powerpoint/2010/main" val="280039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2652433"/>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435624"/>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45059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4615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E3-E21E-9BDE-43B9-0EE52A8024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CFECB2B-D9A1-C112-EAAA-447FECD4E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B19D091-87D6-1DD5-8774-726A17156B1F}"/>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5" name="Footer Placeholder 4">
            <a:extLst>
              <a:ext uri="{FF2B5EF4-FFF2-40B4-BE49-F238E27FC236}">
                <a16:creationId xmlns:a16="http://schemas.microsoft.com/office/drawing/2014/main" id="{EC2A7CE7-EEB1-7FE1-A2AE-8CE7D821B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EB8169-46A7-CD8B-6AF7-59FC67DCF927}"/>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99712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F1A4-524C-138E-9BBF-8AA39CB426A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80E183-80AF-3FC1-8860-864F294375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28FA74-8B65-531D-F06E-AF67FD7130D3}"/>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5" name="Footer Placeholder 4">
            <a:extLst>
              <a:ext uri="{FF2B5EF4-FFF2-40B4-BE49-F238E27FC236}">
                <a16:creationId xmlns:a16="http://schemas.microsoft.com/office/drawing/2014/main" id="{51F8C0FB-0D6D-46CE-46B5-E6702F97C9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8BD94-A56D-8B35-AB64-C0203D59C62E}"/>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230240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DECE-09CD-1EA2-3050-65A9D4F40F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8EB0BEF-714F-3CBE-612D-34AA5181F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2FE76B3-8E17-556C-F0B9-9827B0D88091}"/>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5" name="Footer Placeholder 4">
            <a:extLst>
              <a:ext uri="{FF2B5EF4-FFF2-40B4-BE49-F238E27FC236}">
                <a16:creationId xmlns:a16="http://schemas.microsoft.com/office/drawing/2014/main" id="{7F3E2051-FFB4-2613-03A1-E5E00FA51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D6B9C-3CBD-D9B7-B439-29AAED3B7FE7}"/>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349826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2788-2E1E-91B8-15EA-03C5008A18F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8EF706-F40E-D634-39D7-5D8500B9C1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70A76F1-9B9A-836F-B0F9-9B753BBA98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E57B96F-8455-CE5A-233F-2094416B0A9D}"/>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6" name="Footer Placeholder 5">
            <a:extLst>
              <a:ext uri="{FF2B5EF4-FFF2-40B4-BE49-F238E27FC236}">
                <a16:creationId xmlns:a16="http://schemas.microsoft.com/office/drawing/2014/main" id="{670CF841-D800-CB48-CE36-F5359704D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77063E-C856-00B7-C7CF-2E230FED2856}"/>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77277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DB1B-A3A6-9751-CEA9-12F3510FACC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D91FC97-3820-CEE7-2BBE-9313CD02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660F56-0C49-0F72-B653-3445D667719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DD9B79-8CC3-FB2A-893A-F99E8A910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C74A1B-2432-ABA3-A0A4-F55322F202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66C3744-C9FF-7B74-5249-99A679A14ABD}"/>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8" name="Footer Placeholder 7">
            <a:extLst>
              <a:ext uri="{FF2B5EF4-FFF2-40B4-BE49-F238E27FC236}">
                <a16:creationId xmlns:a16="http://schemas.microsoft.com/office/drawing/2014/main" id="{9E9767A4-ACD1-4C0E-0313-CC44A14474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F649BB-4B3C-A47C-FBFB-456D74EED470}"/>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165446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C9E8-82C8-1353-D7C8-67A71D1E6A7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6CE3B91-490C-1F8E-7D6F-269DCE2BB5AA}"/>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4" name="Footer Placeholder 3">
            <a:extLst>
              <a:ext uri="{FF2B5EF4-FFF2-40B4-BE49-F238E27FC236}">
                <a16:creationId xmlns:a16="http://schemas.microsoft.com/office/drawing/2014/main" id="{3C294900-9840-074D-5882-E328EF09EA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28BF5B-DE63-D613-94AD-A7D1A2747284}"/>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193705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08939-9F71-9FAF-77AC-F5C85DB32F2E}"/>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3" name="Footer Placeholder 2">
            <a:extLst>
              <a:ext uri="{FF2B5EF4-FFF2-40B4-BE49-F238E27FC236}">
                <a16:creationId xmlns:a16="http://schemas.microsoft.com/office/drawing/2014/main" id="{930D95DC-FF11-14C7-D284-C60AA958F6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47D2E3-25B4-80F0-64F6-D773BE79A067}"/>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79450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B84F-E4DE-D24C-555D-04F7DB88C2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1828295-5D36-49CC-F88C-FBE8C99930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5AFB5C4-F2BE-BBA5-27A6-99FF29B77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BDF75E-D4A3-2D06-4ABD-7F48F8B239E4}"/>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6" name="Footer Placeholder 5">
            <a:extLst>
              <a:ext uri="{FF2B5EF4-FFF2-40B4-BE49-F238E27FC236}">
                <a16:creationId xmlns:a16="http://schemas.microsoft.com/office/drawing/2014/main" id="{205E8D4F-1512-5216-F16F-D1345F9953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A99D8F-2AFC-02E2-0947-0961FF11F12B}"/>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171070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2" y="179654"/>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7" y="3210391"/>
            <a:ext cx="8730389" cy="1393065"/>
          </a:xfrm>
          <a:prstGeom prst="rect">
            <a:avLst/>
          </a:prstGeom>
        </p:spPr>
        <p:txBody>
          <a:bodyPr anchor="ctr"/>
          <a:lstStyle>
            <a:lvl1pPr marL="0" indent="0">
              <a:buFont typeface="Arial" panose="020B0604020202020204" pitchFamily="34" charset="0"/>
              <a:buNone/>
              <a:defRPr sz="969" b="1"/>
            </a:lvl1pPr>
            <a:lvl2pPr marL="249488" indent="-127492">
              <a:buFont typeface="Arial" panose="020B0604020202020204" pitchFamily="34" charset="0"/>
              <a:buChar char="•"/>
              <a:defRPr sz="969"/>
            </a:lvl2pPr>
            <a:lvl3pPr marL="498976" indent="-192337">
              <a:buFont typeface="Arial" panose="020B0604020202020204" pitchFamily="34" charset="0"/>
              <a:buChar char="•"/>
              <a:defRPr sz="969"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7" y="1568500"/>
            <a:ext cx="1971024" cy="1393065"/>
          </a:xfrm>
          <a:prstGeom prst="rect">
            <a:avLst/>
          </a:prstGeom>
          <a:solidFill>
            <a:schemeClr val="accent4"/>
          </a:solidFill>
          <a:ln>
            <a:noFill/>
          </a:ln>
        </p:spPr>
        <p:txBody>
          <a:bodyPr lIns="72000" rIns="72000" anchor="ctr"/>
          <a:lstStyle>
            <a:lvl1pPr marL="0" indent="0" algn="ctr">
              <a:spcBef>
                <a:spcPts val="0"/>
              </a:spcBef>
              <a:buNone/>
              <a:defRPr sz="1108" b="1" u="none">
                <a:solidFill>
                  <a:schemeClr val="bg1"/>
                </a:solidFill>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7" y="1568500"/>
            <a:ext cx="8730389" cy="1393065"/>
          </a:xfrm>
          <a:prstGeom prst="rect">
            <a:avLst/>
          </a:prstGeom>
        </p:spPr>
        <p:txBody>
          <a:bodyPr anchor="ctr"/>
          <a:lstStyle>
            <a:lvl1pPr marL="0" indent="0">
              <a:buFont typeface="Arial" panose="020B0604020202020204" pitchFamily="34" charset="0"/>
              <a:buNone/>
              <a:defRPr sz="969" b="1"/>
            </a:lvl1pPr>
            <a:lvl2pPr marL="249488" indent="-127492">
              <a:buFont typeface="Arial" panose="020B0604020202020204" pitchFamily="34" charset="0"/>
              <a:buChar char="•"/>
              <a:defRPr sz="969"/>
            </a:lvl2pPr>
            <a:lvl3pPr marL="498976" indent="-192337">
              <a:buFont typeface="Arial" panose="020B0604020202020204" pitchFamily="34" charset="0"/>
              <a:buChar char="•"/>
              <a:defRPr sz="969"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7" y="3210391"/>
            <a:ext cx="1971024" cy="1393065"/>
          </a:xfrm>
          <a:prstGeom prst="rect">
            <a:avLst/>
          </a:prstGeom>
          <a:solidFill>
            <a:schemeClr val="accent4"/>
          </a:solidFill>
        </p:spPr>
        <p:txBody>
          <a:bodyPr lIns="72000" rIns="72000" anchor="ctr"/>
          <a:lstStyle>
            <a:lvl1pPr marL="0" indent="0" algn="ctr">
              <a:spcBef>
                <a:spcPts val="0"/>
              </a:spcBef>
              <a:buNone/>
              <a:defRPr sz="1108" b="1" u="none" baseline="0">
                <a:solidFill>
                  <a:schemeClr val="bg1"/>
                </a:solidFill>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7" y="4852292"/>
            <a:ext cx="8730389" cy="1393065"/>
          </a:xfrm>
          <a:prstGeom prst="rect">
            <a:avLst/>
          </a:prstGeom>
        </p:spPr>
        <p:txBody>
          <a:bodyPr anchor="ctr"/>
          <a:lstStyle>
            <a:lvl1pPr marL="0" indent="0">
              <a:buFont typeface="Arial" panose="020B0604020202020204" pitchFamily="34" charset="0"/>
              <a:buNone/>
              <a:defRPr sz="969" b="1"/>
            </a:lvl1pPr>
            <a:lvl2pPr marL="249488" indent="-127492">
              <a:buFont typeface="Arial" panose="020B0604020202020204" pitchFamily="34" charset="0"/>
              <a:buChar char="•"/>
              <a:defRPr sz="969"/>
            </a:lvl2pPr>
            <a:lvl3pPr marL="498976" indent="-192337">
              <a:buFont typeface="Arial" panose="020B0604020202020204" pitchFamily="34" charset="0"/>
              <a:buChar char="•"/>
              <a:defRPr sz="969"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7" y="4852292"/>
            <a:ext cx="1971024" cy="1393065"/>
          </a:xfrm>
          <a:prstGeom prst="rect">
            <a:avLst/>
          </a:prstGeom>
          <a:solidFill>
            <a:schemeClr val="accent4"/>
          </a:solidFill>
        </p:spPr>
        <p:txBody>
          <a:bodyPr lIns="72000" rIns="72000" anchor="ctr"/>
          <a:lstStyle>
            <a:lvl1pPr marL="0" indent="0" algn="ctr">
              <a:spcBef>
                <a:spcPts val="0"/>
              </a:spcBef>
              <a:buNone/>
              <a:defRPr sz="1108" b="1" u="none">
                <a:solidFill>
                  <a:schemeClr val="bg1"/>
                </a:solidFill>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315687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298C-4B6A-19EA-3078-0EF8EAE0D9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D939010-6155-1EA8-7535-F0CC56F5F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E51269-7076-1F39-A30B-F4915C7D9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8EDF04-0BDC-E70B-D6E4-06694A197641}"/>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6" name="Footer Placeholder 5">
            <a:extLst>
              <a:ext uri="{FF2B5EF4-FFF2-40B4-BE49-F238E27FC236}">
                <a16:creationId xmlns:a16="http://schemas.microsoft.com/office/drawing/2014/main" id="{747016A3-9944-B69A-5864-257E3D137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279865-531D-284D-7A23-A7C52206F462}"/>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1701046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79CF-AA75-5B48-7039-75E208D038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AB14A0B-6365-4C0C-7D4E-24A74BFDB9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E6C722-8216-5AE2-B7C3-FA1E31CDFF85}"/>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5" name="Footer Placeholder 4">
            <a:extLst>
              <a:ext uri="{FF2B5EF4-FFF2-40B4-BE49-F238E27FC236}">
                <a16:creationId xmlns:a16="http://schemas.microsoft.com/office/drawing/2014/main" id="{E7611971-5A45-EDD5-B762-D5873FDBA5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ECC07-3F1B-7482-2827-AB48EDA2E49C}"/>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355979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63CFD-FD6C-0F95-054F-9403C010C28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1A5525C-668D-EE96-4F64-35F33C2AE1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683668-74F2-D4E4-922D-D7474960FD55}"/>
              </a:ext>
            </a:extLst>
          </p:cNvPr>
          <p:cNvSpPr>
            <a:spLocks noGrp="1"/>
          </p:cNvSpPr>
          <p:nvPr>
            <p:ph type="dt" sz="half" idx="10"/>
          </p:nvPr>
        </p:nvSpPr>
        <p:spPr/>
        <p:txBody>
          <a:bodyPr/>
          <a:lstStyle/>
          <a:p>
            <a:fld id="{831FBAF8-509C-4D47-B1D4-272976423BBB}" type="datetimeFigureOut">
              <a:rPr lang="en-GB" smtClean="0"/>
              <a:t>15/05/2024</a:t>
            </a:fld>
            <a:endParaRPr lang="en-GB"/>
          </a:p>
        </p:txBody>
      </p:sp>
      <p:sp>
        <p:nvSpPr>
          <p:cNvPr id="5" name="Footer Placeholder 4">
            <a:extLst>
              <a:ext uri="{FF2B5EF4-FFF2-40B4-BE49-F238E27FC236}">
                <a16:creationId xmlns:a16="http://schemas.microsoft.com/office/drawing/2014/main" id="{7ECD1D43-DD2E-334E-4925-43264F669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E547A-16F5-3FFE-F8CF-6559BDE06A13}"/>
              </a:ext>
            </a:extLst>
          </p:cNvPr>
          <p:cNvSpPr>
            <a:spLocks noGrp="1"/>
          </p:cNvSpPr>
          <p:nvPr>
            <p:ph type="sldNum" sz="quarter" idx="12"/>
          </p:nvPr>
        </p:nvSpPr>
        <p:spPr/>
        <p:txBody>
          <a:bodyPr/>
          <a:lstStyle/>
          <a:p>
            <a:fld id="{52B23C60-C420-4725-9AE3-64BD05E82A32}" type="slidenum">
              <a:rPr lang="en-GB" smtClean="0"/>
              <a:t>‹#›</a:t>
            </a:fld>
            <a:endParaRPr lang="en-GB"/>
          </a:p>
        </p:txBody>
      </p:sp>
    </p:spTree>
    <p:extLst>
      <p:ext uri="{BB962C8B-B14F-4D97-AF65-F5344CB8AC3E}">
        <p14:creationId xmlns:p14="http://schemas.microsoft.com/office/powerpoint/2010/main" val="194515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28002"/>
            <a:ext cx="9969231" cy="831850"/>
          </a:xfrm>
        </p:spPr>
        <p:txBody>
          <a:bodyPr/>
          <a:lstStyle>
            <a:lvl1pPr>
              <a:defRPr>
                <a:solidFill>
                  <a:srgbClr val="005EB8"/>
                </a:solidFill>
              </a:defRPr>
            </a:lvl1pPr>
          </a:lstStyle>
          <a:p>
            <a:r>
              <a:rPr lang="en-US"/>
              <a:t>Slide title</a:t>
            </a:r>
            <a:endParaRPr lang="en-GB"/>
          </a:p>
        </p:txBody>
      </p:sp>
      <p:sp>
        <p:nvSpPr>
          <p:cNvPr id="5" name="Text Placeholder 4"/>
          <p:cNvSpPr>
            <a:spLocks noGrp="1"/>
          </p:cNvSpPr>
          <p:nvPr>
            <p:ph type="body" sz="quarter" idx="10" hasCustomPrompt="1"/>
          </p:nvPr>
        </p:nvSpPr>
        <p:spPr>
          <a:xfrm>
            <a:off x="579966" y="153559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1742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solidFill>
                  <a:srgbClr val="005EB8"/>
                </a:solidFill>
              </a:defRPr>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1"/>
            <a:ext cx="4766464"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6"/>
            <a:ext cx="4873849"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8" y="2286001"/>
            <a:ext cx="4873846"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6"/>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623804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6677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25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971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4584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36757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28002"/>
            <a:ext cx="9969231" cy="831850"/>
          </a:xfrm>
        </p:spPr>
        <p:txBody>
          <a:bodyPr/>
          <a:lstStyle>
            <a:lvl1pPr>
              <a:defRPr>
                <a:solidFill>
                  <a:srgbClr val="005EB8"/>
                </a:solidFill>
              </a:defRPr>
            </a:lvl1pPr>
          </a:lstStyle>
          <a:p>
            <a:r>
              <a:rPr lang="en-US"/>
              <a:t>Slide title</a:t>
            </a:r>
            <a:endParaRPr lang="en-GB"/>
          </a:p>
        </p:txBody>
      </p:sp>
      <p:sp>
        <p:nvSpPr>
          <p:cNvPr id="5" name="Text Placeholder 4"/>
          <p:cNvSpPr>
            <a:spLocks noGrp="1"/>
          </p:cNvSpPr>
          <p:nvPr>
            <p:ph type="body" sz="quarter" idx="10" hasCustomPrompt="1"/>
          </p:nvPr>
        </p:nvSpPr>
        <p:spPr>
          <a:xfrm>
            <a:off x="579966" y="153559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996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5857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7108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0413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915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38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4147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6404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359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90066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62957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28002"/>
            <a:ext cx="9969231" cy="831850"/>
          </a:xfrm>
        </p:spPr>
        <p:txBody>
          <a:bodyPr/>
          <a:lstStyle>
            <a:lvl1pPr>
              <a:defRPr>
                <a:solidFill>
                  <a:srgbClr val="005EB8"/>
                </a:solidFill>
              </a:defRPr>
            </a:lvl1pPr>
          </a:lstStyle>
          <a:p>
            <a:r>
              <a:rPr lang="en-US"/>
              <a:t>Slide title</a:t>
            </a:r>
            <a:endParaRPr lang="en-GB"/>
          </a:p>
        </p:txBody>
      </p:sp>
      <p:sp>
        <p:nvSpPr>
          <p:cNvPr id="5" name="Text Placeholder 4"/>
          <p:cNvSpPr>
            <a:spLocks noGrp="1"/>
          </p:cNvSpPr>
          <p:nvPr>
            <p:ph type="body" sz="quarter" idx="10" hasCustomPrompt="1"/>
          </p:nvPr>
        </p:nvSpPr>
        <p:spPr>
          <a:xfrm>
            <a:off x="579966" y="153559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4423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60791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32144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7492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4219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260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81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17632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0583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0475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90675" y="580575"/>
            <a:ext cx="10099200" cy="1162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A61A8"/>
              </a:buClr>
              <a:buSzPts val="3600"/>
              <a:buNone/>
              <a:defRPr sz="3600" b="1">
                <a:solidFill>
                  <a:srgbClr val="1A61A8"/>
                </a:solidFill>
              </a:defRPr>
            </a:lvl1pPr>
            <a:lvl2pPr lvl="1">
              <a:spcBef>
                <a:spcPts val="0"/>
              </a:spcBef>
              <a:spcAft>
                <a:spcPts val="0"/>
              </a:spcAft>
              <a:buClr>
                <a:srgbClr val="1A61A8"/>
              </a:buClr>
              <a:buSzPts val="1400"/>
              <a:buNone/>
              <a:defRPr b="1">
                <a:solidFill>
                  <a:srgbClr val="1A61A8"/>
                </a:solidFill>
              </a:defRPr>
            </a:lvl2pPr>
            <a:lvl3pPr lvl="2">
              <a:spcBef>
                <a:spcPts val="0"/>
              </a:spcBef>
              <a:spcAft>
                <a:spcPts val="0"/>
              </a:spcAft>
              <a:buClr>
                <a:srgbClr val="1A61A8"/>
              </a:buClr>
              <a:buSzPts val="1400"/>
              <a:buNone/>
              <a:defRPr b="1">
                <a:solidFill>
                  <a:srgbClr val="1A61A8"/>
                </a:solidFill>
              </a:defRPr>
            </a:lvl3pPr>
            <a:lvl4pPr lvl="3">
              <a:spcBef>
                <a:spcPts val="0"/>
              </a:spcBef>
              <a:spcAft>
                <a:spcPts val="0"/>
              </a:spcAft>
              <a:buClr>
                <a:srgbClr val="1A61A8"/>
              </a:buClr>
              <a:buSzPts val="1400"/>
              <a:buNone/>
              <a:defRPr b="1">
                <a:solidFill>
                  <a:srgbClr val="1A61A8"/>
                </a:solidFill>
              </a:defRPr>
            </a:lvl4pPr>
            <a:lvl5pPr lvl="4">
              <a:spcBef>
                <a:spcPts val="0"/>
              </a:spcBef>
              <a:spcAft>
                <a:spcPts val="0"/>
              </a:spcAft>
              <a:buClr>
                <a:srgbClr val="1A61A8"/>
              </a:buClr>
              <a:buSzPts val="1400"/>
              <a:buNone/>
              <a:defRPr b="1">
                <a:solidFill>
                  <a:srgbClr val="1A61A8"/>
                </a:solidFill>
              </a:defRPr>
            </a:lvl5pPr>
            <a:lvl6pPr lvl="5">
              <a:spcBef>
                <a:spcPts val="0"/>
              </a:spcBef>
              <a:spcAft>
                <a:spcPts val="0"/>
              </a:spcAft>
              <a:buClr>
                <a:srgbClr val="1A61A8"/>
              </a:buClr>
              <a:buSzPts val="1400"/>
              <a:buNone/>
              <a:defRPr b="1">
                <a:solidFill>
                  <a:srgbClr val="1A61A8"/>
                </a:solidFill>
              </a:defRPr>
            </a:lvl6pPr>
            <a:lvl7pPr lvl="6">
              <a:spcBef>
                <a:spcPts val="0"/>
              </a:spcBef>
              <a:spcAft>
                <a:spcPts val="0"/>
              </a:spcAft>
              <a:buClr>
                <a:srgbClr val="1A61A8"/>
              </a:buClr>
              <a:buSzPts val="1400"/>
              <a:buNone/>
              <a:defRPr b="1">
                <a:solidFill>
                  <a:srgbClr val="1A61A8"/>
                </a:solidFill>
              </a:defRPr>
            </a:lvl7pPr>
            <a:lvl8pPr lvl="7">
              <a:spcBef>
                <a:spcPts val="0"/>
              </a:spcBef>
              <a:spcAft>
                <a:spcPts val="0"/>
              </a:spcAft>
              <a:buClr>
                <a:srgbClr val="1A61A8"/>
              </a:buClr>
              <a:buSzPts val="1400"/>
              <a:buNone/>
              <a:defRPr b="1">
                <a:solidFill>
                  <a:srgbClr val="1A61A8"/>
                </a:solidFill>
              </a:defRPr>
            </a:lvl8pPr>
            <a:lvl9pPr lvl="8">
              <a:spcBef>
                <a:spcPts val="0"/>
              </a:spcBef>
              <a:spcAft>
                <a:spcPts val="0"/>
              </a:spcAft>
              <a:buClr>
                <a:srgbClr val="1A61A8"/>
              </a:buClr>
              <a:buSzPts val="1400"/>
              <a:buNone/>
              <a:defRPr b="1">
                <a:solidFill>
                  <a:srgbClr val="1A61A8"/>
                </a:solidFill>
              </a:defRPr>
            </a:lvl9pPr>
          </a:lstStyle>
          <a:p>
            <a:endParaRPr/>
          </a:p>
        </p:txBody>
      </p:sp>
      <p:sp>
        <p:nvSpPr>
          <p:cNvPr id="20" name="Google Shape;20;p5"/>
          <p:cNvSpPr txBox="1">
            <a:spLocks noGrp="1"/>
          </p:cNvSpPr>
          <p:nvPr>
            <p:ph type="body" idx="1"/>
          </p:nvPr>
        </p:nvSpPr>
        <p:spPr>
          <a:xfrm>
            <a:off x="784109" y="2141151"/>
            <a:ext cx="10641498" cy="224412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atin typeface="Arial"/>
                <a:ea typeface="Arial"/>
                <a:cs typeface="Arial"/>
                <a:sym typeface="Arial"/>
              </a:defRPr>
            </a:lvl1pPr>
            <a:lvl2pPr marL="914400" lvl="1" indent="-317500" algn="l">
              <a:lnSpc>
                <a:spcPct val="90000"/>
              </a:lnSpc>
              <a:spcBef>
                <a:spcPts val="500"/>
              </a:spcBef>
              <a:spcAft>
                <a:spcPts val="0"/>
              </a:spcAft>
              <a:buClr>
                <a:schemeClr val="dk1"/>
              </a:buClr>
              <a:buSzPts val="1400"/>
              <a:buChar char="•"/>
              <a:defRPr sz="1400">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Char char="•"/>
              <a:defRPr sz="14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17500" algn="l">
              <a:lnSpc>
                <a:spcPct val="90000"/>
              </a:lnSpc>
              <a:spcBef>
                <a:spcPts val="500"/>
              </a:spcBef>
              <a:spcAft>
                <a:spcPts val="0"/>
              </a:spcAft>
              <a:buClr>
                <a:schemeClr val="dk1"/>
              </a:buClr>
              <a:buSzPts val="1400"/>
              <a:buChar char="•"/>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5"/>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10890000" y="360000"/>
            <a:ext cx="953272" cy="720000"/>
          </a:xfrm>
          <a:prstGeom prst="rect">
            <a:avLst/>
          </a:prstGeom>
          <a:noFill/>
          <a:ln>
            <a:noFill/>
          </a:ln>
        </p:spPr>
      </p:pic>
      <p:sp>
        <p:nvSpPr>
          <p:cNvPr id="22" name="Google Shape;22;p5"/>
          <p:cNvSpPr txBox="1"/>
          <p:nvPr/>
        </p:nvSpPr>
        <p:spPr>
          <a:xfrm>
            <a:off x="745625" y="6326325"/>
            <a:ext cx="6490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3"/>
                </a:solidFill>
              </a:rPr>
              <a:t>Introduction to the NHS-Galleri Interim Implementation Pilot </a:t>
            </a:r>
            <a:endParaRPr sz="1200">
              <a:solidFill>
                <a:schemeClr val="accent3"/>
              </a:solidFill>
            </a:endParaRPr>
          </a:p>
        </p:txBody>
      </p:sp>
      <p:sp>
        <p:nvSpPr>
          <p:cNvPr id="23" name="Google Shape;23;p5"/>
          <p:cNvSpPr txBox="1"/>
          <p:nvPr/>
        </p:nvSpPr>
        <p:spPr>
          <a:xfrm>
            <a:off x="291314" y="6372536"/>
            <a:ext cx="647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0" i="0" u="none" strike="noStrike" cap="none">
                <a:solidFill>
                  <a:schemeClr val="accent3"/>
                </a:solidFill>
                <a:latin typeface="Arial"/>
                <a:ea typeface="Arial"/>
                <a:cs typeface="Arial"/>
                <a:sym typeface="Arial"/>
              </a:rPr>
              <a:t>‹#›</a:t>
            </a:fld>
            <a:r>
              <a:rPr lang="en-US" sz="1200" b="0" i="0" u="none" strike="noStrike" cap="none">
                <a:solidFill>
                  <a:schemeClr val="accent3"/>
                </a:solidFill>
                <a:latin typeface="Arial"/>
                <a:ea typeface="Arial"/>
                <a:cs typeface="Arial"/>
                <a:sym typeface="Arial"/>
              </a:rPr>
              <a:t>   </a:t>
            </a:r>
            <a:r>
              <a:rPr lang="en-US" sz="1200" b="0" i="0" u="none" strike="noStrike" cap="none">
                <a:solidFill>
                  <a:srgbClr val="005EB8"/>
                </a:solidFill>
                <a:latin typeface="Arial"/>
                <a:ea typeface="Arial"/>
                <a:cs typeface="Arial"/>
                <a:sym typeface="Arial"/>
              </a:rPr>
              <a:t>|</a:t>
            </a:r>
            <a:endParaRPr sz="1200" b="0" i="0" u="none" strike="noStrike" cap="none">
              <a:solidFill>
                <a:schemeClr val="accent3"/>
              </a:solidFill>
              <a:latin typeface="Arial"/>
              <a:ea typeface="Arial"/>
              <a:cs typeface="Arial"/>
              <a:sym typeface="Arial"/>
            </a:endParaRPr>
          </a:p>
        </p:txBody>
      </p:sp>
    </p:spTree>
    <p:extLst>
      <p:ext uri="{BB962C8B-B14F-4D97-AF65-F5344CB8AC3E}">
        <p14:creationId xmlns:p14="http://schemas.microsoft.com/office/powerpoint/2010/main" val="37156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995054" y="2720585"/>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B00FB84A-0F5E-4CA1-9075-6D1E419E9760}"/>
              </a:ext>
            </a:extLst>
          </p:cNvPr>
          <p:cNvSpPr>
            <a:spLocks noGrp="1"/>
          </p:cNvSpPr>
          <p:nvPr>
            <p:ph type="body" sz="quarter" idx="10"/>
          </p:nvPr>
        </p:nvSpPr>
        <p:spPr>
          <a:xfrm>
            <a:off x="1995054" y="3607724"/>
            <a:ext cx="8201025"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89309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eading, subhead, bullets one column">
  <p:cSld name="1_Heading, subhead, bullets one column">
    <p:bg>
      <p:bgPr>
        <a:solidFill>
          <a:srgbClr val="F6F8F8"/>
        </a:solidFill>
        <a:effectLst/>
      </p:bgPr>
    </p:bg>
    <p:spTree>
      <p:nvGrpSpPr>
        <p:cNvPr id="1" name="Shape 24"/>
        <p:cNvGrpSpPr/>
        <p:nvPr/>
      </p:nvGrpSpPr>
      <p:grpSpPr>
        <a:xfrm>
          <a:off x="0" y="0"/>
          <a:ext cx="0" cy="0"/>
          <a:chOff x="0" y="0"/>
          <a:chExt cx="0" cy="0"/>
        </a:xfrm>
      </p:grpSpPr>
      <p:sp>
        <p:nvSpPr>
          <p:cNvPr id="25" name="Google Shape;25;p42"/>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2200"/>
              <a:buNone/>
              <a:defRPr sz="2200" b="0">
                <a:solidFill>
                  <a:schemeClr val="lt1"/>
                </a:solidFill>
              </a:defRPr>
            </a:lvl1pPr>
            <a:lvl2pPr marL="914400" lvl="1" indent="-368300" algn="l">
              <a:lnSpc>
                <a:spcPct val="90000"/>
              </a:lnSpc>
              <a:spcBef>
                <a:spcPts val="600"/>
              </a:spcBef>
              <a:spcAft>
                <a:spcPts val="0"/>
              </a:spcAft>
              <a:buClr>
                <a:schemeClr val="lt1"/>
              </a:buClr>
              <a:buSzPts val="2200"/>
              <a:buChar char="•"/>
              <a:defRPr sz="2200">
                <a:solidFill>
                  <a:schemeClr val="lt1"/>
                </a:solidFill>
              </a:defRPr>
            </a:lvl2pPr>
            <a:lvl3pPr marL="1371600" lvl="2" indent="-368300" algn="l">
              <a:lnSpc>
                <a:spcPct val="90000"/>
              </a:lnSpc>
              <a:spcBef>
                <a:spcPts val="500"/>
              </a:spcBef>
              <a:spcAft>
                <a:spcPts val="0"/>
              </a:spcAft>
              <a:buClr>
                <a:schemeClr val="lt1"/>
              </a:buClr>
              <a:buSzPts val="2200"/>
              <a:buChar char="•"/>
              <a:defRPr sz="2200">
                <a:solidFill>
                  <a:schemeClr val="lt1"/>
                </a:solidFill>
              </a:defRPr>
            </a:lvl3pPr>
            <a:lvl4pPr marL="1828800" lvl="3" indent="-368300" algn="l">
              <a:lnSpc>
                <a:spcPct val="90000"/>
              </a:lnSpc>
              <a:spcBef>
                <a:spcPts val="500"/>
              </a:spcBef>
              <a:spcAft>
                <a:spcPts val="0"/>
              </a:spcAft>
              <a:buClr>
                <a:schemeClr val="lt1"/>
              </a:buClr>
              <a:buSzPts val="2200"/>
              <a:buChar char="•"/>
              <a:defRPr sz="2200">
                <a:solidFill>
                  <a:schemeClr val="lt1"/>
                </a:solidFill>
              </a:defRPr>
            </a:lvl4pPr>
            <a:lvl5pPr marL="2286000" lvl="4" indent="-368300" algn="l">
              <a:lnSpc>
                <a:spcPct val="90000"/>
              </a:lnSpc>
              <a:spcBef>
                <a:spcPts val="500"/>
              </a:spcBef>
              <a:spcAft>
                <a:spcPts val="0"/>
              </a:spcAft>
              <a:buClr>
                <a:schemeClr val="lt1"/>
              </a:buClr>
              <a:buSzPts val="2200"/>
              <a:buChar char="•"/>
              <a:defRPr sz="22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 name="Google Shape;26;p42"/>
          <p:cNvSpPr txBox="1">
            <a:spLocks noGrp="1"/>
          </p:cNvSpPr>
          <p:nvPr>
            <p:ph type="body" idx="2"/>
          </p:nvPr>
        </p:nvSpPr>
        <p:spPr>
          <a:xfrm>
            <a:off x="432001" y="2088000"/>
            <a:ext cx="11012644" cy="577927"/>
          </a:xfrm>
          <a:prstGeom prst="rect">
            <a:avLst/>
          </a:prstGeom>
          <a:noFill/>
          <a:ln>
            <a:noFill/>
          </a:ln>
        </p:spPr>
        <p:txBody>
          <a:bodyPr spcFirstLastPara="1" wrap="square" lIns="0" tIns="0" rIns="0" bIns="0" anchor="t" anchorCtr="0">
            <a:noAutofit/>
          </a:bodyPr>
          <a:lstStyle>
            <a:lvl1pPr marL="457200" lvl="0" indent="-228600" algn="l">
              <a:lnSpc>
                <a:spcPct val="91666"/>
              </a:lnSpc>
              <a:spcBef>
                <a:spcPts val="0"/>
              </a:spcBef>
              <a:spcAft>
                <a:spcPts val="0"/>
              </a:spcAft>
              <a:buClr>
                <a:schemeClr val="lt1"/>
              </a:buClr>
              <a:buSzPts val="2400"/>
              <a:buNone/>
              <a:defRPr sz="2400" b="1">
                <a:solidFill>
                  <a:schemeClr val="accent6"/>
                </a:solidFill>
              </a:defRPr>
            </a:lvl1pPr>
            <a:lvl2pPr marL="914400" lvl="1" indent="-228600" algn="l">
              <a:lnSpc>
                <a:spcPct val="90000"/>
              </a:lnSpc>
              <a:spcBef>
                <a:spcPts val="900"/>
              </a:spcBef>
              <a:spcAft>
                <a:spcPts val="0"/>
              </a:spcAft>
              <a:buClr>
                <a:schemeClr val="lt1"/>
              </a:buClr>
              <a:buSzPts val="1800"/>
              <a:buNone/>
              <a:defRPr sz="18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800"/>
              <a:buNone/>
              <a:defRPr sz="1800">
                <a:solidFill>
                  <a:schemeClr val="lt1"/>
                </a:solidFill>
              </a:defRPr>
            </a:lvl4pPr>
            <a:lvl5pPr marL="2286000" lvl="4" indent="-228600" algn="l">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 name="Google Shape;27;p42"/>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1"/>
              </a:solidFill>
              <a:latin typeface="Arial"/>
              <a:ea typeface="Arial"/>
              <a:cs typeface="Arial"/>
              <a:sym typeface="Arial"/>
            </a:endParaRPr>
          </a:p>
        </p:txBody>
      </p:sp>
      <p:sp>
        <p:nvSpPr>
          <p:cNvPr id="28" name="Google Shape;28;p42"/>
          <p:cNvSpPr/>
          <p:nvPr/>
        </p:nvSpPr>
        <p:spPr>
          <a:xfrm>
            <a:off x="11444644" y="6404977"/>
            <a:ext cx="3722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accent6"/>
                </a:solidFill>
                <a:latin typeface="Arial"/>
                <a:ea typeface="Arial"/>
                <a:cs typeface="Arial"/>
                <a:sym typeface="Arial"/>
              </a:rPr>
              <a:t>‹#›</a:t>
            </a:fld>
            <a:endParaRPr sz="1200" b="0" i="0" u="none" strike="noStrike" cap="none">
              <a:solidFill>
                <a:schemeClr val="accent6"/>
              </a:solidFill>
              <a:latin typeface="Arial"/>
              <a:ea typeface="Arial"/>
              <a:cs typeface="Arial"/>
              <a:sym typeface="Arial"/>
            </a:endParaRPr>
          </a:p>
        </p:txBody>
      </p:sp>
      <p:sp>
        <p:nvSpPr>
          <p:cNvPr id="29" name="Google Shape;29;p42"/>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0" name="Google Shape;30;p4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31" name="Google Shape;31;p4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rot="10800000">
            <a:off x="9220370" y="244040"/>
            <a:ext cx="3064672" cy="187960"/>
          </a:xfrm>
          <a:prstGeom prst="rect">
            <a:avLst/>
          </a:prstGeom>
          <a:noFill/>
          <a:ln>
            <a:noFill/>
          </a:ln>
        </p:spPr>
      </p:pic>
    </p:spTree>
    <p:extLst>
      <p:ext uri="{BB962C8B-B14F-4D97-AF65-F5344CB8AC3E}">
        <p14:creationId xmlns:p14="http://schemas.microsoft.com/office/powerpoint/2010/main" val="99172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Title, subhead, two columns">
  <p:cSld name="2_Title, subhead, two columns">
    <p:bg>
      <p:bgPr>
        <a:solidFill>
          <a:srgbClr val="F6F8F8"/>
        </a:solidFill>
        <a:effectLst/>
      </p:bgPr>
    </p:bg>
    <p:spTree>
      <p:nvGrpSpPr>
        <p:cNvPr id="1" name="Shape 37"/>
        <p:cNvGrpSpPr/>
        <p:nvPr/>
      </p:nvGrpSpPr>
      <p:grpSpPr>
        <a:xfrm>
          <a:off x="0" y="0"/>
          <a:ext cx="0" cy="0"/>
          <a:chOff x="0" y="0"/>
          <a:chExt cx="0" cy="0"/>
        </a:xfrm>
      </p:grpSpPr>
      <p:pic>
        <p:nvPicPr>
          <p:cNvPr id="38" name="Google Shape;38;p54"/>
          <p:cNvPicPr preferRelativeResize="0"/>
          <p:nvPr/>
        </p:nvPicPr>
        <p:blipFill rotWithShape="1">
          <a:blip r:embed="rId2">
            <a:alphaModFix/>
          </a:blip>
          <a:srcRect/>
          <a:stretch/>
        </p:blipFill>
        <p:spPr>
          <a:xfrm rot="10800000">
            <a:off x="9220370" y="244040"/>
            <a:ext cx="3064672" cy="187960"/>
          </a:xfrm>
          <a:prstGeom prst="rect">
            <a:avLst/>
          </a:prstGeom>
          <a:noFill/>
          <a:ln>
            <a:noFill/>
          </a:ln>
        </p:spPr>
      </p:pic>
      <p:sp>
        <p:nvSpPr>
          <p:cNvPr id="39" name="Google Shape;39;p54"/>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3600"/>
              <a:buFont typeface="Arial"/>
              <a:buNone/>
              <a:defRPr sz="36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4"/>
          <p:cNvSpPr txBox="1">
            <a:spLocks noGrp="1"/>
          </p:cNvSpPr>
          <p:nvPr>
            <p:ph type="body" idx="1"/>
          </p:nvPr>
        </p:nvSpPr>
        <p:spPr>
          <a:xfrm>
            <a:off x="432000" y="2087999"/>
            <a:ext cx="11050700" cy="46201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400"/>
              <a:buNone/>
              <a:defRPr sz="2400" b="1">
                <a:solidFill>
                  <a:schemeClr val="accent6"/>
                </a:solidFill>
              </a:defRPr>
            </a:lvl1pPr>
            <a:lvl2pPr marL="914400" lvl="1" indent="-228600" algn="l">
              <a:lnSpc>
                <a:spcPct val="90000"/>
              </a:lnSpc>
              <a:spcBef>
                <a:spcPts val="500"/>
              </a:spcBef>
              <a:spcAft>
                <a:spcPts val="0"/>
              </a:spcAft>
              <a:buClr>
                <a:schemeClr val="lt1"/>
              </a:buClr>
              <a:buSzPts val="1800"/>
              <a:buNone/>
              <a:defRPr sz="18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800"/>
              <a:buNone/>
              <a:defRPr sz="1800">
                <a:solidFill>
                  <a:schemeClr val="lt1"/>
                </a:solidFill>
              </a:defRPr>
            </a:lvl4pPr>
            <a:lvl5pPr marL="2286000" lvl="4" indent="-228600" algn="l">
              <a:lnSpc>
                <a:spcPct val="90000"/>
              </a:lnSpc>
              <a:spcBef>
                <a:spcPts val="500"/>
              </a:spcBef>
              <a:spcAft>
                <a:spcPts val="0"/>
              </a:spcAft>
              <a:buClr>
                <a:schemeClr val="lt1"/>
              </a:buClr>
              <a:buSzPts val="1800"/>
              <a:buNone/>
              <a:defRPr sz="18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54"/>
          <p:cNvSpPr txBox="1">
            <a:spLocks noGrp="1"/>
          </p:cNvSpPr>
          <p:nvPr>
            <p:ph type="body" idx="2"/>
          </p:nvPr>
        </p:nvSpPr>
        <p:spPr>
          <a:xfrm>
            <a:off x="432000" y="2735992"/>
            <a:ext cx="11088000" cy="345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200"/>
              <a:buNone/>
              <a:defRPr sz="2200" b="0">
                <a:solidFill>
                  <a:schemeClr val="lt1"/>
                </a:solidFill>
              </a:defRPr>
            </a:lvl1pPr>
            <a:lvl2pPr marL="914400" lvl="1" indent="-368300" algn="l">
              <a:lnSpc>
                <a:spcPct val="90000"/>
              </a:lnSpc>
              <a:spcBef>
                <a:spcPts val="600"/>
              </a:spcBef>
              <a:spcAft>
                <a:spcPts val="0"/>
              </a:spcAft>
              <a:buClr>
                <a:schemeClr val="lt1"/>
              </a:buClr>
              <a:buSzPts val="2200"/>
              <a:buChar char="•"/>
              <a:defRPr sz="2200">
                <a:solidFill>
                  <a:schemeClr val="lt1"/>
                </a:solidFill>
              </a:defRPr>
            </a:lvl2pPr>
            <a:lvl3pPr marL="1371600" lvl="2" indent="-368300" algn="l">
              <a:lnSpc>
                <a:spcPct val="90000"/>
              </a:lnSpc>
              <a:spcBef>
                <a:spcPts val="500"/>
              </a:spcBef>
              <a:spcAft>
                <a:spcPts val="0"/>
              </a:spcAft>
              <a:buClr>
                <a:schemeClr val="lt1"/>
              </a:buClr>
              <a:buSzPts val="2200"/>
              <a:buChar char="•"/>
              <a:defRPr sz="2200">
                <a:solidFill>
                  <a:schemeClr val="lt1"/>
                </a:solidFill>
              </a:defRPr>
            </a:lvl3pPr>
            <a:lvl4pPr marL="1828800" lvl="3" indent="-368300" algn="l">
              <a:lnSpc>
                <a:spcPct val="90000"/>
              </a:lnSpc>
              <a:spcBef>
                <a:spcPts val="500"/>
              </a:spcBef>
              <a:spcAft>
                <a:spcPts val="0"/>
              </a:spcAft>
              <a:buClr>
                <a:schemeClr val="lt1"/>
              </a:buClr>
              <a:buSzPts val="2200"/>
              <a:buChar char="•"/>
              <a:defRPr sz="2200">
                <a:solidFill>
                  <a:schemeClr val="lt1"/>
                </a:solidFill>
              </a:defRPr>
            </a:lvl4pPr>
            <a:lvl5pPr marL="2286000" lvl="4" indent="-368300" algn="l">
              <a:lnSpc>
                <a:spcPct val="90000"/>
              </a:lnSpc>
              <a:spcBef>
                <a:spcPts val="500"/>
              </a:spcBef>
              <a:spcAft>
                <a:spcPts val="0"/>
              </a:spcAft>
              <a:buClr>
                <a:schemeClr val="lt1"/>
              </a:buClr>
              <a:buSzPts val="2200"/>
              <a:buChar char="•"/>
              <a:defRPr sz="2200">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42" name="Google Shape;42;p54"/>
          <p:cNvCxnSpPr/>
          <p:nvPr/>
        </p:nvCxnSpPr>
        <p:spPr>
          <a:xfrm>
            <a:off x="408789" y="6336000"/>
            <a:ext cx="11399211" cy="0"/>
          </a:xfrm>
          <a:prstGeom prst="straightConnector1">
            <a:avLst/>
          </a:prstGeom>
          <a:noFill/>
          <a:ln w="9525" cap="flat" cmpd="sng">
            <a:solidFill>
              <a:schemeClr val="accent2"/>
            </a:solidFill>
            <a:prstDash val="solid"/>
            <a:miter lim="800000"/>
            <a:headEnd type="none" w="sm" len="sm"/>
            <a:tailEnd type="none" w="sm" len="sm"/>
          </a:ln>
        </p:spPr>
      </p:cxnSp>
      <p:sp>
        <p:nvSpPr>
          <p:cNvPr id="43" name="Google Shape;43;p54"/>
          <p:cNvSpPr/>
          <p:nvPr/>
        </p:nvSpPr>
        <p:spPr>
          <a:xfrm>
            <a:off x="11444644" y="6404977"/>
            <a:ext cx="3722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a:solidFill>
                  <a:schemeClr val="accent6"/>
                </a:solidFill>
                <a:latin typeface="Arial"/>
                <a:ea typeface="Arial"/>
                <a:cs typeface="Arial"/>
                <a:sym typeface="Arial"/>
              </a:rPr>
              <a:t>‹#›</a:t>
            </a:fld>
            <a:endParaRPr sz="1200">
              <a:solidFill>
                <a:schemeClr val="accent6"/>
              </a:solidFill>
              <a:latin typeface="Arial"/>
              <a:ea typeface="Arial"/>
              <a:cs typeface="Arial"/>
              <a:sym typeface="Arial"/>
            </a:endParaRPr>
          </a:p>
        </p:txBody>
      </p:sp>
    </p:spTree>
    <p:extLst>
      <p:ext uri="{BB962C8B-B14F-4D97-AF65-F5344CB8AC3E}">
        <p14:creationId xmlns:p14="http://schemas.microsoft.com/office/powerpoint/2010/main" val="92263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146062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411D9E73-4545-49FF-9C96-0095D8E96B3E}"/>
              </a:ext>
            </a:extLst>
          </p:cNvPr>
          <p:cNvSpPr>
            <a:spLocks noGrp="1"/>
          </p:cNvSpPr>
          <p:nvPr>
            <p:ph type="pic" sz="quarter" idx="13"/>
          </p:nvPr>
        </p:nvSpPr>
        <p:spPr>
          <a:xfrm>
            <a:off x="127000" y="1081088"/>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
        <p:nvSpPr>
          <p:cNvPr id="6" name="Slide Number Placeholder 5">
            <a:extLst>
              <a:ext uri="{FF2B5EF4-FFF2-40B4-BE49-F238E27FC236}">
                <a16:creationId xmlns:a16="http://schemas.microsoft.com/office/drawing/2014/main" id="{76A91A14-41BF-4866-AD11-334360AE65AB}"/>
              </a:ext>
            </a:extLst>
          </p:cNvPr>
          <p:cNvSpPr>
            <a:spLocks noGrp="1"/>
          </p:cNvSpPr>
          <p:nvPr>
            <p:ph type="sldNum" sz="quarter" idx="14"/>
          </p:nvPr>
        </p:nvSpPr>
        <p:spPr>
          <a:xfrm>
            <a:off x="8610600" y="6356350"/>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17983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94AAAB4F-FD80-4CCC-B0E3-50686B67AA65}"/>
              </a:ext>
            </a:extLst>
          </p:cNvPr>
          <p:cNvSpPr>
            <a:spLocks noGrp="1"/>
          </p:cNvSpPr>
          <p:nvPr>
            <p:ph type="sldNum" sz="quarter" idx="10"/>
          </p:nvPr>
        </p:nvSpPr>
        <p:spPr>
          <a:xfrm>
            <a:off x="8610600" y="6356350"/>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a:p>
        </p:txBody>
      </p:sp>
    </p:spTree>
    <p:extLst>
      <p:ext uri="{BB962C8B-B14F-4D97-AF65-F5344CB8AC3E}">
        <p14:creationId xmlns:p14="http://schemas.microsoft.com/office/powerpoint/2010/main" val="24855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plit text box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90A7D9DB-3155-491B-8E28-BB6B90109EB1}"/>
              </a:ext>
            </a:extLst>
          </p:cNvPr>
          <p:cNvSpPr>
            <a:spLocks noGrp="1"/>
          </p:cNvSpPr>
          <p:nvPr>
            <p:ph type="body" sz="quarter" idx="13"/>
          </p:nvPr>
        </p:nvSpPr>
        <p:spPr>
          <a:xfrm>
            <a:off x="127000"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22B1613B-45B7-403B-B94E-F185551268E7}"/>
              </a:ext>
            </a:extLst>
          </p:cNvPr>
          <p:cNvSpPr>
            <a:spLocks noGrp="1"/>
          </p:cNvSpPr>
          <p:nvPr>
            <p:ph type="body" sz="quarter" idx="14"/>
          </p:nvPr>
        </p:nvSpPr>
        <p:spPr>
          <a:xfrm>
            <a:off x="6096000" y="939800"/>
            <a:ext cx="5969000"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76FE989-B8CC-4A9C-864A-0C613D9CD5E2}"/>
              </a:ext>
            </a:extLst>
          </p:cNvPr>
          <p:cNvSpPr>
            <a:spLocks noGrp="1"/>
          </p:cNvSpPr>
          <p:nvPr>
            <p:ph type="sldNum" sz="quarter" idx="15"/>
          </p:nvPr>
        </p:nvSpPr>
        <p:spPr>
          <a:xfrm>
            <a:off x="8610600" y="6356350"/>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112071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5.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6"/>
            </p:custDataLst>
          </p:nvPr>
        </p:nvGraphicFramePr>
        <p:xfrm>
          <a:off x="1975" y="1597"/>
          <a:ext cx="1953" cy="1587"/>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16" name="Object 15"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5" y="159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579987" y="163513"/>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579968" y="1509714"/>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2" y="6675438"/>
            <a:ext cx="234949" cy="131762"/>
          </a:xfrm>
          <a:prstGeom prst="rect">
            <a:avLst/>
          </a:prstGeom>
          <a:noFill/>
          <a:ln w="9525" algn="ctr">
            <a:noFill/>
            <a:miter lim="800000"/>
            <a:headEnd/>
            <a:tailEnd/>
          </a:ln>
          <a:effectLst/>
        </p:spPr>
        <p:txBody>
          <a:bodyPr wrap="none" lIns="0" tIns="0" rIns="0" bIns="0"/>
          <a:lstStyle/>
          <a:p>
            <a:pPr algn="r" defTabSz="615477">
              <a:spcBef>
                <a:spcPct val="0"/>
              </a:spcBef>
            </a:pPr>
            <a:endParaRPr lang="en-GB" sz="623">
              <a:solidFill>
                <a:schemeClr val="tx2"/>
              </a:solidFill>
              <a:latin typeface="+mn-lt"/>
            </a:endParaRPr>
          </a:p>
        </p:txBody>
      </p:sp>
      <p:sp>
        <p:nvSpPr>
          <p:cNvPr id="15" name="TextBox 14">
            <a:extLst>
              <a:ext uri="{FF2B5EF4-FFF2-40B4-BE49-F238E27FC236}">
                <a16:creationId xmlns:a16="http://schemas.microsoft.com/office/drawing/2014/main" id="{39D5E7F0-D795-46C4-8AAF-F72F6CFA3AF5}"/>
              </a:ext>
            </a:extLst>
          </p:cNvPr>
          <p:cNvSpPr txBox="1"/>
          <p:nvPr userDrawn="1"/>
        </p:nvSpPr>
        <p:spPr>
          <a:xfrm>
            <a:off x="371654" y="6419190"/>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005EB8"/>
                </a:solidFill>
                <a:cs typeface="Arial" panose="020B0604020202020204" pitchFamily="34" charset="0"/>
              </a:rPr>
              <a:t> I</a:t>
            </a:r>
          </a:p>
        </p:txBody>
      </p:sp>
      <p:sp>
        <p:nvSpPr>
          <p:cNvPr id="17" name="Rectangle 16">
            <a:extLst>
              <a:ext uri="{FF2B5EF4-FFF2-40B4-BE49-F238E27FC236}">
                <a16:creationId xmlns:a16="http://schemas.microsoft.com/office/drawing/2014/main" id="{ACBB73FE-386C-44D4-854F-390E6EA3FCB4}"/>
              </a:ext>
            </a:extLst>
          </p:cNvPr>
          <p:cNvSpPr/>
          <p:nvPr userDrawn="1"/>
        </p:nvSpPr>
        <p:spPr bwMode="auto">
          <a:xfrm>
            <a:off x="848546" y="6398440"/>
            <a:ext cx="4489017" cy="3184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74295" tIns="74295" rIns="74295" bIns="74295" numCol="1" rtlCol="0" anchor="ctr" anchorCtr="0" compatLnSpc="1">
            <a:prstTxWarp prst="textNoShape">
              <a:avLst/>
            </a:prstTxWarp>
            <a:noAutofit/>
          </a:bodyPr>
          <a:lstStyle/>
          <a:p>
            <a:pPr algn="l" defTabSz="722313"/>
            <a:r>
              <a:rPr lang="en-GB" sz="1200">
                <a:solidFill>
                  <a:schemeClr val="bg1">
                    <a:lumMod val="65000"/>
                  </a:schemeClr>
                </a:solidFill>
              </a:rPr>
              <a:t>24/25 Cancer Alliance Planning Pack</a:t>
            </a:r>
            <a:endParaRPr lang="en-GB" sz="1200">
              <a:solidFill>
                <a:schemeClr val="bg1">
                  <a:lumMod val="65000"/>
                </a:schemeClr>
              </a:solidFill>
              <a:cs typeface="Arial"/>
            </a:endParaRPr>
          </a:p>
        </p:txBody>
      </p:sp>
      <p:cxnSp>
        <p:nvCxnSpPr>
          <p:cNvPr id="2" name="Straight Connector 1">
            <a:extLst>
              <a:ext uri="{FF2B5EF4-FFF2-40B4-BE49-F238E27FC236}">
                <a16:creationId xmlns:a16="http://schemas.microsoft.com/office/drawing/2014/main" id="{645709E1-C2AA-AE8C-E607-BF44A516BB6D}"/>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1658CDAC-CDAD-F539-C6C3-873D8E835D24}"/>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16441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15477" rtl="0" eaLnBrk="1" fontAlgn="base" hangingPunct="1">
        <a:spcBef>
          <a:spcPct val="0"/>
        </a:spcBef>
        <a:spcAft>
          <a:spcPct val="0"/>
        </a:spcAft>
        <a:defRPr sz="1661" b="1">
          <a:solidFill>
            <a:schemeClr val="tx2"/>
          </a:solidFill>
          <a:latin typeface="+mj-lt"/>
          <a:ea typeface="+mj-ea"/>
          <a:cs typeface="+mj-cs"/>
        </a:defRPr>
      </a:lvl1pPr>
      <a:lvl2pPr algn="l" defTabSz="615477" rtl="0" eaLnBrk="1" fontAlgn="base" hangingPunct="1">
        <a:spcBef>
          <a:spcPct val="0"/>
        </a:spcBef>
        <a:spcAft>
          <a:spcPct val="0"/>
        </a:spcAft>
        <a:defRPr sz="1661" b="1">
          <a:solidFill>
            <a:schemeClr val="tx2"/>
          </a:solidFill>
          <a:latin typeface="Trebuchet MS" pitchFamily="34" charset="0"/>
          <a:cs typeface="Arial" charset="0"/>
        </a:defRPr>
      </a:lvl2pPr>
      <a:lvl3pPr algn="l" defTabSz="615477" rtl="0" eaLnBrk="1" fontAlgn="base" hangingPunct="1">
        <a:spcBef>
          <a:spcPct val="0"/>
        </a:spcBef>
        <a:spcAft>
          <a:spcPct val="0"/>
        </a:spcAft>
        <a:defRPr sz="1661" b="1">
          <a:solidFill>
            <a:schemeClr val="tx2"/>
          </a:solidFill>
          <a:latin typeface="Trebuchet MS" pitchFamily="34" charset="0"/>
          <a:cs typeface="Arial" charset="0"/>
        </a:defRPr>
      </a:lvl3pPr>
      <a:lvl4pPr algn="l" defTabSz="615477" rtl="0" eaLnBrk="1" fontAlgn="base" hangingPunct="1">
        <a:spcBef>
          <a:spcPct val="0"/>
        </a:spcBef>
        <a:spcAft>
          <a:spcPct val="0"/>
        </a:spcAft>
        <a:defRPr sz="1661" b="1">
          <a:solidFill>
            <a:schemeClr val="tx2"/>
          </a:solidFill>
          <a:latin typeface="Trebuchet MS" pitchFamily="34" charset="0"/>
          <a:cs typeface="Arial" charset="0"/>
        </a:defRPr>
      </a:lvl4pPr>
      <a:lvl5pPr algn="l" defTabSz="615477" rtl="0" eaLnBrk="1" fontAlgn="base" hangingPunct="1">
        <a:spcBef>
          <a:spcPct val="0"/>
        </a:spcBef>
        <a:spcAft>
          <a:spcPct val="0"/>
        </a:spcAft>
        <a:defRPr sz="1661" b="1">
          <a:solidFill>
            <a:schemeClr val="tx2"/>
          </a:solidFill>
          <a:latin typeface="Trebuchet MS" pitchFamily="34" charset="0"/>
          <a:cs typeface="Arial" charset="0"/>
        </a:defRPr>
      </a:lvl5pPr>
      <a:lvl6pPr marL="316531" algn="l" defTabSz="615477" rtl="0" eaLnBrk="1" fontAlgn="base" hangingPunct="1">
        <a:spcBef>
          <a:spcPct val="0"/>
        </a:spcBef>
        <a:spcAft>
          <a:spcPct val="0"/>
        </a:spcAft>
        <a:defRPr sz="1661" b="1">
          <a:solidFill>
            <a:schemeClr val="tx2"/>
          </a:solidFill>
          <a:latin typeface="Trebuchet MS" pitchFamily="34" charset="0"/>
          <a:cs typeface="Arial" charset="0"/>
        </a:defRPr>
      </a:lvl6pPr>
      <a:lvl7pPr marL="633062" algn="l" defTabSz="615477" rtl="0" eaLnBrk="1" fontAlgn="base" hangingPunct="1">
        <a:spcBef>
          <a:spcPct val="0"/>
        </a:spcBef>
        <a:spcAft>
          <a:spcPct val="0"/>
        </a:spcAft>
        <a:defRPr sz="1661" b="1">
          <a:solidFill>
            <a:schemeClr val="tx2"/>
          </a:solidFill>
          <a:latin typeface="Trebuchet MS" pitchFamily="34" charset="0"/>
          <a:cs typeface="Arial" charset="0"/>
        </a:defRPr>
      </a:lvl7pPr>
      <a:lvl8pPr marL="949593" algn="l" defTabSz="615477" rtl="0" eaLnBrk="1" fontAlgn="base" hangingPunct="1">
        <a:spcBef>
          <a:spcPct val="0"/>
        </a:spcBef>
        <a:spcAft>
          <a:spcPct val="0"/>
        </a:spcAft>
        <a:defRPr sz="1661" b="1">
          <a:solidFill>
            <a:schemeClr val="tx2"/>
          </a:solidFill>
          <a:latin typeface="Trebuchet MS" pitchFamily="34" charset="0"/>
          <a:cs typeface="Arial" charset="0"/>
        </a:defRPr>
      </a:lvl8pPr>
      <a:lvl9pPr marL="1266124" algn="l" defTabSz="615477" rtl="0" eaLnBrk="1" fontAlgn="base" hangingPunct="1">
        <a:spcBef>
          <a:spcPct val="0"/>
        </a:spcBef>
        <a:spcAft>
          <a:spcPct val="0"/>
        </a:spcAft>
        <a:defRPr sz="1661" b="1">
          <a:solidFill>
            <a:schemeClr val="tx2"/>
          </a:solidFill>
          <a:latin typeface="Trebuchet MS" pitchFamily="34" charset="0"/>
          <a:cs typeface="Arial" charset="0"/>
        </a:defRPr>
      </a:lvl9pPr>
    </p:titleStyle>
    <p:bodyStyle>
      <a:lvl1pPr algn="l" defTabSz="615477" rtl="0" eaLnBrk="1" fontAlgn="base" hangingPunct="1">
        <a:spcBef>
          <a:spcPct val="20000"/>
        </a:spcBef>
        <a:spcAft>
          <a:spcPct val="0"/>
        </a:spcAft>
        <a:defRPr sz="1108" b="1">
          <a:solidFill>
            <a:schemeClr val="tx1"/>
          </a:solidFill>
          <a:latin typeface="+mn-lt"/>
          <a:ea typeface="+mn-ea"/>
          <a:cs typeface="+mn-cs"/>
        </a:defRPr>
      </a:lvl1pPr>
      <a:lvl2pPr marL="307739" indent="-153869" algn="l" defTabSz="615477" rtl="0" eaLnBrk="1" fontAlgn="base" hangingPunct="1">
        <a:spcBef>
          <a:spcPct val="20000"/>
        </a:spcBef>
        <a:spcAft>
          <a:spcPct val="0"/>
        </a:spcAft>
        <a:buClrTx/>
        <a:buChar char="•"/>
        <a:defRPr sz="1108">
          <a:solidFill>
            <a:schemeClr val="tx1"/>
          </a:solidFill>
          <a:latin typeface="+mn-lt"/>
          <a:cs typeface="+mn-cs"/>
        </a:defRPr>
      </a:lvl2pPr>
      <a:lvl3pPr marL="615477" indent="-153869" algn="l" defTabSz="615477" rtl="0" eaLnBrk="1" fontAlgn="base" hangingPunct="1">
        <a:spcBef>
          <a:spcPct val="20000"/>
        </a:spcBef>
        <a:spcAft>
          <a:spcPct val="0"/>
        </a:spcAft>
        <a:buClrTx/>
        <a:buFont typeface="Arial" panose="020B0604020202020204" pitchFamily="34" charset="0"/>
        <a:buChar char="•"/>
        <a:defRPr sz="1108">
          <a:solidFill>
            <a:schemeClr val="tx1"/>
          </a:solidFill>
          <a:latin typeface="+mn-lt"/>
          <a:cs typeface="+mn-cs"/>
        </a:defRPr>
      </a:lvl3pPr>
      <a:lvl4pPr marL="926513" indent="-157167" algn="l" defTabSz="615477" rtl="0" eaLnBrk="1" fontAlgn="base" hangingPunct="1">
        <a:spcBef>
          <a:spcPct val="20000"/>
        </a:spcBef>
        <a:spcAft>
          <a:spcPct val="0"/>
        </a:spcAft>
        <a:buClrTx/>
        <a:buFont typeface="Trebuchet MS" pitchFamily="34" charset="0"/>
        <a:buChar char="–"/>
        <a:defRPr sz="1108">
          <a:solidFill>
            <a:schemeClr val="tx1"/>
          </a:solidFill>
          <a:latin typeface="+mn-lt"/>
          <a:cs typeface="+mn-cs"/>
        </a:defRPr>
      </a:lvl4pPr>
      <a:lvl5pPr marL="1383725" indent="-152771" algn="l" defTabSz="615477" rtl="0" eaLnBrk="1" fontAlgn="base" hangingPunct="1">
        <a:spcBef>
          <a:spcPct val="20000"/>
        </a:spcBef>
        <a:spcAft>
          <a:spcPct val="0"/>
        </a:spcAft>
        <a:buClrTx/>
        <a:buFont typeface="Trebuchet MS" pitchFamily="34" charset="0"/>
        <a:buChar char="–"/>
        <a:defRPr sz="1108">
          <a:solidFill>
            <a:schemeClr val="tx1"/>
          </a:solidFill>
          <a:latin typeface="+mn-lt"/>
          <a:cs typeface="+mn-cs"/>
        </a:defRPr>
      </a:lvl5pPr>
      <a:lvl6pPr marL="1700255"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6pPr>
      <a:lvl7pPr marL="2016786"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7pPr>
      <a:lvl8pPr marL="2333318"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8pPr>
      <a:lvl9pPr marL="2649848" indent="-152771" algn="l" defTabSz="615477" rtl="0" eaLnBrk="1" fontAlgn="base" hangingPunct="1">
        <a:spcBef>
          <a:spcPct val="20000"/>
        </a:spcBef>
        <a:spcAft>
          <a:spcPct val="0"/>
        </a:spcAft>
        <a:buClr>
          <a:schemeClr val="tx2"/>
        </a:buClr>
        <a:buFont typeface="Trebuchet MS" pitchFamily="34" charset="0"/>
        <a:buChar char="–"/>
        <a:defRPr sz="1108">
          <a:solidFill>
            <a:schemeClr val="tx1"/>
          </a:solidFill>
          <a:latin typeface="+mn-lt"/>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id="{B0F4F121-803C-4ACD-A70E-07EB7CB623F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42550" y="10430"/>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6797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15/05/2024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705228291"/>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CC126-96BF-8D0E-E936-C1F482269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79D7D53-196F-9F64-B95D-E8C8A8067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AD5E63-D653-B982-C2A2-F45FE9558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FBAF8-509C-4D47-B1D4-272976423BBB}" type="datetimeFigureOut">
              <a:rPr lang="en-GB" smtClean="0"/>
              <a:t>15/05/2024</a:t>
            </a:fld>
            <a:endParaRPr lang="en-GB"/>
          </a:p>
        </p:txBody>
      </p:sp>
      <p:sp>
        <p:nvSpPr>
          <p:cNvPr id="5" name="Footer Placeholder 4">
            <a:extLst>
              <a:ext uri="{FF2B5EF4-FFF2-40B4-BE49-F238E27FC236}">
                <a16:creationId xmlns:a16="http://schemas.microsoft.com/office/drawing/2014/main" id="{F811CC24-8E81-22DC-2791-5E429E5DB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053511-1B66-140B-DC97-B2EDB1343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23C60-C420-4725-9AE3-64BD05E82A32}" type="slidenum">
              <a:rPr lang="en-GB" smtClean="0"/>
              <a:t>‹#›</a:t>
            </a:fld>
            <a:endParaRPr lang="en-GB"/>
          </a:p>
        </p:txBody>
      </p:sp>
    </p:spTree>
    <p:extLst>
      <p:ext uri="{BB962C8B-B14F-4D97-AF65-F5344CB8AC3E}">
        <p14:creationId xmlns:p14="http://schemas.microsoft.com/office/powerpoint/2010/main" val="3002769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15/05/2024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2313676"/>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ungcanceraudit.org.uk/reports/nlca-state-of-the-nation-report-2023/" TargetMode="External"/><Relationship Id="rId3" Type="http://schemas.openxmlformats.org/officeDocument/2006/relationships/hyperlink" Target="https://future.nhs.uk/canc/view?objectID=157126853" TargetMode="External"/><Relationship Id="rId7" Type="http://schemas.openxmlformats.org/officeDocument/2006/relationships/hyperlink" Target="https://future.nhs.uk/GIRFTNational/view?objectId=130557605" TargetMode="External"/><Relationship Id="rId12" Type="http://schemas.openxmlformats.org/officeDocument/2006/relationships/hyperlink" Target="https://gettingitrightfirsttime.co.uk/wp-content/uploads/2021/09/BreastSurgeryReport-Jul21p.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future.nhs.uk/canc/view?objectID=18587600" TargetMode="External"/><Relationship Id="rId11" Type="http://schemas.openxmlformats.org/officeDocument/2006/relationships/hyperlink" Target="https://www.nabcop.org.uk/reports/nabcop-2022-annual-report/" TargetMode="External"/><Relationship Id="rId5" Type="http://schemas.openxmlformats.org/officeDocument/2006/relationships/hyperlink" Target="https://model.nhs.uk/metrics/d438fc8c-2116-45df-b39e-1f47bd17eac0?domainId=2d9cdb28-93e2-4757-95fb-7689308d8826&amp;compartmentId=d527f70f-5843-4b4c-b705-22bb16b7f4e3" TargetMode="External"/><Relationship Id="rId10" Type="http://schemas.openxmlformats.org/officeDocument/2006/relationships/hyperlink" Target="https://www.npca.org.uk/reports/?audience%5B%5D=professional" TargetMode="External"/><Relationship Id="rId4" Type="http://schemas.openxmlformats.org/officeDocument/2006/relationships/hyperlink" Target="https://future.nhs.uk/connect.ti/canc/view?objectId=157126853" TargetMode="External"/><Relationship Id="rId9" Type="http://schemas.openxmlformats.org/officeDocument/2006/relationships/hyperlink" Target="https://www.nboca.org.uk/reports-h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7FE4E535_9696E0B7.xml"/><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hyperlink" Target="https://future.nhs.uk/SWAGCancerAlliance/view?objectId=207064805" TargetMode="External"/><Relationship Id="rId3" Type="http://schemas.openxmlformats.org/officeDocument/2006/relationships/image" Target="../media/image3.jpeg"/><Relationship Id="rId7" Type="http://schemas.openxmlformats.org/officeDocument/2006/relationships/hyperlink" Target="https://www.swagcanceralliance.nhs.uk/cag-cancer-alliance-clinical-advisory-groups/ssg-document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https://teams.microsoft.com/l/meetup-join/19%3ameeting_NzFiNmVkYTEtY2MxNS00MDZiLTgyMGUtZDE2OGEzYWYzYjJl%40thread.v2/0?context=%7b%22Tid%22%3a%2237c354b2-85b0-47f5-b222-07b48d774ee3%22%2c%22Oid%22%3a%2280e3788a-df97-4c4e-aea0-757c2fb129d6%22%7d" TargetMode="External"/><Relationship Id="rId5" Type="http://schemas.openxmlformats.org/officeDocument/2006/relationships/hyperlink" Target="https://teams.microsoft.com/l/meetup-join/19%3ameeting_YTlmZjg3MjctOWU3My00ZmY4LTk1MzEtYzExMzI3ZGMyYjhm%40thread.v2/0?context=%7b%22Tid%22%3a%2237c354b2-85b0-47f5-b222-07b48d774ee3%22%2c%22Oid%22%3a%2280e3788a-df97-4c4e-aea0-757c2fb129d6%22%7d" TargetMode="External"/><Relationship Id="rId4" Type="http://schemas.openxmlformats.org/officeDocument/2006/relationships/hyperlink" Target="https://teams.microsoft.com/l/meetup-join/19%3ameeting_OWQ3NDgxNWEtNGU3ZC00NDJhLWE3MGEtYTk5ODU2YjJjMDc4%40thread.v2/0?context=%7b%22Tid%22%3a%2237c354b2-85b0-47f5-b222-07b48d774ee3%22%2c%22Oid%22%3a%2280e3788a-df97-4c4e-aea0-757c2fb129d6%22%7d"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hyperlink" Target="https://view.officeapps.live.com/op/view.aspx?src=https%3A%2F%2Fwww.lungcanceraudit.org.uk%2Fwp-content%2Fuploads%2F2024%2F04%2FNLCA_data-tables_SotN-report-2024_v2.0.xlsx&amp;wdOrigin=BROWSELIN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hyperlink" Target="https://www.lungcanceraudit.org.uk/wp-content/uploads/2024/03/NLCA-State-of-the-Nation-2023-Version-3-November-2023-1.pdf" TargetMode="External"/><Relationship Id="rId5" Type="http://schemas.openxmlformats.org/officeDocument/2006/relationships/image" Target="../media/image24.png"/><Relationship Id="rId10" Type="http://schemas.openxmlformats.org/officeDocument/2006/relationships/hyperlink" Target="https://www.lungcanceraudit.org.uk/wp-content/uploads/2024/04/NLCA-State-of-the-Nation-Report-2024.pdf"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view.officeapps.live.com/op/view.aspx?src=https%3A%2F%2Fwww.lungcanceraudit.org.uk%2Fwp-content%2Fuploads%2F2024%2F03%2FNLCA-data-tables_SotN-report-2023_20Jul23.xlsx&amp;wdOrigin=BROWSELINK"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view.officeapps.live.com/op/view.aspx?src=https%3A%2F%2Fwww.lungcanceraudit.org.uk%2Fwp-content%2Fuploads%2F2024%2F04%2FNLCA_data-tables_SotN-report-2024_v2.0.xlsx&amp;wdOrigin=BROWSELINK" TargetMode="External"/><Relationship Id="rId4" Type="http://schemas.openxmlformats.org/officeDocument/2006/relationships/hyperlink" Target="https://www.lungcanceraudit.org.uk/wp-content/uploads/2024/04/NLCA-State-of-the-Nation-Report-2024.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hyperlink" Target="https://view.officeapps.live.com/op/view.aspx?src=https%3A%2F%2Fwww.lungcanceraudit.org.uk%2Fwp-content%2Fuploads%2F2024%2F04%2FNLCA_data-tables_SotN-report-2024_v2.0.xlsx&amp;wdOrigin=BROWSELINK" TargetMode="External"/><Relationship Id="rId5" Type="http://schemas.openxmlformats.org/officeDocument/2006/relationships/image" Target="../media/image24.png"/><Relationship Id="rId10" Type="http://schemas.openxmlformats.org/officeDocument/2006/relationships/hyperlink" Target="https://view.officeapps.live.com/op/view.aspx?src=https%3A%2F%2Fwww.lungcanceraudit.org.uk%2Fwp-content%2Fuploads%2F2024%2F03%2FNLCA-data-tables_SotN-report-2023_20Jul23.xlsx&amp;wdOrigin=BROWSELINK"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wp-content/uploads/2023/08/PRN00654-national-cancer-waiting-times-monitoring-dataset-guidance-v12.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future.nhs.uk/ElecCareIST/view?objectId=2128635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F8F8-4629-4705-9D5B-62326087BD15}"/>
              </a:ext>
            </a:extLst>
          </p:cNvPr>
          <p:cNvSpPr>
            <a:spLocks noGrp="1"/>
          </p:cNvSpPr>
          <p:nvPr>
            <p:ph type="title"/>
          </p:nvPr>
        </p:nvSpPr>
        <p:spPr>
          <a:xfrm>
            <a:off x="216000" y="72000"/>
            <a:ext cx="8393127" cy="1051970"/>
          </a:xfrm>
        </p:spPr>
        <p:txBody>
          <a:bodyPr/>
          <a:lstStyle/>
          <a:p>
            <a:pPr defTabSz="914400">
              <a:spcBef>
                <a:spcPts val="0"/>
              </a:spcBef>
              <a:spcAft>
                <a:spcPts val="0"/>
              </a:spcAft>
              <a:defRPr/>
            </a:pPr>
            <a:r>
              <a:rPr lang="en-GB" sz="2000" b="0" kern="1200">
                <a:ea typeface="+mj-lt"/>
                <a:cs typeface="+mj-lt"/>
              </a:rPr>
              <a:t>Treatment and Care:</a:t>
            </a:r>
            <a:br>
              <a:rPr lang="en-GB" sz="2000" kern="1200">
                <a:ea typeface="+mj-lt"/>
                <a:cs typeface="+mj-lt"/>
              </a:rPr>
            </a:br>
            <a:r>
              <a:rPr lang="en-GB" sz="2000" kern="1200">
                <a:ea typeface="+mj-lt"/>
                <a:cs typeface="+mj-lt"/>
              </a:rPr>
              <a:t>Treatment Variation</a:t>
            </a:r>
            <a:endParaRPr lang="en-GB" sz="2000" i="1">
              <a:cs typeface="Arial"/>
            </a:endParaRPr>
          </a:p>
        </p:txBody>
      </p:sp>
      <p:graphicFrame>
        <p:nvGraphicFramePr>
          <p:cNvPr id="4" name="Table 3">
            <a:extLst>
              <a:ext uri="{FF2B5EF4-FFF2-40B4-BE49-F238E27FC236}">
                <a16:creationId xmlns:a16="http://schemas.microsoft.com/office/drawing/2014/main" id="{AF8C8628-9848-3DA7-3EC4-274EB65AAA85}"/>
              </a:ext>
            </a:extLst>
          </p:cNvPr>
          <p:cNvGraphicFramePr>
            <a:graphicFrameLocks noGrp="1"/>
          </p:cNvGraphicFramePr>
          <p:nvPr/>
        </p:nvGraphicFramePr>
        <p:xfrm>
          <a:off x="65048" y="724829"/>
          <a:ext cx="12091423" cy="5971068"/>
        </p:xfrm>
        <a:graphic>
          <a:graphicData uri="http://schemas.openxmlformats.org/drawingml/2006/table">
            <a:tbl>
              <a:tblPr firstRow="1" bandRow="1">
                <a:tableStyleId>{5C22544A-7EE6-4342-B048-85BDC9FD1C3A}</a:tableStyleId>
              </a:tblPr>
              <a:tblGrid>
                <a:gridCol w="947853">
                  <a:extLst>
                    <a:ext uri="{9D8B030D-6E8A-4147-A177-3AD203B41FA5}">
                      <a16:colId xmlns:a16="http://schemas.microsoft.com/office/drawing/2014/main" val="390941135"/>
                    </a:ext>
                  </a:extLst>
                </a:gridCol>
                <a:gridCol w="3061147">
                  <a:extLst>
                    <a:ext uri="{9D8B030D-6E8A-4147-A177-3AD203B41FA5}">
                      <a16:colId xmlns:a16="http://schemas.microsoft.com/office/drawing/2014/main" val="420859443"/>
                    </a:ext>
                  </a:extLst>
                </a:gridCol>
                <a:gridCol w="4723301">
                  <a:extLst>
                    <a:ext uri="{9D8B030D-6E8A-4147-A177-3AD203B41FA5}">
                      <a16:colId xmlns:a16="http://schemas.microsoft.com/office/drawing/2014/main" val="1630061424"/>
                    </a:ext>
                  </a:extLst>
                </a:gridCol>
                <a:gridCol w="944826">
                  <a:extLst>
                    <a:ext uri="{9D8B030D-6E8A-4147-A177-3AD203B41FA5}">
                      <a16:colId xmlns:a16="http://schemas.microsoft.com/office/drawing/2014/main" val="1208513803"/>
                    </a:ext>
                  </a:extLst>
                </a:gridCol>
                <a:gridCol w="2414296">
                  <a:extLst>
                    <a:ext uri="{9D8B030D-6E8A-4147-A177-3AD203B41FA5}">
                      <a16:colId xmlns:a16="http://schemas.microsoft.com/office/drawing/2014/main" val="321117581"/>
                    </a:ext>
                  </a:extLst>
                </a:gridCol>
              </a:tblGrid>
              <a:tr h="1081851">
                <a:tc rowSpan="2">
                  <a:txBody>
                    <a:bodyPr/>
                    <a:lstStyle/>
                    <a:p>
                      <a:pPr algn="l" fontAlgn="base"/>
                      <a:r>
                        <a:rPr lang="en-GB" sz="900" b="1" i="0">
                          <a:solidFill>
                            <a:srgbClr val="FFFFFF"/>
                          </a:solidFill>
                          <a:effectLst/>
                          <a:latin typeface="Arial"/>
                        </a:rPr>
                        <a:t>Deliverables:</a:t>
                      </a:r>
                    </a:p>
                    <a:p>
                      <a:pPr algn="l" fontAlgn="base"/>
                      <a:endParaRPr lang="en-GB" sz="900" b="0" i="0">
                        <a:solidFill>
                          <a:srgbClr val="FFFFFF"/>
                        </a:solidFill>
                        <a:effectLst/>
                        <a:latin typeface="Arial"/>
                      </a:endParaRPr>
                    </a:p>
                  </a:txBody>
                  <a:tcPr>
                    <a:lnL w="14888"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228600" lvl="0" indent="-228600" algn="l">
                        <a:buAutoNum type="arabicPeriod"/>
                      </a:pPr>
                      <a:r>
                        <a:rPr lang="en-GB" sz="900" b="1" i="0" u="none" dirty="0">
                          <a:solidFill>
                            <a:srgbClr val="000000"/>
                          </a:solidFill>
                          <a:effectLst/>
                          <a:latin typeface="Arial"/>
                        </a:rPr>
                        <a:t>Implement national priority recommendations </a:t>
                      </a:r>
                      <a:r>
                        <a:rPr lang="en-GB" sz="900" b="1" i="0" u="none" strike="noStrike" noProof="0" dirty="0">
                          <a:solidFill>
                            <a:srgbClr val="000000"/>
                          </a:solidFill>
                          <a:effectLst/>
                          <a:latin typeface="Arial"/>
                        </a:rPr>
                        <a:t>from clinical audit/GIRFT reports</a:t>
                      </a:r>
                      <a:r>
                        <a:rPr lang="en-GB" sz="900" b="0" i="0" u="none" strike="noStrike" noProof="0" dirty="0">
                          <a:solidFill>
                            <a:srgbClr val="000000"/>
                          </a:solidFill>
                          <a:effectLst/>
                          <a:latin typeface="Arial"/>
                        </a:rPr>
                        <a:t> </a:t>
                      </a:r>
                      <a:r>
                        <a:rPr lang="en-GB" sz="900" b="1" i="0" u="none" dirty="0">
                          <a:solidFill>
                            <a:srgbClr val="000000"/>
                          </a:solidFill>
                          <a:effectLst/>
                          <a:latin typeface="Arial"/>
                        </a:rPr>
                        <a:t>to reduce variation in treatment:</a:t>
                      </a:r>
                      <a:endParaRPr lang="en-GB" sz="900" b="1" i="0" u="none" dirty="0">
                        <a:solidFill>
                          <a:srgbClr val="FFFFFF"/>
                        </a:solidFill>
                        <a:effectLst/>
                        <a:latin typeface="Arial"/>
                      </a:endParaRPr>
                    </a:p>
                    <a:p>
                      <a:pPr marL="487680" lvl="1" indent="-171450" algn="l" fontAlgn="base">
                        <a:buFont typeface="Arial"/>
                        <a:buChar char="•"/>
                      </a:pPr>
                      <a:r>
                        <a:rPr lang="en-GB" sz="900" b="1" i="0" u="none" strike="noStrike" dirty="0">
                          <a:solidFill>
                            <a:srgbClr val="000000"/>
                          </a:solidFill>
                          <a:effectLst/>
                          <a:highlight>
                            <a:srgbClr val="FFFF00"/>
                          </a:highlight>
                          <a:latin typeface="Arial"/>
                        </a:rPr>
                        <a:t>Lung</a:t>
                      </a:r>
                      <a:r>
                        <a:rPr lang="en-GB" sz="900" b="0" i="0" u="none" strike="noStrike" dirty="0">
                          <a:solidFill>
                            <a:srgbClr val="000000"/>
                          </a:solidFill>
                          <a:effectLst/>
                          <a:highlight>
                            <a:srgbClr val="FFFF00"/>
                          </a:highlight>
                          <a:latin typeface="Arial"/>
                        </a:rPr>
                        <a:t>: </a:t>
                      </a:r>
                      <a:r>
                        <a:rPr lang="en-GB" sz="900" b="0" i="0" u="sng" strike="noStrike" dirty="0">
                          <a:solidFill>
                            <a:srgbClr val="0072C6"/>
                          </a:solidFill>
                          <a:effectLst/>
                          <a:highlight>
                            <a:srgbClr val="FFFF00"/>
                          </a:highlight>
                          <a:latin typeface="Arial"/>
                          <a:hlinkClick r:id="rId3"/>
                        </a:rPr>
                        <a:t>three lung GIRFT recommendations</a:t>
                      </a:r>
                      <a:r>
                        <a:rPr lang="en-GB" sz="900" b="0" i="0" u="none" strike="noStrike" dirty="0">
                          <a:solidFill>
                            <a:srgbClr val="000000"/>
                          </a:solidFill>
                          <a:effectLst/>
                          <a:highlight>
                            <a:srgbClr val="FFFF00"/>
                          </a:highlight>
                          <a:latin typeface="Arial"/>
                        </a:rPr>
                        <a:t> (previously selected by Alliances)</a:t>
                      </a:r>
                      <a:endParaRPr lang="en-GB" sz="900" b="1" i="0" dirty="0">
                        <a:solidFill>
                          <a:srgbClr val="FFFFFF"/>
                        </a:solidFill>
                        <a:effectLst/>
                        <a:highlight>
                          <a:srgbClr val="FFFF00"/>
                        </a:highlight>
                        <a:latin typeface="Arial"/>
                      </a:endParaRPr>
                    </a:p>
                    <a:p>
                      <a:pPr marL="487680" lvl="1" indent="-171450" algn="l" fontAlgn="base">
                        <a:buFont typeface="Arial"/>
                        <a:buChar char="•"/>
                      </a:pPr>
                      <a:r>
                        <a:rPr lang="en-GB" sz="900" b="1" i="0" u="none" strike="noStrike" dirty="0">
                          <a:solidFill>
                            <a:srgbClr val="000000"/>
                          </a:solidFill>
                          <a:effectLst/>
                          <a:latin typeface="Arial"/>
                        </a:rPr>
                        <a:t>Breast</a:t>
                      </a:r>
                      <a:r>
                        <a:rPr lang="en-GB" sz="900" b="0" i="0" u="none" strike="noStrike" dirty="0">
                          <a:solidFill>
                            <a:srgbClr val="000000"/>
                          </a:solidFill>
                          <a:effectLst/>
                          <a:latin typeface="Arial"/>
                        </a:rPr>
                        <a:t>: Reduce reoperation rates after breast conservation surgery, whilst supporting safe breast conservation </a:t>
                      </a:r>
                      <a:endParaRPr lang="en-GB" sz="900" b="1" i="0" dirty="0">
                        <a:solidFill>
                          <a:srgbClr val="FFFFFF"/>
                        </a:solidFill>
                        <a:effectLst/>
                        <a:latin typeface="Arial"/>
                      </a:endParaRPr>
                    </a:p>
                    <a:p>
                      <a:pPr marL="487680" lvl="1" indent="-171450" algn="l" fontAlgn="base">
                        <a:buFont typeface="Arial"/>
                        <a:buChar char="•"/>
                      </a:pPr>
                      <a:r>
                        <a:rPr lang="en-GB" sz="900" b="1" i="0" u="none" strike="noStrike" dirty="0">
                          <a:solidFill>
                            <a:srgbClr val="000000"/>
                          </a:solidFill>
                          <a:effectLst/>
                          <a:latin typeface="Arial"/>
                        </a:rPr>
                        <a:t>Prostate</a:t>
                      </a:r>
                      <a:r>
                        <a:rPr lang="en-GB" sz="900" b="0" i="0" u="none" strike="noStrike" dirty="0">
                          <a:solidFill>
                            <a:srgbClr val="000000"/>
                          </a:solidFill>
                          <a:effectLst/>
                          <a:latin typeface="Arial"/>
                        </a:rPr>
                        <a:t>: &gt;75% </a:t>
                      </a:r>
                      <a:r>
                        <a:rPr lang="en-GB" sz="900" b="0" i="0" dirty="0">
                          <a:solidFill>
                            <a:srgbClr val="000000"/>
                          </a:solidFill>
                          <a:effectLst/>
                          <a:latin typeface="Arial"/>
                        </a:rPr>
                        <a:t>of men receiving radical treatment </a:t>
                      </a:r>
                      <a:r>
                        <a:rPr lang="en-GB" sz="900" b="0" i="0" u="none" strike="noStrike" dirty="0">
                          <a:solidFill>
                            <a:srgbClr val="000000"/>
                          </a:solidFill>
                          <a:effectLst/>
                          <a:latin typeface="Arial"/>
                        </a:rPr>
                        <a:t>for </a:t>
                      </a:r>
                      <a:r>
                        <a:rPr lang="en-GB" sz="900" b="0" i="0" dirty="0">
                          <a:solidFill>
                            <a:srgbClr val="000000"/>
                          </a:solidFill>
                          <a:effectLst/>
                          <a:latin typeface="Arial"/>
                        </a:rPr>
                        <a:t>high-risk/locally advanced prostate cancer </a:t>
                      </a:r>
                      <a:endParaRPr lang="en-GB" sz="900" b="1" i="0" dirty="0">
                        <a:solidFill>
                          <a:srgbClr val="FFFFFF"/>
                        </a:solidFill>
                        <a:effectLst/>
                        <a:latin typeface="Arial"/>
                      </a:endParaRPr>
                    </a:p>
                    <a:p>
                      <a:pPr marL="487680" lvl="1" indent="-171450" algn="l" fontAlgn="base">
                        <a:buFont typeface="Arial"/>
                        <a:buChar char="•"/>
                      </a:pPr>
                      <a:r>
                        <a:rPr lang="en-GB" sz="900" b="1" i="0" u="none" strike="noStrike" dirty="0">
                          <a:solidFill>
                            <a:srgbClr val="000000"/>
                          </a:solidFill>
                          <a:effectLst/>
                          <a:latin typeface="Arial"/>
                        </a:rPr>
                        <a:t>Bowel</a:t>
                      </a:r>
                      <a:r>
                        <a:rPr lang="en-GB" sz="900" b="0" i="0" u="none" strike="noStrike" dirty="0">
                          <a:solidFill>
                            <a:srgbClr val="000000"/>
                          </a:solidFill>
                          <a:effectLst/>
                          <a:latin typeface="Arial"/>
                        </a:rPr>
                        <a:t>: &gt;50% patients receiving adjuvant chemotherapy after major resection for stage III colon cancer  </a:t>
                      </a:r>
                      <a:endParaRPr lang="en-GB" sz="900" b="1" i="0" dirty="0">
                        <a:solidFill>
                          <a:srgbClr val="FFFFFF"/>
                        </a:solidFill>
                        <a:effectLst/>
                        <a:latin typeface="Arial"/>
                      </a:endParaRPr>
                    </a:p>
                    <a:p>
                      <a:pPr marL="487680" lvl="1" indent="-171450" algn="l" fontAlgn="base">
                        <a:buFont typeface="Arial"/>
                        <a:buChar char="•"/>
                      </a:pPr>
                      <a:r>
                        <a:rPr lang="en-GB" sz="900" b="1" i="0" u="none" strike="noStrike" dirty="0" err="1">
                          <a:solidFill>
                            <a:srgbClr val="000000"/>
                          </a:solidFill>
                          <a:effectLst/>
                          <a:latin typeface="Arial"/>
                        </a:rPr>
                        <a:t>Oesophago</a:t>
                      </a:r>
                      <a:r>
                        <a:rPr lang="en-GB" sz="900" b="1" i="0" u="none" strike="noStrike" dirty="0">
                          <a:solidFill>
                            <a:srgbClr val="000000"/>
                          </a:solidFill>
                          <a:effectLst/>
                          <a:latin typeface="Arial"/>
                        </a:rPr>
                        <a:t>-gastric (OG)</a:t>
                      </a:r>
                      <a:r>
                        <a:rPr lang="en-GB" sz="900" b="0" i="0" u="none" strike="noStrike" dirty="0">
                          <a:solidFill>
                            <a:srgbClr val="000000"/>
                          </a:solidFill>
                          <a:effectLst/>
                          <a:latin typeface="+mn-lt"/>
                        </a:rPr>
                        <a:t>: </a:t>
                      </a:r>
                      <a:r>
                        <a:rPr lang="en-GB" sz="900" b="0" i="0" u="none" strike="noStrike" noProof="0" dirty="0">
                          <a:solidFill>
                            <a:srgbClr val="000000"/>
                          </a:solidFill>
                          <a:effectLst/>
                        </a:rPr>
                        <a:t>Reduce the number of patients with OG cancer waiting more than 62 days from referral to curative treatment, by identifying and implementing quality improvement interventions to improve speed and efficiency of treatment planning and delivery</a:t>
                      </a:r>
                      <a:endParaRPr lang="en-GB" sz="900" b="1" i="0" noProof="0" dirty="0">
                        <a:solidFill>
                          <a:srgbClr val="FFFFFF"/>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4888"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GB"/>
                    </a:p>
                  </a:txBody>
                  <a:tcPr/>
                </a:tc>
                <a:tc>
                  <a:txBody>
                    <a:bodyPr/>
                    <a:lstStyle/>
                    <a:p>
                      <a:pPr algn="l" fontAlgn="base"/>
                      <a:r>
                        <a:rPr lang="en-GB" sz="900" b="1" i="0" u="none" strike="noStrike">
                          <a:solidFill>
                            <a:srgbClr val="FFFFFF"/>
                          </a:solidFill>
                          <a:effectLst/>
                          <a:latin typeface="Arial"/>
                        </a:rPr>
                        <a:t>Category:</a:t>
                      </a:r>
                      <a:endParaRPr lang="en-GB" sz="900" b="1" i="0">
                        <a:solidFill>
                          <a:srgbClr val="FFFFFF"/>
                        </a:solidFill>
                        <a:effectLst/>
                        <a:latin typeface="Arial"/>
                      </a:endParaRPr>
                    </a:p>
                  </a:txBody>
                  <a:tcPr>
                    <a:lnL w="12700" cap="flat" cmpd="sng" algn="ctr">
                      <a:solidFill>
                        <a:schemeClr val="tx1"/>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l" fontAlgn="base"/>
                      <a:r>
                        <a:rPr lang="en-GB" sz="900" b="1" i="0" u="none" strike="noStrike">
                          <a:solidFill>
                            <a:srgbClr val="000000"/>
                          </a:solidFill>
                          <a:effectLst/>
                          <a:latin typeface="Arial"/>
                        </a:rPr>
                        <a:t>4:</a:t>
                      </a:r>
                      <a:r>
                        <a:rPr lang="en-GB" sz="900" b="0" i="0" u="none" strike="noStrike">
                          <a:solidFill>
                            <a:srgbClr val="000000"/>
                          </a:solidFill>
                          <a:effectLst/>
                          <a:latin typeface="Arial"/>
                        </a:rPr>
                        <a:t> Programmes targeting nationwide improvement in established services (clinical audit/GIRFT asks)</a:t>
                      </a:r>
                    </a:p>
                    <a:p>
                      <a:pPr algn="l" fontAlgn="base"/>
                      <a:endParaRPr lang="en-GB" sz="900" b="0" i="0" u="none" strike="noStrike">
                        <a:solidFill>
                          <a:srgbClr val="000000"/>
                        </a:solidFill>
                        <a:effectLst/>
                        <a:latin typeface="Arial"/>
                      </a:endParaRPr>
                    </a:p>
                    <a:p>
                      <a:pPr marL="0" marR="0" lvl="0" indent="0" algn="l" defTabSz="633062" rtl="0" eaLnBrk="1" fontAlgn="base"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rPr>
                        <a:t>1: </a:t>
                      </a:r>
                      <a:r>
                        <a:rPr lang="en-GB" sz="900" b="0" i="0" u="none" strike="noStrike">
                          <a:solidFill>
                            <a:srgbClr val="000000"/>
                          </a:solidFill>
                          <a:effectLst/>
                          <a:latin typeface="+mn-lt"/>
                        </a:rPr>
                        <a:t>Locally driven programmes led by Cancer Alliances (SACT)</a:t>
                      </a:r>
                      <a:endParaRPr lang="en-GB" sz="900" b="1" i="0">
                        <a:solidFill>
                          <a:srgbClr val="FFFFFF"/>
                        </a:solidFill>
                        <a:effectLst/>
                        <a:latin typeface="+mn-lt"/>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387076"/>
                  </a:ext>
                </a:extLst>
              </a:tr>
              <a:tr h="360405">
                <a:tc vMerge="1">
                  <a:txBody>
                    <a:bodyPr/>
                    <a:lstStyle/>
                    <a:p>
                      <a:endParaRPr lang="en-GB"/>
                    </a:p>
                  </a:txBody>
                  <a:tcPr/>
                </a:tc>
                <a:tc gridSpan="4">
                  <a:txBody>
                    <a:bodyPr/>
                    <a:lstStyle/>
                    <a:p>
                      <a:pPr marL="0" lvl="0" indent="0" algn="l">
                        <a:buNone/>
                      </a:pPr>
                      <a:r>
                        <a:rPr lang="en-GB" sz="900" b="1" i="0" u="none">
                          <a:solidFill>
                            <a:schemeClr val="tx1"/>
                          </a:solidFill>
                          <a:effectLst/>
                          <a:latin typeface="Arial"/>
                        </a:rPr>
                        <a:t>2. </a:t>
                      </a:r>
                      <a:r>
                        <a:rPr lang="en-GB" sz="900" b="1" i="0" u="none">
                          <a:solidFill>
                            <a:schemeClr val="tx1"/>
                          </a:solidFill>
                          <a:effectLst/>
                          <a:latin typeface="+mn-lt"/>
                        </a:rPr>
                        <a:t>Complete a bi-annual evaluation of demand and capacity of SACT services </a:t>
                      </a:r>
                      <a:r>
                        <a:rPr lang="en-GB" sz="900" b="1" i="0" u="none" strike="noStrike">
                          <a:solidFill>
                            <a:schemeClr val="tx1"/>
                          </a:solidFill>
                          <a:effectLst/>
                          <a:latin typeface="Arial"/>
                        </a:rPr>
                        <a:t>- </a:t>
                      </a:r>
                      <a:r>
                        <a:rPr lang="en-GB" sz="900" b="0" i="0" u="none" strike="noStrike">
                          <a:solidFill>
                            <a:schemeClr val="tx1"/>
                          </a:solidFill>
                          <a:effectLst/>
                          <a:latin typeface="Arial"/>
                        </a:rPr>
                        <a:t>Bi-annually evaluate the demand and capacity of SACT services across the Alliance footprint and identify what factors may lead to delivery issues </a:t>
                      </a:r>
                      <a:endParaRPr lang="en-GB" sz="900" b="0" i="0" u="none">
                        <a:solidFill>
                          <a:schemeClr val="tx1"/>
                        </a:solidFill>
                        <a:effectLst/>
                        <a:latin typeface="Arial"/>
                      </a:endParaRPr>
                    </a:p>
                  </a:txBody>
                  <a:tcPr>
                    <a:lnL w="12700" cap="flat" cmpd="sng" algn="ctr">
                      <a:solidFill>
                        <a:schemeClr val="tx1"/>
                      </a:solidFill>
                      <a:prstDash val="solid"/>
                      <a:round/>
                      <a:headEnd type="none" w="med" len="med"/>
                      <a:tailEnd type="none" w="med" len="med"/>
                    </a:lnL>
                    <a:lnR w="14888"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6928778"/>
                  </a:ext>
                </a:extLst>
              </a:tr>
              <a:tr h="445891">
                <a:tc>
                  <a:txBody>
                    <a:bodyPr/>
                    <a:lstStyle/>
                    <a:p>
                      <a:pPr algn="l" fontAlgn="base"/>
                      <a:r>
                        <a:rPr lang="en-GB" sz="900" b="1" i="0">
                          <a:solidFill>
                            <a:srgbClr val="FFFFFF"/>
                          </a:solidFill>
                          <a:effectLst/>
                          <a:latin typeface="Arial"/>
                        </a:rPr>
                        <a:t>Rationale:</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0" lvl="0" indent="0" algn="l" fontAlgn="base">
                        <a:buFont typeface="Arial" panose="020B0604020202020204" pitchFamily="34" charset="0"/>
                        <a:buNone/>
                      </a:pPr>
                      <a:r>
                        <a:rPr lang="en-GB" sz="900" b="0" i="0" u="none" strike="noStrike">
                          <a:solidFill>
                            <a:schemeClr val="tx1"/>
                          </a:solidFill>
                          <a:effectLst/>
                          <a:latin typeface="Arial"/>
                        </a:rPr>
                        <a:t>1. Reducing unwarranted variation in cancer treatment is critical to meeting our LTP </a:t>
                      </a:r>
                      <a:r>
                        <a:rPr lang="en-GB" sz="900" b="0" i="0" u="none" strike="noStrike">
                          <a:solidFill>
                            <a:schemeClr val="tx1"/>
                          </a:solidFill>
                          <a:effectLst/>
                          <a:latin typeface="+mn-lt"/>
                        </a:rPr>
                        <a:t>ambition that by 2028, an extra 55,000 people each year will survive for five years or more following their cancer diagnosis. </a:t>
                      </a:r>
                      <a:r>
                        <a:rPr lang="en-GB" sz="900" b="0" i="0" u="none" strike="noStrike">
                          <a:solidFill>
                            <a:schemeClr val="tx1"/>
                          </a:solidFill>
                          <a:effectLst/>
                          <a:latin typeface="Arial"/>
                        </a:rPr>
                        <a:t>The purpose of this work is to implement priority recommendations from publications that NHSE commission to reduce variation in treatment and improve outcomes.</a:t>
                      </a:r>
                      <a:endParaRPr lang="en-GB" sz="900" b="0" i="0">
                        <a:solidFill>
                          <a:schemeClr val="tx1"/>
                        </a:solidFill>
                        <a:effectLst/>
                        <a:latin typeface="Arial"/>
                      </a:endParaRPr>
                    </a:p>
                    <a:p>
                      <a:pPr marL="0" lvl="0" indent="0" algn="l" fontAlgn="base">
                        <a:buFont typeface="Arial" panose="020B0604020202020204" pitchFamily="34" charset="0"/>
                        <a:buNone/>
                      </a:pPr>
                      <a:r>
                        <a:rPr lang="en-GB" sz="900" b="0" i="0" u="none" strike="noStrike">
                          <a:solidFill>
                            <a:schemeClr val="tx1"/>
                          </a:solidFill>
                          <a:effectLst/>
                          <a:latin typeface="Arial"/>
                        </a:rPr>
                        <a:t>2. SACT delivery remains a challenge across the country. A nominated clinical lead for SACT, identified from within the Cancer Alliance, to lead a bi-annual evaluation of demand and capacity across the footprint will enable Alliances to identify any challenges to delivery.</a:t>
                      </a:r>
                      <a:endParaRPr lang="en-GB" sz="900" b="0" i="0">
                        <a:solidFill>
                          <a:schemeClr val="tx1"/>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23235417"/>
                  </a:ext>
                </a:extLst>
              </a:tr>
              <a:tr h="665895">
                <a:tc>
                  <a:txBody>
                    <a:bodyPr/>
                    <a:lstStyle/>
                    <a:p>
                      <a:pPr algn="l" fontAlgn="base"/>
                      <a:r>
                        <a:rPr lang="en-GB" sz="900" b="1" i="0" u="none" strike="noStrike">
                          <a:solidFill>
                            <a:srgbClr val="FFFFFF"/>
                          </a:solidFill>
                          <a:effectLst/>
                          <a:latin typeface="Arial"/>
                        </a:rPr>
                        <a:t>Cancer Alliance role: </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0" lvl="0" indent="0" algn="l" fontAlgn="base">
                        <a:buFont typeface="Arial" panose="020B0604020202020204" pitchFamily="34" charset="0"/>
                        <a:buNone/>
                      </a:pPr>
                      <a:r>
                        <a:rPr lang="en-GB" sz="900" b="0" i="0" u="none" strike="noStrike">
                          <a:solidFill>
                            <a:schemeClr val="tx1"/>
                          </a:solidFill>
                          <a:effectLst/>
                          <a:latin typeface="Arial"/>
                        </a:rPr>
                        <a:t>1. Support local expert </a:t>
                      </a:r>
                      <a:r>
                        <a:rPr lang="en-GB" sz="900" b="0" i="0" u="none" strike="noStrike">
                          <a:solidFill>
                            <a:schemeClr val="tx1"/>
                          </a:solidFill>
                          <a:effectLst/>
                          <a:latin typeface="+mn-lt"/>
                        </a:rPr>
                        <a:t>reference groups/ local pathway boards/ clinical advisory group/ clinical reference groups to </a:t>
                      </a:r>
                      <a:r>
                        <a:rPr lang="en-GB" sz="900" b="0" i="0" u="none" strike="noStrike">
                          <a:solidFill>
                            <a:schemeClr val="tx1"/>
                          </a:solidFill>
                          <a:effectLst/>
                          <a:latin typeface="Arial"/>
                        </a:rPr>
                        <a:t>develop action plans to support the implementation of the seven national recommendations to reduce variation in treatment. Ensure there is sufficient project management and analytical support at an Alliance and/or trust level to analyse, understand and, where required, report data against the seven recommendations</a:t>
                      </a:r>
                      <a:endParaRPr lang="en-GB" sz="900" b="0" i="0">
                        <a:solidFill>
                          <a:schemeClr val="tx1"/>
                        </a:solidFill>
                        <a:effectLst/>
                        <a:latin typeface="Arial"/>
                      </a:endParaRPr>
                    </a:p>
                    <a:p>
                      <a:pPr marL="0" lvl="0" indent="0" algn="l" fontAlgn="base">
                        <a:buFont typeface="Arial" panose="020B0604020202020204" pitchFamily="34" charset="0"/>
                        <a:buNone/>
                      </a:pPr>
                      <a:r>
                        <a:rPr lang="en-GB" sz="900" b="0" i="0" u="none" strike="noStrike">
                          <a:solidFill>
                            <a:schemeClr val="tx1"/>
                          </a:solidFill>
                          <a:effectLst/>
                          <a:latin typeface="Arial"/>
                        </a:rPr>
                        <a:t>2. Ens</a:t>
                      </a:r>
                      <a:r>
                        <a:rPr lang="en-GB" sz="900" b="0" i="0" u="none" strike="noStrike" kern="1200">
                          <a:solidFill>
                            <a:schemeClr val="tx1"/>
                          </a:solidFill>
                          <a:effectLst/>
                          <a:latin typeface="+mn-lt"/>
                          <a:ea typeface="+mn-ea"/>
                          <a:cs typeface="+mn-cs"/>
                        </a:rPr>
                        <a:t>ure there is a nominated lead in Cancer Alliance responsible for overseeing and supporting demand and capacity of SACT across their footprint. Complete a bi-annual evaluation of demand and capacity of SACT services, escalating any issues to the ICB. Attend a bi-annual nationally led Alliance SACT Capacity meeting.</a:t>
                      </a:r>
                    </a:p>
                    <a:p>
                      <a:pPr marL="0" lvl="0" indent="0" algn="l" fontAlgn="base">
                        <a:buFont typeface="Arial" panose="020B0604020202020204" pitchFamily="34" charset="0"/>
                        <a:buNone/>
                      </a:pPr>
                      <a:r>
                        <a:rPr lang="en-GB" sz="900" b="0" i="0" u="none" strike="noStrike">
                          <a:solidFill>
                            <a:schemeClr val="tx1"/>
                          </a:solidFill>
                          <a:effectLst/>
                          <a:latin typeface="Arial"/>
                        </a:rPr>
                        <a:t>3. Alongside the core deliverables, many Cancer Alliances fund and support additional work focused on innovation or variation in treatment practice. In response to requests from Cancer Alliances, the national team will hold a showcase event in 24/25 aiming to highlight these initiatives, share good and innovative practice and potentially support identification of initiatives for future national rollout. Cancer Alliances are asked to contribute to coordinate contributions to this event.</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6045943"/>
                  </a:ext>
                </a:extLst>
              </a:tr>
              <a:tr h="376296">
                <a:tc>
                  <a:txBody>
                    <a:bodyPr/>
                    <a:lstStyle/>
                    <a:p>
                      <a:pPr algn="l" fontAlgn="base"/>
                      <a:r>
                        <a:rPr lang="en-GB" sz="900" b="1" i="0" u="none" strike="noStrike">
                          <a:solidFill>
                            <a:srgbClr val="FFFFFF"/>
                          </a:solidFill>
                          <a:effectLst/>
                          <a:latin typeface="Arial"/>
                        </a:rPr>
                        <a:t>Direction of travel:</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lvl="0" algn="l">
                        <a:lnSpc>
                          <a:spcPct val="100000"/>
                        </a:lnSpc>
                        <a:spcBef>
                          <a:spcPts val="0"/>
                        </a:spcBef>
                        <a:spcAft>
                          <a:spcPts val="0"/>
                        </a:spcAft>
                        <a:buNone/>
                      </a:pPr>
                      <a:r>
                        <a:rPr lang="en-GB" sz="900" b="0" i="0" u="none" strike="noStrike" noProof="0">
                          <a:solidFill>
                            <a:srgbClr val="000000"/>
                          </a:solidFill>
                          <a:effectLst/>
                          <a:latin typeface="Arial"/>
                        </a:rPr>
                        <a:t>The National team will consider BAU achieved when a recommendation’s relevant target has been met for two consecutive reporting quarters. At this point, it will be assumed that activity will continue at a local level, and it is no longer mandatory for Alliances to report nationally in this area. If Alliances wish to continue to report on local work via the quarterly assurance process, they are welcome to.</a:t>
                      </a:r>
                      <a:endParaRPr lang="en-US" sz="900" i="0" noProof="0"/>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2316414"/>
                  </a:ext>
                </a:extLst>
              </a:tr>
              <a:tr h="376296">
                <a:tc>
                  <a:txBody>
                    <a:bodyPr/>
                    <a:lstStyle/>
                    <a:p>
                      <a:pPr algn="l" fontAlgn="base"/>
                      <a:r>
                        <a:rPr lang="en-GB" sz="900" b="1" i="0">
                          <a:solidFill>
                            <a:srgbClr val="FFFFFF"/>
                          </a:solidFill>
                          <a:effectLst/>
                          <a:latin typeface="Arial"/>
                        </a:rPr>
                        <a:t>Health </a:t>
                      </a:r>
                    </a:p>
                    <a:p>
                      <a:pPr algn="l" fontAlgn="base"/>
                      <a:r>
                        <a:rPr lang="en-GB" sz="900" b="1" i="0">
                          <a:solidFill>
                            <a:srgbClr val="FFFFFF"/>
                          </a:solidFill>
                          <a:effectLst/>
                          <a:latin typeface="Arial"/>
                        </a:rPr>
                        <a:t>Inequalities:</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algn="l" fontAlgn="base"/>
                      <a:r>
                        <a:rPr lang="en-GB" sz="900" b="0" i="0" u="none" strike="noStrike">
                          <a:solidFill>
                            <a:srgbClr val="000000"/>
                          </a:solidFill>
                          <a:effectLst/>
                          <a:latin typeface="Arial"/>
                        </a:rPr>
                        <a:t>Deliverables specifically target inequities in access to the best treatment, as identified by the clinical audits. In implementing the recommendations, Alliances should work with providers to ensure that the recommendations are implemented equitably across different groups or areas across the Alliance footprint.</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0041213"/>
                  </a:ext>
                </a:extLst>
              </a:tr>
              <a:tr h="799629">
                <a:tc>
                  <a:txBody>
                    <a:bodyPr/>
                    <a:lstStyle/>
                    <a:p>
                      <a:pPr algn="l" fontAlgn="base"/>
                      <a:r>
                        <a:rPr lang="en-GB" sz="900" b="1" i="0" u="none" strike="noStrike">
                          <a:solidFill>
                            <a:srgbClr val="FFFFFF"/>
                          </a:solidFill>
                          <a:effectLst/>
                          <a:latin typeface="Arial"/>
                        </a:rPr>
                        <a:t>Success </a:t>
                      </a:r>
                    </a:p>
                    <a:p>
                      <a:pPr algn="l" fontAlgn="base"/>
                      <a:r>
                        <a:rPr lang="en-GB" sz="900" b="1" i="0" u="none" strike="noStrike">
                          <a:solidFill>
                            <a:srgbClr val="FFFFFF"/>
                          </a:solidFill>
                          <a:effectLst/>
                          <a:latin typeface="Arial"/>
                        </a:rPr>
                        <a:t>measures:</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171450" lvl="0" indent="-171450" algn="l" fontAlgn="base">
                        <a:buClr>
                          <a:srgbClr val="000000"/>
                        </a:buClr>
                        <a:buFont typeface="Arial,Sans-Serif" panose="020B0604020202020204" pitchFamily="34" charset="0"/>
                        <a:buChar char="•"/>
                      </a:pPr>
                      <a:r>
                        <a:rPr lang="en-GB" sz="900" b="1" i="0" u="none" strike="noStrike" noProof="0">
                          <a:solidFill>
                            <a:srgbClr val="000000"/>
                          </a:solidFill>
                          <a:effectLst/>
                          <a:latin typeface="Arial"/>
                        </a:rPr>
                        <a:t>x3 lung metrics (different for each Cancer Alliance) - available</a:t>
                      </a:r>
                      <a:r>
                        <a:rPr lang="en-GB" sz="900" b="1" i="0" u="none" strike="noStrike" noProof="0">
                          <a:solidFill>
                            <a:schemeClr val="tx2"/>
                          </a:solidFill>
                          <a:effectLst/>
                          <a:latin typeface="Arial"/>
                        </a:rPr>
                        <a:t> </a:t>
                      </a:r>
                      <a:r>
                        <a:rPr lang="en-GB" sz="900" b="1" i="0" u="none" strike="noStrike" noProof="0">
                          <a:solidFill>
                            <a:schemeClr val="tx2"/>
                          </a:solidFill>
                          <a:effectLst/>
                          <a:latin typeface="Arial"/>
                          <a:hlinkClick r:id="rId4">
                            <a:extLst>
                              <a:ext uri="{A12FA001-AC4F-418D-AE19-62706E023703}">
                                <ahyp:hlinkClr xmlns:ahyp="http://schemas.microsoft.com/office/drawing/2018/hyperlinkcolor" val="tx"/>
                              </a:ext>
                            </a:extLst>
                          </a:hlinkClick>
                        </a:rPr>
                        <a:t>here</a:t>
                      </a:r>
                      <a:r>
                        <a:rPr lang="en-GB" sz="900" b="1" i="0" u="none" strike="noStrike" noProof="0">
                          <a:solidFill>
                            <a:schemeClr val="tx2"/>
                          </a:solidFill>
                          <a:effectLst/>
                          <a:latin typeface="Arial"/>
                        </a:rPr>
                        <a:t> </a:t>
                      </a:r>
                      <a:r>
                        <a:rPr lang="en-GB" sz="900" b="1" i="0" u="none" strike="noStrike" noProof="0">
                          <a:solidFill>
                            <a:schemeClr val="tx1"/>
                          </a:solidFill>
                          <a:effectLst/>
                          <a:latin typeface="Arial"/>
                        </a:rPr>
                        <a:t>- against agreed trajectory</a:t>
                      </a:r>
                      <a:endParaRPr lang="en-GB" sz="900" b="0" i="0" u="none" strike="noStrike" noProof="0">
                        <a:solidFill>
                          <a:srgbClr val="231F20"/>
                        </a:solidFill>
                        <a:effectLst/>
                        <a:latin typeface="Arial"/>
                      </a:endParaRPr>
                    </a:p>
                    <a:p>
                      <a:pPr marL="171450" lvl="0" indent="-171450" algn="l">
                        <a:buClr>
                          <a:srgbClr val="000000"/>
                        </a:buClr>
                        <a:buFont typeface="Arial,Sans-Serif" panose="020B0604020202020204" pitchFamily="34" charset="0"/>
                        <a:buChar char="•"/>
                      </a:pPr>
                      <a:r>
                        <a:rPr lang="en-GB" sz="900" b="0" i="0" u="none" strike="noStrike" noProof="0">
                          <a:solidFill>
                            <a:srgbClr val="000000"/>
                          </a:solidFill>
                          <a:effectLst/>
                          <a:latin typeface="Arial"/>
                        </a:rPr>
                        <a:t>Number of men with high/risk locally advanced prostate cancer not undergoing radical treatment within 12 months of </a:t>
                      </a:r>
                      <a:r>
                        <a:rPr lang="en-GB" sz="900" b="0" i="0" u="none" strike="noStrike" noProof="0">
                          <a:solidFill>
                            <a:schemeClr val="tx1"/>
                          </a:solidFill>
                          <a:effectLst/>
                          <a:latin typeface="Arial"/>
                        </a:rPr>
                        <a:t>diagnosis </a:t>
                      </a:r>
                      <a:r>
                        <a:rPr lang="en-GB" sz="900" b="1" i="0" u="none" strike="noStrike" noProof="0">
                          <a:solidFill>
                            <a:schemeClr val="tx1"/>
                          </a:solidFill>
                          <a:effectLst/>
                          <a:latin typeface="Arial"/>
                        </a:rPr>
                        <a:t>against agreed trajectory</a:t>
                      </a:r>
                      <a:r>
                        <a:rPr lang="en-GB" sz="900" b="0" i="0" u="none" strike="noStrike" noProof="0">
                          <a:solidFill>
                            <a:schemeClr val="tx1"/>
                          </a:solidFill>
                          <a:effectLst/>
                          <a:latin typeface="Arial"/>
                        </a:rPr>
                        <a:t> (</a:t>
                      </a:r>
                      <a:r>
                        <a:rPr lang="en-GB" sz="900" b="1" i="0" u="none" strike="noStrike" noProof="0">
                          <a:solidFill>
                            <a:schemeClr val="tx1"/>
                          </a:solidFill>
                          <a:effectLst/>
                          <a:latin typeface="Arial"/>
                        </a:rPr>
                        <a:t>TBC, plans for data to be provided nationally by NDRS)</a:t>
                      </a:r>
                      <a:r>
                        <a:rPr lang="en-GB" sz="900" b="0" i="0" u="none" strike="noStrike" noProof="0">
                          <a:solidFill>
                            <a:schemeClr val="tx1"/>
                          </a:solidFill>
                          <a:effectLst/>
                          <a:latin typeface="Arial"/>
                        </a:rPr>
                        <a:t> </a:t>
                      </a:r>
                      <a:endParaRPr lang="en-GB" sz="900" b="0" i="0" u="none" strike="noStrike" noProof="0">
                        <a:solidFill>
                          <a:srgbClr val="231F20"/>
                        </a:solidFill>
                        <a:effectLst/>
                        <a:latin typeface="Arial"/>
                      </a:endParaRPr>
                    </a:p>
                    <a:p>
                      <a:pPr marL="171450" lvl="0" indent="-171450" algn="l">
                        <a:buClr>
                          <a:srgbClr val="000000"/>
                        </a:buClr>
                        <a:buFont typeface="Arial,Sans-Serif" panose="020B0604020202020204" pitchFamily="34" charset="0"/>
                        <a:buChar char="•"/>
                      </a:pPr>
                      <a:r>
                        <a:rPr lang="en-GB" sz="900" b="0" i="0" u="none" strike="noStrike" noProof="0">
                          <a:solidFill>
                            <a:srgbClr val="000000"/>
                          </a:solidFill>
                          <a:effectLst/>
                          <a:latin typeface="Arial"/>
                        </a:rPr>
                        <a:t>Number of re-operations in women after breast conserving surgery (available via</a:t>
                      </a:r>
                      <a:r>
                        <a:rPr lang="en-GB" sz="900" b="0" i="0" u="none" strike="noStrike" noProof="0">
                          <a:solidFill>
                            <a:schemeClr val="tx2"/>
                          </a:solidFill>
                          <a:effectLst/>
                          <a:latin typeface="Arial"/>
                        </a:rPr>
                        <a:t> </a:t>
                      </a:r>
                      <a:r>
                        <a:rPr lang="en-GB" sz="900" b="0" i="0" u="none" strike="noStrike" noProof="0">
                          <a:solidFill>
                            <a:schemeClr val="tx2"/>
                          </a:solidFill>
                          <a:effectLst/>
                          <a:latin typeface="Arial"/>
                          <a:hlinkClick r:id="rId5">
                            <a:extLst>
                              <a:ext uri="{A12FA001-AC4F-418D-AE19-62706E023703}">
                                <ahyp:hlinkClr xmlns:ahyp="http://schemas.microsoft.com/office/drawing/2018/hyperlinkcolor" val="tx"/>
                              </a:ext>
                            </a:extLst>
                          </a:hlinkClick>
                        </a:rPr>
                        <a:t>Model Hospita</a:t>
                      </a:r>
                      <a:r>
                        <a:rPr lang="en-GB" sz="900" b="0" i="0" u="sng" strike="noStrike" noProof="0">
                          <a:solidFill>
                            <a:schemeClr val="tx2"/>
                          </a:solidFill>
                          <a:effectLst/>
                          <a:latin typeface="Arial"/>
                        </a:rPr>
                        <a:t>l</a:t>
                      </a:r>
                      <a:r>
                        <a:rPr lang="en-GB" sz="900" b="0" i="0" u="none" strike="noStrike" noProof="0">
                          <a:solidFill>
                            <a:srgbClr val="000000"/>
                          </a:solidFill>
                          <a:effectLst/>
                          <a:latin typeface="Arial"/>
                        </a:rPr>
                        <a:t>) </a:t>
                      </a:r>
                      <a:r>
                        <a:rPr lang="en-GB" sz="900" b="1" i="0" u="none" strike="noStrike" noProof="0">
                          <a:solidFill>
                            <a:schemeClr val="tx1"/>
                          </a:solidFill>
                          <a:effectLst/>
                          <a:latin typeface="Arial"/>
                        </a:rPr>
                        <a:t>against agreed trajectory</a:t>
                      </a:r>
                      <a:endParaRPr lang="en-GB"/>
                    </a:p>
                    <a:p>
                      <a:pPr marL="171450" lvl="0" indent="-171450" algn="l" fontAlgn="base">
                        <a:buFont typeface="Arial" panose="020B0604020202020204" pitchFamily="34" charset="0"/>
                        <a:buChar char="•"/>
                      </a:pPr>
                      <a:r>
                        <a:rPr lang="en-GB" sz="900" b="0" i="0">
                          <a:solidFill>
                            <a:schemeClr val="tx1"/>
                          </a:solidFill>
                          <a:effectLst/>
                          <a:latin typeface="Arial"/>
                        </a:rPr>
                        <a:t>Number of stage III colon cancer patients not receiving adjuvant chemotherapy following major resection (</a:t>
                      </a:r>
                      <a:r>
                        <a:rPr lang="en-GB" sz="900" b="1" i="0" kern="1200">
                          <a:solidFill>
                            <a:schemeClr val="tx1"/>
                          </a:solidFill>
                          <a:effectLst/>
                          <a:latin typeface="Arial"/>
                          <a:ea typeface="+mn-ea"/>
                          <a:cs typeface="+mn-cs"/>
                        </a:rPr>
                        <a:t>TBC, plans for data to be provided nationally by NDRS) </a:t>
                      </a:r>
                    </a:p>
                    <a:p>
                      <a:pPr marL="171450" lvl="0" indent="-171450" algn="l" fontAlgn="base">
                        <a:buFont typeface="Arial" panose="020B0604020202020204" pitchFamily="34" charset="0"/>
                        <a:buChar char="•"/>
                      </a:pPr>
                      <a:r>
                        <a:rPr lang="en-GB" sz="900" b="0" i="0">
                          <a:solidFill>
                            <a:schemeClr val="tx1"/>
                          </a:solidFill>
                          <a:effectLst/>
                          <a:latin typeface="Arial"/>
                        </a:rPr>
                        <a:t>Median days OG patients wait from referral to curative treatment (data to be provided by the National Team via CWT data)</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2909634"/>
                  </a:ext>
                </a:extLst>
              </a:tr>
              <a:tr h="235185">
                <a:tc>
                  <a:txBody>
                    <a:bodyPr/>
                    <a:lstStyle/>
                    <a:p>
                      <a:pPr algn="l" fontAlgn="base"/>
                      <a:r>
                        <a:rPr lang="en-GB" sz="900" b="1" i="0">
                          <a:solidFill>
                            <a:srgbClr val="FFFFFF"/>
                          </a:solidFill>
                          <a:effectLst/>
                          <a:latin typeface="Arial"/>
                        </a:rPr>
                        <a:t>Use of funds: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4">
                  <a:txBody>
                    <a:bodyPr/>
                    <a:lstStyle/>
                    <a:p>
                      <a:pPr marL="0" lvl="0" indent="0" algn="l" fontAlgn="base">
                        <a:buNone/>
                      </a:pPr>
                      <a:r>
                        <a:rPr lang="en-GB" sz="900" b="0" i="0" u="none" strike="noStrike">
                          <a:solidFill>
                            <a:srgbClr val="000000"/>
                          </a:solidFill>
                          <a:effectLst/>
                          <a:latin typeface="Arial"/>
                        </a:rPr>
                        <a:t>Place-based funding to be used for project management and analytical resource, small pilots/initiatives, and bringing in specific clinical leadership where required</a:t>
                      </a:r>
                      <a:endParaRPr lang="en-GB" sz="9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4398345"/>
                  </a:ext>
                </a:extLst>
              </a:tr>
              <a:tr h="195851">
                <a:tc gridSpan="2">
                  <a:txBody>
                    <a:bodyPr/>
                    <a:lstStyle/>
                    <a:p>
                      <a:pPr algn="l" fontAlgn="base"/>
                      <a:r>
                        <a:rPr lang="en-GB" sz="900" b="1" i="0">
                          <a:solidFill>
                            <a:srgbClr val="FFFFFF"/>
                          </a:solidFill>
                          <a:effectLst/>
                          <a:latin typeface="Arial"/>
                        </a:rPr>
                        <a:t>Relevant guidance</a:t>
                      </a:r>
                      <a:endParaRPr lang="en-GB"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gridSpan="3">
                  <a:txBody>
                    <a:bodyPr/>
                    <a:lstStyle/>
                    <a:p>
                      <a:pPr algn="l" fontAlgn="base"/>
                      <a:r>
                        <a:rPr lang="en-GB" sz="900" b="1" i="0">
                          <a:solidFill>
                            <a:srgbClr val="FFFFFF"/>
                          </a:solidFill>
                          <a:effectLst/>
                          <a:latin typeface="Arial"/>
                        </a:rPr>
                        <a:t>Ongoing monitoring and support</a:t>
                      </a:r>
                      <a:endParaRPr lang="en-GB"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6705131"/>
                  </a:ext>
                </a:extLst>
              </a:tr>
              <a:tr h="587554">
                <a:tc gridSpan="2">
                  <a:txBody>
                    <a:bodyPr/>
                    <a:lstStyle/>
                    <a:p>
                      <a:pPr marL="342900" lvl="0" indent="-342900" algn="l" fontAlgn="auto">
                        <a:buFont typeface="Arial" panose="020B0604020202020204" pitchFamily="34" charset="0"/>
                        <a:buChar char="•"/>
                      </a:pPr>
                      <a:r>
                        <a:rPr lang="en-GB" sz="800" b="0" i="0" u="sng" strike="noStrike">
                          <a:solidFill>
                            <a:srgbClr val="0072C6"/>
                          </a:solidFill>
                          <a:effectLst/>
                          <a:latin typeface="Arial"/>
                          <a:hlinkClick r:id="rId6"/>
                        </a:rPr>
                        <a:t>Treatment Variation workspace on Futures</a:t>
                      </a:r>
                      <a:r>
                        <a:rPr lang="en-GB" sz="800" b="0" i="0">
                          <a:solidFill>
                            <a:srgbClr val="000000"/>
                          </a:solidFill>
                          <a:effectLst/>
                          <a:latin typeface="Arial"/>
                        </a:rPr>
                        <a:t>, with past meeting documents </a:t>
                      </a:r>
                      <a:r>
                        <a:rPr lang="en-GB" sz="800" b="0" i="0" u="sng" strike="noStrike">
                          <a:solidFill>
                            <a:srgbClr val="0072C6"/>
                          </a:solidFill>
                          <a:effectLst/>
                          <a:latin typeface="Arial"/>
                          <a:hlinkClick r:id="rId7"/>
                        </a:rPr>
                        <a:t>Lung GIRFT cancer report</a:t>
                      </a:r>
                      <a:r>
                        <a:rPr lang="en-GB" sz="800" b="0" i="0">
                          <a:solidFill>
                            <a:srgbClr val="000000"/>
                          </a:solidFill>
                          <a:effectLst/>
                          <a:latin typeface="Arial"/>
                        </a:rPr>
                        <a:t> and </a:t>
                      </a:r>
                      <a:r>
                        <a:rPr lang="en-GB" sz="800" b="0" i="0" u="sng" strike="noStrike">
                          <a:solidFill>
                            <a:srgbClr val="0072C6"/>
                          </a:solidFill>
                          <a:effectLst/>
                          <a:latin typeface="Arial"/>
                          <a:hlinkClick r:id="rId8"/>
                        </a:rPr>
                        <a:t>National Lung Cancer Audit</a:t>
                      </a:r>
                      <a:endParaRPr lang="en-GB" sz="800" b="0" i="0">
                        <a:solidFill>
                          <a:srgbClr val="000000"/>
                        </a:solidFill>
                        <a:effectLst/>
                        <a:latin typeface="Arial"/>
                      </a:endParaRPr>
                    </a:p>
                    <a:p>
                      <a:pPr marL="342900" lvl="0" indent="-342900" algn="l" fontAlgn="base">
                        <a:buFont typeface="Arial" panose="020B0604020202020204" pitchFamily="34" charset="0"/>
                        <a:buChar char="•"/>
                      </a:pPr>
                      <a:r>
                        <a:rPr lang="en-GB" sz="800" b="0" i="0">
                          <a:solidFill>
                            <a:srgbClr val="000000"/>
                          </a:solidFill>
                          <a:effectLst/>
                          <a:latin typeface="Arial"/>
                        </a:rPr>
                        <a:t>National Audits; </a:t>
                      </a:r>
                      <a:r>
                        <a:rPr lang="en-GB" sz="800" b="0" i="0" u="sng" strike="noStrike">
                          <a:solidFill>
                            <a:srgbClr val="0072C6"/>
                          </a:solidFill>
                          <a:effectLst/>
                          <a:latin typeface="Arial"/>
                          <a:hlinkClick r:id="rId9"/>
                        </a:rPr>
                        <a:t>Bowel</a:t>
                      </a:r>
                      <a:r>
                        <a:rPr lang="en-GB" sz="800" b="0" i="0">
                          <a:solidFill>
                            <a:srgbClr val="000000"/>
                          </a:solidFill>
                          <a:effectLst/>
                          <a:latin typeface="Arial"/>
                        </a:rPr>
                        <a:t>, </a:t>
                      </a:r>
                      <a:r>
                        <a:rPr lang="en-GB" sz="800" b="0" i="0" u="sng" strike="noStrike">
                          <a:solidFill>
                            <a:srgbClr val="0072C6"/>
                          </a:solidFill>
                          <a:effectLst/>
                          <a:latin typeface="Arial"/>
                          <a:hlinkClick r:id="rId10"/>
                        </a:rPr>
                        <a:t>Prostate</a:t>
                      </a:r>
                      <a:r>
                        <a:rPr lang="en-GB" sz="800" b="0" i="0">
                          <a:solidFill>
                            <a:srgbClr val="000000"/>
                          </a:solidFill>
                          <a:effectLst/>
                          <a:latin typeface="Arial"/>
                        </a:rPr>
                        <a:t>, </a:t>
                      </a:r>
                      <a:r>
                        <a:rPr lang="en-GB" sz="800" b="0" i="0" u="sng" strike="noStrike">
                          <a:solidFill>
                            <a:srgbClr val="0072C6"/>
                          </a:solidFill>
                          <a:effectLst/>
                          <a:latin typeface="Arial"/>
                          <a:hlinkClick r:id="rId11"/>
                        </a:rPr>
                        <a:t>Breast</a:t>
                      </a:r>
                      <a:r>
                        <a:rPr lang="en-GB" sz="800" b="0" i="0">
                          <a:solidFill>
                            <a:srgbClr val="000000"/>
                          </a:solidFill>
                          <a:effectLst/>
                          <a:latin typeface="Arial"/>
                        </a:rPr>
                        <a:t>.</a:t>
                      </a:r>
                    </a:p>
                    <a:p>
                      <a:pPr marL="342900" lvl="0" indent="-342900" algn="l" fontAlgn="base">
                        <a:buFont typeface="Arial" panose="020B0604020202020204" pitchFamily="34" charset="0"/>
                        <a:buChar char="•"/>
                      </a:pPr>
                      <a:r>
                        <a:rPr lang="en-GB" sz="800" b="0" i="0" u="sng" strike="noStrike">
                          <a:solidFill>
                            <a:srgbClr val="0072C6"/>
                          </a:solidFill>
                          <a:effectLst/>
                          <a:latin typeface="Arial"/>
                          <a:hlinkClick r:id="rId12"/>
                        </a:rPr>
                        <a:t>Breast Surgery GIRFT report</a:t>
                      </a:r>
                      <a:endParaRPr lang="en-GB" sz="800" b="0" i="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tc hMerge="1">
                  <a:txBody>
                    <a:bodyPr/>
                    <a:lstStyle/>
                    <a:p>
                      <a:endParaRPr lang="en-GB"/>
                    </a:p>
                  </a:txBody>
                  <a:tcPr/>
                </a:tc>
                <a:tc gridSpan="3">
                  <a:txBody>
                    <a:bodyPr/>
                    <a:lstStyle/>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Existing Treatment Variation Quarterly Working Group for discussing challenges, solutions and updates (for Treatment Variation leads)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1:1 meetings as required to work through specific issues/challenges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National workshops led by National Clinical Leads to discuss the context to recommendations and potential solutions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Alliance share &amp; learn event to share treatment best practice initiatives/pilots</a:t>
                      </a:r>
                      <a:endParaRPr lang="en-GB" sz="800" b="0" i="0" dirty="0">
                        <a:solidFill>
                          <a:srgbClr val="000000"/>
                        </a:solidFill>
                        <a:effectLst/>
                        <a:latin typeface="Arial"/>
                      </a:endParaRPr>
                    </a:p>
                    <a:p>
                      <a:pPr marL="342900" lvl="0" indent="-342900" algn="l" fontAlgn="base">
                        <a:buFont typeface="Arial" panose="020B0604020202020204" pitchFamily="34" charset="0"/>
                        <a:buChar char="•"/>
                      </a:pPr>
                      <a:r>
                        <a:rPr lang="en-GB" sz="800" b="0" i="0" u="none" strike="noStrike" dirty="0">
                          <a:solidFill>
                            <a:srgbClr val="000000"/>
                          </a:solidFill>
                          <a:effectLst/>
                          <a:latin typeface="Arial"/>
                        </a:rPr>
                        <a:t>Bi-annual, nationally led, Alliance SACT capacity meeting.</a:t>
                      </a:r>
                      <a:endParaRPr lang="en-GB" sz="800" b="0" i="0" dirty="0">
                        <a:solidFill>
                          <a:srgbClr val="000000"/>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84740725"/>
                  </a:ext>
                </a:extLst>
              </a:tr>
            </a:tbl>
          </a:graphicData>
        </a:graphic>
      </p:graphicFrame>
    </p:spTree>
    <p:extLst>
      <p:ext uri="{BB962C8B-B14F-4D97-AF65-F5344CB8AC3E}">
        <p14:creationId xmlns:p14="http://schemas.microsoft.com/office/powerpoint/2010/main" val="77571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5293a702fd_0_56"/>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Measuring </a:t>
            </a:r>
            <a:r>
              <a:rPr lang="en-US" err="1"/>
              <a:t>cfDNA</a:t>
            </a:r>
            <a:r>
              <a:rPr lang="en-US"/>
              <a:t> in the blood</a:t>
            </a:r>
            <a:endParaRPr/>
          </a:p>
        </p:txBody>
      </p:sp>
      <p:sp>
        <p:nvSpPr>
          <p:cNvPr id="205" name="Google Shape;205;g25293a702fd_0_56"/>
          <p:cNvSpPr txBox="1"/>
          <p:nvPr/>
        </p:nvSpPr>
        <p:spPr>
          <a:xfrm>
            <a:off x="283477" y="6392103"/>
            <a:ext cx="5850600" cy="376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900" b="0" i="0" u="none" strike="noStrike" kern="1200" cap="none" spc="0" normalizeH="0" baseline="0" noProof="0">
                <a:ln>
                  <a:noFill/>
                </a:ln>
                <a:solidFill>
                  <a:srgbClr val="768692"/>
                </a:solidFill>
                <a:effectLst/>
                <a:uLnTx/>
                <a:uFillTx/>
                <a:latin typeface="Arial" panose="020B0604020202020204"/>
                <a:ea typeface="+mn-ea"/>
                <a:cs typeface="+mn-cs"/>
              </a:rPr>
              <a:t>Image a</a:t>
            </a:r>
            <a:r>
              <a:rPr kumimoji="0" lang="en-US" sz="900" b="0" i="0" u="none" strike="noStrike" kern="1200" cap="none" spc="0" normalizeH="0" baseline="0" noProof="0">
                <a:ln>
                  <a:noFill/>
                </a:ln>
                <a:solidFill>
                  <a:srgbClr val="768692"/>
                </a:solidFill>
                <a:effectLst/>
                <a:uLnTx/>
                <a:uFillTx/>
                <a:latin typeface="Arial"/>
                <a:ea typeface="Arial"/>
                <a:cs typeface="Arial"/>
                <a:sym typeface="Arial"/>
              </a:rPr>
              <a:t>dapted from image by </a:t>
            </a:r>
            <a:r>
              <a:rPr kumimoji="0" lang="en-US" sz="900" b="0" i="0" u="none" strike="noStrike" kern="1200" cap="none" spc="0" normalizeH="0" baseline="0" noProof="0" err="1">
                <a:ln>
                  <a:noFill/>
                </a:ln>
                <a:solidFill>
                  <a:srgbClr val="768692"/>
                </a:solidFill>
                <a:effectLst/>
                <a:uLnTx/>
                <a:uFillTx/>
                <a:latin typeface="Arial"/>
                <a:ea typeface="Arial"/>
                <a:cs typeface="Arial"/>
                <a:sym typeface="Arial"/>
              </a:rPr>
              <a:t>brgfx</a:t>
            </a:r>
            <a:r>
              <a:rPr kumimoji="0" lang="en-US" sz="900" b="0" i="0" u="none" strike="noStrike" kern="1200" cap="none" spc="0" normalizeH="0" baseline="0" noProof="0">
                <a:ln>
                  <a:noFill/>
                </a:ln>
                <a:solidFill>
                  <a:srgbClr val="768692"/>
                </a:solidFill>
                <a:effectLst/>
                <a:uLnTx/>
                <a:uFillTx/>
                <a:latin typeface="Arial"/>
                <a:ea typeface="Arial"/>
                <a:cs typeface="Arial"/>
                <a:sym typeface="Arial"/>
              </a:rPr>
              <a:t> on </a:t>
            </a:r>
            <a:r>
              <a:rPr kumimoji="0" lang="en-US" sz="900" b="0" i="0" u="none" strike="noStrike" kern="1200" cap="none" spc="0" normalizeH="0" baseline="0" noProof="0" err="1">
                <a:ln>
                  <a:noFill/>
                </a:ln>
                <a:solidFill>
                  <a:srgbClr val="768692"/>
                </a:solidFill>
                <a:effectLst/>
                <a:uLnTx/>
                <a:uFillTx/>
                <a:latin typeface="Arial"/>
                <a:ea typeface="Arial"/>
                <a:cs typeface="Arial"/>
                <a:sym typeface="Arial"/>
              </a:rPr>
              <a:t>Freepik</a:t>
            </a:r>
            <a:r>
              <a:rPr kumimoji="0" lang="en-US" sz="900" b="0" i="0" u="none" strike="noStrike" kern="1200" cap="none" spc="0" normalizeH="0" baseline="0" noProof="0">
                <a:ln>
                  <a:noFill/>
                </a:ln>
                <a:solidFill>
                  <a:srgbClr val="768692"/>
                </a:solidFill>
                <a:effectLst/>
                <a:uLnTx/>
                <a:uFillTx/>
                <a:latin typeface="Arial" panose="020B0604020202020204"/>
                <a:ea typeface="+mn-ea"/>
                <a:cs typeface="+mn-cs"/>
              </a:rPr>
              <a:t>. Galleri is a registered trademark of GRAIL, LLC.</a:t>
            </a:r>
            <a:endParaRPr kumimoji="0" sz="900" b="0" i="0" u="none" strike="noStrike" kern="1200" cap="none" spc="0" normalizeH="0" baseline="0" noProof="0">
              <a:ln>
                <a:noFill/>
              </a:ln>
              <a:solidFill>
                <a:srgbClr val="768692"/>
              </a:solidFill>
              <a:effectLst/>
              <a:uLnTx/>
              <a:uFillTx/>
              <a:latin typeface="Arial" panose="020B0604020202020204"/>
              <a:ea typeface="+mn-ea"/>
              <a:cs typeface="+mn-cs"/>
            </a:endParaRPr>
          </a:p>
        </p:txBody>
      </p:sp>
      <p:sp>
        <p:nvSpPr>
          <p:cNvPr id="206" name="Google Shape;206;g25293a702fd_0_56"/>
          <p:cNvSpPr txBox="1"/>
          <p:nvPr/>
        </p:nvSpPr>
        <p:spPr>
          <a:xfrm>
            <a:off x="7780625" y="2390013"/>
            <a:ext cx="3877200" cy="2939100"/>
          </a:xfrm>
          <a:prstGeom prst="rect">
            <a:avLst/>
          </a:prstGeom>
          <a:solidFill>
            <a:schemeClr val="accent3"/>
          </a:solidFill>
          <a:ln w="9525" cap="flat" cmpd="sng">
            <a:solidFill>
              <a:srgbClr val="222222">
                <a:alpha val="0"/>
              </a:srgbClr>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sz="1800" b="1" i="0" u="none" strike="noStrike" kern="1200" cap="none" spc="0" normalizeH="0" baseline="30000" noProof="0">
              <a:ln>
                <a:noFill/>
              </a:ln>
              <a:solidFill>
                <a:srgbClr val="768692"/>
              </a:solidFill>
              <a:effectLst/>
              <a:uLnTx/>
              <a:uFillTx/>
              <a:latin typeface="Arial" panose="020B0604020202020204"/>
              <a:ea typeface="+mn-ea"/>
              <a:cs typeface="+mn-cs"/>
            </a:endParaRPr>
          </a:p>
        </p:txBody>
      </p:sp>
      <p:sp>
        <p:nvSpPr>
          <p:cNvPr id="207" name="Google Shape;207;g25293a702fd_0_56"/>
          <p:cNvSpPr txBox="1"/>
          <p:nvPr/>
        </p:nvSpPr>
        <p:spPr>
          <a:xfrm>
            <a:off x="7780625" y="2454263"/>
            <a:ext cx="3733800" cy="2801400"/>
          </a:xfrm>
          <a:prstGeom prst="rect">
            <a:avLst/>
          </a:prstGeom>
          <a:noFill/>
          <a:ln>
            <a:noFill/>
          </a:ln>
        </p:spPr>
        <p:txBody>
          <a:bodyPr spcFirstLastPara="1" wrap="square" lIns="91425" tIns="91425" rIns="91425" bIns="91425" anchor="t" anchorCtr="0">
            <a:spAutoFit/>
          </a:bodyPr>
          <a:lstStyle/>
          <a:p>
            <a:pPr marL="457200" marR="0" lvl="0" indent="-336550" algn="l" defTabSz="914400" rtl="0" eaLnBrk="1" fontAlgn="auto" latinLnBrk="0" hangingPunct="1">
              <a:lnSpc>
                <a:spcPct val="100000"/>
              </a:lnSpc>
              <a:spcBef>
                <a:spcPts val="0"/>
              </a:spcBef>
              <a:spcAft>
                <a:spcPts val="0"/>
              </a:spcAft>
              <a:buClrTx/>
              <a:buSzPts val="1700"/>
              <a:buFontTx/>
              <a:buChar char="●"/>
              <a:tabLst/>
              <a:defRPr/>
            </a:pP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Cells shed cell-free DNA into the blood.</a:t>
            </a:r>
            <a:endParaRPr kumimoji="0" sz="1700" b="0" i="0" u="none" strike="noStrike" kern="1200" cap="none" spc="0" normalizeH="0" baseline="0" noProof="0">
              <a:ln>
                <a:noFill/>
              </a:ln>
              <a:solidFill>
                <a:srgbClr val="231F20"/>
              </a:solidFill>
              <a:effectLst/>
              <a:uLnTx/>
              <a:uFillTx/>
              <a:latin typeface="Arial" panose="020B0604020202020204"/>
              <a:ea typeface="+mn-ea"/>
              <a:cs typeface="+mn-cs"/>
            </a:endParaRPr>
          </a:p>
          <a:p>
            <a:pPr marL="457200" marR="0" lvl="0" indent="-336550" algn="l" defTabSz="914400" rtl="0" eaLnBrk="1" fontAlgn="auto" latinLnBrk="0" hangingPunct="1">
              <a:lnSpc>
                <a:spcPct val="100000"/>
              </a:lnSpc>
              <a:spcBef>
                <a:spcPts val="0"/>
              </a:spcBef>
              <a:spcAft>
                <a:spcPts val="0"/>
              </a:spcAft>
              <a:buClrTx/>
              <a:buSzPts val="1700"/>
              <a:buFontTx/>
              <a:buChar char="●"/>
              <a:tabLst/>
              <a:defRPr/>
            </a:pP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cfDNA from cancer cells has specific patterns of methylation that identify it as cancer.</a:t>
            </a:r>
            <a:endParaRPr kumimoji="0" sz="1700" b="0" i="0" u="none" strike="noStrike" kern="1200" cap="none" spc="0" normalizeH="0" baseline="0" noProof="0">
              <a:ln>
                <a:noFill/>
              </a:ln>
              <a:solidFill>
                <a:srgbClr val="231F20"/>
              </a:solidFill>
              <a:effectLst/>
              <a:uLnTx/>
              <a:uFillTx/>
              <a:latin typeface="Arial" panose="020B0604020202020204"/>
              <a:ea typeface="+mn-ea"/>
              <a:cs typeface="+mn-cs"/>
            </a:endParaRPr>
          </a:p>
          <a:p>
            <a:pPr marL="457200" marR="0" lvl="0" indent="-336550" algn="l" defTabSz="914400" rtl="0" eaLnBrk="1" fontAlgn="auto" latinLnBrk="0" hangingPunct="1">
              <a:lnSpc>
                <a:spcPct val="100000"/>
              </a:lnSpc>
              <a:spcBef>
                <a:spcPts val="0"/>
              </a:spcBef>
              <a:spcAft>
                <a:spcPts val="0"/>
              </a:spcAft>
              <a:buClrTx/>
              <a:buSzPts val="1700"/>
              <a:buFontTx/>
              <a:buChar char="●"/>
              <a:tabLst/>
              <a:defRPr/>
            </a:pP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The Galleri</a:t>
            </a:r>
            <a:r>
              <a:rPr kumimoji="0" lang="en-US" sz="1700" b="0" i="0" u="none" strike="noStrike" kern="1200" cap="none" spc="0" normalizeH="0" baseline="30000" noProof="0">
                <a:ln>
                  <a:noFill/>
                </a:ln>
                <a:solidFill>
                  <a:srgbClr val="231F20"/>
                </a:solidFill>
                <a:effectLst/>
                <a:uLnTx/>
                <a:uFillTx/>
                <a:latin typeface="Arial" panose="020B0604020202020204"/>
                <a:ea typeface="+mn-ea"/>
                <a:cs typeface="+mn-cs"/>
              </a:rPr>
              <a:t>®</a:t>
            </a: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 multi-cancer early detection test looks at the pattern of methylation on cfDNA to see if any of it may have come from cancer cells.</a:t>
            </a:r>
            <a:endParaRPr kumimoji="0" sz="17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4" name="Group 3">
            <a:extLst>
              <a:ext uri="{FF2B5EF4-FFF2-40B4-BE49-F238E27FC236}">
                <a16:creationId xmlns:a16="http://schemas.microsoft.com/office/drawing/2014/main" id="{71BF0F8E-9BE5-6D67-085E-703DCCC0DFC3}"/>
              </a:ext>
            </a:extLst>
          </p:cNvPr>
          <p:cNvGrpSpPr/>
          <p:nvPr/>
        </p:nvGrpSpPr>
        <p:grpSpPr>
          <a:xfrm>
            <a:off x="236284" y="1824043"/>
            <a:ext cx="7407799" cy="3657600"/>
            <a:chOff x="236284" y="1824043"/>
            <a:chExt cx="7407799" cy="3657600"/>
          </a:xfrm>
        </p:grpSpPr>
        <p:pic>
          <p:nvPicPr>
            <p:cNvPr id="3" name="Picture 2" descr="A dna strand with colorful strips&#10;&#10;Description automatically generated">
              <a:extLst>
                <a:ext uri="{FF2B5EF4-FFF2-40B4-BE49-F238E27FC236}">
                  <a16:creationId xmlns:a16="http://schemas.microsoft.com/office/drawing/2014/main" id="{9516D268-3E85-E28F-1BC0-8646819A2A04}"/>
                </a:ext>
              </a:extLst>
            </p:cNvPr>
            <p:cNvPicPr>
              <a:picLocks noChangeAspect="1"/>
            </p:cNvPicPr>
            <p:nvPr/>
          </p:nvPicPr>
          <p:blipFill>
            <a:blip r:embed="rId3"/>
            <a:stretch>
              <a:fillRect/>
            </a:stretch>
          </p:blipFill>
          <p:spPr>
            <a:xfrm>
              <a:off x="236284" y="1824043"/>
              <a:ext cx="7407799" cy="3657600"/>
            </a:xfrm>
            <a:prstGeom prst="rect">
              <a:avLst/>
            </a:prstGeom>
          </p:spPr>
        </p:pic>
        <p:grpSp>
          <p:nvGrpSpPr>
            <p:cNvPr id="8" name="Group 7">
              <a:extLst>
                <a:ext uri="{FF2B5EF4-FFF2-40B4-BE49-F238E27FC236}">
                  <a16:creationId xmlns:a16="http://schemas.microsoft.com/office/drawing/2014/main" id="{18B4E48A-7F27-C405-A22F-82944449BA1A}"/>
                </a:ext>
              </a:extLst>
            </p:cNvPr>
            <p:cNvGrpSpPr/>
            <p:nvPr/>
          </p:nvGrpSpPr>
          <p:grpSpPr>
            <a:xfrm>
              <a:off x="283477" y="2976183"/>
              <a:ext cx="542400" cy="444167"/>
              <a:chOff x="9009489" y="1177149"/>
              <a:chExt cx="542400" cy="444300"/>
            </a:xfrm>
          </p:grpSpPr>
          <p:sp>
            <p:nvSpPr>
              <p:cNvPr id="197" name="Google Shape;197;g25293a702fd_0_56"/>
              <p:cNvSpPr/>
              <p:nvPr/>
            </p:nvSpPr>
            <p:spPr>
              <a:xfrm>
                <a:off x="9051789" y="1177149"/>
                <a:ext cx="457800" cy="444300"/>
              </a:xfrm>
              <a:prstGeom prst="ellipse">
                <a:avLst/>
              </a:prstGeom>
              <a:solidFill>
                <a:srgbClr val="FFC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98" name="Google Shape;198;g25293a702fd_0_56"/>
              <p:cNvSpPr txBox="1"/>
              <p:nvPr/>
            </p:nvSpPr>
            <p:spPr>
              <a:xfrm>
                <a:off x="9009489" y="1183671"/>
                <a:ext cx="542400" cy="4000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CH</a:t>
                </a:r>
                <a:r>
                  <a:rPr kumimoji="0" lang="en-US" sz="1400" b="0" i="0" u="none" strike="noStrike" kern="1200" cap="none" spc="0" normalizeH="0" baseline="-25000" noProof="0">
                    <a:ln>
                      <a:noFill/>
                    </a:ln>
                    <a:solidFill>
                      <a:srgbClr val="FFFFFF"/>
                    </a:solidFill>
                    <a:effectLst/>
                    <a:uLnTx/>
                    <a:uFillTx/>
                    <a:latin typeface="Arial" panose="020B0604020202020204"/>
                    <a:ea typeface="+mn-ea"/>
                    <a:cs typeface="+mn-cs"/>
                  </a:rPr>
                  <a:t>3</a:t>
                </a:r>
                <a:endParaRPr kumimoji="0" sz="1400" b="0" i="0" u="none" strike="noStrike" kern="1200" cap="none" spc="0" normalizeH="0" baseline="-25000" noProof="0">
                  <a:ln>
                    <a:noFill/>
                  </a:ln>
                  <a:solidFill>
                    <a:srgbClr val="FFFFFF"/>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0BD15E42-F50E-96E0-6302-D72CBEFB0F84}"/>
                </a:ext>
              </a:extLst>
            </p:cNvPr>
            <p:cNvGrpSpPr/>
            <p:nvPr/>
          </p:nvGrpSpPr>
          <p:grpSpPr>
            <a:xfrm>
              <a:off x="1650510" y="2726220"/>
              <a:ext cx="542400" cy="444167"/>
              <a:chOff x="9009489" y="1177149"/>
              <a:chExt cx="542400" cy="444300"/>
            </a:xfrm>
          </p:grpSpPr>
          <p:sp>
            <p:nvSpPr>
              <p:cNvPr id="12" name="Google Shape;197;g25293a702fd_0_56">
                <a:extLst>
                  <a:ext uri="{FF2B5EF4-FFF2-40B4-BE49-F238E27FC236}">
                    <a16:creationId xmlns:a16="http://schemas.microsoft.com/office/drawing/2014/main" id="{FCADCAFB-282A-AF33-F5A1-10BC52AC5D2A}"/>
                  </a:ext>
                </a:extLst>
              </p:cNvPr>
              <p:cNvSpPr/>
              <p:nvPr/>
            </p:nvSpPr>
            <p:spPr>
              <a:xfrm>
                <a:off x="9051789" y="1177149"/>
                <a:ext cx="457800" cy="444300"/>
              </a:xfrm>
              <a:prstGeom prst="ellipse">
                <a:avLst/>
              </a:prstGeom>
              <a:solidFill>
                <a:srgbClr val="FFC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3" name="Google Shape;198;g25293a702fd_0_56">
                <a:extLst>
                  <a:ext uri="{FF2B5EF4-FFF2-40B4-BE49-F238E27FC236}">
                    <a16:creationId xmlns:a16="http://schemas.microsoft.com/office/drawing/2014/main" id="{61255EBF-F780-8DDC-6E75-DAF7D41ED4FF}"/>
                  </a:ext>
                </a:extLst>
              </p:cNvPr>
              <p:cNvSpPr txBox="1"/>
              <p:nvPr/>
            </p:nvSpPr>
            <p:spPr>
              <a:xfrm>
                <a:off x="9009489" y="1183671"/>
                <a:ext cx="542400" cy="4000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CH</a:t>
                </a:r>
                <a:r>
                  <a:rPr kumimoji="0" lang="en-US" sz="1400" b="0" i="0" u="none" strike="noStrike" kern="1200" cap="none" spc="0" normalizeH="0" baseline="-25000" noProof="0">
                    <a:ln>
                      <a:noFill/>
                    </a:ln>
                    <a:solidFill>
                      <a:srgbClr val="FFFFFF"/>
                    </a:solidFill>
                    <a:effectLst/>
                    <a:uLnTx/>
                    <a:uFillTx/>
                    <a:latin typeface="Arial" panose="020B0604020202020204"/>
                    <a:ea typeface="+mn-ea"/>
                    <a:cs typeface="+mn-cs"/>
                  </a:rPr>
                  <a:t>3</a:t>
                </a:r>
                <a:endParaRPr kumimoji="0" sz="1400" b="0" i="0" u="none" strike="noStrike" kern="1200" cap="none" spc="0" normalizeH="0" baseline="-25000" noProof="0">
                  <a:ln>
                    <a:noFill/>
                  </a:ln>
                  <a:solidFill>
                    <a:srgbClr val="FFFFFF"/>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7C319400-05AD-EEAC-360F-E9F8E393A521}"/>
                </a:ext>
              </a:extLst>
            </p:cNvPr>
            <p:cNvGrpSpPr/>
            <p:nvPr/>
          </p:nvGrpSpPr>
          <p:grpSpPr>
            <a:xfrm>
              <a:off x="2443487" y="1927837"/>
              <a:ext cx="542400" cy="444167"/>
              <a:chOff x="9009489" y="1177149"/>
              <a:chExt cx="542400" cy="444300"/>
            </a:xfrm>
          </p:grpSpPr>
          <p:sp>
            <p:nvSpPr>
              <p:cNvPr id="15" name="Google Shape;197;g25293a702fd_0_56">
                <a:extLst>
                  <a:ext uri="{FF2B5EF4-FFF2-40B4-BE49-F238E27FC236}">
                    <a16:creationId xmlns:a16="http://schemas.microsoft.com/office/drawing/2014/main" id="{8B57EAEF-FD64-521F-0D60-1B25EDC44E8C}"/>
                  </a:ext>
                </a:extLst>
              </p:cNvPr>
              <p:cNvSpPr/>
              <p:nvPr/>
            </p:nvSpPr>
            <p:spPr>
              <a:xfrm>
                <a:off x="9051789" y="1177149"/>
                <a:ext cx="457800" cy="444300"/>
              </a:xfrm>
              <a:prstGeom prst="ellipse">
                <a:avLst/>
              </a:prstGeom>
              <a:solidFill>
                <a:srgbClr val="FFC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6" name="Google Shape;198;g25293a702fd_0_56">
                <a:extLst>
                  <a:ext uri="{FF2B5EF4-FFF2-40B4-BE49-F238E27FC236}">
                    <a16:creationId xmlns:a16="http://schemas.microsoft.com/office/drawing/2014/main" id="{83536883-4960-F181-72DD-C0D90691E0D5}"/>
                  </a:ext>
                </a:extLst>
              </p:cNvPr>
              <p:cNvSpPr txBox="1"/>
              <p:nvPr/>
            </p:nvSpPr>
            <p:spPr>
              <a:xfrm>
                <a:off x="9009489" y="1183671"/>
                <a:ext cx="542400" cy="4000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CH</a:t>
                </a:r>
                <a:r>
                  <a:rPr kumimoji="0" lang="en-US" sz="1400" b="0" i="0" u="none" strike="noStrike" kern="1200" cap="none" spc="0" normalizeH="0" baseline="-25000" noProof="0">
                    <a:ln>
                      <a:noFill/>
                    </a:ln>
                    <a:solidFill>
                      <a:srgbClr val="FFFFFF"/>
                    </a:solidFill>
                    <a:effectLst/>
                    <a:uLnTx/>
                    <a:uFillTx/>
                    <a:latin typeface="Arial" panose="020B0604020202020204"/>
                    <a:ea typeface="+mn-ea"/>
                    <a:cs typeface="+mn-cs"/>
                  </a:rPr>
                  <a:t>3</a:t>
                </a:r>
                <a:endParaRPr kumimoji="0" sz="1400" b="0" i="0" u="none" strike="noStrike" kern="1200" cap="none" spc="0" normalizeH="0" baseline="-25000" noProof="0">
                  <a:ln>
                    <a:noFill/>
                  </a:ln>
                  <a:solidFill>
                    <a:srgbClr val="FFFFFF"/>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3AF21CB6-0BE0-4D6D-395B-D8074D280844}"/>
                </a:ext>
              </a:extLst>
            </p:cNvPr>
            <p:cNvGrpSpPr/>
            <p:nvPr/>
          </p:nvGrpSpPr>
          <p:grpSpPr>
            <a:xfrm>
              <a:off x="4826462" y="3436802"/>
              <a:ext cx="542400" cy="444167"/>
              <a:chOff x="9009489" y="1177149"/>
              <a:chExt cx="542400" cy="444300"/>
            </a:xfrm>
          </p:grpSpPr>
          <p:sp>
            <p:nvSpPr>
              <p:cNvPr id="18" name="Google Shape;197;g25293a702fd_0_56">
                <a:extLst>
                  <a:ext uri="{FF2B5EF4-FFF2-40B4-BE49-F238E27FC236}">
                    <a16:creationId xmlns:a16="http://schemas.microsoft.com/office/drawing/2014/main" id="{90878849-361C-99E1-C65D-E2D387888369}"/>
                  </a:ext>
                </a:extLst>
              </p:cNvPr>
              <p:cNvSpPr/>
              <p:nvPr/>
            </p:nvSpPr>
            <p:spPr>
              <a:xfrm>
                <a:off x="9051789" y="1177149"/>
                <a:ext cx="457800" cy="444300"/>
              </a:xfrm>
              <a:prstGeom prst="ellipse">
                <a:avLst/>
              </a:prstGeom>
              <a:solidFill>
                <a:srgbClr val="FFC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9" name="Google Shape;198;g25293a702fd_0_56">
                <a:extLst>
                  <a:ext uri="{FF2B5EF4-FFF2-40B4-BE49-F238E27FC236}">
                    <a16:creationId xmlns:a16="http://schemas.microsoft.com/office/drawing/2014/main" id="{643A1901-A369-2001-9C1F-91ECC08675BF}"/>
                  </a:ext>
                </a:extLst>
              </p:cNvPr>
              <p:cNvSpPr txBox="1"/>
              <p:nvPr/>
            </p:nvSpPr>
            <p:spPr>
              <a:xfrm>
                <a:off x="9009489" y="1183671"/>
                <a:ext cx="542400" cy="4000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CH</a:t>
                </a:r>
                <a:r>
                  <a:rPr kumimoji="0" lang="en-US" sz="1400" b="0" i="0" u="none" strike="noStrike" kern="1200" cap="none" spc="0" normalizeH="0" baseline="-25000" noProof="0">
                    <a:ln>
                      <a:noFill/>
                    </a:ln>
                    <a:solidFill>
                      <a:srgbClr val="FFFFFF"/>
                    </a:solidFill>
                    <a:effectLst/>
                    <a:uLnTx/>
                    <a:uFillTx/>
                    <a:latin typeface="Arial" panose="020B0604020202020204"/>
                    <a:ea typeface="+mn-ea"/>
                    <a:cs typeface="+mn-cs"/>
                  </a:rPr>
                  <a:t>3</a:t>
                </a:r>
                <a:endParaRPr kumimoji="0" sz="1400" b="0" i="0" u="none" strike="noStrike" kern="1200" cap="none" spc="0" normalizeH="0" baseline="-25000" noProof="0">
                  <a:ln>
                    <a:noFill/>
                  </a:ln>
                  <a:solidFill>
                    <a:srgbClr val="FFFFFF"/>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B1D8E96E-DC9D-5247-0A11-9E36F662A5B5}"/>
                </a:ext>
              </a:extLst>
            </p:cNvPr>
            <p:cNvGrpSpPr/>
            <p:nvPr/>
          </p:nvGrpSpPr>
          <p:grpSpPr>
            <a:xfrm>
              <a:off x="6604999" y="4794862"/>
              <a:ext cx="542400" cy="444167"/>
              <a:chOff x="9009489" y="1177149"/>
              <a:chExt cx="542400" cy="444300"/>
            </a:xfrm>
          </p:grpSpPr>
          <p:sp>
            <p:nvSpPr>
              <p:cNvPr id="21" name="Google Shape;197;g25293a702fd_0_56">
                <a:extLst>
                  <a:ext uri="{FF2B5EF4-FFF2-40B4-BE49-F238E27FC236}">
                    <a16:creationId xmlns:a16="http://schemas.microsoft.com/office/drawing/2014/main" id="{467905E4-C598-008C-83BB-F51D0521420B}"/>
                  </a:ext>
                </a:extLst>
              </p:cNvPr>
              <p:cNvSpPr/>
              <p:nvPr/>
            </p:nvSpPr>
            <p:spPr>
              <a:xfrm>
                <a:off x="9051789" y="1177149"/>
                <a:ext cx="457800" cy="444300"/>
              </a:xfrm>
              <a:prstGeom prst="ellipse">
                <a:avLst/>
              </a:prstGeom>
              <a:solidFill>
                <a:srgbClr val="FFC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2" name="Google Shape;198;g25293a702fd_0_56">
                <a:extLst>
                  <a:ext uri="{FF2B5EF4-FFF2-40B4-BE49-F238E27FC236}">
                    <a16:creationId xmlns:a16="http://schemas.microsoft.com/office/drawing/2014/main" id="{7B2F46FF-68D3-8780-90C6-07300B36D196}"/>
                  </a:ext>
                </a:extLst>
              </p:cNvPr>
              <p:cNvSpPr txBox="1"/>
              <p:nvPr/>
            </p:nvSpPr>
            <p:spPr>
              <a:xfrm>
                <a:off x="9009489" y="1183671"/>
                <a:ext cx="542400" cy="4000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CH</a:t>
                </a:r>
                <a:r>
                  <a:rPr kumimoji="0" lang="en-US" sz="1400" b="0" i="0" u="none" strike="noStrike" kern="1200" cap="none" spc="0" normalizeH="0" baseline="-25000" noProof="0">
                    <a:ln>
                      <a:noFill/>
                    </a:ln>
                    <a:solidFill>
                      <a:srgbClr val="FFFFFF"/>
                    </a:solidFill>
                    <a:effectLst/>
                    <a:uLnTx/>
                    <a:uFillTx/>
                    <a:latin typeface="Arial" panose="020B0604020202020204"/>
                    <a:ea typeface="+mn-ea"/>
                    <a:cs typeface="+mn-cs"/>
                  </a:rPr>
                  <a:t>3</a:t>
                </a:r>
                <a:endParaRPr kumimoji="0" sz="1400" b="0" i="0" u="none" strike="noStrike" kern="1200" cap="none" spc="0" normalizeH="0" baseline="-25000" noProof="0">
                  <a:ln>
                    <a:noFill/>
                  </a:ln>
                  <a:solidFill>
                    <a:srgbClr val="FFFFFF"/>
                  </a:solidFill>
                  <a:effectLst/>
                  <a:uLnTx/>
                  <a:uFillTx/>
                  <a:latin typeface="Arial" panose="020B0604020202020204"/>
                  <a:ea typeface="+mn-ea"/>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52056e67c9_0_28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300"/>
              <a:buFont typeface="Arial"/>
              <a:buNone/>
            </a:pPr>
            <a:r>
              <a:rPr lang="en-US"/>
              <a:t>Predicting Cancer Signal Origin(s)</a:t>
            </a:r>
            <a:endParaRPr/>
          </a:p>
        </p:txBody>
      </p:sp>
      <p:graphicFrame>
        <p:nvGraphicFramePr>
          <p:cNvPr id="242" name="Google Shape;242;g252056e67c9_0_284"/>
          <p:cNvGraphicFramePr/>
          <p:nvPr/>
        </p:nvGraphicFramePr>
        <p:xfrm>
          <a:off x="395388" y="1686478"/>
          <a:ext cx="5525050" cy="4385406"/>
        </p:xfrm>
        <a:graphic>
          <a:graphicData uri="http://schemas.openxmlformats.org/drawingml/2006/table">
            <a:tbl>
              <a:tblPr>
                <a:noFill/>
              </a:tblPr>
              <a:tblGrid>
                <a:gridCol w="2127325">
                  <a:extLst>
                    <a:ext uri="{9D8B030D-6E8A-4147-A177-3AD203B41FA5}">
                      <a16:colId xmlns:a16="http://schemas.microsoft.com/office/drawing/2014/main" val="20000"/>
                    </a:ext>
                  </a:extLst>
                </a:gridCol>
                <a:gridCol w="3397725">
                  <a:extLst>
                    <a:ext uri="{9D8B030D-6E8A-4147-A177-3AD203B41FA5}">
                      <a16:colId xmlns:a16="http://schemas.microsoft.com/office/drawing/2014/main" val="20001"/>
                    </a:ext>
                  </a:extLst>
                </a:gridCol>
              </a:tblGrid>
              <a:tr h="203200">
                <a:tc>
                  <a:txBody>
                    <a:bodyPr/>
                    <a:lstStyle/>
                    <a:p>
                      <a:pPr marL="0" marR="0" lvl="0" indent="0" algn="ctr" rtl="0">
                        <a:lnSpc>
                          <a:spcPct val="90000"/>
                        </a:lnSpc>
                        <a:spcBef>
                          <a:spcPts val="0"/>
                        </a:spcBef>
                        <a:spcAft>
                          <a:spcPts val="0"/>
                        </a:spcAft>
                        <a:buClr>
                          <a:srgbClr val="FFFFFF"/>
                        </a:buClr>
                        <a:buSzPts val="1600"/>
                        <a:buFont typeface="Roboto"/>
                        <a:buNone/>
                      </a:pPr>
                      <a:r>
                        <a:rPr lang="en-US" sz="1600" b="1" u="none" strike="noStrike" cap="none">
                          <a:solidFill>
                            <a:srgbClr val="FFFFFF"/>
                          </a:solidFill>
                        </a:rPr>
                        <a:t>CSO </a:t>
                      </a:r>
                      <a:r>
                        <a:rPr lang="en-US" sz="1600" b="1">
                          <a:solidFill>
                            <a:srgbClr val="FFFFFF"/>
                          </a:solidFill>
                        </a:rPr>
                        <a:t>r</a:t>
                      </a:r>
                      <a:r>
                        <a:rPr lang="en-US" sz="1600" b="1" u="none" strike="noStrike" cap="none">
                          <a:solidFill>
                            <a:srgbClr val="FFFFFF"/>
                          </a:solidFill>
                        </a:rPr>
                        <a:t>eported</a:t>
                      </a:r>
                      <a:endParaRPr sz="1600" b="1" u="none" strike="noStrike" cap="none">
                        <a:solidFill>
                          <a:srgbClr val="FFFFFF"/>
                        </a:solidFill>
                      </a:endParaRPr>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1600"/>
                        <a:buFont typeface="Roboto"/>
                        <a:buNone/>
                      </a:pPr>
                      <a:r>
                        <a:rPr lang="en-US" sz="1600" b="1" u="none" strike="noStrike" cap="none">
                          <a:solidFill>
                            <a:srgbClr val="FFFFFF"/>
                          </a:solidFill>
                        </a:rPr>
                        <a:t>What is included</a:t>
                      </a:r>
                      <a:endParaRPr sz="1600" b="1" u="none" strike="noStrike" cap="none">
                        <a:solidFill>
                          <a:srgbClr val="FFFFFF"/>
                        </a:solidFill>
                      </a:endParaRPr>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Anus</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Anus</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Bladder, Urothelial Tract</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Bladder, Renal Pelvis, Ureter, Urethra</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2771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Bone and Soft Tissue</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Skeletal muscle and other connective tissue, Vascular tissue, Bone and cartilage</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Breast</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Breast</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Cervix</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Cervix</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Colon, Rectum</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Colon, Rectum, Appendix</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6"/>
                  </a:ext>
                </a:extLst>
              </a:tr>
              <a:tr h="3626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Head and Neck</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Oropharynx, Hypopharynx, Nasopharynx, Larynx, Lip and oral cavity (including oral tongue), Nasal cavity, Paranasal sinuses, Major salivary glands</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7"/>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Kidney</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Kidney</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8"/>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Liver, Bile Duct</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Liver, Intrahepatic bile duct</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9"/>
                  </a:ext>
                </a:extLst>
              </a:tr>
              <a:tr h="1693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Lung</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Lung, Bronchus</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243" name="Google Shape;243;g252056e67c9_0_284"/>
          <p:cNvGraphicFramePr/>
          <p:nvPr/>
        </p:nvGraphicFramePr>
        <p:xfrm>
          <a:off x="6271521" y="1686474"/>
          <a:ext cx="5525100" cy="4417461"/>
        </p:xfrm>
        <a:graphic>
          <a:graphicData uri="http://schemas.openxmlformats.org/drawingml/2006/table">
            <a:tbl>
              <a:tblPr>
                <a:noFill/>
              </a:tblPr>
              <a:tblGrid>
                <a:gridCol w="2334125">
                  <a:extLst>
                    <a:ext uri="{9D8B030D-6E8A-4147-A177-3AD203B41FA5}">
                      <a16:colId xmlns:a16="http://schemas.microsoft.com/office/drawing/2014/main" val="20000"/>
                    </a:ext>
                  </a:extLst>
                </a:gridCol>
                <a:gridCol w="3190975">
                  <a:extLst>
                    <a:ext uri="{9D8B030D-6E8A-4147-A177-3AD203B41FA5}">
                      <a16:colId xmlns:a16="http://schemas.microsoft.com/office/drawing/2014/main" val="20001"/>
                    </a:ext>
                  </a:extLst>
                </a:gridCol>
              </a:tblGrid>
              <a:tr h="341300">
                <a:tc>
                  <a:txBody>
                    <a:bodyPr/>
                    <a:lstStyle/>
                    <a:p>
                      <a:pPr marL="0" marR="0" lvl="0" indent="0" algn="ctr" rtl="0">
                        <a:lnSpc>
                          <a:spcPct val="90000"/>
                        </a:lnSpc>
                        <a:spcBef>
                          <a:spcPts val="0"/>
                        </a:spcBef>
                        <a:spcAft>
                          <a:spcPts val="0"/>
                        </a:spcAft>
                        <a:buClr>
                          <a:srgbClr val="FFFFFF"/>
                        </a:buClr>
                        <a:buSzPts val="1600"/>
                        <a:buFont typeface="Roboto"/>
                        <a:buNone/>
                      </a:pPr>
                      <a:r>
                        <a:rPr lang="en-US" sz="1600" b="1" u="none" strike="noStrike" cap="none">
                          <a:solidFill>
                            <a:srgbClr val="FFFFFF"/>
                          </a:solidFill>
                        </a:rPr>
                        <a:t>CSO </a:t>
                      </a:r>
                      <a:r>
                        <a:rPr lang="en-US" sz="1600" b="1">
                          <a:solidFill>
                            <a:srgbClr val="FFFFFF"/>
                          </a:solidFill>
                        </a:rPr>
                        <a:t>r</a:t>
                      </a:r>
                      <a:r>
                        <a:rPr lang="en-US" sz="1600" b="1" u="none" strike="noStrike" cap="none">
                          <a:solidFill>
                            <a:srgbClr val="FFFFFF"/>
                          </a:solidFill>
                        </a:rPr>
                        <a:t>eported</a:t>
                      </a:r>
                      <a:endParaRPr sz="1600" b="1" u="none" strike="noStrike" cap="none">
                        <a:solidFill>
                          <a:srgbClr val="FFFFFF"/>
                        </a:solidFill>
                      </a:endParaRPr>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1600"/>
                        <a:buFont typeface="Roboto"/>
                        <a:buNone/>
                      </a:pPr>
                      <a:r>
                        <a:rPr lang="en-US" sz="1600" b="1" u="none" strike="noStrike" cap="none">
                          <a:solidFill>
                            <a:srgbClr val="FFFFFF"/>
                          </a:solidFill>
                        </a:rPr>
                        <a:t>What is included</a:t>
                      </a:r>
                      <a:endParaRPr sz="1600" b="1" u="none" strike="noStrike" cap="none">
                        <a:solidFill>
                          <a:srgbClr val="FFFFFF"/>
                        </a:solidFill>
                      </a:endParaRPr>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Lymphoid Lineage</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Lymphoid Lineage</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Melanocytic Lineage</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Melanocytic Lineage</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Myeloid Lineage</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Myeloid Lineage</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23562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Neuroendocrine Cells of Lung or other Organs</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Neuroendocrine Cells of Lung or other Organs</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Ovary</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Ovary, Fallopian tube, Primary peritoneum</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r h="4636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Pancreas, Gallbladder</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Pancreas, Extrahepatic bile duct, Gallbladder</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6"/>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Plasma Cell Lineage</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Plasma Cell Lineage</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7"/>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Prostate</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Prostate</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8"/>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Stomach, Esophagus</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Stomach, Esophagus</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9"/>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Thyroid Gland</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Thyroid Gland</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10"/>
                  </a:ext>
                </a:extLst>
              </a:tr>
              <a:tr h="331175">
                <a:tc>
                  <a:txBody>
                    <a:bodyPr/>
                    <a:lstStyle/>
                    <a:p>
                      <a:pPr marL="0" marR="0" lvl="0" indent="0" algn="r" rtl="0">
                        <a:lnSpc>
                          <a:spcPct val="100000"/>
                        </a:lnSpc>
                        <a:spcBef>
                          <a:spcPts val="0"/>
                        </a:spcBef>
                        <a:spcAft>
                          <a:spcPts val="0"/>
                        </a:spcAft>
                        <a:buClr>
                          <a:schemeClr val="dk1"/>
                        </a:buClr>
                        <a:buSzPts val="1300"/>
                        <a:buFont typeface="Roboto"/>
                        <a:buNone/>
                      </a:pPr>
                      <a:r>
                        <a:rPr lang="en-US" sz="1300" b="1" u="none" strike="noStrike" cap="none"/>
                        <a:t>Uterus</a:t>
                      </a:r>
                      <a:endParaRPr sz="1300" b="1" u="none" strike="noStrike" cap="none"/>
                    </a:p>
                  </a:txBody>
                  <a:tcPr marL="121900" marR="121900" marT="60925" marB="609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562B61">
                        <a:alpha val="7840"/>
                      </a:srgbClr>
                    </a:solidFill>
                  </a:tcPr>
                </a:tc>
                <a:tc>
                  <a:txBody>
                    <a:bodyPr/>
                    <a:lstStyle/>
                    <a:p>
                      <a:pPr marL="0" marR="0" lvl="0" indent="0" algn="l" rtl="0">
                        <a:lnSpc>
                          <a:spcPct val="100000"/>
                        </a:lnSpc>
                        <a:spcBef>
                          <a:spcPts val="0"/>
                        </a:spcBef>
                        <a:spcAft>
                          <a:spcPts val="0"/>
                        </a:spcAft>
                        <a:buClr>
                          <a:schemeClr val="dk1"/>
                        </a:buClr>
                        <a:buSzPts val="1300"/>
                        <a:buFont typeface="Roboto"/>
                        <a:buNone/>
                      </a:pPr>
                      <a:r>
                        <a:rPr lang="en-US" sz="1300" u="none" strike="noStrike" cap="none"/>
                        <a:t>Uterus</a:t>
                      </a:r>
                      <a:endParaRPr sz="1300" u="none" strike="noStrike" cap="none"/>
                    </a:p>
                  </a:txBody>
                  <a:tcPr marL="121900" marR="121900" marT="24375" marB="243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45" name="Google Shape;245;g252056e67c9_0_284"/>
          <p:cNvSpPr txBox="1"/>
          <p:nvPr/>
        </p:nvSpPr>
        <p:spPr>
          <a:xfrm>
            <a:off x="285879" y="6277823"/>
            <a:ext cx="5876100" cy="4308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rgbClr val="7F7F7F"/>
              </a:buClr>
              <a:buSzPts val="900"/>
              <a:buFont typeface="Arial"/>
              <a:buNone/>
            </a:pPr>
            <a:r>
              <a:rPr lang="en-US" sz="900" baseline="30000">
                <a:solidFill>
                  <a:schemeClr val="accent2"/>
                </a:solidFill>
                <a:latin typeface="Arial"/>
                <a:ea typeface="Arial"/>
                <a:cs typeface="Arial"/>
                <a:sym typeface="Arial"/>
              </a:rPr>
              <a:t>1</a:t>
            </a:r>
            <a:r>
              <a:rPr lang="en-US" sz="900">
                <a:solidFill>
                  <a:schemeClr val="accent2"/>
                </a:solidFill>
                <a:latin typeface="Arial"/>
                <a:ea typeface="Arial"/>
                <a:cs typeface="Arial"/>
                <a:sym typeface="Arial"/>
              </a:rPr>
              <a:t>Klein</a:t>
            </a:r>
            <a:r>
              <a:rPr lang="en-US" sz="900" b="0" i="0" u="none" strike="noStrike" cap="none">
                <a:solidFill>
                  <a:schemeClr val="accent2"/>
                </a:solidFill>
                <a:latin typeface="Arial"/>
                <a:ea typeface="Arial"/>
                <a:cs typeface="Arial"/>
                <a:sym typeface="Arial"/>
              </a:rPr>
              <a:t> EA, et al. </a:t>
            </a:r>
            <a:r>
              <a:rPr lang="en-US" sz="900" b="0" i="1" u="none" strike="noStrike" cap="none">
                <a:solidFill>
                  <a:schemeClr val="accent2"/>
                </a:solidFill>
                <a:latin typeface="Arial"/>
                <a:ea typeface="Arial"/>
                <a:cs typeface="Arial"/>
                <a:sym typeface="Arial"/>
              </a:rPr>
              <a:t>Ann Oncol.</a:t>
            </a:r>
            <a:r>
              <a:rPr lang="en-US" sz="900" b="0" i="0" u="none" strike="noStrike" cap="none">
                <a:solidFill>
                  <a:schemeClr val="accent2"/>
                </a:solidFill>
                <a:latin typeface="Arial"/>
                <a:ea typeface="Arial"/>
                <a:cs typeface="Arial"/>
                <a:sym typeface="Arial"/>
              </a:rPr>
              <a:t> 2021;32(9):1167- 1177. </a:t>
            </a:r>
            <a:r>
              <a:rPr lang="en-US" sz="900">
                <a:solidFill>
                  <a:schemeClr val="accent2"/>
                </a:solidFill>
              </a:rPr>
              <a:t>DOI:</a:t>
            </a:r>
            <a:r>
              <a:rPr lang="en-US" sz="900" b="0" i="0" u="none" strike="noStrike" cap="none">
                <a:solidFill>
                  <a:schemeClr val="accent2"/>
                </a:solidFill>
                <a:latin typeface="Arial"/>
                <a:ea typeface="Arial"/>
                <a:cs typeface="Arial"/>
                <a:sym typeface="Arial"/>
              </a:rPr>
              <a:t> 10.1016/j.annonc.2021.05.806.</a:t>
            </a:r>
            <a:endParaRPr sz="900" b="0" i="0" u="none" strike="noStrike" cap="none">
              <a:solidFill>
                <a:schemeClr val="accent2"/>
              </a:solidFill>
              <a:latin typeface="Arial"/>
              <a:ea typeface="Arial"/>
              <a:cs typeface="Arial"/>
              <a:sym typeface="Arial"/>
            </a:endParaRPr>
          </a:p>
        </p:txBody>
      </p:sp>
      <p:sp>
        <p:nvSpPr>
          <p:cNvPr id="3" name="Text Placeholder 5">
            <a:extLst>
              <a:ext uri="{FF2B5EF4-FFF2-40B4-BE49-F238E27FC236}">
                <a16:creationId xmlns:a16="http://schemas.microsoft.com/office/drawing/2014/main" id="{D69AD34F-F9EB-FF57-EEC0-4D9F38621D41}"/>
              </a:ext>
            </a:extLst>
          </p:cNvPr>
          <p:cNvSpPr txBox="1">
            <a:spLocks/>
          </p:cNvSpPr>
          <p:nvPr/>
        </p:nvSpPr>
        <p:spPr>
          <a:xfrm>
            <a:off x="286795" y="1042194"/>
            <a:ext cx="11012644" cy="5779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Clr>
                <a:schemeClr val="accent6"/>
              </a:buClr>
              <a:buNone/>
            </a:pPr>
            <a:r>
              <a:rPr lang="en-GB" sz="2400" b="1"/>
              <a:t>The Galleri test has 21 possible Cancer Signal Origins (CSOs)</a:t>
            </a:r>
            <a:r>
              <a:rPr lang="en-GB" sz="2400" b="1" baseline="30000"/>
              <a:t>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676c987a7c_0_45"/>
          <p:cNvSpPr/>
          <p:nvPr/>
        </p:nvSpPr>
        <p:spPr>
          <a:xfrm>
            <a:off x="8274850" y="1717800"/>
            <a:ext cx="3548400" cy="15198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64" name="Google Shape;464;g2676c987a7c_0_45"/>
          <p:cNvSpPr/>
          <p:nvPr/>
        </p:nvSpPr>
        <p:spPr>
          <a:xfrm>
            <a:off x="4379588" y="1725175"/>
            <a:ext cx="3520800" cy="15198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65" name="Google Shape;465;g2676c987a7c_0_45"/>
          <p:cNvSpPr/>
          <p:nvPr/>
        </p:nvSpPr>
        <p:spPr>
          <a:xfrm>
            <a:off x="413650" y="1717800"/>
            <a:ext cx="3548400" cy="15198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66" name="Google Shape;466;g2676c987a7c_0_45"/>
          <p:cNvSpPr/>
          <p:nvPr/>
        </p:nvSpPr>
        <p:spPr>
          <a:xfrm>
            <a:off x="413640" y="2743014"/>
            <a:ext cx="3564000" cy="2443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7" name="Google Shape;467;g2676c987a7c_0_45"/>
          <p:cNvSpPr/>
          <p:nvPr/>
        </p:nvSpPr>
        <p:spPr>
          <a:xfrm>
            <a:off x="4352077" y="2743014"/>
            <a:ext cx="3564000" cy="2443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8" name="Google Shape;468;g2676c987a7c_0_45"/>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a:t>Galleri key performance features</a:t>
            </a:r>
            <a:endParaRPr/>
          </a:p>
        </p:txBody>
      </p:sp>
      <p:grpSp>
        <p:nvGrpSpPr>
          <p:cNvPr id="469" name="Google Shape;469;g2676c987a7c_0_45"/>
          <p:cNvGrpSpPr/>
          <p:nvPr/>
        </p:nvGrpSpPr>
        <p:grpSpPr>
          <a:xfrm>
            <a:off x="-4340" y="5432032"/>
            <a:ext cx="12192000" cy="677427"/>
            <a:chOff x="0" y="5404900"/>
            <a:chExt cx="12192000" cy="677427"/>
          </a:xfrm>
        </p:grpSpPr>
        <p:sp>
          <p:nvSpPr>
            <p:cNvPr id="470" name="Google Shape;470;g2676c987a7c_0_45"/>
            <p:cNvSpPr txBox="1"/>
            <p:nvPr/>
          </p:nvSpPr>
          <p:spPr>
            <a:xfrm>
              <a:off x="0" y="5404927"/>
              <a:ext cx="12192000" cy="677400"/>
            </a:xfrm>
            <a:prstGeom prst="rect">
              <a:avLst/>
            </a:prstGeom>
            <a:solidFill>
              <a:srgbClr val="E3E6E8"/>
            </a:solidFill>
            <a:ln w="9525" cap="flat" cmpd="sng">
              <a:solidFill>
                <a:srgbClr val="222222">
                  <a:alpha val="0"/>
                </a:srgbClr>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endParaRPr sz="1800" b="1" i="0" u="none" strike="noStrike" cap="none" baseline="30000">
                <a:solidFill>
                  <a:schemeClr val="dk1"/>
                </a:solidFill>
                <a:latin typeface="Arial"/>
                <a:ea typeface="Arial"/>
                <a:cs typeface="Arial"/>
                <a:sym typeface="Arial"/>
              </a:endParaRPr>
            </a:p>
          </p:txBody>
        </p:sp>
        <p:sp>
          <p:nvSpPr>
            <p:cNvPr id="471" name="Google Shape;471;g2676c987a7c_0_45"/>
            <p:cNvSpPr txBox="1"/>
            <p:nvPr/>
          </p:nvSpPr>
          <p:spPr>
            <a:xfrm>
              <a:off x="379800" y="5404900"/>
              <a:ext cx="11432400" cy="6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 Galleri test does not detect a signal for all cancers and not all cancers can be detected in the blood.</a:t>
              </a:r>
              <a:endParaRPr sz="160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False positive and false negative results do occur. </a:t>
              </a:r>
              <a:endParaRPr sz="1600" b="0" i="0" u="none" strike="noStrike" cap="none">
                <a:solidFill>
                  <a:srgbClr val="000000"/>
                </a:solidFill>
                <a:latin typeface="Arial"/>
                <a:ea typeface="Arial"/>
                <a:cs typeface="Arial"/>
                <a:sym typeface="Arial"/>
              </a:endParaRPr>
            </a:p>
          </p:txBody>
        </p:sp>
      </p:grpSp>
      <p:sp>
        <p:nvSpPr>
          <p:cNvPr id="472" name="Google Shape;472;g2676c987a7c_0_45"/>
          <p:cNvSpPr txBox="1"/>
          <p:nvPr/>
        </p:nvSpPr>
        <p:spPr>
          <a:xfrm>
            <a:off x="276880" y="6355128"/>
            <a:ext cx="6742500" cy="3651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1100"/>
              <a:buFont typeface="Arial"/>
              <a:buNone/>
            </a:pPr>
            <a:r>
              <a:rPr lang="en-US" sz="900" b="0" i="0" u="none" strike="noStrike" cap="none" baseline="30000">
                <a:solidFill>
                  <a:schemeClr val="accent2"/>
                </a:solidFill>
                <a:latin typeface="Arial"/>
                <a:ea typeface="Arial"/>
                <a:cs typeface="Arial"/>
                <a:sym typeface="Arial"/>
              </a:rPr>
              <a:t>1</a:t>
            </a:r>
            <a:r>
              <a:rPr lang="en-US" sz="900" b="0" i="0" u="none" strike="noStrike" cap="none">
                <a:solidFill>
                  <a:schemeClr val="accent2"/>
                </a:solidFill>
                <a:latin typeface="Arial"/>
                <a:ea typeface="Arial"/>
                <a:cs typeface="Arial"/>
                <a:sym typeface="Arial"/>
              </a:rPr>
              <a:t>Klein EA, et al. </a:t>
            </a:r>
            <a:r>
              <a:rPr lang="en-US" sz="900" b="0" i="1" u="none" strike="noStrike" cap="none">
                <a:solidFill>
                  <a:schemeClr val="accent2"/>
                </a:solidFill>
                <a:latin typeface="Arial"/>
                <a:ea typeface="Arial"/>
                <a:cs typeface="Arial"/>
                <a:sym typeface="Arial"/>
              </a:rPr>
              <a:t>Ann Oncol.</a:t>
            </a:r>
            <a:r>
              <a:rPr lang="en-US" sz="900" b="0" i="0" u="none" strike="noStrike" cap="none">
                <a:solidFill>
                  <a:schemeClr val="accent2"/>
                </a:solidFill>
                <a:latin typeface="Arial"/>
                <a:ea typeface="Arial"/>
                <a:cs typeface="Arial"/>
                <a:sym typeface="Arial"/>
              </a:rPr>
              <a:t> 2021;32(9):1167- 1177. DOI: 10.1016/j.annonc.2021.05.806.</a:t>
            </a:r>
            <a:endParaRPr sz="900" b="0" i="0" u="none" strike="noStrike" cap="none">
              <a:solidFill>
                <a:schemeClr val="accent2"/>
              </a:solidFill>
              <a:latin typeface="Arial"/>
              <a:ea typeface="Arial"/>
              <a:cs typeface="Arial"/>
              <a:sym typeface="Arial"/>
            </a:endParaRPr>
          </a:p>
        </p:txBody>
      </p:sp>
      <p:sp>
        <p:nvSpPr>
          <p:cNvPr id="473" name="Google Shape;473;g2676c987a7c_0_45"/>
          <p:cNvSpPr txBox="1"/>
          <p:nvPr/>
        </p:nvSpPr>
        <p:spPr>
          <a:xfrm>
            <a:off x="355846" y="1011777"/>
            <a:ext cx="11831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6"/>
                </a:solidFill>
                <a:latin typeface="Arial"/>
                <a:ea typeface="Arial"/>
                <a:cs typeface="Arial"/>
                <a:sym typeface="Arial"/>
              </a:rPr>
              <a:t>Based on a prospective, observational study of people with and without cancer (NCT02889978)</a:t>
            </a:r>
            <a:r>
              <a:rPr lang="en-US" sz="2000" b="1" baseline="30000">
                <a:solidFill>
                  <a:schemeClr val="accent6"/>
                </a:solidFill>
                <a:latin typeface="Arial"/>
                <a:ea typeface="Arial"/>
                <a:cs typeface="Arial"/>
                <a:sym typeface="Arial"/>
              </a:rPr>
              <a:t>1</a:t>
            </a:r>
            <a:r>
              <a:rPr lang="en-US" sz="2000" b="1">
                <a:solidFill>
                  <a:schemeClr val="accent6"/>
                </a:solidFill>
                <a:latin typeface="Arial"/>
                <a:ea typeface="Arial"/>
                <a:cs typeface="Arial"/>
                <a:sym typeface="Arial"/>
              </a:rPr>
              <a:t>​</a:t>
            </a:r>
            <a:endParaRPr/>
          </a:p>
        </p:txBody>
      </p:sp>
      <p:sp>
        <p:nvSpPr>
          <p:cNvPr id="474" name="Google Shape;474;g2676c987a7c_0_45"/>
          <p:cNvSpPr txBox="1"/>
          <p:nvPr/>
        </p:nvSpPr>
        <p:spPr>
          <a:xfrm>
            <a:off x="734818" y="1930319"/>
            <a:ext cx="2922900" cy="64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600" b="1">
                <a:solidFill>
                  <a:schemeClr val="dk1"/>
                </a:solidFill>
                <a:latin typeface="Arial"/>
                <a:ea typeface="Arial"/>
                <a:cs typeface="Arial"/>
                <a:sym typeface="Arial"/>
              </a:rPr>
              <a:t>&gt;50</a:t>
            </a:r>
            <a:endParaRPr sz="3600" i="0" u="none" strike="noStrike" cap="none" baseline="30000">
              <a:solidFill>
                <a:schemeClr val="dk1"/>
              </a:solidFill>
              <a:latin typeface="Arial"/>
              <a:ea typeface="Arial"/>
              <a:cs typeface="Arial"/>
              <a:sym typeface="Arial"/>
            </a:endParaRPr>
          </a:p>
        </p:txBody>
      </p:sp>
      <p:sp>
        <p:nvSpPr>
          <p:cNvPr id="475" name="Google Shape;475;g2676c987a7c_0_45"/>
          <p:cNvSpPr txBox="1"/>
          <p:nvPr/>
        </p:nvSpPr>
        <p:spPr>
          <a:xfrm>
            <a:off x="4810362" y="1913775"/>
            <a:ext cx="2922900" cy="64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600" b="1">
                <a:solidFill>
                  <a:schemeClr val="dk1"/>
                </a:solidFill>
                <a:latin typeface="Arial"/>
                <a:ea typeface="Arial"/>
                <a:cs typeface="Arial"/>
                <a:sym typeface="Arial"/>
              </a:rPr>
              <a:t>99.5%</a:t>
            </a:r>
            <a:endParaRPr sz="3600" i="0" u="none" strike="noStrike" cap="none" baseline="30000">
              <a:solidFill>
                <a:schemeClr val="dk1"/>
              </a:solidFill>
              <a:latin typeface="Arial"/>
              <a:ea typeface="Arial"/>
              <a:cs typeface="Arial"/>
              <a:sym typeface="Arial"/>
            </a:endParaRPr>
          </a:p>
        </p:txBody>
      </p:sp>
      <p:sp>
        <p:nvSpPr>
          <p:cNvPr id="476" name="Google Shape;476;g2676c987a7c_0_45"/>
          <p:cNvSpPr txBox="1"/>
          <p:nvPr/>
        </p:nvSpPr>
        <p:spPr>
          <a:xfrm>
            <a:off x="8579858" y="1929939"/>
            <a:ext cx="2922900" cy="64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600" b="1">
                <a:solidFill>
                  <a:schemeClr val="dk1"/>
                </a:solidFill>
                <a:latin typeface="Arial"/>
                <a:ea typeface="Arial"/>
                <a:cs typeface="Arial"/>
                <a:sym typeface="Arial"/>
              </a:rPr>
              <a:t>51.5%</a:t>
            </a:r>
            <a:endParaRPr sz="3600" i="0" u="none" strike="noStrike" cap="none" baseline="30000">
              <a:solidFill>
                <a:schemeClr val="dk1"/>
              </a:solidFill>
              <a:latin typeface="Arial"/>
              <a:ea typeface="Arial"/>
              <a:cs typeface="Arial"/>
              <a:sym typeface="Arial"/>
            </a:endParaRPr>
          </a:p>
        </p:txBody>
      </p:sp>
      <p:sp>
        <p:nvSpPr>
          <p:cNvPr id="477" name="Google Shape;477;g2676c987a7c_0_45"/>
          <p:cNvSpPr/>
          <p:nvPr/>
        </p:nvSpPr>
        <p:spPr>
          <a:xfrm>
            <a:off x="918072" y="2854427"/>
            <a:ext cx="2572500" cy="574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2300" b="1">
                <a:solidFill>
                  <a:schemeClr val="lt1"/>
                </a:solidFill>
                <a:latin typeface="Arial"/>
                <a:ea typeface="Arial"/>
                <a:cs typeface="Arial"/>
                <a:sym typeface="Arial"/>
              </a:rPr>
              <a:t>Cancer types</a:t>
            </a:r>
            <a:endParaRPr sz="2300" b="1" i="0" u="none" strike="noStrike" cap="none">
              <a:solidFill>
                <a:schemeClr val="lt1"/>
              </a:solidFill>
              <a:latin typeface="Arial"/>
              <a:ea typeface="Arial"/>
              <a:cs typeface="Arial"/>
              <a:sym typeface="Arial"/>
            </a:endParaRPr>
          </a:p>
        </p:txBody>
      </p:sp>
      <p:sp>
        <p:nvSpPr>
          <p:cNvPr id="478" name="Google Shape;478;g2676c987a7c_0_45"/>
          <p:cNvSpPr txBox="1"/>
          <p:nvPr/>
        </p:nvSpPr>
        <p:spPr>
          <a:xfrm>
            <a:off x="931869" y="3678016"/>
            <a:ext cx="2544900" cy="1428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Cancer types diagnosed following a ‘Cancer Signal Detected’ result</a:t>
            </a:r>
            <a:endParaRPr sz="1800">
              <a:solidFill>
                <a:schemeClr val="lt1"/>
              </a:solidFill>
              <a:latin typeface="Arial"/>
              <a:ea typeface="Arial"/>
              <a:cs typeface="Arial"/>
              <a:sym typeface="Arial"/>
            </a:endParaRPr>
          </a:p>
        </p:txBody>
      </p:sp>
      <p:sp>
        <p:nvSpPr>
          <p:cNvPr id="479" name="Google Shape;479;g2676c987a7c_0_45"/>
          <p:cNvSpPr/>
          <p:nvPr/>
        </p:nvSpPr>
        <p:spPr>
          <a:xfrm>
            <a:off x="8259249" y="2740570"/>
            <a:ext cx="3564000" cy="2443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0" name="Google Shape;480;g2676c987a7c_0_45"/>
          <p:cNvSpPr/>
          <p:nvPr/>
        </p:nvSpPr>
        <p:spPr>
          <a:xfrm>
            <a:off x="4832195" y="2854427"/>
            <a:ext cx="2572500" cy="6381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Specificity</a:t>
            </a:r>
            <a:endParaRPr sz="2000" b="0" i="0" u="none" strike="noStrike" cap="none">
              <a:solidFill>
                <a:schemeClr val="lt1"/>
              </a:solidFill>
              <a:latin typeface="Arial"/>
              <a:ea typeface="Arial"/>
              <a:cs typeface="Arial"/>
              <a:sym typeface="Arial"/>
            </a:endParaRPr>
          </a:p>
        </p:txBody>
      </p:sp>
      <p:sp>
        <p:nvSpPr>
          <p:cNvPr id="481" name="Google Shape;481;g2676c987a7c_0_45"/>
          <p:cNvSpPr txBox="1"/>
          <p:nvPr/>
        </p:nvSpPr>
        <p:spPr>
          <a:xfrm>
            <a:off x="4850707" y="3678016"/>
            <a:ext cx="2544900" cy="132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Arial"/>
                <a:ea typeface="Arial"/>
                <a:cs typeface="Arial"/>
                <a:sym typeface="Arial"/>
              </a:rPr>
              <a:t>Proportion</a:t>
            </a:r>
            <a:r>
              <a:rPr lang="en-US" sz="1800" b="0" i="0" u="none" strike="noStrike" cap="none">
                <a:solidFill>
                  <a:srgbClr val="000000"/>
                </a:solidFill>
                <a:latin typeface="Arial"/>
                <a:ea typeface="Arial"/>
                <a:cs typeface="Arial"/>
                <a:sym typeface="Arial"/>
              </a:rPr>
              <a:t> of people without cancer who received a ‘No Cancer Signal Detected’ result</a:t>
            </a:r>
            <a:endParaRPr sz="1800" b="0" i="0" u="none" strike="noStrike" cap="none">
              <a:solidFill>
                <a:srgbClr val="000000"/>
              </a:solidFill>
              <a:latin typeface="Arial"/>
              <a:ea typeface="Arial"/>
              <a:cs typeface="Arial"/>
              <a:sym typeface="Arial"/>
            </a:endParaRPr>
          </a:p>
        </p:txBody>
      </p:sp>
      <p:sp>
        <p:nvSpPr>
          <p:cNvPr id="482" name="Google Shape;482;g2676c987a7c_0_45"/>
          <p:cNvSpPr/>
          <p:nvPr/>
        </p:nvSpPr>
        <p:spPr>
          <a:xfrm>
            <a:off x="8894159" y="2854427"/>
            <a:ext cx="2594700" cy="562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Sensitivity</a:t>
            </a:r>
            <a:endParaRPr sz="2000" b="0" i="0" u="none" strike="noStrike" cap="none">
              <a:solidFill>
                <a:schemeClr val="lt1"/>
              </a:solidFill>
              <a:latin typeface="Arial"/>
              <a:ea typeface="Arial"/>
              <a:cs typeface="Arial"/>
              <a:sym typeface="Arial"/>
            </a:endParaRPr>
          </a:p>
        </p:txBody>
      </p:sp>
      <p:sp>
        <p:nvSpPr>
          <p:cNvPr id="483" name="Google Shape;483;g2676c987a7c_0_45"/>
          <p:cNvSpPr txBox="1"/>
          <p:nvPr/>
        </p:nvSpPr>
        <p:spPr>
          <a:xfrm>
            <a:off x="8892340" y="3678016"/>
            <a:ext cx="2610300" cy="14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Arial"/>
                <a:ea typeface="Arial"/>
                <a:cs typeface="Arial"/>
                <a:sym typeface="Arial"/>
              </a:rPr>
              <a:t>Proportion</a:t>
            </a:r>
            <a:r>
              <a:rPr lang="en-US" sz="1800" b="0" i="0" u="none" strike="noStrike" cap="none">
                <a:solidFill>
                  <a:srgbClr val="000000"/>
                </a:solidFill>
                <a:latin typeface="Arial"/>
                <a:ea typeface="Arial"/>
                <a:cs typeface="Arial"/>
                <a:sym typeface="Arial"/>
              </a:rPr>
              <a:t> of people with cancer who received a ‘Cancer Signal Detected’ result</a:t>
            </a: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172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 name="Rectangle 2">
            <a:extLst>
              <a:ext uri="{FF2B5EF4-FFF2-40B4-BE49-F238E27FC236}">
                <a16:creationId xmlns:a16="http://schemas.microsoft.com/office/drawing/2014/main" id="{10016C7D-C8B9-B27E-385F-CED5C8A35355}"/>
              </a:ext>
            </a:extLst>
          </p:cNvPr>
          <p:cNvSpPr/>
          <p:nvPr/>
        </p:nvSpPr>
        <p:spPr>
          <a:xfrm>
            <a:off x="355846" y="1452807"/>
            <a:ext cx="11404154" cy="4825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5A07077-C234-BF3F-F24B-494D3853DD78}"/>
              </a:ext>
            </a:extLst>
          </p:cNvPr>
          <p:cNvGrpSpPr/>
          <p:nvPr/>
        </p:nvGrpSpPr>
        <p:grpSpPr>
          <a:xfrm>
            <a:off x="718506" y="1788495"/>
            <a:ext cx="9054900" cy="4412184"/>
            <a:chOff x="786158" y="2255174"/>
            <a:chExt cx="9359734" cy="4332484"/>
          </a:xfrm>
        </p:grpSpPr>
        <p:pic>
          <p:nvPicPr>
            <p:cNvPr id="350" name="Google Shape;350;p13"/>
            <p:cNvPicPr preferRelativeResize="0"/>
            <p:nvPr/>
          </p:nvPicPr>
          <p:blipFill rotWithShape="1">
            <a:blip r:embed="rId3">
              <a:alphaModFix/>
            </a:blip>
            <a:srcRect t="8063" b="12605"/>
            <a:stretch/>
          </p:blipFill>
          <p:spPr>
            <a:xfrm>
              <a:off x="786158" y="2255174"/>
              <a:ext cx="9359734" cy="4332484"/>
            </a:xfrm>
            <a:prstGeom prst="rect">
              <a:avLst/>
            </a:prstGeom>
            <a:noFill/>
            <a:ln>
              <a:noFill/>
            </a:ln>
          </p:spPr>
        </p:pic>
        <p:sp>
          <p:nvSpPr>
            <p:cNvPr id="351" name="Google Shape;351;p13"/>
            <p:cNvSpPr/>
            <p:nvPr/>
          </p:nvSpPr>
          <p:spPr>
            <a:xfrm>
              <a:off x="2518053" y="2487895"/>
              <a:ext cx="175500" cy="2835000"/>
            </a:xfrm>
            <a:prstGeom prst="rect">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p13"/>
            <p:cNvCxnSpPr/>
            <p:nvPr/>
          </p:nvCxnSpPr>
          <p:spPr>
            <a:xfrm>
              <a:off x="2605803" y="2416775"/>
              <a:ext cx="0" cy="2835000"/>
            </a:xfrm>
            <a:prstGeom prst="straightConnector1">
              <a:avLst/>
            </a:prstGeom>
            <a:noFill/>
            <a:ln w="9525" cap="flat" cmpd="sng">
              <a:solidFill>
                <a:srgbClr val="8C8C8C"/>
              </a:solidFill>
              <a:prstDash val="dot"/>
              <a:round/>
              <a:headEnd type="none" w="sm" len="sm"/>
              <a:tailEnd type="none" w="sm" len="sm"/>
            </a:ln>
          </p:spPr>
        </p:cxnSp>
      </p:grpSp>
      <p:sp>
        <p:nvSpPr>
          <p:cNvPr id="353" name="Google Shape;353;p13"/>
          <p:cNvSpPr txBox="1">
            <a:spLocks noGrp="1"/>
          </p:cNvSpPr>
          <p:nvPr>
            <p:ph type="title"/>
          </p:nvPr>
        </p:nvSpPr>
        <p:spPr>
          <a:xfrm>
            <a:off x="355846" y="344201"/>
            <a:ext cx="11480308" cy="10145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A61A8"/>
              </a:buClr>
              <a:buSzPts val="3600"/>
              <a:buNone/>
            </a:pPr>
            <a:r>
              <a:rPr lang="en-US" sz="3500"/>
              <a:t>Sensitivity of Galleri cancer signal detection by cancer type</a:t>
            </a:r>
            <a:r>
              <a:rPr lang="en-US" sz="3500" baseline="30000"/>
              <a:t>1</a:t>
            </a:r>
            <a:endParaRPr sz="3500" baseline="30000"/>
          </a:p>
        </p:txBody>
      </p:sp>
      <p:pic>
        <p:nvPicPr>
          <p:cNvPr id="354" name="Google Shape;354;p13"/>
          <p:cNvPicPr preferRelativeResize="0"/>
          <p:nvPr/>
        </p:nvPicPr>
        <p:blipFill rotWithShape="1">
          <a:blip r:embed="rId4">
            <a:alphaModFix/>
          </a:blip>
          <a:srcRect/>
          <a:stretch/>
        </p:blipFill>
        <p:spPr>
          <a:xfrm>
            <a:off x="10027860" y="2412666"/>
            <a:ext cx="1430800" cy="1088100"/>
          </a:xfrm>
          <a:prstGeom prst="rect">
            <a:avLst/>
          </a:prstGeom>
          <a:noFill/>
          <a:ln>
            <a:noFill/>
          </a:ln>
        </p:spPr>
      </p:pic>
      <p:sp>
        <p:nvSpPr>
          <p:cNvPr id="355" name="Google Shape;355;p13"/>
          <p:cNvSpPr/>
          <p:nvPr/>
        </p:nvSpPr>
        <p:spPr>
          <a:xfrm>
            <a:off x="239485" y="6335166"/>
            <a:ext cx="6935700" cy="365100"/>
          </a:xfrm>
          <a:prstGeom prst="rect">
            <a:avLst/>
          </a:prstGeom>
          <a:noFill/>
          <a:ln>
            <a:noFill/>
          </a:ln>
        </p:spPr>
        <p:txBody>
          <a:bodyPr spcFirstLastPara="1" wrap="square" lIns="121900" tIns="60925" rIns="121900" bIns="60925"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2"/>
                </a:solidFill>
                <a:latin typeface="Arial"/>
                <a:ea typeface="Arial"/>
                <a:cs typeface="Arial"/>
                <a:sym typeface="Arial"/>
              </a:rPr>
              <a:t>CI, confidence interval. </a:t>
            </a:r>
            <a:r>
              <a:rPr lang="en-US" sz="900" b="0" i="0" u="none" strike="noStrike" cap="none" baseline="30000">
                <a:solidFill>
                  <a:schemeClr val="accent2"/>
                </a:solidFill>
                <a:latin typeface="Arial"/>
                <a:ea typeface="Arial"/>
                <a:cs typeface="Arial"/>
                <a:sym typeface="Arial"/>
              </a:rPr>
              <a:t>1</a:t>
            </a:r>
            <a:r>
              <a:rPr lang="en-US" sz="900" b="0" i="0" u="none" strike="noStrike" cap="none">
                <a:solidFill>
                  <a:schemeClr val="accent2"/>
                </a:solidFill>
                <a:latin typeface="Arial"/>
                <a:ea typeface="Arial"/>
                <a:cs typeface="Arial"/>
                <a:sym typeface="Arial"/>
              </a:rPr>
              <a:t>Klein EA, et al. </a:t>
            </a:r>
            <a:r>
              <a:rPr lang="en-US" sz="900" b="0" i="1" u="none" strike="noStrike" cap="none">
                <a:solidFill>
                  <a:schemeClr val="accent2"/>
                </a:solidFill>
                <a:latin typeface="Arial"/>
                <a:ea typeface="Arial"/>
                <a:cs typeface="Arial"/>
                <a:sym typeface="Arial"/>
              </a:rPr>
              <a:t>Ann Oncol. </a:t>
            </a:r>
            <a:r>
              <a:rPr lang="en-US" sz="900" b="0" i="0" u="none" strike="noStrike" cap="none">
                <a:solidFill>
                  <a:schemeClr val="accent2"/>
                </a:solidFill>
                <a:latin typeface="Arial"/>
                <a:ea typeface="Arial"/>
                <a:cs typeface="Arial"/>
                <a:sym typeface="Arial"/>
              </a:rPr>
              <a:t>2021;32(9):1167- 1177. DOI: 10.1016/j.annonc.2021.05.806. </a:t>
            </a:r>
            <a:endParaRPr sz="900" b="0" i="0" u="none" strike="noStrike" cap="none">
              <a:solidFill>
                <a:schemeClr val="accent2"/>
              </a:solidFill>
              <a:latin typeface="Arial"/>
              <a:ea typeface="Arial"/>
              <a:cs typeface="Arial"/>
              <a:sym typeface="Arial"/>
            </a:endParaRPr>
          </a:p>
        </p:txBody>
      </p:sp>
      <p:sp>
        <p:nvSpPr>
          <p:cNvPr id="356" name="Google Shape;356;p13"/>
          <p:cNvSpPr txBox="1"/>
          <p:nvPr/>
        </p:nvSpPr>
        <p:spPr>
          <a:xfrm>
            <a:off x="3608785" y="1509944"/>
            <a:ext cx="5700090" cy="443125"/>
          </a:xfrm>
          <a:prstGeom prst="rect">
            <a:avLst/>
          </a:prstGeom>
          <a:noFill/>
          <a:ln>
            <a:noFill/>
          </a:ln>
        </p:spPr>
        <p:txBody>
          <a:bodyPr spcFirstLastPara="1" wrap="square" lIns="60925" tIns="60925" rIns="60925" bIns="609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700" b="1" i="0" u="none" strike="noStrike" cap="none">
                <a:solidFill>
                  <a:srgbClr val="000000"/>
                </a:solidFill>
                <a:latin typeface="Arial"/>
                <a:ea typeface="Arial"/>
                <a:cs typeface="Arial"/>
                <a:sym typeface="Arial"/>
              </a:rPr>
              <a:t>Cancers without common screening options: 53.0%</a:t>
            </a:r>
            <a:endParaRPr sz="1700" b="0" i="0" u="none" strike="noStrike" cap="none">
              <a:solidFill>
                <a:srgbClr val="000000"/>
              </a:solidFill>
              <a:latin typeface="Arial"/>
              <a:ea typeface="Arial"/>
              <a:cs typeface="Arial"/>
              <a:sym typeface="Arial"/>
            </a:endParaRPr>
          </a:p>
        </p:txBody>
      </p:sp>
      <p:sp>
        <p:nvSpPr>
          <p:cNvPr id="357" name="Google Shape;357;p13"/>
          <p:cNvSpPr txBox="1"/>
          <p:nvPr/>
        </p:nvSpPr>
        <p:spPr>
          <a:xfrm>
            <a:off x="239485" y="1415895"/>
            <a:ext cx="3369300" cy="745200"/>
          </a:xfrm>
          <a:prstGeom prst="rect">
            <a:avLst/>
          </a:prstGeom>
          <a:noFill/>
          <a:ln>
            <a:noFill/>
          </a:ln>
        </p:spPr>
        <p:txBody>
          <a:bodyPr spcFirstLastPara="1" wrap="square" lIns="60925" tIns="60925" rIns="60925" bIns="609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700" b="1" i="0" u="none" strike="noStrike" cap="none">
                <a:solidFill>
                  <a:srgbClr val="000000"/>
                </a:solidFill>
                <a:latin typeface="Arial"/>
                <a:ea typeface="Arial"/>
                <a:cs typeface="Arial"/>
                <a:sym typeface="Arial"/>
              </a:rPr>
              <a:t>Cancers with common screening options: 46.2%</a:t>
            </a:r>
            <a:r>
              <a:rPr lang="en-US" sz="1700" b="0" i="0" u="none" strike="noStrike" cap="none">
                <a:solidFill>
                  <a:srgbClr val="000000"/>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61D057B5-D753-015A-4988-4EB1B325CAEE}"/>
              </a:ext>
            </a:extLst>
          </p:cNvPr>
          <p:cNvGrpSpPr/>
          <p:nvPr/>
        </p:nvGrpSpPr>
        <p:grpSpPr>
          <a:xfrm>
            <a:off x="10053404" y="3905914"/>
            <a:ext cx="1420090" cy="588818"/>
            <a:chOff x="10449791" y="3759200"/>
            <a:chExt cx="1420090" cy="588818"/>
          </a:xfrm>
        </p:grpSpPr>
        <p:sp>
          <p:nvSpPr>
            <p:cNvPr id="358" name="Google Shape;358;p13"/>
            <p:cNvSpPr/>
            <p:nvPr/>
          </p:nvSpPr>
          <p:spPr>
            <a:xfrm>
              <a:off x="10449791" y="3759200"/>
              <a:ext cx="1420090" cy="58881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9" name="Google Shape;359;p13"/>
            <p:cNvSpPr txBox="1"/>
            <p:nvPr/>
          </p:nvSpPr>
          <p:spPr>
            <a:xfrm>
              <a:off x="10602191" y="3865418"/>
              <a:ext cx="1117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Arial"/>
                  <a:ea typeface="Arial"/>
                  <a:cs typeface="Arial"/>
                  <a:sym typeface="Arial"/>
                </a:rPr>
                <a:t>CCGA3</a:t>
              </a:r>
              <a:r>
                <a:rPr lang="en-US" sz="1800" b="1" i="0" u="none" strike="noStrike" cap="none" baseline="30000">
                  <a:solidFill>
                    <a:srgbClr val="FFFFFF"/>
                  </a:solidFill>
                  <a:latin typeface="Arial"/>
                  <a:ea typeface="Arial"/>
                  <a:cs typeface="Arial"/>
                  <a:sym typeface="Arial"/>
                </a:rPr>
                <a:t>1</a:t>
              </a:r>
              <a:endParaRPr/>
            </a:p>
          </p:txBody>
        </p:sp>
      </p:grpSp>
    </p:spTree>
    <p:extLst>
      <p:ext uri="{BB962C8B-B14F-4D97-AF65-F5344CB8AC3E}">
        <p14:creationId xmlns:p14="http://schemas.microsoft.com/office/powerpoint/2010/main" val="417968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4"/>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a:t>Galleri key performance features</a:t>
            </a:r>
            <a:endParaRPr/>
          </a:p>
        </p:txBody>
      </p:sp>
      <p:sp>
        <p:nvSpPr>
          <p:cNvPr id="508" name="Google Shape;508;p14"/>
          <p:cNvSpPr txBox="1"/>
          <p:nvPr/>
        </p:nvSpPr>
        <p:spPr>
          <a:xfrm>
            <a:off x="470638" y="1172263"/>
            <a:ext cx="11012644" cy="7978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b="1">
                <a:solidFill>
                  <a:schemeClr val="accent6"/>
                </a:solidFill>
                <a:latin typeface="Arial"/>
                <a:ea typeface="Arial"/>
                <a:cs typeface="Arial"/>
                <a:sym typeface="Arial"/>
              </a:rPr>
              <a:t>Based on a prospective, interventional, return-of-results study in people with and without cancer symptoms (NCT04241796)</a:t>
            </a:r>
            <a:r>
              <a:rPr lang="en-US" sz="2400" b="1" baseline="30000">
                <a:solidFill>
                  <a:schemeClr val="accent6"/>
                </a:solidFill>
                <a:latin typeface="Arial"/>
                <a:ea typeface="Arial"/>
                <a:cs typeface="Arial"/>
                <a:sym typeface="Arial"/>
              </a:rPr>
              <a:t>1</a:t>
            </a:r>
            <a:endParaRPr sz="2400" b="1">
              <a:solidFill>
                <a:schemeClr val="accent6"/>
              </a:solidFill>
              <a:latin typeface="Arial"/>
              <a:ea typeface="Arial"/>
              <a:cs typeface="Arial"/>
              <a:sym typeface="Arial"/>
            </a:endParaRPr>
          </a:p>
          <a:p>
            <a:pPr marL="0" marR="0" lvl="0" indent="0" algn="l" rtl="0">
              <a:lnSpc>
                <a:spcPct val="100000"/>
              </a:lnSpc>
              <a:spcBef>
                <a:spcPts val="900"/>
              </a:spcBef>
              <a:spcAft>
                <a:spcPts val="0"/>
              </a:spcAft>
              <a:buClr>
                <a:schemeClr val="lt1"/>
              </a:buClr>
              <a:buSzPts val="2400"/>
              <a:buFont typeface="Arial"/>
              <a:buNone/>
            </a:pPr>
            <a:endParaRPr sz="2400" b="1">
              <a:solidFill>
                <a:schemeClr val="accent6"/>
              </a:solidFill>
              <a:latin typeface="Arial"/>
              <a:ea typeface="Arial"/>
              <a:cs typeface="Arial"/>
              <a:sym typeface="Arial"/>
            </a:endParaRPr>
          </a:p>
        </p:txBody>
      </p:sp>
      <p:sp>
        <p:nvSpPr>
          <p:cNvPr id="509" name="Google Shape;509;p14"/>
          <p:cNvSpPr/>
          <p:nvPr/>
        </p:nvSpPr>
        <p:spPr>
          <a:xfrm>
            <a:off x="470650" y="2115875"/>
            <a:ext cx="5250300" cy="15198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0" name="Google Shape;510;p14"/>
          <p:cNvSpPr/>
          <p:nvPr/>
        </p:nvSpPr>
        <p:spPr>
          <a:xfrm>
            <a:off x="470638" y="3236342"/>
            <a:ext cx="5250288" cy="21471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1" name="Google Shape;511;p14"/>
          <p:cNvSpPr txBox="1"/>
          <p:nvPr/>
        </p:nvSpPr>
        <p:spPr>
          <a:xfrm>
            <a:off x="432000" y="2279645"/>
            <a:ext cx="5250287" cy="865200"/>
          </a:xfrm>
          <a:prstGeom prst="rect">
            <a:avLst/>
          </a:prstGeom>
          <a:noFill/>
          <a:ln>
            <a:noFill/>
          </a:ln>
        </p:spPr>
        <p:txBody>
          <a:bodyPr spcFirstLastPara="1" wrap="square" lIns="0" tIns="0" rIns="0" bIns="0" anchor="ctr" anchorCtr="0">
            <a:noAutofit/>
          </a:bodyPr>
          <a:lstStyle/>
          <a:p>
            <a:pPr marL="457200" marR="0" lvl="0" indent="-228600" algn="ctr" rtl="0">
              <a:lnSpc>
                <a:spcPct val="100000"/>
              </a:lnSpc>
              <a:spcBef>
                <a:spcPts val="0"/>
              </a:spcBef>
              <a:spcAft>
                <a:spcPts val="0"/>
              </a:spcAft>
              <a:buClr>
                <a:schemeClr val="lt1"/>
              </a:buClr>
              <a:buSzPts val="2200"/>
              <a:buFont typeface="Arial"/>
              <a:buNone/>
            </a:pPr>
            <a:r>
              <a:rPr lang="en-US" sz="4000" b="1" i="0" u="none" strike="noStrike" cap="none">
                <a:solidFill>
                  <a:schemeClr val="dk1"/>
                </a:solidFill>
                <a:latin typeface="Arial"/>
                <a:ea typeface="Arial"/>
                <a:cs typeface="Arial"/>
                <a:sym typeface="Arial"/>
              </a:rPr>
              <a:t>43.1%</a:t>
            </a:r>
            <a:endParaRPr>
              <a:solidFill>
                <a:schemeClr val="dk1"/>
              </a:solidFill>
            </a:endParaRPr>
          </a:p>
        </p:txBody>
      </p:sp>
      <p:sp>
        <p:nvSpPr>
          <p:cNvPr id="512" name="Google Shape;512;p14"/>
          <p:cNvSpPr/>
          <p:nvPr/>
        </p:nvSpPr>
        <p:spPr>
          <a:xfrm>
            <a:off x="6336407" y="2115881"/>
            <a:ext cx="5384957" cy="151970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Arial"/>
              <a:ea typeface="Arial"/>
              <a:cs typeface="Arial"/>
              <a:sym typeface="Arial"/>
            </a:endParaRPr>
          </a:p>
        </p:txBody>
      </p:sp>
      <p:sp>
        <p:nvSpPr>
          <p:cNvPr id="513" name="Google Shape;513;p14"/>
          <p:cNvSpPr/>
          <p:nvPr/>
        </p:nvSpPr>
        <p:spPr>
          <a:xfrm>
            <a:off x="6336407" y="3236342"/>
            <a:ext cx="5384957" cy="21471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4" name="Google Shape;514;p14"/>
          <p:cNvSpPr txBox="1"/>
          <p:nvPr/>
        </p:nvSpPr>
        <p:spPr>
          <a:xfrm>
            <a:off x="6297768" y="2279645"/>
            <a:ext cx="5423596" cy="865200"/>
          </a:xfrm>
          <a:prstGeom prst="rect">
            <a:avLst/>
          </a:prstGeom>
          <a:noFill/>
          <a:ln>
            <a:noFill/>
          </a:ln>
        </p:spPr>
        <p:txBody>
          <a:bodyPr spcFirstLastPara="1" wrap="square" lIns="0" tIns="0" rIns="0" bIns="0" anchor="ctr" anchorCtr="0">
            <a:noAutofit/>
          </a:bodyPr>
          <a:lstStyle/>
          <a:p>
            <a:pPr marL="457200" marR="0" lvl="0" indent="-228600" algn="ctr" rtl="0">
              <a:lnSpc>
                <a:spcPct val="100000"/>
              </a:lnSpc>
              <a:spcBef>
                <a:spcPts val="0"/>
              </a:spcBef>
              <a:spcAft>
                <a:spcPts val="0"/>
              </a:spcAft>
              <a:buClr>
                <a:schemeClr val="lt1"/>
              </a:buClr>
              <a:buSzPts val="2200"/>
              <a:buFont typeface="Arial"/>
              <a:buNone/>
            </a:pPr>
            <a:r>
              <a:rPr lang="en-US" sz="4000" b="1" i="0" u="none" strike="noStrike" cap="none">
                <a:solidFill>
                  <a:schemeClr val="dk1"/>
                </a:solidFill>
                <a:latin typeface="Arial"/>
                <a:ea typeface="Arial"/>
                <a:cs typeface="Arial"/>
                <a:sym typeface="Arial"/>
              </a:rPr>
              <a:t>88.0%</a:t>
            </a:r>
            <a:endParaRPr>
              <a:solidFill>
                <a:schemeClr val="dk1"/>
              </a:solidFill>
            </a:endParaRPr>
          </a:p>
        </p:txBody>
      </p:sp>
      <p:sp>
        <p:nvSpPr>
          <p:cNvPr id="515" name="Google Shape;515;p14"/>
          <p:cNvSpPr/>
          <p:nvPr/>
        </p:nvSpPr>
        <p:spPr>
          <a:xfrm>
            <a:off x="765810" y="3331984"/>
            <a:ext cx="4778035" cy="832793"/>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a:solidFill>
                  <a:srgbClr val="000000"/>
                </a:solidFill>
                <a:latin typeface="Arial"/>
                <a:ea typeface="Arial"/>
                <a:cs typeface="Arial"/>
                <a:sym typeface="Arial"/>
              </a:rPr>
              <a:t>Positive predictive value</a:t>
            </a:r>
            <a:endParaRPr sz="2400">
              <a:solidFill>
                <a:srgbClr val="000000"/>
              </a:solidFill>
              <a:latin typeface="Arial"/>
              <a:ea typeface="Arial"/>
              <a:cs typeface="Arial"/>
              <a:sym typeface="Arial"/>
            </a:endParaRPr>
          </a:p>
        </p:txBody>
      </p:sp>
      <p:sp>
        <p:nvSpPr>
          <p:cNvPr id="516" name="Google Shape;516;p14"/>
          <p:cNvSpPr txBox="1"/>
          <p:nvPr/>
        </p:nvSpPr>
        <p:spPr>
          <a:xfrm>
            <a:off x="605791" y="4172293"/>
            <a:ext cx="4938054" cy="80018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100"/>
              <a:buFont typeface="Arial"/>
              <a:buNone/>
            </a:pPr>
            <a:r>
              <a:rPr lang="en-US" sz="2000">
                <a:solidFill>
                  <a:schemeClr val="lt1"/>
                </a:solidFill>
                <a:latin typeface="Arial"/>
                <a:ea typeface="Arial"/>
                <a:cs typeface="Arial"/>
                <a:sym typeface="Arial"/>
              </a:rPr>
              <a:t>Proportion of people with a ‘Cancer Signal Detected’ result diagnosed with cancer</a:t>
            </a:r>
            <a:endParaRPr sz="2000">
              <a:solidFill>
                <a:schemeClr val="lt1"/>
              </a:solidFill>
              <a:latin typeface="Arial"/>
              <a:ea typeface="Arial"/>
              <a:cs typeface="Arial"/>
              <a:sym typeface="Arial"/>
            </a:endParaRPr>
          </a:p>
        </p:txBody>
      </p:sp>
      <p:sp>
        <p:nvSpPr>
          <p:cNvPr id="517" name="Google Shape;517;p14"/>
          <p:cNvSpPr/>
          <p:nvPr/>
        </p:nvSpPr>
        <p:spPr>
          <a:xfrm>
            <a:off x="6474131" y="3308609"/>
            <a:ext cx="5104459" cy="778152"/>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2400" b="1">
                <a:solidFill>
                  <a:srgbClr val="000000"/>
                </a:solidFill>
                <a:latin typeface="Arial"/>
                <a:ea typeface="Arial"/>
                <a:cs typeface="Arial"/>
                <a:sym typeface="Arial"/>
              </a:rPr>
              <a:t>Cancer Signal Origin</a:t>
            </a:r>
            <a:r>
              <a:rPr lang="en-US" sz="2400" b="1">
                <a:solidFill>
                  <a:schemeClr val="lt1"/>
                </a:solidFill>
                <a:latin typeface="Arial"/>
                <a:ea typeface="Arial"/>
                <a:cs typeface="Arial"/>
                <a:sym typeface="Arial"/>
              </a:rPr>
              <a:t> (CSO) </a:t>
            </a:r>
            <a:r>
              <a:rPr lang="en-US" sz="2400" b="1">
                <a:solidFill>
                  <a:srgbClr val="000000"/>
                </a:solidFill>
                <a:latin typeface="Arial"/>
                <a:ea typeface="Arial"/>
                <a:cs typeface="Arial"/>
                <a:sym typeface="Arial"/>
              </a:rPr>
              <a:t>prediction accuracy</a:t>
            </a:r>
            <a:endParaRPr sz="2400">
              <a:solidFill>
                <a:srgbClr val="000000"/>
              </a:solidFill>
              <a:latin typeface="Arial"/>
              <a:ea typeface="Arial"/>
              <a:cs typeface="Arial"/>
              <a:sym typeface="Arial"/>
            </a:endParaRPr>
          </a:p>
        </p:txBody>
      </p:sp>
      <p:sp>
        <p:nvSpPr>
          <p:cNvPr id="518" name="Google Shape;518;p14"/>
          <p:cNvSpPr txBox="1"/>
          <p:nvPr/>
        </p:nvSpPr>
        <p:spPr>
          <a:xfrm>
            <a:off x="6474131" y="4128769"/>
            <a:ext cx="5112078" cy="114046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1950"/>
              <a:buFont typeface="Arial"/>
              <a:buNone/>
            </a:pPr>
            <a:r>
              <a:rPr lang="en-US" sz="1950">
                <a:solidFill>
                  <a:schemeClr val="lt1"/>
                </a:solidFill>
                <a:latin typeface="Arial"/>
                <a:ea typeface="Arial"/>
                <a:cs typeface="Arial"/>
                <a:sym typeface="Arial"/>
              </a:rPr>
              <a:t>Proportion of correct first (or second) CSO prediction(s) among participants with cancer and a ‘Cancer Signal Detected’ result</a:t>
            </a:r>
            <a:endParaRPr sz="1950">
              <a:solidFill>
                <a:schemeClr val="lt1"/>
              </a:solidFill>
              <a:latin typeface="Arial"/>
              <a:ea typeface="Arial"/>
              <a:cs typeface="Arial"/>
              <a:sym typeface="Arial"/>
            </a:endParaRPr>
          </a:p>
        </p:txBody>
      </p:sp>
      <p:grpSp>
        <p:nvGrpSpPr>
          <p:cNvPr id="519" name="Google Shape;519;p14"/>
          <p:cNvGrpSpPr/>
          <p:nvPr/>
        </p:nvGrpSpPr>
        <p:grpSpPr>
          <a:xfrm>
            <a:off x="0" y="5514647"/>
            <a:ext cx="12192000" cy="677427"/>
            <a:chOff x="0" y="5404900"/>
            <a:chExt cx="12192000" cy="677427"/>
          </a:xfrm>
        </p:grpSpPr>
        <p:sp>
          <p:nvSpPr>
            <p:cNvPr id="520" name="Google Shape;520;p14"/>
            <p:cNvSpPr txBox="1"/>
            <p:nvPr/>
          </p:nvSpPr>
          <p:spPr>
            <a:xfrm>
              <a:off x="0" y="5404927"/>
              <a:ext cx="12192000" cy="677400"/>
            </a:xfrm>
            <a:prstGeom prst="rect">
              <a:avLst/>
            </a:prstGeom>
            <a:solidFill>
              <a:srgbClr val="E3E6E8"/>
            </a:solidFill>
            <a:ln w="9525" cap="flat" cmpd="sng">
              <a:solidFill>
                <a:srgbClr val="222222">
                  <a:alpha val="0"/>
                </a:srgbClr>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endParaRPr sz="1800" b="1" i="0" u="none" strike="noStrike" cap="none" baseline="30000">
                <a:solidFill>
                  <a:schemeClr val="dk1"/>
                </a:solidFill>
                <a:latin typeface="Arial"/>
                <a:ea typeface="Arial"/>
                <a:cs typeface="Arial"/>
                <a:sym typeface="Arial"/>
              </a:endParaRPr>
            </a:p>
          </p:txBody>
        </p:sp>
        <p:sp>
          <p:nvSpPr>
            <p:cNvPr id="521" name="Google Shape;521;p14"/>
            <p:cNvSpPr txBox="1"/>
            <p:nvPr/>
          </p:nvSpPr>
          <p:spPr>
            <a:xfrm>
              <a:off x="379800" y="5404900"/>
              <a:ext cx="11432400" cy="67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 Galleri test does not detect a signal for all cancers and not all cancers can be detected in the blood.</a:t>
              </a:r>
              <a:endParaRPr sz="160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False positive and false negative results do occur. </a:t>
              </a:r>
              <a:endParaRPr sz="1600" b="0" i="0" u="none" strike="noStrike" cap="none">
                <a:solidFill>
                  <a:srgbClr val="000000"/>
                </a:solidFill>
                <a:latin typeface="Arial"/>
                <a:ea typeface="Arial"/>
                <a:cs typeface="Arial"/>
                <a:sym typeface="Arial"/>
              </a:endParaRPr>
            </a:p>
          </p:txBody>
        </p:sp>
      </p:grpSp>
      <p:sp>
        <p:nvSpPr>
          <p:cNvPr id="522" name="Google Shape;522;p14"/>
          <p:cNvSpPr txBox="1"/>
          <p:nvPr/>
        </p:nvSpPr>
        <p:spPr>
          <a:xfrm>
            <a:off x="296140" y="6372294"/>
            <a:ext cx="11432400" cy="345825"/>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1100"/>
              <a:buFont typeface="Arial"/>
              <a:buNone/>
            </a:pPr>
            <a:r>
              <a:rPr lang="en-US" sz="900" b="0" i="0" u="none" strike="noStrike" cap="none">
                <a:solidFill>
                  <a:srgbClr val="768692"/>
                </a:solidFill>
                <a:latin typeface="Arial"/>
                <a:ea typeface="Arial"/>
                <a:cs typeface="Arial"/>
                <a:sym typeface="Arial"/>
              </a:rPr>
              <a:t>CSO, Cancer Signal Origin. </a:t>
            </a:r>
            <a:r>
              <a:rPr lang="en-US" sz="900" baseline="30000">
                <a:solidFill>
                  <a:srgbClr val="768692"/>
                </a:solidFill>
                <a:latin typeface="Arial"/>
                <a:ea typeface="Arial"/>
                <a:cs typeface="Arial"/>
                <a:sym typeface="Arial"/>
              </a:rPr>
              <a:t>1</a:t>
            </a:r>
            <a:r>
              <a:rPr lang="en-US" sz="900" b="0" i="0" u="none" strike="noStrike" cap="none">
                <a:solidFill>
                  <a:srgbClr val="768692"/>
                </a:solidFill>
                <a:latin typeface="Arial"/>
                <a:ea typeface="Arial"/>
                <a:cs typeface="Arial"/>
                <a:sym typeface="Arial"/>
              </a:rPr>
              <a:t>Schrag D, </a:t>
            </a:r>
            <a:r>
              <a:rPr lang="en-US" sz="900" b="0" i="0" u="none" strike="noStrike">
                <a:solidFill>
                  <a:srgbClr val="768692"/>
                </a:solidFill>
                <a:latin typeface="Arial"/>
                <a:ea typeface="Arial"/>
                <a:cs typeface="Arial"/>
                <a:sym typeface="Arial"/>
              </a:rPr>
              <a:t>et al. </a:t>
            </a:r>
            <a:r>
              <a:rPr lang="en-US" sz="900" b="0" i="1" u="none" strike="noStrike">
                <a:solidFill>
                  <a:srgbClr val="768692"/>
                </a:solidFill>
                <a:latin typeface="Arial"/>
                <a:ea typeface="Arial"/>
                <a:cs typeface="Arial"/>
                <a:sym typeface="Arial"/>
              </a:rPr>
              <a:t>Lancet</a:t>
            </a:r>
            <a:r>
              <a:rPr lang="en-US" sz="900" b="0" i="0" u="none" strike="noStrike">
                <a:solidFill>
                  <a:srgbClr val="768692"/>
                </a:solidFill>
                <a:latin typeface="Arial"/>
                <a:ea typeface="Arial"/>
                <a:cs typeface="Arial"/>
                <a:sym typeface="Arial"/>
              </a:rPr>
              <a:t>. 2023;402:1251-60. DOI: 10.1016/S0140-6736(23)01700-2.</a:t>
            </a:r>
            <a:endParaRPr sz="900" b="0" i="0" u="none" strike="noStrike" cap="none">
              <a:solidFill>
                <a:srgbClr val="768692"/>
              </a:solidFill>
              <a:latin typeface="Arial"/>
              <a:ea typeface="Arial"/>
              <a:cs typeface="Arial"/>
              <a:sym typeface="Arial"/>
            </a:endParaRPr>
          </a:p>
        </p:txBody>
      </p:sp>
    </p:spTree>
    <p:extLst>
      <p:ext uri="{BB962C8B-B14F-4D97-AF65-F5344CB8AC3E}">
        <p14:creationId xmlns:p14="http://schemas.microsoft.com/office/powerpoint/2010/main" val="92702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5"/>
        <p:cNvGrpSpPr/>
        <p:nvPr/>
      </p:nvGrpSpPr>
      <p:grpSpPr>
        <a:xfrm>
          <a:off x="0" y="0"/>
          <a:ext cx="0" cy="0"/>
          <a:chOff x="0" y="0"/>
          <a:chExt cx="0" cy="0"/>
        </a:xfrm>
      </p:grpSpPr>
      <p:sp>
        <p:nvSpPr>
          <p:cNvPr id="3036" name="Google Shape;3036;g29548134644_0_0"/>
          <p:cNvSpPr txBox="1">
            <a:spLocks noGrp="1"/>
          </p:cNvSpPr>
          <p:nvPr>
            <p:ph type="body" idx="2"/>
          </p:nvPr>
        </p:nvSpPr>
        <p:spPr>
          <a:xfrm>
            <a:off x="432001" y="1411375"/>
            <a:ext cx="7668300" cy="57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Proposed Cancer Alliances</a:t>
            </a:r>
            <a:endParaRPr/>
          </a:p>
        </p:txBody>
      </p:sp>
      <p:sp>
        <p:nvSpPr>
          <p:cNvPr id="3037" name="Google Shape;3037;g29548134644_0_0"/>
          <p:cNvSpPr txBox="1">
            <a:spLocks noGrp="1"/>
          </p:cNvSpPr>
          <p:nvPr>
            <p:ph type="title"/>
          </p:nvPr>
        </p:nvSpPr>
        <p:spPr>
          <a:xfrm>
            <a:off x="432000" y="432000"/>
            <a:ext cx="7941000" cy="865200"/>
          </a:xfrm>
          <a:prstGeom prst="rect">
            <a:avLst/>
          </a:prstGeom>
        </p:spPr>
        <p:txBody>
          <a:bodyPr spcFirstLastPara="1" wrap="square" lIns="0" tIns="0" rIns="0" bIns="0" anchor="ctr" anchorCtr="0">
            <a:normAutofit fontScale="90000"/>
          </a:bodyPr>
          <a:lstStyle/>
          <a:p>
            <a:r>
              <a:rPr lang="en-GB"/>
              <a:t>Where the pilot programme would take place</a:t>
            </a:r>
            <a:endParaRPr/>
          </a:p>
        </p:txBody>
      </p:sp>
      <p:sp>
        <p:nvSpPr>
          <p:cNvPr id="3038" name="Google Shape;3038;g29548134644_0_0"/>
          <p:cNvSpPr txBox="1"/>
          <p:nvPr/>
        </p:nvSpPr>
        <p:spPr>
          <a:xfrm>
            <a:off x="403874" y="1989175"/>
            <a:ext cx="6515909" cy="38739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a:solidFill>
                  <a:srgbClr val="000000"/>
                </a:solidFill>
              </a:rPr>
              <a:t>2 - Lancashire and South Cumbria</a:t>
            </a:r>
            <a:br>
              <a:rPr lang="en-GB"/>
            </a:br>
            <a:r>
              <a:rPr lang="en-GB">
                <a:solidFill>
                  <a:srgbClr val="000000"/>
                </a:solidFill>
              </a:rPr>
              <a:t>3 - West Yorkshire and Harrogate</a:t>
            </a:r>
            <a:br>
              <a:rPr lang="en-GB"/>
            </a:br>
            <a:r>
              <a:rPr lang="en-GB">
                <a:solidFill>
                  <a:srgbClr val="000000"/>
                </a:solidFill>
              </a:rPr>
              <a:t>4 - Humber, Coast and Vale</a:t>
            </a:r>
            <a:br>
              <a:rPr lang="en-GB"/>
            </a:br>
            <a:r>
              <a:rPr lang="en-GB">
                <a:solidFill>
                  <a:srgbClr val="000000"/>
                </a:solidFill>
              </a:rPr>
              <a:t>7 - South Yorkshire and Bassetlaw</a:t>
            </a:r>
            <a:br>
              <a:rPr lang="en-GB"/>
            </a:br>
            <a:r>
              <a:rPr lang="en-GB">
                <a:solidFill>
                  <a:srgbClr val="000000"/>
                </a:solidFill>
              </a:rPr>
              <a:t>11 - East of England – South</a:t>
            </a:r>
            <a:br>
              <a:rPr lang="en-GB"/>
            </a:br>
            <a:r>
              <a:rPr lang="en-GB">
                <a:solidFill>
                  <a:srgbClr val="000000"/>
                </a:solidFill>
              </a:rPr>
              <a:t>12 - North Central London</a:t>
            </a:r>
            <a:br>
              <a:rPr lang="en-GB"/>
            </a:br>
            <a:r>
              <a:rPr lang="en-GB">
                <a:solidFill>
                  <a:srgbClr val="000000"/>
                </a:solidFill>
              </a:rPr>
              <a:t>13 - North East London</a:t>
            </a:r>
            <a:br>
              <a:rPr lang="en-GB"/>
            </a:br>
            <a:r>
              <a:rPr lang="en-GB"/>
              <a:t>14 - RM Partners</a:t>
            </a:r>
            <a:br>
              <a:rPr lang="en-GB"/>
            </a:br>
            <a:r>
              <a:rPr lang="en-GB"/>
              <a:t>17 - Surrey and Sussex</a:t>
            </a:r>
            <a:br>
              <a:rPr lang="en-GB"/>
            </a:br>
            <a:r>
              <a:rPr lang="en-GB"/>
              <a:t>18 - Wessex</a:t>
            </a:r>
            <a:br>
              <a:rPr lang="en-GB"/>
            </a:br>
            <a:r>
              <a:rPr lang="en-GB"/>
              <a:t>19 - Thames Valley</a:t>
            </a:r>
            <a:br>
              <a:rPr lang="en-GB"/>
            </a:br>
            <a:r>
              <a:rPr lang="en-GB"/>
              <a:t>20 - Somerset, Wiltshire, Avon and Gloucestershire (SWAG)</a:t>
            </a:r>
            <a:br>
              <a:rPr lang="en-GB"/>
            </a:br>
            <a:r>
              <a:rPr lang="en-GB"/>
              <a:t>21 - Peninsula</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3040" name="Google Shape;3040;g29548134644_0_0"/>
          <p:cNvPicPr preferRelativeResize="0"/>
          <p:nvPr/>
        </p:nvPicPr>
        <p:blipFill>
          <a:blip r:embed="rId3">
            <a:alphaModFix/>
          </a:blip>
          <a:stretch>
            <a:fillRect/>
          </a:stretch>
        </p:blipFill>
        <p:spPr>
          <a:xfrm>
            <a:off x="7122800" y="668925"/>
            <a:ext cx="4665325" cy="55147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4c9da9e458_0_89"/>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Process overview</a:t>
            </a:r>
            <a:endParaRPr/>
          </a:p>
        </p:txBody>
      </p:sp>
      <p:grpSp>
        <p:nvGrpSpPr>
          <p:cNvPr id="391" name="Google Shape;391;g24c9da9e458_0_89"/>
          <p:cNvGrpSpPr/>
          <p:nvPr/>
        </p:nvGrpSpPr>
        <p:grpSpPr>
          <a:xfrm>
            <a:off x="547206" y="1354268"/>
            <a:ext cx="11097587" cy="4813537"/>
            <a:chOff x="547213" y="1602601"/>
            <a:chExt cx="11097587" cy="4813537"/>
          </a:xfrm>
        </p:grpSpPr>
        <p:pic>
          <p:nvPicPr>
            <p:cNvPr id="392" name="Google Shape;392;g24c9da9e458_0_89" descr="Envelope outline"/>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738475" y="1602601"/>
              <a:ext cx="1057775" cy="1057775"/>
            </a:xfrm>
            <a:prstGeom prst="rect">
              <a:avLst/>
            </a:prstGeom>
            <a:noFill/>
            <a:ln>
              <a:noFill/>
            </a:ln>
          </p:spPr>
        </p:pic>
        <p:sp>
          <p:nvSpPr>
            <p:cNvPr id="393" name="Google Shape;393;g24c9da9e458_0_89"/>
            <p:cNvSpPr txBox="1"/>
            <p:nvPr/>
          </p:nvSpPr>
          <p:spPr>
            <a:xfrm>
              <a:off x="547213" y="2859850"/>
              <a:ext cx="1440300" cy="868200"/>
            </a:xfrm>
            <a:prstGeom prst="rect">
              <a:avLst/>
            </a:prstGeom>
            <a:noFill/>
            <a:ln>
              <a:noFill/>
            </a:ln>
          </p:spPr>
          <p:txBody>
            <a:bodyPr spcFirstLastPara="1" wrap="square" lIns="6825" tIns="68550" rIns="6825" bIns="68550" anchor="t" anchorCtr="0">
              <a:noAutofit/>
            </a:bodyPr>
            <a:lstStyle/>
            <a:p>
              <a:pPr marL="0" marR="0" lvl="0" indent="0" algn="ctr" rtl="0">
                <a:spcBef>
                  <a:spcPts val="0"/>
                </a:spcBef>
                <a:spcAft>
                  <a:spcPts val="0"/>
                </a:spcAft>
                <a:buNone/>
              </a:pPr>
              <a:r>
                <a:rPr lang="en-US" sz="1400"/>
                <a:t>Individual invited by </a:t>
              </a:r>
              <a:r>
                <a:rPr lang="en-US" sz="14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4"/>
                    </a:ext>
                  </a:extLst>
                </a:rPr>
                <a:t>NHS </a:t>
              </a:r>
              <a:r>
                <a:rPr lang="en-US" sz="1400"/>
                <a:t>England</a:t>
              </a:r>
              <a:endParaRPr sz="1400"/>
            </a:p>
          </p:txBody>
        </p:sp>
        <p:pic>
          <p:nvPicPr>
            <p:cNvPr id="394" name="Google Shape;394;g24c9da9e458_0_89"/>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4651085" y="1718288"/>
              <a:ext cx="602100" cy="868260"/>
            </a:xfrm>
            <a:prstGeom prst="rect">
              <a:avLst/>
            </a:prstGeom>
            <a:noFill/>
            <a:ln>
              <a:noFill/>
            </a:ln>
          </p:spPr>
        </p:pic>
        <p:sp>
          <p:nvSpPr>
            <p:cNvPr id="395" name="Google Shape;395;g24c9da9e458_0_89"/>
            <p:cNvSpPr txBox="1"/>
            <p:nvPr/>
          </p:nvSpPr>
          <p:spPr>
            <a:xfrm>
              <a:off x="4040425" y="2869225"/>
              <a:ext cx="1818000" cy="876600"/>
            </a:xfrm>
            <a:prstGeom prst="rect">
              <a:avLst/>
            </a:prstGeom>
            <a:noFill/>
            <a:ln>
              <a:noFill/>
            </a:ln>
          </p:spPr>
          <p:txBody>
            <a:bodyPr spcFirstLastPara="1" wrap="square" lIns="6825" tIns="68550" rIns="6825" bIns="68550" anchor="t" anchorCtr="0">
              <a:noAutofit/>
            </a:bodyPr>
            <a:lstStyle/>
            <a:p>
              <a:pPr marL="0" marR="0" lvl="0" indent="0" algn="ctr" rtl="0">
                <a:spcBef>
                  <a:spcPts val="0"/>
                </a:spcBef>
                <a:spcAft>
                  <a:spcPts val="0"/>
                </a:spcAft>
                <a:buNone/>
              </a:pPr>
              <a:r>
                <a:rPr lang="en-US" sz="1400"/>
                <a:t>Blood sample collected at NHS sites</a:t>
              </a:r>
              <a:endParaRPr sz="1400"/>
            </a:p>
          </p:txBody>
        </p:sp>
        <p:sp>
          <p:nvSpPr>
            <p:cNvPr id="396" name="Google Shape;396;g24c9da9e458_0_89"/>
            <p:cNvSpPr txBox="1"/>
            <p:nvPr/>
          </p:nvSpPr>
          <p:spPr>
            <a:xfrm>
              <a:off x="6324188" y="2891200"/>
              <a:ext cx="1308300" cy="805500"/>
            </a:xfrm>
            <a:prstGeom prst="rect">
              <a:avLst/>
            </a:prstGeom>
            <a:noFill/>
            <a:ln>
              <a:noFill/>
            </a:ln>
          </p:spPr>
          <p:txBody>
            <a:bodyPr spcFirstLastPara="1" wrap="square" lIns="6825" tIns="68550" rIns="6825" bIns="68550" anchor="t" anchorCtr="0">
              <a:noAutofit/>
            </a:bodyPr>
            <a:lstStyle/>
            <a:p>
              <a:pPr marL="0" marR="0" lvl="0" indent="0" algn="ctr" rtl="0">
                <a:spcBef>
                  <a:spcPts val="0"/>
                </a:spcBef>
                <a:spcAft>
                  <a:spcPts val="0"/>
                </a:spcAft>
                <a:buNone/>
              </a:pPr>
              <a:r>
                <a:rPr lang="en-US" sz="1400"/>
                <a:t>Blood sample shipped to GRAIL (US)</a:t>
              </a:r>
              <a:endParaRPr sz="1400"/>
            </a:p>
          </p:txBody>
        </p:sp>
        <p:pic>
          <p:nvPicPr>
            <p:cNvPr id="397" name="Google Shape;397;g24c9da9e458_0_89"/>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6528166" y="1728672"/>
              <a:ext cx="900325" cy="805598"/>
            </a:xfrm>
            <a:prstGeom prst="rect">
              <a:avLst/>
            </a:prstGeom>
            <a:noFill/>
            <a:ln>
              <a:noFill/>
            </a:ln>
          </p:spPr>
        </p:pic>
        <p:sp>
          <p:nvSpPr>
            <p:cNvPr id="398" name="Google Shape;398;g24c9da9e458_0_89"/>
            <p:cNvSpPr txBox="1"/>
            <p:nvPr/>
          </p:nvSpPr>
          <p:spPr>
            <a:xfrm>
              <a:off x="8341100" y="2869225"/>
              <a:ext cx="2307300" cy="640500"/>
            </a:xfrm>
            <a:prstGeom prst="rect">
              <a:avLst/>
            </a:prstGeom>
            <a:noFill/>
            <a:ln>
              <a:noFill/>
            </a:ln>
          </p:spPr>
          <p:txBody>
            <a:bodyPr spcFirstLastPara="1" wrap="square" lIns="68550" tIns="68550" rIns="68550" bIns="68550" anchor="t" anchorCtr="0">
              <a:noAutofit/>
            </a:bodyPr>
            <a:lstStyle/>
            <a:p>
              <a:pPr marL="0" marR="0" lvl="0" indent="0" algn="ctr" rtl="0">
                <a:spcBef>
                  <a:spcPts val="0"/>
                </a:spcBef>
                <a:spcAft>
                  <a:spcPts val="0"/>
                </a:spcAft>
                <a:buNone/>
              </a:pPr>
              <a:r>
                <a:rPr lang="en-US" sz="1400"/>
                <a:t>Galleri test performed and result report returned</a:t>
              </a:r>
              <a:endParaRPr sz="1400"/>
            </a:p>
          </p:txBody>
        </p:sp>
        <p:sp>
          <p:nvSpPr>
            <p:cNvPr id="399" name="Google Shape;399;g24c9da9e458_0_89"/>
            <p:cNvSpPr/>
            <p:nvPr/>
          </p:nvSpPr>
          <p:spPr>
            <a:xfrm>
              <a:off x="7330825" y="3834638"/>
              <a:ext cx="1992900" cy="1146600"/>
            </a:xfrm>
            <a:prstGeom prst="rect">
              <a:avLst/>
            </a:prstGeom>
            <a:solidFill>
              <a:schemeClr val="accent1"/>
            </a:solidFill>
            <a:ln w="9525" cap="flat" cmpd="sng">
              <a:noFill/>
              <a:prstDash val="dot"/>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400" b="1">
                  <a:solidFill>
                    <a:schemeClr val="bg1"/>
                  </a:solidFill>
                </a:rPr>
                <a:t>Signal detected</a:t>
              </a:r>
              <a:endParaRPr sz="1400" b="1">
                <a:solidFill>
                  <a:schemeClr val="bg1"/>
                </a:solidFill>
              </a:endParaRPr>
            </a:p>
            <a:p>
              <a:pPr marL="0" lvl="0" indent="0" algn="ctr" rtl="0">
                <a:spcBef>
                  <a:spcPts val="0"/>
                </a:spcBef>
                <a:spcAft>
                  <a:spcPts val="0"/>
                </a:spcAft>
                <a:buClr>
                  <a:schemeClr val="dk1"/>
                </a:buClr>
                <a:buFont typeface="Arial"/>
                <a:buNone/>
              </a:pPr>
              <a:r>
                <a:rPr lang="en-US" sz="1400">
                  <a:solidFill>
                    <a:schemeClr val="bg1"/>
                  </a:solidFill>
                </a:rPr>
                <a:t>Referral to secondary care diagnostic workup</a:t>
              </a:r>
              <a:endParaRPr sz="1400">
                <a:solidFill>
                  <a:schemeClr val="bg1"/>
                </a:solidFill>
              </a:endParaRPr>
            </a:p>
          </p:txBody>
        </p:sp>
        <p:sp>
          <p:nvSpPr>
            <p:cNvPr id="400" name="Google Shape;400;g24c9da9e458_0_89"/>
            <p:cNvSpPr/>
            <p:nvPr/>
          </p:nvSpPr>
          <p:spPr>
            <a:xfrm>
              <a:off x="9651900" y="3826700"/>
              <a:ext cx="1992900" cy="1146600"/>
            </a:xfrm>
            <a:prstGeom prst="rect">
              <a:avLst/>
            </a:prstGeom>
            <a:solidFill>
              <a:schemeClr val="accent1"/>
            </a:solidFill>
            <a:ln w="9525" cap="flat" cmpd="sng">
              <a:noFill/>
              <a:prstDash val="dot"/>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400" b="1">
                  <a:solidFill>
                    <a:schemeClr val="bg1"/>
                  </a:solidFill>
                </a:rPr>
                <a:t>Signal NOT detected</a:t>
              </a:r>
            </a:p>
            <a:p>
              <a:pPr algn="ctr"/>
              <a:r>
                <a:rPr lang="en-US" sz="1400">
                  <a:solidFill>
                    <a:schemeClr val="bg1"/>
                  </a:solidFill>
                </a:rPr>
                <a:t>Letter sent</a:t>
              </a:r>
            </a:p>
          </p:txBody>
        </p:sp>
        <p:sp>
          <p:nvSpPr>
            <p:cNvPr id="401" name="Google Shape;401;g24c9da9e458_0_89"/>
            <p:cNvSpPr/>
            <p:nvPr/>
          </p:nvSpPr>
          <p:spPr>
            <a:xfrm>
              <a:off x="8371088" y="5421998"/>
              <a:ext cx="1171200" cy="421200"/>
            </a:xfrm>
            <a:prstGeom prst="rect">
              <a:avLst/>
            </a:prstGeom>
            <a:noFill/>
            <a:ln w="9525" cap="flat" cmpd="sng">
              <a:solidFill>
                <a:schemeClr val="dk1"/>
              </a:solidFill>
              <a:prstDash val="dot"/>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400"/>
                <a:t>No cancer</a:t>
              </a:r>
              <a:endParaRPr sz="1400"/>
            </a:p>
          </p:txBody>
        </p:sp>
        <p:sp>
          <p:nvSpPr>
            <p:cNvPr id="402" name="Google Shape;402;g24c9da9e458_0_89"/>
            <p:cNvSpPr/>
            <p:nvPr/>
          </p:nvSpPr>
          <p:spPr>
            <a:xfrm>
              <a:off x="7112239" y="5435807"/>
              <a:ext cx="1053000" cy="421200"/>
            </a:xfrm>
            <a:prstGeom prst="rect">
              <a:avLst/>
            </a:prstGeom>
            <a:noFill/>
            <a:ln w="9525" cap="flat" cmpd="sng">
              <a:solidFill>
                <a:schemeClr val="dk1"/>
              </a:solidFill>
              <a:prstDash val="dot"/>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400"/>
                <a:t>Cancer</a:t>
              </a:r>
              <a:endParaRPr sz="1400"/>
            </a:p>
          </p:txBody>
        </p:sp>
        <p:sp>
          <p:nvSpPr>
            <p:cNvPr id="403" name="Google Shape;403;g24c9da9e458_0_89"/>
            <p:cNvSpPr txBox="1"/>
            <p:nvPr/>
          </p:nvSpPr>
          <p:spPr>
            <a:xfrm>
              <a:off x="7661799" y="5839538"/>
              <a:ext cx="2652773" cy="576600"/>
            </a:xfrm>
            <a:prstGeom prst="rect">
              <a:avLst/>
            </a:prstGeom>
            <a:noFill/>
            <a:ln>
              <a:noFill/>
            </a:ln>
          </p:spPr>
          <p:txBody>
            <a:bodyPr spcFirstLastPara="1" wrap="square" lIns="68550" tIns="13700" rIns="68550" bIns="68550" anchor="t" anchorCtr="0">
              <a:noAutofit/>
            </a:bodyPr>
            <a:lstStyle/>
            <a:p>
              <a:pPr marL="0" marR="0" lvl="0" indent="0" algn="ctr" rtl="0">
                <a:spcBef>
                  <a:spcPts val="0"/>
                </a:spcBef>
                <a:spcAft>
                  <a:spcPts val="0"/>
                </a:spcAft>
                <a:buNone/>
              </a:pPr>
              <a:r>
                <a:rPr lang="en-US" sz="1400"/>
                <a:t>Participant NOT diagnosed with cancer - safety netting</a:t>
              </a:r>
              <a:endParaRPr sz="1400"/>
            </a:p>
          </p:txBody>
        </p:sp>
        <p:cxnSp>
          <p:nvCxnSpPr>
            <p:cNvPr id="404" name="Google Shape;404;g24c9da9e458_0_89"/>
            <p:cNvCxnSpPr/>
            <p:nvPr/>
          </p:nvCxnSpPr>
          <p:spPr>
            <a:xfrm>
              <a:off x="5412938" y="2119675"/>
              <a:ext cx="934800" cy="3300"/>
            </a:xfrm>
            <a:prstGeom prst="straightConnector1">
              <a:avLst/>
            </a:prstGeom>
            <a:noFill/>
            <a:ln w="19050" cap="flat" cmpd="sng">
              <a:solidFill>
                <a:schemeClr val="tx1"/>
              </a:solidFill>
              <a:prstDash val="solid"/>
              <a:round/>
              <a:headEnd type="none" w="med" len="med"/>
              <a:tailEnd type="triangle" w="med" len="med"/>
            </a:ln>
          </p:spPr>
        </p:cxnSp>
        <p:cxnSp>
          <p:nvCxnSpPr>
            <p:cNvPr id="405" name="Google Shape;405;g24c9da9e458_0_89"/>
            <p:cNvCxnSpPr>
              <a:stCxn id="398" idx="2"/>
              <a:endCxn id="399" idx="0"/>
            </p:cNvCxnSpPr>
            <p:nvPr/>
          </p:nvCxnSpPr>
          <p:spPr>
            <a:xfrm rot="5400000">
              <a:off x="8748500" y="3088375"/>
              <a:ext cx="324900" cy="1167600"/>
            </a:xfrm>
            <a:prstGeom prst="bentConnector3">
              <a:avLst>
                <a:gd name="adj1" fmla="val 50002"/>
              </a:avLst>
            </a:prstGeom>
            <a:noFill/>
            <a:ln w="19050" cap="flat" cmpd="sng">
              <a:solidFill>
                <a:schemeClr val="tx1"/>
              </a:solidFill>
              <a:prstDash val="solid"/>
              <a:round/>
              <a:headEnd type="none" w="med" len="med"/>
              <a:tailEnd type="triangle" w="med" len="med"/>
            </a:ln>
          </p:spPr>
        </p:cxnSp>
        <p:cxnSp>
          <p:nvCxnSpPr>
            <p:cNvPr id="406" name="Google Shape;406;g24c9da9e458_0_89"/>
            <p:cNvCxnSpPr>
              <a:stCxn id="398" idx="2"/>
              <a:endCxn id="400" idx="0"/>
            </p:cNvCxnSpPr>
            <p:nvPr/>
          </p:nvCxnSpPr>
          <p:spPr>
            <a:xfrm rot="-5400000" flipH="1">
              <a:off x="9912950" y="3091525"/>
              <a:ext cx="317100" cy="1153500"/>
            </a:xfrm>
            <a:prstGeom prst="bentConnector3">
              <a:avLst>
                <a:gd name="adj1" fmla="val 49980"/>
              </a:avLst>
            </a:prstGeom>
            <a:noFill/>
            <a:ln w="19050" cap="flat" cmpd="sng">
              <a:solidFill>
                <a:schemeClr val="tx1"/>
              </a:solidFill>
              <a:prstDash val="solid"/>
              <a:round/>
              <a:headEnd type="none" w="med" len="med"/>
              <a:tailEnd type="triangle" w="med" len="med"/>
            </a:ln>
          </p:spPr>
        </p:cxnSp>
        <p:cxnSp>
          <p:nvCxnSpPr>
            <p:cNvPr id="407" name="Google Shape;407;g24c9da9e458_0_89"/>
            <p:cNvCxnSpPr>
              <a:stCxn id="399" idx="2"/>
              <a:endCxn id="402" idx="0"/>
            </p:cNvCxnSpPr>
            <p:nvPr/>
          </p:nvCxnSpPr>
          <p:spPr>
            <a:xfrm rot="5400000">
              <a:off x="7755775" y="4864238"/>
              <a:ext cx="454500" cy="688500"/>
            </a:xfrm>
            <a:prstGeom prst="bentConnector3">
              <a:avLst>
                <a:gd name="adj1" fmla="val 50008"/>
              </a:avLst>
            </a:prstGeom>
            <a:noFill/>
            <a:ln w="19050" cap="flat" cmpd="sng">
              <a:solidFill>
                <a:schemeClr val="tx1"/>
              </a:solidFill>
              <a:prstDash val="solid"/>
              <a:round/>
              <a:headEnd type="none" w="med" len="med"/>
              <a:tailEnd type="triangle" w="med" len="med"/>
            </a:ln>
          </p:spPr>
        </p:cxnSp>
        <p:cxnSp>
          <p:nvCxnSpPr>
            <p:cNvPr id="408" name="Google Shape;408;g24c9da9e458_0_89"/>
            <p:cNvCxnSpPr>
              <a:endCxn id="401" idx="0"/>
            </p:cNvCxnSpPr>
            <p:nvPr/>
          </p:nvCxnSpPr>
          <p:spPr>
            <a:xfrm>
              <a:off x="8341088" y="5210798"/>
              <a:ext cx="615600" cy="211200"/>
            </a:xfrm>
            <a:prstGeom prst="bentConnector2">
              <a:avLst/>
            </a:prstGeom>
            <a:noFill/>
            <a:ln w="19050" cap="flat" cmpd="sng">
              <a:solidFill>
                <a:schemeClr val="tx1"/>
              </a:solidFill>
              <a:prstDash val="solid"/>
              <a:round/>
              <a:headEnd type="none" w="med" len="med"/>
              <a:tailEnd type="triangle" w="med" len="med"/>
            </a:ln>
          </p:spPr>
        </p:cxnSp>
        <p:grpSp>
          <p:nvGrpSpPr>
            <p:cNvPr id="409" name="Google Shape;409;g24c9da9e458_0_89"/>
            <p:cNvGrpSpPr/>
            <p:nvPr/>
          </p:nvGrpSpPr>
          <p:grpSpPr>
            <a:xfrm>
              <a:off x="8878184" y="1675689"/>
              <a:ext cx="1494452" cy="876573"/>
              <a:chOff x="8160668" y="1750316"/>
              <a:chExt cx="966282" cy="718326"/>
            </a:xfrm>
          </p:grpSpPr>
          <p:pic>
            <p:nvPicPr>
              <p:cNvPr id="410" name="Google Shape;410;g24c9da9e458_0_89"/>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8160668" y="1750316"/>
                <a:ext cx="321213" cy="718326"/>
              </a:xfrm>
              <a:prstGeom prst="rect">
                <a:avLst/>
              </a:prstGeom>
              <a:noFill/>
              <a:ln>
                <a:noFill/>
              </a:ln>
            </p:spPr>
          </p:pic>
          <p:pic>
            <p:nvPicPr>
              <p:cNvPr id="411" name="Google Shape;411;g24c9da9e458_0_89"/>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8622950" y="1775600"/>
                <a:ext cx="504000" cy="667750"/>
              </a:xfrm>
              <a:prstGeom prst="rect">
                <a:avLst/>
              </a:prstGeom>
              <a:noFill/>
              <a:ln>
                <a:noFill/>
              </a:ln>
            </p:spPr>
          </p:pic>
        </p:grpSp>
        <p:sp>
          <p:nvSpPr>
            <p:cNvPr id="413" name="Google Shape;413;g24c9da9e458_0_89"/>
            <p:cNvSpPr txBox="1"/>
            <p:nvPr/>
          </p:nvSpPr>
          <p:spPr>
            <a:xfrm>
              <a:off x="2293825" y="2873425"/>
              <a:ext cx="1440300" cy="640500"/>
            </a:xfrm>
            <a:prstGeom prst="rect">
              <a:avLst/>
            </a:prstGeom>
            <a:noFill/>
            <a:ln>
              <a:noFill/>
            </a:ln>
          </p:spPr>
          <p:txBody>
            <a:bodyPr spcFirstLastPara="1" wrap="square" lIns="6825" tIns="68550" rIns="6825" bIns="68550" anchor="t" anchorCtr="0">
              <a:noAutofit/>
            </a:bodyPr>
            <a:lstStyle/>
            <a:p>
              <a:pPr algn="ctr"/>
              <a:r>
                <a:rPr lang="en-US" sz="1400"/>
                <a:t>Invitee books local appointment</a:t>
              </a:r>
              <a:endParaRPr sz="1400"/>
            </a:p>
          </p:txBody>
        </p:sp>
        <p:cxnSp>
          <p:nvCxnSpPr>
            <p:cNvPr id="414" name="Google Shape;414;g24c9da9e458_0_89"/>
            <p:cNvCxnSpPr/>
            <p:nvPr/>
          </p:nvCxnSpPr>
          <p:spPr>
            <a:xfrm rot="10800000" flipH="1">
              <a:off x="7661799" y="2104370"/>
              <a:ext cx="983100" cy="17100"/>
            </a:xfrm>
            <a:prstGeom prst="straightConnector1">
              <a:avLst/>
            </a:prstGeom>
            <a:noFill/>
            <a:ln w="19050" cap="flat" cmpd="sng">
              <a:solidFill>
                <a:schemeClr val="tx1"/>
              </a:solidFill>
              <a:prstDash val="solid"/>
              <a:round/>
              <a:headEnd type="none" w="med" len="med"/>
              <a:tailEnd type="triangle" w="med" len="med"/>
            </a:ln>
          </p:spPr>
        </p:cxnSp>
        <p:cxnSp>
          <p:nvCxnSpPr>
            <p:cNvPr id="415" name="Google Shape;415;g24c9da9e458_0_89"/>
            <p:cNvCxnSpPr/>
            <p:nvPr/>
          </p:nvCxnSpPr>
          <p:spPr>
            <a:xfrm>
              <a:off x="3572013" y="2111263"/>
              <a:ext cx="934800" cy="3300"/>
            </a:xfrm>
            <a:prstGeom prst="straightConnector1">
              <a:avLst/>
            </a:prstGeom>
            <a:noFill/>
            <a:ln w="19050" cap="flat" cmpd="sng">
              <a:solidFill>
                <a:schemeClr val="tx1"/>
              </a:solidFill>
              <a:prstDash val="solid"/>
              <a:round/>
              <a:headEnd type="none" w="med" len="med"/>
              <a:tailEnd type="triangle" w="med" len="med"/>
            </a:ln>
          </p:spPr>
        </p:cxnSp>
        <p:cxnSp>
          <p:nvCxnSpPr>
            <p:cNvPr id="416" name="Google Shape;416;g24c9da9e458_0_89"/>
            <p:cNvCxnSpPr/>
            <p:nvPr/>
          </p:nvCxnSpPr>
          <p:spPr>
            <a:xfrm>
              <a:off x="1911163" y="2114313"/>
              <a:ext cx="505200" cy="6900"/>
            </a:xfrm>
            <a:prstGeom prst="straightConnector1">
              <a:avLst/>
            </a:prstGeom>
            <a:noFill/>
            <a:ln w="19050" cap="flat" cmpd="sng">
              <a:solidFill>
                <a:schemeClr val="tx1"/>
              </a:solidFill>
              <a:prstDash val="solid"/>
              <a:round/>
              <a:headEnd type="none" w="med" len="med"/>
              <a:tailEnd type="triangle" w="med" len="med"/>
            </a:ln>
          </p:spPr>
        </p:cxnSp>
      </p:grpSp>
      <p:pic>
        <p:nvPicPr>
          <p:cNvPr id="3" name="Google Shape;629;g252ef55135b_0_1241" descr="Programmer male outline">
            <a:extLst>
              <a:ext uri="{FF2B5EF4-FFF2-40B4-BE49-F238E27FC236}">
                <a16:creationId xmlns:a16="http://schemas.microsoft.com/office/drawing/2014/main" id="{C960383F-8C73-AC5E-EAC6-838084CC0F3D}"/>
              </a:ext>
            </a:extLst>
          </p:cNvPr>
          <p:cNvPicPr preferRelativeResize="0"/>
          <p:nvPr/>
        </p:nvPicPr>
        <p:blipFill rotWithShape="1">
          <a:blip r:embed="rId8">
            <a:alphaModFix/>
          </a:blip>
          <a:srcRect/>
          <a:stretch/>
        </p:blipFill>
        <p:spPr>
          <a:xfrm>
            <a:off x="2410636" y="1316149"/>
            <a:ext cx="1153113" cy="12058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38"/>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a:t>Communicating test outcome to participants</a:t>
            </a:r>
            <a:endParaRPr/>
          </a:p>
        </p:txBody>
      </p:sp>
      <p:sp>
        <p:nvSpPr>
          <p:cNvPr id="1255" name="Google Shape;1255;p38"/>
          <p:cNvSpPr/>
          <p:nvPr/>
        </p:nvSpPr>
        <p:spPr>
          <a:xfrm>
            <a:off x="621208" y="4293356"/>
            <a:ext cx="11028000" cy="1793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256" name="Google Shape;1256;p38"/>
          <p:cNvSpPr/>
          <p:nvPr/>
        </p:nvSpPr>
        <p:spPr>
          <a:xfrm>
            <a:off x="614040" y="2010529"/>
            <a:ext cx="11035200" cy="1793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grpSp>
        <p:nvGrpSpPr>
          <p:cNvPr id="1257" name="Google Shape;1257;p38"/>
          <p:cNvGrpSpPr/>
          <p:nvPr/>
        </p:nvGrpSpPr>
        <p:grpSpPr>
          <a:xfrm>
            <a:off x="591463" y="1311750"/>
            <a:ext cx="11260085" cy="392400"/>
            <a:chOff x="0" y="0"/>
            <a:chExt cx="8460504" cy="392400"/>
          </a:xfrm>
        </p:grpSpPr>
        <p:sp>
          <p:nvSpPr>
            <p:cNvPr id="1258" name="Google Shape;1258;p38"/>
            <p:cNvSpPr/>
            <p:nvPr/>
          </p:nvSpPr>
          <p:spPr>
            <a:xfrm>
              <a:off x="0" y="0"/>
              <a:ext cx="2028900" cy="392400"/>
            </a:xfrm>
            <a:prstGeom prst="homePlate">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259" name="Google Shape;1259;p38"/>
            <p:cNvSpPr txBox="1"/>
            <p:nvPr/>
          </p:nvSpPr>
          <p:spPr>
            <a:xfrm>
              <a:off x="8" y="0"/>
              <a:ext cx="1636500" cy="392400"/>
            </a:xfrm>
            <a:prstGeom prst="rect">
              <a:avLst/>
            </a:prstGeom>
            <a:noFill/>
            <a:ln>
              <a:noFill/>
            </a:ln>
          </p:spPr>
          <p:txBody>
            <a:bodyPr spcFirstLastPara="1" wrap="square" lIns="96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Invitation</a:t>
              </a:r>
              <a:endParaRPr sz="1800">
                <a:solidFill>
                  <a:schemeClr val="lt1"/>
                </a:solidFill>
                <a:latin typeface="Arial"/>
                <a:ea typeface="Arial"/>
                <a:cs typeface="Arial"/>
                <a:sym typeface="Arial"/>
              </a:endParaRPr>
            </a:p>
          </p:txBody>
        </p:sp>
        <p:sp>
          <p:nvSpPr>
            <p:cNvPr id="1260" name="Google Shape;1260;p38"/>
            <p:cNvSpPr/>
            <p:nvPr/>
          </p:nvSpPr>
          <p:spPr>
            <a:xfrm>
              <a:off x="1624076" y="0"/>
              <a:ext cx="2028900" cy="392400"/>
            </a:xfrm>
            <a:prstGeom prst="chevron">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261" name="Google Shape;1261;p38"/>
            <p:cNvSpPr txBox="1"/>
            <p:nvPr/>
          </p:nvSpPr>
          <p:spPr>
            <a:xfrm>
              <a:off x="1820282" y="0"/>
              <a:ext cx="14034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Booking</a:t>
              </a:r>
              <a:endParaRPr sz="1800">
                <a:solidFill>
                  <a:schemeClr val="lt1"/>
                </a:solidFill>
                <a:latin typeface="Arial"/>
                <a:ea typeface="Arial"/>
                <a:cs typeface="Arial"/>
                <a:sym typeface="Arial"/>
              </a:endParaRPr>
            </a:p>
          </p:txBody>
        </p:sp>
        <p:sp>
          <p:nvSpPr>
            <p:cNvPr id="1262" name="Google Shape;1262;p38"/>
            <p:cNvSpPr/>
            <p:nvPr/>
          </p:nvSpPr>
          <p:spPr>
            <a:xfrm>
              <a:off x="3247113" y="0"/>
              <a:ext cx="2028900" cy="392400"/>
            </a:xfrm>
            <a:prstGeom prst="chevron">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263" name="Google Shape;1263;p38"/>
            <p:cNvSpPr txBox="1"/>
            <p:nvPr/>
          </p:nvSpPr>
          <p:spPr>
            <a:xfrm>
              <a:off x="3443319" y="0"/>
              <a:ext cx="14265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Biosampling</a:t>
              </a:r>
              <a:endParaRPr sz="1800">
                <a:solidFill>
                  <a:schemeClr val="lt1"/>
                </a:solidFill>
                <a:latin typeface="Arial"/>
                <a:ea typeface="Arial"/>
                <a:cs typeface="Arial"/>
                <a:sym typeface="Arial"/>
              </a:endParaRPr>
            </a:p>
          </p:txBody>
        </p:sp>
        <p:sp>
          <p:nvSpPr>
            <p:cNvPr id="1264" name="Google Shape;1264;p38"/>
            <p:cNvSpPr/>
            <p:nvPr/>
          </p:nvSpPr>
          <p:spPr>
            <a:xfrm>
              <a:off x="4870149" y="0"/>
              <a:ext cx="2028900" cy="392400"/>
            </a:xfrm>
            <a:prstGeom prst="chevron">
              <a:avLst>
                <a:gd name="adj" fmla="val 50000"/>
              </a:avLst>
            </a:prstGeom>
            <a:solidFill>
              <a:schemeClr val="accent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265" name="Google Shape;1265;p38"/>
            <p:cNvSpPr txBox="1"/>
            <p:nvPr/>
          </p:nvSpPr>
          <p:spPr>
            <a:xfrm>
              <a:off x="5066356" y="0"/>
              <a:ext cx="13419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Testing</a:t>
              </a:r>
              <a:endParaRPr sz="1800">
                <a:solidFill>
                  <a:schemeClr val="lt1"/>
                </a:solidFill>
                <a:latin typeface="Arial"/>
                <a:ea typeface="Arial"/>
                <a:cs typeface="Arial"/>
                <a:sym typeface="Arial"/>
              </a:endParaRPr>
            </a:p>
          </p:txBody>
        </p:sp>
        <p:sp>
          <p:nvSpPr>
            <p:cNvPr id="1266" name="Google Shape;1266;p38"/>
            <p:cNvSpPr/>
            <p:nvPr/>
          </p:nvSpPr>
          <p:spPr>
            <a:xfrm>
              <a:off x="6431604" y="0"/>
              <a:ext cx="2028900" cy="392400"/>
            </a:xfrm>
            <a:prstGeom prst="chevron">
              <a:avLst>
                <a:gd name="adj" fmla="val 50000"/>
              </a:avLst>
            </a:prstGeom>
            <a:solidFill>
              <a:srgbClr val="E2E2E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267" name="Google Shape;1267;p38"/>
            <p:cNvSpPr txBox="1"/>
            <p:nvPr/>
          </p:nvSpPr>
          <p:spPr>
            <a:xfrm>
              <a:off x="6627812" y="0"/>
              <a:ext cx="16365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Referral</a:t>
              </a:r>
              <a:endParaRPr sz="1800">
                <a:solidFill>
                  <a:schemeClr val="lt1"/>
                </a:solidFill>
                <a:latin typeface="Arial"/>
                <a:ea typeface="Arial"/>
                <a:cs typeface="Arial"/>
                <a:sym typeface="Arial"/>
              </a:endParaRPr>
            </a:p>
          </p:txBody>
        </p:sp>
      </p:grpSp>
      <p:grpSp>
        <p:nvGrpSpPr>
          <p:cNvPr id="1268" name="Google Shape;1268;p38"/>
          <p:cNvGrpSpPr/>
          <p:nvPr/>
        </p:nvGrpSpPr>
        <p:grpSpPr>
          <a:xfrm>
            <a:off x="1021153" y="4475495"/>
            <a:ext cx="10101973" cy="1339275"/>
            <a:chOff x="1021153" y="4475495"/>
            <a:chExt cx="10101973" cy="1339275"/>
          </a:xfrm>
        </p:grpSpPr>
        <p:pic>
          <p:nvPicPr>
            <p:cNvPr id="1269" name="Google Shape;1269;p38" descr="Envelope outline"/>
            <p:cNvPicPr preferRelativeResize="0"/>
            <p:nvPr/>
          </p:nvPicPr>
          <p:blipFill rotWithShape="1">
            <a:blip r:embed="rId3">
              <a:alphaModFix/>
            </a:blip>
            <a:srcRect/>
            <a:stretch/>
          </p:blipFill>
          <p:spPr>
            <a:xfrm>
              <a:off x="8698365" y="4839568"/>
              <a:ext cx="900325" cy="900325"/>
            </a:xfrm>
            <a:prstGeom prst="rect">
              <a:avLst/>
            </a:prstGeom>
            <a:noFill/>
            <a:ln>
              <a:noFill/>
            </a:ln>
          </p:spPr>
        </p:pic>
        <p:sp>
          <p:nvSpPr>
            <p:cNvPr id="1270" name="Google Shape;1270;p38"/>
            <p:cNvSpPr txBox="1"/>
            <p:nvPr/>
          </p:nvSpPr>
          <p:spPr>
            <a:xfrm>
              <a:off x="9774626" y="4922125"/>
              <a:ext cx="134850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Letter sent</a:t>
              </a:r>
              <a:r>
                <a:rPr lang="en-US" sz="1600">
                  <a:solidFill>
                    <a:schemeClr val="lt1"/>
                  </a:solidFill>
                </a:rPr>
                <a:t> to participant</a:t>
              </a:r>
              <a:endParaRPr sz="1600">
                <a:solidFill>
                  <a:schemeClr val="lt1"/>
                </a:solidFill>
                <a:latin typeface="Arial"/>
                <a:ea typeface="Arial"/>
                <a:cs typeface="Arial"/>
                <a:sym typeface="Arial"/>
              </a:endParaRPr>
            </a:p>
          </p:txBody>
        </p:sp>
        <p:sp>
          <p:nvSpPr>
            <p:cNvPr id="1271" name="Google Shape;1271;p38"/>
            <p:cNvSpPr txBox="1"/>
            <p:nvPr/>
          </p:nvSpPr>
          <p:spPr>
            <a:xfrm>
              <a:off x="2010166" y="4706570"/>
              <a:ext cx="1482300" cy="110820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Clr>
                  <a:srgbClr val="202A31"/>
                </a:buClr>
                <a:buSzPts val="1600"/>
                <a:buFont typeface="Arial"/>
                <a:buNone/>
              </a:pPr>
              <a:r>
                <a:rPr lang="en-US" sz="1600" b="1">
                  <a:solidFill>
                    <a:srgbClr val="202A31"/>
                  </a:solidFill>
                  <a:latin typeface="Arial"/>
                  <a:ea typeface="Arial"/>
                  <a:cs typeface="Arial"/>
                  <a:sym typeface="Arial"/>
                </a:rPr>
                <a:t>‘No Cancer Signal Detected’ </a:t>
              </a:r>
              <a:r>
                <a:rPr lang="en-US" sz="1600">
                  <a:solidFill>
                    <a:srgbClr val="202A31"/>
                  </a:solidFill>
                  <a:latin typeface="Arial"/>
                  <a:ea typeface="Arial"/>
                  <a:cs typeface="Arial"/>
                  <a:sym typeface="Arial"/>
                </a:rPr>
                <a:t>test result</a:t>
              </a:r>
              <a:endParaRPr sz="1600">
                <a:solidFill>
                  <a:srgbClr val="202A31"/>
                </a:solidFill>
                <a:latin typeface="Arial"/>
                <a:ea typeface="Arial"/>
                <a:cs typeface="Arial"/>
                <a:sym typeface="Arial"/>
              </a:endParaRPr>
            </a:p>
          </p:txBody>
        </p:sp>
        <p:grpSp>
          <p:nvGrpSpPr>
            <p:cNvPr id="1272" name="Google Shape;1272;p38"/>
            <p:cNvGrpSpPr/>
            <p:nvPr/>
          </p:nvGrpSpPr>
          <p:grpSpPr>
            <a:xfrm>
              <a:off x="1021153" y="4475495"/>
              <a:ext cx="858599" cy="1264400"/>
              <a:chOff x="1021153" y="4475495"/>
              <a:chExt cx="858599" cy="1264400"/>
            </a:xfrm>
          </p:grpSpPr>
          <p:pic>
            <p:nvPicPr>
              <p:cNvPr id="1273" name="Google Shape;1273;p38"/>
              <p:cNvPicPr preferRelativeResize="0"/>
              <p:nvPr/>
            </p:nvPicPr>
            <p:blipFill rotWithShape="1">
              <a:blip r:embed="rId4">
                <a:alphaModFix/>
              </a:blip>
              <a:srcRect/>
              <a:stretch/>
            </p:blipFill>
            <p:spPr>
              <a:xfrm>
                <a:off x="1132728" y="4706570"/>
                <a:ext cx="747024" cy="1033325"/>
              </a:xfrm>
              <a:prstGeom prst="rect">
                <a:avLst/>
              </a:prstGeom>
              <a:noFill/>
              <a:ln>
                <a:noFill/>
              </a:ln>
            </p:spPr>
          </p:pic>
          <p:sp>
            <p:nvSpPr>
              <p:cNvPr id="1274" name="Google Shape;1274;p38"/>
              <p:cNvSpPr txBox="1"/>
              <p:nvPr/>
            </p:nvSpPr>
            <p:spPr>
              <a:xfrm>
                <a:off x="1021153" y="4475495"/>
                <a:ext cx="442800" cy="631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a:t>
                </a:r>
                <a:endParaRPr sz="3300" b="1">
                  <a:solidFill>
                    <a:srgbClr val="FF0000"/>
                  </a:solidFill>
                  <a:latin typeface="Arial"/>
                  <a:ea typeface="Arial"/>
                  <a:cs typeface="Arial"/>
                  <a:sym typeface="Arial"/>
                </a:endParaRPr>
              </a:p>
            </p:txBody>
          </p:sp>
        </p:grpSp>
        <p:sp>
          <p:nvSpPr>
            <p:cNvPr id="1275" name="Google Shape;1275;p38"/>
            <p:cNvSpPr/>
            <p:nvPr/>
          </p:nvSpPr>
          <p:spPr>
            <a:xfrm>
              <a:off x="4038700" y="5038250"/>
              <a:ext cx="3907500" cy="3036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grpSp>
      <p:grpSp>
        <p:nvGrpSpPr>
          <p:cNvPr id="1276" name="Google Shape;1276;p38"/>
          <p:cNvGrpSpPr/>
          <p:nvPr/>
        </p:nvGrpSpPr>
        <p:grpSpPr>
          <a:xfrm>
            <a:off x="1109583" y="2292206"/>
            <a:ext cx="10013542" cy="1228171"/>
            <a:chOff x="1109583" y="2292206"/>
            <a:chExt cx="10013542" cy="1228171"/>
          </a:xfrm>
        </p:grpSpPr>
        <p:pic>
          <p:nvPicPr>
            <p:cNvPr id="1277" name="Google Shape;1277;p38" descr="Telephone outline"/>
            <p:cNvPicPr preferRelativeResize="0"/>
            <p:nvPr/>
          </p:nvPicPr>
          <p:blipFill rotWithShape="1">
            <a:blip r:embed="rId5">
              <a:alphaModFix/>
            </a:blip>
            <a:srcRect/>
            <a:stretch/>
          </p:blipFill>
          <p:spPr>
            <a:xfrm>
              <a:off x="4998372" y="2548577"/>
              <a:ext cx="900325" cy="900325"/>
            </a:xfrm>
            <a:prstGeom prst="rect">
              <a:avLst/>
            </a:prstGeom>
            <a:noFill/>
            <a:ln>
              <a:noFill/>
            </a:ln>
          </p:spPr>
        </p:pic>
        <p:sp>
          <p:nvSpPr>
            <p:cNvPr id="1278" name="Google Shape;1278;p38"/>
            <p:cNvSpPr txBox="1"/>
            <p:nvPr/>
          </p:nvSpPr>
          <p:spPr>
            <a:xfrm>
              <a:off x="6004416" y="2680156"/>
              <a:ext cx="127650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1500"/>
                <a:buFont typeface="Arial"/>
                <a:buNone/>
              </a:pPr>
              <a:r>
                <a:rPr lang="en-US" sz="1600">
                  <a:solidFill>
                    <a:schemeClr val="lt1"/>
                  </a:solidFill>
                  <a:latin typeface="Arial"/>
                  <a:ea typeface="Arial"/>
                  <a:cs typeface="Arial"/>
                  <a:sym typeface="Arial"/>
                </a:rPr>
                <a:t>Participant phoned</a:t>
              </a:r>
              <a:endParaRPr sz="1600">
                <a:solidFill>
                  <a:schemeClr val="lt1"/>
                </a:solidFill>
                <a:latin typeface="Arial"/>
                <a:ea typeface="Arial"/>
                <a:cs typeface="Arial"/>
                <a:sym typeface="Arial"/>
              </a:endParaRPr>
            </a:p>
          </p:txBody>
        </p:sp>
        <p:sp>
          <p:nvSpPr>
            <p:cNvPr id="1279" name="Google Shape;1279;p38"/>
            <p:cNvSpPr txBox="1"/>
            <p:nvPr/>
          </p:nvSpPr>
          <p:spPr>
            <a:xfrm>
              <a:off x="2098596" y="2412177"/>
              <a:ext cx="1482300" cy="110820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Clr>
                  <a:srgbClr val="202A31"/>
                </a:buClr>
                <a:buSzPts val="1600"/>
                <a:buFont typeface="Arial"/>
                <a:buNone/>
              </a:pPr>
              <a:r>
                <a:rPr lang="en-US" sz="1600" b="1">
                  <a:solidFill>
                    <a:srgbClr val="202A31"/>
                  </a:solidFill>
                  <a:latin typeface="Arial"/>
                  <a:ea typeface="Arial"/>
                  <a:cs typeface="Arial"/>
                  <a:sym typeface="Arial"/>
                </a:rPr>
                <a:t>‘Cancer Signal Detected’ </a:t>
              </a:r>
              <a:r>
                <a:rPr lang="en-US" sz="1600">
                  <a:solidFill>
                    <a:srgbClr val="202A31"/>
                  </a:solidFill>
                  <a:latin typeface="Arial"/>
                  <a:ea typeface="Arial"/>
                  <a:cs typeface="Arial"/>
                  <a:sym typeface="Arial"/>
                </a:rPr>
                <a:t>test result</a:t>
              </a:r>
              <a:endParaRPr sz="1600">
                <a:solidFill>
                  <a:srgbClr val="202A31"/>
                </a:solidFill>
                <a:latin typeface="Arial"/>
                <a:ea typeface="Arial"/>
                <a:cs typeface="Arial"/>
                <a:sym typeface="Arial"/>
              </a:endParaRPr>
            </a:p>
          </p:txBody>
        </p:sp>
        <p:sp>
          <p:nvSpPr>
            <p:cNvPr id="1280" name="Google Shape;1280;p38"/>
            <p:cNvSpPr/>
            <p:nvPr/>
          </p:nvSpPr>
          <p:spPr>
            <a:xfrm>
              <a:off x="3362021" y="2745818"/>
              <a:ext cx="900300" cy="4608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grpSp>
          <p:nvGrpSpPr>
            <p:cNvPr id="1281" name="Google Shape;1281;p38"/>
            <p:cNvGrpSpPr/>
            <p:nvPr/>
          </p:nvGrpSpPr>
          <p:grpSpPr>
            <a:xfrm>
              <a:off x="1109583" y="2292206"/>
              <a:ext cx="858597" cy="1223285"/>
              <a:chOff x="1109583" y="2292206"/>
              <a:chExt cx="858597" cy="1223285"/>
            </a:xfrm>
          </p:grpSpPr>
          <p:pic>
            <p:nvPicPr>
              <p:cNvPr id="1282" name="Google Shape;1282;p38"/>
              <p:cNvPicPr preferRelativeResize="0"/>
              <p:nvPr/>
            </p:nvPicPr>
            <p:blipFill rotWithShape="1">
              <a:blip r:embed="rId6">
                <a:alphaModFix/>
              </a:blip>
              <a:srcRect/>
              <a:stretch/>
            </p:blipFill>
            <p:spPr>
              <a:xfrm>
                <a:off x="1221156" y="2482166"/>
                <a:ext cx="747024" cy="1033325"/>
              </a:xfrm>
              <a:prstGeom prst="rect">
                <a:avLst/>
              </a:prstGeom>
              <a:noFill/>
              <a:ln>
                <a:noFill/>
              </a:ln>
            </p:spPr>
          </p:pic>
          <p:sp>
            <p:nvSpPr>
              <p:cNvPr id="1283" name="Google Shape;1283;p38"/>
              <p:cNvSpPr txBox="1"/>
              <p:nvPr/>
            </p:nvSpPr>
            <p:spPr>
              <a:xfrm>
                <a:off x="1109583" y="2292206"/>
                <a:ext cx="442800" cy="631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a:t>
                </a:r>
                <a:endParaRPr sz="2900" b="1">
                  <a:solidFill>
                    <a:srgbClr val="FF0000"/>
                  </a:solidFill>
                  <a:latin typeface="Arial"/>
                  <a:ea typeface="Arial"/>
                  <a:cs typeface="Arial"/>
                  <a:sym typeface="Arial"/>
                </a:endParaRPr>
              </a:p>
            </p:txBody>
          </p:sp>
        </p:grpSp>
        <p:sp>
          <p:nvSpPr>
            <p:cNvPr id="1284" name="Google Shape;1284;p38"/>
            <p:cNvSpPr/>
            <p:nvPr/>
          </p:nvSpPr>
          <p:spPr>
            <a:xfrm>
              <a:off x="7622157" y="2768340"/>
              <a:ext cx="900300" cy="4608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pic>
          <p:nvPicPr>
            <p:cNvPr id="1285" name="Google Shape;1285;p38" descr="Envelope outline"/>
            <p:cNvPicPr preferRelativeResize="0"/>
            <p:nvPr/>
          </p:nvPicPr>
          <p:blipFill rotWithShape="1">
            <a:blip r:embed="rId3">
              <a:alphaModFix/>
            </a:blip>
            <a:srcRect/>
            <a:stretch/>
          </p:blipFill>
          <p:spPr>
            <a:xfrm>
              <a:off x="8698373" y="2548578"/>
              <a:ext cx="900325" cy="900325"/>
            </a:xfrm>
            <a:prstGeom prst="rect">
              <a:avLst/>
            </a:prstGeom>
            <a:noFill/>
            <a:ln>
              <a:noFill/>
            </a:ln>
          </p:spPr>
        </p:pic>
        <p:sp>
          <p:nvSpPr>
            <p:cNvPr id="1286" name="Google Shape;1286;p38"/>
            <p:cNvSpPr txBox="1"/>
            <p:nvPr/>
          </p:nvSpPr>
          <p:spPr>
            <a:xfrm>
              <a:off x="9774625" y="2660213"/>
              <a:ext cx="134850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Letter sent</a:t>
              </a:r>
              <a:r>
                <a:rPr lang="en-US" sz="1600">
                  <a:solidFill>
                    <a:schemeClr val="lt1"/>
                  </a:solidFill>
                  <a:latin typeface="Arial"/>
                  <a:ea typeface="Arial"/>
                  <a:cs typeface="Arial"/>
                  <a:sym typeface="Arial"/>
                </a:rPr>
                <a:t> to participant</a:t>
              </a:r>
              <a:endParaRPr sz="1600">
                <a:solidFill>
                  <a:schemeClr val="lt1"/>
                </a:solidFill>
                <a:latin typeface="Arial"/>
                <a:ea typeface="Arial"/>
                <a:cs typeface="Arial"/>
                <a:sym typeface="Arial"/>
              </a:endParaRPr>
            </a:p>
          </p:txBody>
        </p:sp>
      </p:grpSp>
      <p:grpSp>
        <p:nvGrpSpPr>
          <p:cNvPr id="1287" name="Google Shape;1287;p38"/>
          <p:cNvGrpSpPr/>
          <p:nvPr/>
        </p:nvGrpSpPr>
        <p:grpSpPr>
          <a:xfrm>
            <a:off x="8750625" y="3601700"/>
            <a:ext cx="2701800" cy="984300"/>
            <a:chOff x="8750625" y="3601700"/>
            <a:chExt cx="2701800" cy="984300"/>
          </a:xfrm>
        </p:grpSpPr>
        <p:sp>
          <p:nvSpPr>
            <p:cNvPr id="1288" name="Google Shape;1288;p38"/>
            <p:cNvSpPr/>
            <p:nvPr/>
          </p:nvSpPr>
          <p:spPr>
            <a:xfrm rot="-5400000">
              <a:off x="9609375" y="2742950"/>
              <a:ext cx="984300" cy="2701800"/>
            </a:xfrm>
            <a:prstGeom prst="rect">
              <a:avLst/>
            </a:prstGeom>
            <a:solidFill>
              <a:schemeClr val="dk1"/>
            </a:solidFill>
            <a:ln w="38100" cap="flat" cmpd="sng">
              <a:solidFill>
                <a:schemeClr val="dk2"/>
              </a:solidFill>
              <a:prstDash val="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9" name="Google Shape;1289;p38"/>
            <p:cNvSpPr txBox="1"/>
            <p:nvPr/>
          </p:nvSpPr>
          <p:spPr>
            <a:xfrm>
              <a:off x="8854125" y="3797138"/>
              <a:ext cx="2494800" cy="59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chemeClr val="lt1"/>
                  </a:solidFill>
                </a:rPr>
                <a:t>Participant’s GP informed electronically</a:t>
              </a:r>
              <a:endParaRPr sz="1600">
                <a:solidFill>
                  <a:schemeClr val="lt1"/>
                </a:solidFill>
              </a:endParaRPr>
            </a:p>
          </p:txBody>
        </p:sp>
      </p:grpSp>
    </p:spTree>
    <p:extLst>
      <p:ext uri="{BB962C8B-B14F-4D97-AF65-F5344CB8AC3E}">
        <p14:creationId xmlns:p14="http://schemas.microsoft.com/office/powerpoint/2010/main" val="137025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39"/>
          <p:cNvSpPr txBox="1">
            <a:spLocks noGrp="1"/>
          </p:cNvSpPr>
          <p:nvPr>
            <p:ph type="title"/>
          </p:nvPr>
        </p:nvSpPr>
        <p:spPr>
          <a:xfrm>
            <a:off x="432000" y="432000"/>
            <a:ext cx="11404154" cy="86518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a:t>Participant referral to secondary care</a:t>
            </a:r>
            <a:endParaRPr/>
          </a:p>
        </p:txBody>
      </p:sp>
      <p:pic>
        <p:nvPicPr>
          <p:cNvPr id="1295" name="Google Shape;1295;p39" descr="Folder Search outline"/>
          <p:cNvPicPr preferRelativeResize="0"/>
          <p:nvPr/>
        </p:nvPicPr>
        <p:blipFill rotWithShape="1">
          <a:blip r:embed="rId3">
            <a:alphaModFix/>
          </a:blip>
          <a:srcRect/>
          <a:stretch/>
        </p:blipFill>
        <p:spPr>
          <a:xfrm>
            <a:off x="3077593" y="2057044"/>
            <a:ext cx="1219200" cy="1219200"/>
          </a:xfrm>
          <a:prstGeom prst="rect">
            <a:avLst/>
          </a:prstGeom>
          <a:noFill/>
          <a:ln>
            <a:noFill/>
          </a:ln>
        </p:spPr>
      </p:pic>
      <p:pic>
        <p:nvPicPr>
          <p:cNvPr id="1296" name="Google Shape;1296;p39" descr="Telephone outline"/>
          <p:cNvPicPr preferRelativeResize="0"/>
          <p:nvPr/>
        </p:nvPicPr>
        <p:blipFill rotWithShape="1">
          <a:blip r:embed="rId4">
            <a:alphaModFix/>
          </a:blip>
          <a:srcRect/>
          <a:stretch/>
        </p:blipFill>
        <p:spPr>
          <a:xfrm>
            <a:off x="5306241" y="2025285"/>
            <a:ext cx="1219200" cy="1219200"/>
          </a:xfrm>
          <a:prstGeom prst="rect">
            <a:avLst/>
          </a:prstGeom>
          <a:noFill/>
          <a:ln>
            <a:noFill/>
          </a:ln>
        </p:spPr>
      </p:pic>
      <p:pic>
        <p:nvPicPr>
          <p:cNvPr id="1297" name="Google Shape;1297;p39" descr="Hospital outline"/>
          <p:cNvPicPr preferRelativeResize="0"/>
          <p:nvPr/>
        </p:nvPicPr>
        <p:blipFill rotWithShape="1">
          <a:blip r:embed="rId5">
            <a:alphaModFix/>
          </a:blip>
          <a:srcRect/>
          <a:stretch/>
        </p:blipFill>
        <p:spPr>
          <a:xfrm>
            <a:off x="9763536" y="2025271"/>
            <a:ext cx="1219200" cy="1219200"/>
          </a:xfrm>
          <a:prstGeom prst="rect">
            <a:avLst/>
          </a:prstGeom>
          <a:noFill/>
          <a:ln>
            <a:noFill/>
          </a:ln>
        </p:spPr>
      </p:pic>
      <p:pic>
        <p:nvPicPr>
          <p:cNvPr id="1298" name="Google Shape;1298;p39" descr="Envelope outline"/>
          <p:cNvPicPr preferRelativeResize="0"/>
          <p:nvPr/>
        </p:nvPicPr>
        <p:blipFill rotWithShape="1">
          <a:blip r:embed="rId6">
            <a:alphaModFix/>
          </a:blip>
          <a:srcRect/>
          <a:stretch/>
        </p:blipFill>
        <p:spPr>
          <a:xfrm>
            <a:off x="7534888" y="2057044"/>
            <a:ext cx="1219200" cy="1219200"/>
          </a:xfrm>
          <a:prstGeom prst="rect">
            <a:avLst/>
          </a:prstGeom>
          <a:noFill/>
          <a:ln>
            <a:noFill/>
          </a:ln>
        </p:spPr>
      </p:pic>
      <p:sp>
        <p:nvSpPr>
          <p:cNvPr id="1299" name="Google Shape;1299;p39"/>
          <p:cNvSpPr txBox="1"/>
          <p:nvPr/>
        </p:nvSpPr>
        <p:spPr>
          <a:xfrm>
            <a:off x="9120212" y="3275958"/>
            <a:ext cx="2523396" cy="1277202"/>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500">
                <a:solidFill>
                  <a:srgbClr val="202A31"/>
                </a:solidFill>
                <a:latin typeface="Arial"/>
                <a:ea typeface="Arial"/>
                <a:cs typeface="Arial"/>
                <a:sym typeface="Arial"/>
              </a:rPr>
              <a:t>Participant referred to appropriate non-specific symptoms urgent suspected cancer pathway via e-referral system</a:t>
            </a:r>
            <a:endParaRPr sz="1500">
              <a:solidFill>
                <a:srgbClr val="202A31"/>
              </a:solidFill>
              <a:latin typeface="Arial"/>
              <a:ea typeface="Arial"/>
              <a:cs typeface="Arial"/>
              <a:sym typeface="Arial"/>
            </a:endParaRPr>
          </a:p>
        </p:txBody>
      </p:sp>
      <p:cxnSp>
        <p:nvCxnSpPr>
          <p:cNvPr id="1300" name="Google Shape;1300;p39"/>
          <p:cNvCxnSpPr/>
          <p:nvPr/>
        </p:nvCxnSpPr>
        <p:spPr>
          <a:xfrm>
            <a:off x="6715534" y="2666642"/>
            <a:ext cx="492600" cy="0"/>
          </a:xfrm>
          <a:prstGeom prst="straightConnector1">
            <a:avLst/>
          </a:prstGeom>
          <a:noFill/>
          <a:ln w="19050" cap="flat" cmpd="sng">
            <a:solidFill>
              <a:srgbClr val="202A31"/>
            </a:solidFill>
            <a:prstDash val="solid"/>
            <a:round/>
            <a:headEnd type="none" w="sm" len="sm"/>
            <a:tailEnd type="triangle" w="med" len="med"/>
          </a:ln>
        </p:spPr>
      </p:cxnSp>
      <p:cxnSp>
        <p:nvCxnSpPr>
          <p:cNvPr id="1301" name="Google Shape;1301;p39"/>
          <p:cNvCxnSpPr/>
          <p:nvPr/>
        </p:nvCxnSpPr>
        <p:spPr>
          <a:xfrm>
            <a:off x="9012510" y="2634872"/>
            <a:ext cx="492600" cy="0"/>
          </a:xfrm>
          <a:prstGeom prst="straightConnector1">
            <a:avLst/>
          </a:prstGeom>
          <a:noFill/>
          <a:ln w="19050" cap="flat" cmpd="sng">
            <a:solidFill>
              <a:srgbClr val="202A31"/>
            </a:solidFill>
            <a:prstDash val="solid"/>
            <a:round/>
            <a:headEnd type="none" w="sm" len="sm"/>
            <a:tailEnd type="triangle" w="med" len="med"/>
          </a:ln>
        </p:spPr>
      </p:cxnSp>
      <p:sp>
        <p:nvSpPr>
          <p:cNvPr id="1302" name="Google Shape;1302;p39"/>
          <p:cNvSpPr txBox="1"/>
          <p:nvPr/>
        </p:nvSpPr>
        <p:spPr>
          <a:xfrm>
            <a:off x="2726724" y="3277729"/>
            <a:ext cx="1918644" cy="1277202"/>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500">
                <a:solidFill>
                  <a:srgbClr val="202A31"/>
                </a:solidFill>
                <a:latin typeface="Arial"/>
                <a:ea typeface="Arial"/>
                <a:cs typeface="Arial"/>
                <a:sym typeface="Arial"/>
              </a:rPr>
              <a:t>Central clinical team receives a ‘Cancer Signal Detected’ test report</a:t>
            </a:r>
            <a:endParaRPr sz="1500">
              <a:solidFill>
                <a:srgbClr val="202A31"/>
              </a:solidFill>
              <a:latin typeface="Arial"/>
              <a:ea typeface="Arial"/>
              <a:cs typeface="Arial"/>
              <a:sym typeface="Arial"/>
            </a:endParaRPr>
          </a:p>
        </p:txBody>
      </p:sp>
      <p:sp>
        <p:nvSpPr>
          <p:cNvPr id="1303" name="Google Shape;1303;p39"/>
          <p:cNvSpPr txBox="1"/>
          <p:nvPr/>
        </p:nvSpPr>
        <p:spPr>
          <a:xfrm>
            <a:off x="5152792" y="3276249"/>
            <a:ext cx="1526100" cy="10467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Clr>
                <a:srgbClr val="202A31"/>
              </a:buClr>
              <a:buSzPts val="1500"/>
              <a:buFont typeface="Arial"/>
              <a:buNone/>
            </a:pPr>
            <a:r>
              <a:rPr lang="en-US" sz="1500">
                <a:solidFill>
                  <a:srgbClr val="202A31"/>
                </a:solidFill>
                <a:latin typeface="Arial"/>
                <a:ea typeface="Arial"/>
                <a:cs typeface="Arial"/>
                <a:sym typeface="Arial"/>
              </a:rPr>
              <a:t>Nurse informs participant of result by phone</a:t>
            </a:r>
            <a:endParaRPr sz="1500">
              <a:solidFill>
                <a:srgbClr val="202A31"/>
              </a:solidFill>
              <a:latin typeface="Arial"/>
              <a:ea typeface="Arial"/>
              <a:cs typeface="Arial"/>
              <a:sym typeface="Arial"/>
            </a:endParaRPr>
          </a:p>
        </p:txBody>
      </p:sp>
      <p:sp>
        <p:nvSpPr>
          <p:cNvPr id="1304" name="Google Shape;1304;p39"/>
          <p:cNvSpPr txBox="1"/>
          <p:nvPr/>
        </p:nvSpPr>
        <p:spPr>
          <a:xfrm>
            <a:off x="7186325" y="3276250"/>
            <a:ext cx="2017500" cy="10467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Clr>
                <a:srgbClr val="202A31"/>
              </a:buClr>
              <a:buSzPts val="1500"/>
              <a:buFont typeface="Arial"/>
              <a:buNone/>
            </a:pPr>
            <a:r>
              <a:rPr lang="en-US" sz="1500">
                <a:solidFill>
                  <a:srgbClr val="202A31"/>
                </a:solidFill>
                <a:latin typeface="Arial"/>
                <a:ea typeface="Arial"/>
                <a:cs typeface="Arial"/>
                <a:sym typeface="Arial"/>
              </a:rPr>
              <a:t>Nurse sends </a:t>
            </a:r>
            <a:r>
              <a:rPr lang="en-US" sz="1500">
                <a:solidFill>
                  <a:srgbClr val="202A31"/>
                </a:solidFill>
              </a:rPr>
              <a:t>result </a:t>
            </a:r>
            <a:r>
              <a:rPr lang="en-US" sz="1500">
                <a:solidFill>
                  <a:srgbClr val="202A31"/>
                </a:solidFill>
                <a:latin typeface="Arial"/>
                <a:ea typeface="Arial"/>
                <a:cs typeface="Arial"/>
                <a:sym typeface="Arial"/>
              </a:rPr>
              <a:t>letter to </a:t>
            </a:r>
            <a:r>
              <a:rPr lang="en-US" sz="1500">
                <a:solidFill>
                  <a:srgbClr val="202A31"/>
                </a:solidFill>
              </a:rPr>
              <a:t>participant</a:t>
            </a:r>
            <a:r>
              <a:rPr lang="en-US" sz="1500">
                <a:solidFill>
                  <a:srgbClr val="202A31"/>
                </a:solidFill>
                <a:latin typeface="Arial"/>
                <a:ea typeface="Arial"/>
                <a:cs typeface="Arial"/>
                <a:sym typeface="Arial"/>
              </a:rPr>
              <a:t>. </a:t>
            </a:r>
            <a:endParaRPr sz="1500">
              <a:solidFill>
                <a:srgbClr val="202A31"/>
              </a:solidFill>
            </a:endParaRPr>
          </a:p>
          <a:p>
            <a:pPr marL="0" marR="0" lvl="0" indent="0" algn="ctr" rtl="0">
              <a:spcBef>
                <a:spcPts val="0"/>
              </a:spcBef>
              <a:spcAft>
                <a:spcPts val="0"/>
              </a:spcAft>
              <a:buClr>
                <a:srgbClr val="202A31"/>
              </a:buClr>
              <a:buSzPts val="1500"/>
              <a:buFont typeface="Arial"/>
              <a:buNone/>
            </a:pPr>
            <a:r>
              <a:rPr lang="en-US" sz="1500">
                <a:solidFill>
                  <a:srgbClr val="202A31"/>
                </a:solidFill>
              </a:rPr>
              <a:t>GP informed electronically</a:t>
            </a:r>
            <a:endParaRPr sz="1500">
              <a:solidFill>
                <a:srgbClr val="202A31"/>
              </a:solidFill>
            </a:endParaRPr>
          </a:p>
        </p:txBody>
      </p:sp>
      <p:cxnSp>
        <p:nvCxnSpPr>
          <p:cNvPr id="1305" name="Google Shape;1305;p39"/>
          <p:cNvCxnSpPr/>
          <p:nvPr/>
        </p:nvCxnSpPr>
        <p:spPr>
          <a:xfrm>
            <a:off x="4297842" y="2640570"/>
            <a:ext cx="497100" cy="0"/>
          </a:xfrm>
          <a:prstGeom prst="straightConnector1">
            <a:avLst/>
          </a:prstGeom>
          <a:noFill/>
          <a:ln w="19050" cap="flat" cmpd="sng">
            <a:solidFill>
              <a:srgbClr val="202A31"/>
            </a:solidFill>
            <a:prstDash val="solid"/>
            <a:round/>
            <a:headEnd type="none" w="sm" len="sm"/>
            <a:tailEnd type="triangle" w="med" len="med"/>
          </a:ln>
        </p:spPr>
      </p:cxnSp>
      <p:grpSp>
        <p:nvGrpSpPr>
          <p:cNvPr id="1306" name="Google Shape;1306;p39"/>
          <p:cNvGrpSpPr/>
          <p:nvPr/>
        </p:nvGrpSpPr>
        <p:grpSpPr>
          <a:xfrm>
            <a:off x="-9565" y="4667154"/>
            <a:ext cx="12196239" cy="1324188"/>
            <a:chOff x="-1026468" y="3193575"/>
            <a:chExt cx="9561063" cy="1372500"/>
          </a:xfrm>
        </p:grpSpPr>
        <p:sp>
          <p:nvSpPr>
            <p:cNvPr id="1307" name="Google Shape;1307;p39"/>
            <p:cNvSpPr/>
            <p:nvPr/>
          </p:nvSpPr>
          <p:spPr>
            <a:xfrm>
              <a:off x="-1026468" y="3193575"/>
              <a:ext cx="9561063" cy="1372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500"/>
                <a:buFont typeface="Arial"/>
                <a:buNone/>
              </a:pPr>
              <a:endParaRPr sz="1500">
                <a:solidFill>
                  <a:schemeClr val="lt1"/>
                </a:solidFill>
                <a:latin typeface="Arial"/>
                <a:ea typeface="Arial"/>
                <a:cs typeface="Arial"/>
                <a:sym typeface="Arial"/>
              </a:endParaRPr>
            </a:p>
          </p:txBody>
        </p:sp>
        <p:sp>
          <p:nvSpPr>
            <p:cNvPr id="1308" name="Google Shape;1308;p39"/>
            <p:cNvSpPr txBox="1"/>
            <p:nvPr/>
          </p:nvSpPr>
          <p:spPr>
            <a:xfrm>
              <a:off x="-490630" y="3313875"/>
              <a:ext cx="8577482" cy="11274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Participants who have a cancer signal detected by the test are referred to a non-specific symptoms urgent suspected cancer pathway via the e-referral system</a:t>
              </a:r>
              <a:endParaRPr sz="1600">
                <a:solidFill>
                  <a:schemeClr val="lt1"/>
                </a:solidFill>
                <a:latin typeface="Arial"/>
                <a:ea typeface="Arial"/>
                <a:cs typeface="Arial"/>
                <a:sym typeface="Arial"/>
              </a:endParaRPr>
            </a:p>
            <a:p>
              <a:pPr marL="457200" marR="0" lvl="0" indent="-3302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A ‘Cancer Signal Detected’ result is not a diagnosis of cancer. </a:t>
              </a:r>
              <a:endParaRPr sz="1600">
                <a:solidFill>
                  <a:schemeClr val="lt1"/>
                </a:solidFill>
                <a:latin typeface="Arial"/>
                <a:ea typeface="Arial"/>
                <a:cs typeface="Arial"/>
                <a:sym typeface="Arial"/>
              </a:endParaRPr>
            </a:p>
            <a:p>
              <a:pPr marL="457200" marR="0" lvl="0" indent="-3302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Diagnostic investigations must take place to confirm if the participant has cancer. </a:t>
              </a:r>
              <a:endParaRPr sz="1600">
                <a:solidFill>
                  <a:schemeClr val="lt1"/>
                </a:solidFill>
                <a:latin typeface="Arial"/>
                <a:ea typeface="Arial"/>
                <a:cs typeface="Arial"/>
                <a:sym typeface="Arial"/>
              </a:endParaRPr>
            </a:p>
          </p:txBody>
        </p:sp>
      </p:grpSp>
      <p:grpSp>
        <p:nvGrpSpPr>
          <p:cNvPr id="1309" name="Google Shape;1309;p39"/>
          <p:cNvGrpSpPr/>
          <p:nvPr/>
        </p:nvGrpSpPr>
        <p:grpSpPr>
          <a:xfrm>
            <a:off x="591463" y="1311750"/>
            <a:ext cx="11260085" cy="392400"/>
            <a:chOff x="0" y="0"/>
            <a:chExt cx="8460504" cy="392400"/>
          </a:xfrm>
        </p:grpSpPr>
        <p:sp>
          <p:nvSpPr>
            <p:cNvPr id="1310" name="Google Shape;1310;p39"/>
            <p:cNvSpPr/>
            <p:nvPr/>
          </p:nvSpPr>
          <p:spPr>
            <a:xfrm>
              <a:off x="0" y="0"/>
              <a:ext cx="2028900" cy="392400"/>
            </a:xfrm>
            <a:prstGeom prst="homePlate">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311" name="Google Shape;1311;p39"/>
            <p:cNvSpPr txBox="1"/>
            <p:nvPr/>
          </p:nvSpPr>
          <p:spPr>
            <a:xfrm>
              <a:off x="8" y="0"/>
              <a:ext cx="1636500" cy="392400"/>
            </a:xfrm>
            <a:prstGeom prst="rect">
              <a:avLst/>
            </a:prstGeom>
            <a:noFill/>
            <a:ln>
              <a:noFill/>
            </a:ln>
          </p:spPr>
          <p:txBody>
            <a:bodyPr spcFirstLastPara="1" wrap="square" lIns="96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Invitation</a:t>
              </a:r>
              <a:endParaRPr sz="1800">
                <a:solidFill>
                  <a:schemeClr val="lt1"/>
                </a:solidFill>
                <a:latin typeface="Arial"/>
                <a:ea typeface="Arial"/>
                <a:cs typeface="Arial"/>
                <a:sym typeface="Arial"/>
              </a:endParaRPr>
            </a:p>
          </p:txBody>
        </p:sp>
        <p:sp>
          <p:nvSpPr>
            <p:cNvPr id="1312" name="Google Shape;1312;p39"/>
            <p:cNvSpPr/>
            <p:nvPr/>
          </p:nvSpPr>
          <p:spPr>
            <a:xfrm>
              <a:off x="1624076" y="0"/>
              <a:ext cx="2028900" cy="392400"/>
            </a:xfrm>
            <a:prstGeom prst="chevron">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313" name="Google Shape;1313;p39"/>
            <p:cNvSpPr txBox="1"/>
            <p:nvPr/>
          </p:nvSpPr>
          <p:spPr>
            <a:xfrm>
              <a:off x="1820282" y="0"/>
              <a:ext cx="14034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Booking</a:t>
              </a:r>
              <a:endParaRPr sz="1800">
                <a:solidFill>
                  <a:schemeClr val="lt1"/>
                </a:solidFill>
                <a:latin typeface="Arial"/>
                <a:ea typeface="Arial"/>
                <a:cs typeface="Arial"/>
                <a:sym typeface="Arial"/>
              </a:endParaRPr>
            </a:p>
          </p:txBody>
        </p:sp>
        <p:sp>
          <p:nvSpPr>
            <p:cNvPr id="1314" name="Google Shape;1314;p39"/>
            <p:cNvSpPr/>
            <p:nvPr/>
          </p:nvSpPr>
          <p:spPr>
            <a:xfrm>
              <a:off x="3247113" y="0"/>
              <a:ext cx="2028900" cy="392400"/>
            </a:xfrm>
            <a:prstGeom prst="chevron">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315" name="Google Shape;1315;p39"/>
            <p:cNvSpPr txBox="1"/>
            <p:nvPr/>
          </p:nvSpPr>
          <p:spPr>
            <a:xfrm>
              <a:off x="3443319" y="0"/>
              <a:ext cx="14265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Biosampling</a:t>
              </a:r>
              <a:endParaRPr sz="1800">
                <a:solidFill>
                  <a:schemeClr val="lt1"/>
                </a:solidFill>
                <a:latin typeface="Arial"/>
                <a:ea typeface="Arial"/>
                <a:cs typeface="Arial"/>
                <a:sym typeface="Arial"/>
              </a:endParaRPr>
            </a:p>
          </p:txBody>
        </p:sp>
        <p:sp>
          <p:nvSpPr>
            <p:cNvPr id="1316" name="Google Shape;1316;p39"/>
            <p:cNvSpPr/>
            <p:nvPr/>
          </p:nvSpPr>
          <p:spPr>
            <a:xfrm>
              <a:off x="4870149" y="0"/>
              <a:ext cx="2028900" cy="392400"/>
            </a:xfrm>
            <a:prstGeom prst="chevron">
              <a:avLst>
                <a:gd name="adj" fmla="val 50000"/>
              </a:avLst>
            </a:prstGeom>
            <a:solidFill>
              <a:srgbClr val="E8E8E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317" name="Google Shape;1317;p39"/>
            <p:cNvSpPr txBox="1"/>
            <p:nvPr/>
          </p:nvSpPr>
          <p:spPr>
            <a:xfrm>
              <a:off x="5066356" y="0"/>
              <a:ext cx="13419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Testing</a:t>
              </a:r>
              <a:endParaRPr sz="1800">
                <a:solidFill>
                  <a:schemeClr val="lt1"/>
                </a:solidFill>
                <a:latin typeface="Arial"/>
                <a:ea typeface="Arial"/>
                <a:cs typeface="Arial"/>
                <a:sym typeface="Arial"/>
              </a:endParaRPr>
            </a:p>
          </p:txBody>
        </p:sp>
        <p:sp>
          <p:nvSpPr>
            <p:cNvPr id="1318" name="Google Shape;1318;p39"/>
            <p:cNvSpPr/>
            <p:nvPr/>
          </p:nvSpPr>
          <p:spPr>
            <a:xfrm>
              <a:off x="6431604" y="0"/>
              <a:ext cx="2028900" cy="392400"/>
            </a:xfrm>
            <a:prstGeom prst="chevron">
              <a:avLst>
                <a:gd name="adj" fmla="val 50000"/>
              </a:avLst>
            </a:prstGeom>
            <a:solidFill>
              <a:schemeClr val="accent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sp>
          <p:nvSpPr>
            <p:cNvPr id="1319" name="Google Shape;1319;p39"/>
            <p:cNvSpPr txBox="1"/>
            <p:nvPr/>
          </p:nvSpPr>
          <p:spPr>
            <a:xfrm>
              <a:off x="6627812" y="0"/>
              <a:ext cx="16365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Referral</a:t>
              </a:r>
              <a:endParaRPr sz="1800">
                <a:solidFill>
                  <a:schemeClr val="lt1"/>
                </a:solidFill>
                <a:latin typeface="Arial"/>
                <a:ea typeface="Arial"/>
                <a:cs typeface="Arial"/>
                <a:sym typeface="Arial"/>
              </a:endParaRPr>
            </a:p>
          </p:txBody>
        </p:sp>
      </p:grpSp>
      <p:sp>
        <p:nvSpPr>
          <p:cNvPr id="1320" name="Google Shape;1320;p39"/>
          <p:cNvSpPr/>
          <p:nvPr/>
        </p:nvSpPr>
        <p:spPr>
          <a:xfrm>
            <a:off x="756856" y="3280406"/>
            <a:ext cx="1695900" cy="7404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202A31"/>
              </a:buClr>
              <a:buSzPts val="1500"/>
              <a:buFont typeface="Arial"/>
              <a:buNone/>
            </a:pPr>
            <a:r>
              <a:rPr lang="en-US" sz="1500" b="1">
                <a:solidFill>
                  <a:srgbClr val="202A31"/>
                </a:solidFill>
                <a:latin typeface="Arial"/>
                <a:ea typeface="Arial"/>
                <a:cs typeface="Arial"/>
                <a:sym typeface="Arial"/>
              </a:rPr>
              <a:t>‘Cancer Signal Detected’ </a:t>
            </a:r>
            <a:r>
              <a:rPr lang="en-US" sz="1500">
                <a:solidFill>
                  <a:srgbClr val="202A31"/>
                </a:solidFill>
                <a:latin typeface="Arial"/>
                <a:ea typeface="Arial"/>
                <a:cs typeface="Arial"/>
                <a:sym typeface="Arial"/>
              </a:rPr>
              <a:t>test result</a:t>
            </a:r>
            <a:endParaRPr sz="1500">
              <a:solidFill>
                <a:srgbClr val="202A31"/>
              </a:solidFill>
              <a:latin typeface="Arial"/>
              <a:ea typeface="Arial"/>
              <a:cs typeface="Arial"/>
              <a:sym typeface="Arial"/>
            </a:endParaRPr>
          </a:p>
        </p:txBody>
      </p:sp>
      <p:pic>
        <p:nvPicPr>
          <p:cNvPr id="1321" name="Google Shape;1321;p39" descr="A blue and black outline of a test tube and a paper&#10;&#10;Description automatically generated"/>
          <p:cNvPicPr preferRelativeResize="0"/>
          <p:nvPr/>
        </p:nvPicPr>
        <p:blipFill rotWithShape="1">
          <a:blip r:embed="rId7">
            <a:alphaModFix/>
          </a:blip>
          <a:srcRect/>
          <a:stretch/>
        </p:blipFill>
        <p:spPr>
          <a:xfrm>
            <a:off x="1169054" y="2045807"/>
            <a:ext cx="877280" cy="1176607"/>
          </a:xfrm>
          <a:prstGeom prst="rect">
            <a:avLst/>
          </a:prstGeom>
          <a:noFill/>
          <a:ln>
            <a:noFill/>
          </a:ln>
        </p:spPr>
      </p:pic>
      <p:sp>
        <p:nvSpPr>
          <p:cNvPr id="1322" name="Google Shape;1322;p39"/>
          <p:cNvSpPr txBox="1"/>
          <p:nvPr/>
        </p:nvSpPr>
        <p:spPr>
          <a:xfrm>
            <a:off x="946762" y="1999129"/>
            <a:ext cx="442800" cy="631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a:t>
            </a:r>
            <a:endParaRPr sz="2900" b="1">
              <a:solidFill>
                <a:srgbClr val="FF0000"/>
              </a:solidFill>
              <a:latin typeface="Arial"/>
              <a:ea typeface="Arial"/>
              <a:cs typeface="Arial"/>
              <a:sym typeface="Arial"/>
            </a:endParaRPr>
          </a:p>
        </p:txBody>
      </p:sp>
      <p:cxnSp>
        <p:nvCxnSpPr>
          <p:cNvPr id="1323" name="Google Shape;1323;p39"/>
          <p:cNvCxnSpPr/>
          <p:nvPr/>
        </p:nvCxnSpPr>
        <p:spPr>
          <a:xfrm>
            <a:off x="2317945" y="2634057"/>
            <a:ext cx="497100" cy="0"/>
          </a:xfrm>
          <a:prstGeom prst="straightConnector1">
            <a:avLst/>
          </a:prstGeom>
          <a:noFill/>
          <a:ln w="19050" cap="flat" cmpd="sng">
            <a:solidFill>
              <a:srgbClr val="202A31"/>
            </a:solidFill>
            <a:prstDash val="solid"/>
            <a:round/>
            <a:headEnd type="none" w="sm" len="sm"/>
            <a:tailEnd type="triangle" w="med" len="med"/>
          </a:ln>
        </p:spPr>
      </p:cxnSp>
    </p:spTree>
    <p:extLst>
      <p:ext uri="{BB962C8B-B14F-4D97-AF65-F5344CB8AC3E}">
        <p14:creationId xmlns:p14="http://schemas.microsoft.com/office/powerpoint/2010/main" val="257642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27E30-D07B-DE56-4C0D-2D0CE2CC905C}"/>
              </a:ext>
            </a:extLst>
          </p:cNvPr>
          <p:cNvSpPr>
            <a:spLocks noGrp="1"/>
          </p:cNvSpPr>
          <p:nvPr>
            <p:ph type="title"/>
          </p:nvPr>
        </p:nvSpPr>
        <p:spPr/>
        <p:txBody>
          <a:bodyPr/>
          <a:lstStyle/>
          <a:p>
            <a:r>
              <a:rPr lang="en-US"/>
              <a:t>Expected number of referrals is small*</a:t>
            </a:r>
          </a:p>
        </p:txBody>
      </p:sp>
      <p:grpSp>
        <p:nvGrpSpPr>
          <p:cNvPr id="5" name="Google Shape;1643;g25293a702fd_0_39">
            <a:extLst>
              <a:ext uri="{FF2B5EF4-FFF2-40B4-BE49-F238E27FC236}">
                <a16:creationId xmlns:a16="http://schemas.microsoft.com/office/drawing/2014/main" id="{421D83FB-2E2D-657C-171D-811A74EB4E89}"/>
              </a:ext>
            </a:extLst>
          </p:cNvPr>
          <p:cNvGrpSpPr/>
          <p:nvPr/>
        </p:nvGrpSpPr>
        <p:grpSpPr>
          <a:xfrm>
            <a:off x="2009243" y="1916878"/>
            <a:ext cx="8249700" cy="4292557"/>
            <a:chOff x="-139" y="-8"/>
            <a:chExt cx="8249700" cy="4292557"/>
          </a:xfrm>
        </p:grpSpPr>
        <p:sp>
          <p:nvSpPr>
            <p:cNvPr id="6" name="Google Shape;1644;g25293a702fd_0_39">
              <a:extLst>
                <a:ext uri="{FF2B5EF4-FFF2-40B4-BE49-F238E27FC236}">
                  <a16:creationId xmlns:a16="http://schemas.microsoft.com/office/drawing/2014/main" id="{990548EB-0F81-D424-15D7-267DA4B4819F}"/>
                </a:ext>
              </a:extLst>
            </p:cNvPr>
            <p:cNvSpPr/>
            <p:nvPr/>
          </p:nvSpPr>
          <p:spPr>
            <a:xfrm rot="10800000">
              <a:off x="-139" y="-8"/>
              <a:ext cx="8249700" cy="786000"/>
            </a:xfrm>
            <a:prstGeom prst="trapezoid">
              <a:avLst>
                <a:gd name="adj" fmla="val 96092"/>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645;g25293a702fd_0_39">
              <a:extLst>
                <a:ext uri="{FF2B5EF4-FFF2-40B4-BE49-F238E27FC236}">
                  <a16:creationId xmlns:a16="http://schemas.microsoft.com/office/drawing/2014/main" id="{1A92BD11-C3F5-71FB-D49B-28B6EB5001DC}"/>
                </a:ext>
              </a:extLst>
            </p:cNvPr>
            <p:cNvSpPr txBox="1"/>
            <p:nvPr/>
          </p:nvSpPr>
          <p:spPr>
            <a:xfrm>
              <a:off x="725216" y="0"/>
              <a:ext cx="6777342" cy="796885"/>
            </a:xfrm>
            <a:prstGeom prst="rect">
              <a:avLst/>
            </a:prstGeom>
            <a:noFill/>
            <a:ln>
              <a:noFill/>
            </a:ln>
          </p:spPr>
          <p:txBody>
            <a:bodyPr spcFirstLastPara="1" wrap="square" lIns="25400" tIns="25400" rIns="25400" bIns="25400" anchor="ctr" anchorCtr="0">
              <a:noAutofit/>
            </a:bodyPr>
            <a:lstStyle/>
            <a:p>
              <a:pPr algn="ctr">
                <a:lnSpc>
                  <a:spcPct val="90000"/>
                </a:lnSpc>
                <a:buClr>
                  <a:srgbClr val="FFFFFF"/>
                </a:buClr>
                <a:buSzPts val="2000"/>
              </a:pPr>
              <a:r>
                <a:rPr lang="en-US" sz="1600" b="0" i="0" u="none" strike="noStrike" cap="none">
                  <a:solidFill>
                    <a:srgbClr val="FFFFFF"/>
                  </a:solidFill>
                  <a:latin typeface="Arial"/>
                  <a:ea typeface="Arial"/>
                  <a:cs typeface="Arial"/>
                  <a:sym typeface="Arial"/>
                </a:rPr>
                <a:t>Total number of participants in the</a:t>
              </a:r>
              <a:r>
                <a:rPr lang="en-US" sz="1600">
                  <a:solidFill>
                    <a:srgbClr val="FFFFFF"/>
                  </a:solidFill>
                  <a:latin typeface="Arial"/>
                  <a:ea typeface="Arial"/>
                  <a:cs typeface="Arial"/>
                  <a:sym typeface="Arial"/>
                </a:rPr>
                <a:t> </a:t>
              </a:r>
              <a:r>
                <a:rPr lang="en-US" sz="1600">
                  <a:solidFill>
                    <a:srgbClr val="FFFFFF"/>
                  </a:solidFill>
                  <a:ea typeface="+mn-lt"/>
                  <a:cs typeface="+mn-lt"/>
                  <a:sym typeface="Arial"/>
                </a:rPr>
                <a:t>Multi-Cancer Blood Test </a:t>
              </a:r>
              <a:r>
                <a:rPr lang="en-US" sz="1600" err="1">
                  <a:solidFill>
                    <a:srgbClr val="FFFFFF"/>
                  </a:solidFill>
                  <a:ea typeface="+mn-lt"/>
                  <a:cs typeface="+mn-lt"/>
                  <a:sym typeface="Arial"/>
                </a:rPr>
                <a:t>Programme</a:t>
              </a:r>
              <a:r>
                <a:rPr lang="en-US" sz="1600">
                  <a:solidFill>
                    <a:srgbClr val="FFFFFF"/>
                  </a:solidFill>
                  <a:latin typeface="Arial"/>
                  <a:ea typeface="Arial"/>
                  <a:cs typeface="Arial"/>
                  <a:sym typeface="Arial"/>
                </a:rPr>
                <a:t> </a:t>
              </a:r>
              <a:r>
                <a:rPr lang="en-US" sz="1600" b="0" i="0" u="none" strike="noStrike" cap="none">
                  <a:solidFill>
                    <a:srgbClr val="FFFFFF"/>
                  </a:solidFill>
                  <a:latin typeface="Arial"/>
                  <a:ea typeface="Arial"/>
                  <a:cs typeface="Arial"/>
                  <a:sym typeface="Arial"/>
                </a:rPr>
                <a:t>=</a:t>
              </a:r>
              <a:endParaRPr lang="en-US" sz="1600">
                <a:solidFill>
                  <a:srgbClr val="FFFFFF"/>
                </a:solidFill>
                <a:latin typeface="Arial"/>
                <a:ea typeface="Arial"/>
                <a:cs typeface="Arial"/>
                <a:sym typeface="Arial"/>
              </a:endParaRPr>
            </a:p>
            <a:p>
              <a:pPr algn="ctr">
                <a:lnSpc>
                  <a:spcPct val="90000"/>
                </a:lnSpc>
                <a:buSzPts val="2000"/>
              </a:pPr>
              <a:r>
                <a:rPr lang="en-US" sz="1600">
                  <a:solidFill>
                    <a:srgbClr val="FFFFFF"/>
                  </a:solidFill>
                  <a:latin typeface="Arial"/>
                  <a:ea typeface="Arial"/>
                  <a:cs typeface="Arial"/>
                  <a:sym typeface="Arial"/>
                </a:rPr>
                <a:t>Up to 1</a:t>
              </a:r>
              <a:r>
                <a:rPr lang="en-US" sz="1600" b="0" i="0" u="none" strike="noStrike" cap="none">
                  <a:solidFill>
                    <a:srgbClr val="FFFFFF"/>
                  </a:solidFill>
                  <a:latin typeface="Arial"/>
                  <a:ea typeface="Arial"/>
                  <a:cs typeface="Arial"/>
                  <a:sym typeface="Arial"/>
                </a:rPr>
                <a:t> million</a:t>
              </a:r>
              <a:endParaRPr lang="en-US" sz="1600" b="0" i="0" u="none" strike="noStrike" cap="none">
                <a:solidFill>
                  <a:srgbClr val="FFFFFF"/>
                </a:solidFill>
                <a:latin typeface="Arial"/>
                <a:ea typeface="Arial"/>
                <a:cs typeface="Arial"/>
              </a:endParaRPr>
            </a:p>
          </p:txBody>
        </p:sp>
        <p:sp>
          <p:nvSpPr>
            <p:cNvPr id="8" name="Google Shape;1646;g25293a702fd_0_39">
              <a:extLst>
                <a:ext uri="{FF2B5EF4-FFF2-40B4-BE49-F238E27FC236}">
                  <a16:creationId xmlns:a16="http://schemas.microsoft.com/office/drawing/2014/main" id="{8FF71A6C-3FCD-B12F-DFE6-8F54D3A7D469}"/>
                </a:ext>
              </a:extLst>
            </p:cNvPr>
            <p:cNvSpPr/>
            <p:nvPr/>
          </p:nvSpPr>
          <p:spPr>
            <a:xfrm rot="10800000">
              <a:off x="755363" y="785917"/>
              <a:ext cx="6738900" cy="992400"/>
            </a:xfrm>
            <a:prstGeom prst="trapezoid">
              <a:avLst>
                <a:gd name="adj" fmla="val 96092"/>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647;g25293a702fd_0_39">
              <a:extLst>
                <a:ext uri="{FF2B5EF4-FFF2-40B4-BE49-F238E27FC236}">
                  <a16:creationId xmlns:a16="http://schemas.microsoft.com/office/drawing/2014/main" id="{72C084DC-A114-B7FA-57ED-FBFD97B1E000}"/>
                </a:ext>
              </a:extLst>
            </p:cNvPr>
            <p:cNvSpPr txBox="1"/>
            <p:nvPr/>
          </p:nvSpPr>
          <p:spPr>
            <a:xfrm>
              <a:off x="1934616" y="786017"/>
              <a:ext cx="4380300" cy="9924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a:buNone/>
              </a:pPr>
              <a:r>
                <a:rPr lang="en-US" sz="1600" b="0" i="0" u="none" strike="noStrike" cap="none">
                  <a:solidFill>
                    <a:srgbClr val="FFFFFF"/>
                  </a:solidFill>
                  <a:latin typeface="Arial"/>
                  <a:ea typeface="Arial"/>
                  <a:cs typeface="Arial"/>
                  <a:sym typeface="Arial"/>
                </a:rPr>
                <a:t>Number of participants per year = 500,000</a:t>
              </a:r>
              <a:endParaRPr sz="1600" b="0" i="0" u="none" strike="noStrike" cap="none">
                <a:solidFill>
                  <a:srgbClr val="FFFFFF"/>
                </a:solidFill>
                <a:latin typeface="Arial"/>
                <a:ea typeface="Arial"/>
                <a:cs typeface="Arial"/>
                <a:sym typeface="Arial"/>
              </a:endParaRPr>
            </a:p>
          </p:txBody>
        </p:sp>
        <p:sp>
          <p:nvSpPr>
            <p:cNvPr id="10" name="Google Shape;1648;g25293a702fd_0_39">
              <a:extLst>
                <a:ext uri="{FF2B5EF4-FFF2-40B4-BE49-F238E27FC236}">
                  <a16:creationId xmlns:a16="http://schemas.microsoft.com/office/drawing/2014/main" id="{1C0259FC-970F-41B6-4385-2D0C36B6ADB5}"/>
                </a:ext>
              </a:extLst>
            </p:cNvPr>
            <p:cNvSpPr/>
            <p:nvPr/>
          </p:nvSpPr>
          <p:spPr>
            <a:xfrm rot="10800000">
              <a:off x="1708946" y="1778217"/>
              <a:ext cx="4831800" cy="992400"/>
            </a:xfrm>
            <a:prstGeom prst="trapezoid">
              <a:avLst>
                <a:gd name="adj" fmla="val 96092"/>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649;g25293a702fd_0_39">
              <a:extLst>
                <a:ext uri="{FF2B5EF4-FFF2-40B4-BE49-F238E27FC236}">
                  <a16:creationId xmlns:a16="http://schemas.microsoft.com/office/drawing/2014/main" id="{D0CC0A07-83C5-B98D-F584-71DE6B09D96F}"/>
                </a:ext>
              </a:extLst>
            </p:cNvPr>
            <p:cNvSpPr txBox="1"/>
            <p:nvPr/>
          </p:nvSpPr>
          <p:spPr>
            <a:xfrm>
              <a:off x="2554402" y="1778317"/>
              <a:ext cx="3140700" cy="992400"/>
            </a:xfrm>
            <a:prstGeom prst="rect">
              <a:avLst/>
            </a:prstGeom>
            <a:noFill/>
            <a:ln>
              <a:noFill/>
            </a:ln>
          </p:spPr>
          <p:txBody>
            <a:bodyPr spcFirstLastPara="1" wrap="square" lIns="25400" tIns="25400" rIns="25400" bIns="25400" anchor="ctr" anchorCtr="0">
              <a:noAutofit/>
            </a:bodyPr>
            <a:lstStyle/>
            <a:p>
              <a:pPr algn="ctr">
                <a:lnSpc>
                  <a:spcPct val="90000"/>
                </a:lnSpc>
                <a:buClr>
                  <a:srgbClr val="FFFFFF"/>
                </a:buClr>
                <a:buSzPts val="2000"/>
              </a:pPr>
              <a:r>
                <a:rPr lang="en-US" sz="1600" b="0" i="0" u="none" strike="noStrike" cap="none">
                  <a:solidFill>
                    <a:srgbClr val="FFFFFF"/>
                  </a:solidFill>
                  <a:latin typeface="Arial"/>
                  <a:ea typeface="Arial"/>
                  <a:cs typeface="Arial"/>
                  <a:sym typeface="Arial"/>
                </a:rPr>
                <a:t>Estimated number of </a:t>
              </a:r>
              <a:r>
                <a:rPr lang="en-US" sz="1600">
                  <a:solidFill>
                    <a:srgbClr val="FFFFFF"/>
                  </a:solidFill>
                  <a:latin typeface="Arial"/>
                  <a:ea typeface="Arial"/>
                  <a:cs typeface="Arial"/>
                  <a:sym typeface="Arial"/>
                </a:rPr>
                <a:t>people with a 'Cancer Signal Detected' result referred </a:t>
              </a:r>
              <a:r>
                <a:rPr lang="en-US" sz="1600" b="0" i="0" u="none" strike="noStrike" cap="none">
                  <a:solidFill>
                    <a:srgbClr val="FFFFFF"/>
                  </a:solidFill>
                  <a:latin typeface="Arial"/>
                  <a:ea typeface="Arial"/>
                  <a:cs typeface="Arial"/>
                  <a:sym typeface="Arial"/>
                </a:rPr>
                <a:t>per year (1%) = c.5000</a:t>
              </a:r>
              <a:endParaRPr lang="en-US" sz="1600" b="0" i="0" u="none" strike="noStrike" cap="none">
                <a:solidFill>
                  <a:srgbClr val="FFFFFF"/>
                </a:solidFill>
                <a:latin typeface="Arial"/>
                <a:ea typeface="Arial"/>
                <a:cs typeface="Arial"/>
              </a:endParaRPr>
            </a:p>
          </p:txBody>
        </p:sp>
        <p:sp>
          <p:nvSpPr>
            <p:cNvPr id="12" name="Google Shape;1650;g25293a702fd_0_39">
              <a:extLst>
                <a:ext uri="{FF2B5EF4-FFF2-40B4-BE49-F238E27FC236}">
                  <a16:creationId xmlns:a16="http://schemas.microsoft.com/office/drawing/2014/main" id="{F241546C-B7F1-A118-7DA5-BB693107E37A}"/>
                </a:ext>
              </a:extLst>
            </p:cNvPr>
            <p:cNvSpPr/>
            <p:nvPr/>
          </p:nvSpPr>
          <p:spPr>
            <a:xfrm rot="10800000">
              <a:off x="2662229" y="2770649"/>
              <a:ext cx="2925000" cy="1521900"/>
            </a:xfrm>
            <a:prstGeom prst="trapezoid">
              <a:avLst>
                <a:gd name="adj" fmla="val 96092"/>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651;g25293a702fd_0_39">
              <a:extLst>
                <a:ext uri="{FF2B5EF4-FFF2-40B4-BE49-F238E27FC236}">
                  <a16:creationId xmlns:a16="http://schemas.microsoft.com/office/drawing/2014/main" id="{585059EB-EA36-E3F7-088D-16EFB176A202}"/>
                </a:ext>
              </a:extLst>
            </p:cNvPr>
            <p:cNvSpPr txBox="1"/>
            <p:nvPr/>
          </p:nvSpPr>
          <p:spPr>
            <a:xfrm>
              <a:off x="3005130" y="2543542"/>
              <a:ext cx="2239200" cy="1521900"/>
            </a:xfrm>
            <a:prstGeom prst="rect">
              <a:avLst/>
            </a:prstGeom>
            <a:noFill/>
            <a:ln>
              <a:noFill/>
            </a:ln>
          </p:spPr>
          <p:txBody>
            <a:bodyPr spcFirstLastPara="1" wrap="square" lIns="25400" tIns="25400" rIns="25400" bIns="25400" anchor="ctr" anchorCtr="0">
              <a:noAutofit/>
            </a:bodyPr>
            <a:lstStyle/>
            <a:p>
              <a:pPr algn="ctr">
                <a:lnSpc>
                  <a:spcPct val="90000"/>
                </a:lnSpc>
                <a:buClr>
                  <a:srgbClr val="FFFFFF"/>
                </a:buClr>
                <a:buSzPts val="2000"/>
              </a:pPr>
              <a:r>
                <a:rPr lang="en-US" sz="1600">
                  <a:solidFill>
                    <a:srgbClr val="FFFFFF"/>
                  </a:solidFill>
                  <a:latin typeface="Arial"/>
                  <a:ea typeface="Arial"/>
                  <a:cs typeface="Arial"/>
                  <a:sym typeface="Arial"/>
                </a:rPr>
                <a:t>Estimated number of confirmed cancers per year</a:t>
              </a:r>
              <a:endParaRPr lang="en-US" sz="1600" b="0" i="0" u="none" strike="noStrike" cap="none">
                <a:solidFill>
                  <a:srgbClr val="FFFFFF"/>
                </a:solidFill>
                <a:latin typeface="Arial"/>
                <a:ea typeface="Arial"/>
                <a:cs typeface="Arial"/>
                <a:sym typeface="Arial"/>
              </a:endParaRPr>
            </a:p>
            <a:p>
              <a:pPr algn="ctr">
                <a:lnSpc>
                  <a:spcPct val="90000"/>
                </a:lnSpc>
                <a:buClr>
                  <a:srgbClr val="FFFFFF"/>
                </a:buClr>
                <a:buSzPts val="2000"/>
              </a:pPr>
              <a:r>
                <a:rPr lang="en-US" sz="1600" b="0" i="0" u="none" strike="noStrike" cap="none">
                  <a:solidFill>
                    <a:srgbClr val="FFFFFF"/>
                  </a:solidFill>
                  <a:latin typeface="Arial"/>
                  <a:ea typeface="Arial"/>
                  <a:cs typeface="Arial"/>
                  <a:sym typeface="Arial"/>
                </a:rPr>
                <a:t>= c.</a:t>
              </a:r>
              <a:r>
                <a:rPr lang="en-US" sz="1600">
                  <a:solidFill>
                    <a:srgbClr val="FFFFFF"/>
                  </a:solidFill>
                  <a:latin typeface="Arial"/>
                  <a:ea typeface="Arial"/>
                  <a:cs typeface="Arial"/>
                  <a:sym typeface="Arial"/>
                </a:rPr>
                <a:t>2000</a:t>
              </a:r>
              <a:endParaRPr lang="en-US" sz="1600" b="0" i="0" u="none" strike="noStrike" cap="none">
                <a:solidFill>
                  <a:srgbClr val="FFFFFF"/>
                </a:solidFill>
                <a:latin typeface="Arial"/>
                <a:ea typeface="Arial"/>
                <a:cs typeface="Arial"/>
              </a:endParaRPr>
            </a:p>
          </p:txBody>
        </p:sp>
      </p:grpSp>
      <p:grpSp>
        <p:nvGrpSpPr>
          <p:cNvPr id="14" name="Google Shape;1652;g25293a702fd_0_39">
            <a:extLst>
              <a:ext uri="{FF2B5EF4-FFF2-40B4-BE49-F238E27FC236}">
                <a16:creationId xmlns:a16="http://schemas.microsoft.com/office/drawing/2014/main" id="{BE634E41-6619-2DDD-03D1-E3072B479B43}"/>
              </a:ext>
            </a:extLst>
          </p:cNvPr>
          <p:cNvGrpSpPr/>
          <p:nvPr/>
        </p:nvGrpSpPr>
        <p:grpSpPr>
          <a:xfrm>
            <a:off x="591463" y="1311750"/>
            <a:ext cx="11260085" cy="392400"/>
            <a:chOff x="0" y="0"/>
            <a:chExt cx="8460504" cy="392400"/>
          </a:xfrm>
        </p:grpSpPr>
        <p:sp>
          <p:nvSpPr>
            <p:cNvPr id="15" name="Google Shape;1653;g25293a702fd_0_39">
              <a:extLst>
                <a:ext uri="{FF2B5EF4-FFF2-40B4-BE49-F238E27FC236}">
                  <a16:creationId xmlns:a16="http://schemas.microsoft.com/office/drawing/2014/main" id="{BE55D990-6C27-AD3E-9DA7-F90DBD531B77}"/>
                </a:ext>
              </a:extLst>
            </p:cNvPr>
            <p:cNvSpPr/>
            <p:nvPr/>
          </p:nvSpPr>
          <p:spPr>
            <a:xfrm>
              <a:off x="0" y="0"/>
              <a:ext cx="2028900" cy="392400"/>
            </a:xfrm>
            <a:prstGeom prst="homePlate">
              <a:avLst>
                <a:gd name="adj" fmla="val 50000"/>
              </a:avLst>
            </a:prstGeom>
            <a:solidFill>
              <a:schemeClr val="tx1">
                <a:lumMod val="10000"/>
                <a:lumOff val="90000"/>
              </a:scheme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4;g25293a702fd_0_39">
              <a:extLst>
                <a:ext uri="{FF2B5EF4-FFF2-40B4-BE49-F238E27FC236}">
                  <a16:creationId xmlns:a16="http://schemas.microsoft.com/office/drawing/2014/main" id="{FB5BDF70-E45B-54D2-FDF9-33422601DED0}"/>
                </a:ext>
              </a:extLst>
            </p:cNvPr>
            <p:cNvSpPr txBox="1"/>
            <p:nvPr/>
          </p:nvSpPr>
          <p:spPr>
            <a:xfrm>
              <a:off x="8" y="0"/>
              <a:ext cx="1636500" cy="392400"/>
            </a:xfrm>
            <a:prstGeom prst="rect">
              <a:avLst/>
            </a:prstGeom>
            <a:noFill/>
            <a:ln>
              <a:noFill/>
            </a:ln>
          </p:spPr>
          <p:txBody>
            <a:bodyPr spcFirstLastPara="1" wrap="square" lIns="96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Invitation</a:t>
              </a:r>
              <a:endParaRPr/>
            </a:p>
          </p:txBody>
        </p:sp>
        <p:sp>
          <p:nvSpPr>
            <p:cNvPr id="17" name="Google Shape;1655;g25293a702fd_0_39">
              <a:extLst>
                <a:ext uri="{FF2B5EF4-FFF2-40B4-BE49-F238E27FC236}">
                  <a16:creationId xmlns:a16="http://schemas.microsoft.com/office/drawing/2014/main" id="{6A38F114-5879-8940-C58A-9D97F84D47EB}"/>
                </a:ext>
              </a:extLst>
            </p:cNvPr>
            <p:cNvSpPr/>
            <p:nvPr/>
          </p:nvSpPr>
          <p:spPr>
            <a:xfrm>
              <a:off x="1624076" y="0"/>
              <a:ext cx="2028900" cy="392400"/>
            </a:xfrm>
            <a:prstGeom prst="chevron">
              <a:avLst>
                <a:gd name="adj" fmla="val 50000"/>
              </a:avLst>
            </a:prstGeom>
            <a:solidFill>
              <a:schemeClr val="tx1">
                <a:lumMod val="10000"/>
                <a:lumOff val="90000"/>
              </a:scheme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6;g25293a702fd_0_39">
              <a:extLst>
                <a:ext uri="{FF2B5EF4-FFF2-40B4-BE49-F238E27FC236}">
                  <a16:creationId xmlns:a16="http://schemas.microsoft.com/office/drawing/2014/main" id="{58BBFF67-B145-DAED-78C8-202D335663F8}"/>
                </a:ext>
              </a:extLst>
            </p:cNvPr>
            <p:cNvSpPr txBox="1"/>
            <p:nvPr/>
          </p:nvSpPr>
          <p:spPr>
            <a:xfrm>
              <a:off x="1820282" y="0"/>
              <a:ext cx="14034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Booking</a:t>
              </a:r>
              <a:endParaRPr/>
            </a:p>
          </p:txBody>
        </p:sp>
        <p:sp>
          <p:nvSpPr>
            <p:cNvPr id="19" name="Google Shape;1657;g25293a702fd_0_39">
              <a:extLst>
                <a:ext uri="{FF2B5EF4-FFF2-40B4-BE49-F238E27FC236}">
                  <a16:creationId xmlns:a16="http://schemas.microsoft.com/office/drawing/2014/main" id="{843C57FD-3C75-7330-D621-E93A9D77B3A2}"/>
                </a:ext>
              </a:extLst>
            </p:cNvPr>
            <p:cNvSpPr/>
            <p:nvPr/>
          </p:nvSpPr>
          <p:spPr>
            <a:xfrm>
              <a:off x="3247113" y="0"/>
              <a:ext cx="2028900" cy="392400"/>
            </a:xfrm>
            <a:prstGeom prst="chevron">
              <a:avLst>
                <a:gd name="adj" fmla="val 50000"/>
              </a:avLst>
            </a:prstGeom>
            <a:solidFill>
              <a:schemeClr val="tx1">
                <a:lumMod val="10000"/>
                <a:lumOff val="90000"/>
              </a:scheme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8;g25293a702fd_0_39">
              <a:extLst>
                <a:ext uri="{FF2B5EF4-FFF2-40B4-BE49-F238E27FC236}">
                  <a16:creationId xmlns:a16="http://schemas.microsoft.com/office/drawing/2014/main" id="{72CC070B-8001-18F5-A70E-7230562D647C}"/>
                </a:ext>
              </a:extLst>
            </p:cNvPr>
            <p:cNvSpPr txBox="1"/>
            <p:nvPr/>
          </p:nvSpPr>
          <p:spPr>
            <a:xfrm>
              <a:off x="3443319" y="0"/>
              <a:ext cx="14265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Biosampling</a:t>
              </a:r>
              <a:endParaRPr/>
            </a:p>
          </p:txBody>
        </p:sp>
        <p:sp>
          <p:nvSpPr>
            <p:cNvPr id="21" name="Google Shape;1659;g25293a702fd_0_39">
              <a:extLst>
                <a:ext uri="{FF2B5EF4-FFF2-40B4-BE49-F238E27FC236}">
                  <a16:creationId xmlns:a16="http://schemas.microsoft.com/office/drawing/2014/main" id="{BD620526-EAF1-4EDF-A718-B95203388044}"/>
                </a:ext>
              </a:extLst>
            </p:cNvPr>
            <p:cNvSpPr/>
            <p:nvPr/>
          </p:nvSpPr>
          <p:spPr>
            <a:xfrm>
              <a:off x="4870149" y="0"/>
              <a:ext cx="2028900" cy="392400"/>
            </a:xfrm>
            <a:prstGeom prst="chevron">
              <a:avLst>
                <a:gd name="adj" fmla="val 50000"/>
              </a:avLst>
            </a:prstGeom>
            <a:solidFill>
              <a:schemeClr val="tx1">
                <a:lumMod val="10000"/>
                <a:lumOff val="90000"/>
              </a:scheme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0;g25293a702fd_0_39">
              <a:extLst>
                <a:ext uri="{FF2B5EF4-FFF2-40B4-BE49-F238E27FC236}">
                  <a16:creationId xmlns:a16="http://schemas.microsoft.com/office/drawing/2014/main" id="{C8175D4C-6C5E-73E5-A947-C5FB3A074D61}"/>
                </a:ext>
              </a:extLst>
            </p:cNvPr>
            <p:cNvSpPr txBox="1"/>
            <p:nvPr/>
          </p:nvSpPr>
          <p:spPr>
            <a:xfrm>
              <a:off x="5066356" y="0"/>
              <a:ext cx="13419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rPr>
                <a:t>Testing</a:t>
              </a:r>
              <a:endParaRPr/>
            </a:p>
          </p:txBody>
        </p:sp>
        <p:sp>
          <p:nvSpPr>
            <p:cNvPr id="23" name="Google Shape;1661;g25293a702fd_0_39">
              <a:extLst>
                <a:ext uri="{FF2B5EF4-FFF2-40B4-BE49-F238E27FC236}">
                  <a16:creationId xmlns:a16="http://schemas.microsoft.com/office/drawing/2014/main" id="{D6197747-F981-8996-F4C2-4E0C1B9874EF}"/>
                </a:ext>
              </a:extLst>
            </p:cNvPr>
            <p:cNvSpPr/>
            <p:nvPr/>
          </p:nvSpPr>
          <p:spPr>
            <a:xfrm>
              <a:off x="6431604" y="0"/>
              <a:ext cx="2028900" cy="392400"/>
            </a:xfrm>
            <a:prstGeom prst="chevron">
              <a:avLst>
                <a:gd name="adj" fmla="val 50000"/>
              </a:avLst>
            </a:prstGeom>
            <a:solidFill>
              <a:schemeClr val="accent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2;g25293a702fd_0_39">
              <a:extLst>
                <a:ext uri="{FF2B5EF4-FFF2-40B4-BE49-F238E27FC236}">
                  <a16:creationId xmlns:a16="http://schemas.microsoft.com/office/drawing/2014/main" id="{44B93875-1EC6-6DCB-6A03-F68BF792A926}"/>
                </a:ext>
              </a:extLst>
            </p:cNvPr>
            <p:cNvSpPr txBox="1"/>
            <p:nvPr/>
          </p:nvSpPr>
          <p:spPr>
            <a:xfrm>
              <a:off x="6627812" y="0"/>
              <a:ext cx="1636500" cy="3924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rPr>
                <a:t>Referral</a:t>
              </a:r>
              <a:endParaRPr/>
            </a:p>
          </p:txBody>
        </p:sp>
      </p:grpSp>
      <p:sp>
        <p:nvSpPr>
          <p:cNvPr id="25" name="Google Shape;1663;g25293a702fd_0_39">
            <a:extLst>
              <a:ext uri="{FF2B5EF4-FFF2-40B4-BE49-F238E27FC236}">
                <a16:creationId xmlns:a16="http://schemas.microsoft.com/office/drawing/2014/main" id="{91C13844-E0DA-D42E-4996-AADB43CFAB5C}"/>
              </a:ext>
            </a:extLst>
          </p:cNvPr>
          <p:cNvSpPr txBox="1">
            <a:spLocks/>
          </p:cNvSpPr>
          <p:nvPr/>
        </p:nvSpPr>
        <p:spPr>
          <a:xfrm>
            <a:off x="366516" y="6397555"/>
            <a:ext cx="11158436" cy="341564"/>
          </a:xfrm>
          <a:prstGeom prst="rect">
            <a:avLst/>
          </a:prstGeom>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a:solidFill>
                  <a:schemeClr val="accent2"/>
                </a:solidFill>
              </a:rPr>
              <a:t>*Please note that many of the numbers used are an approximation. Many of these numbers are complex or are uncertain and should not be used as unequivocal data.</a:t>
            </a:r>
          </a:p>
        </p:txBody>
      </p:sp>
      <p:sp>
        <p:nvSpPr>
          <p:cNvPr id="28" name="Google Shape;1543;g252ef55135b_0_2383">
            <a:extLst>
              <a:ext uri="{FF2B5EF4-FFF2-40B4-BE49-F238E27FC236}">
                <a16:creationId xmlns:a16="http://schemas.microsoft.com/office/drawing/2014/main" id="{24AF9E9F-8AF2-87A6-6BDE-5C550C3E2822}"/>
              </a:ext>
            </a:extLst>
          </p:cNvPr>
          <p:cNvSpPr/>
          <p:nvPr/>
        </p:nvSpPr>
        <p:spPr>
          <a:xfrm>
            <a:off x="8338756" y="3918581"/>
            <a:ext cx="2353125" cy="740400"/>
          </a:xfrm>
          <a:prstGeom prst="rect">
            <a:avLst/>
          </a:prstGeom>
          <a:noFill/>
          <a:ln>
            <a:noFill/>
          </a:ln>
        </p:spPr>
        <p:txBody>
          <a:bodyPr spcFirstLastPara="1" wrap="square" lIns="121900" tIns="121900" rIns="121900" bIns="121900" anchor="ctr" anchorCtr="0">
            <a:noAutofit/>
          </a:bodyPr>
          <a:lstStyle/>
          <a:p>
            <a:r>
              <a:rPr lang="en-US" sz="1500" b="1">
                <a:solidFill>
                  <a:srgbClr val="231F20"/>
                </a:solidFill>
              </a:rPr>
              <a:t>&lt;0.5% of all urgent suspected cancer referrals</a:t>
            </a:r>
            <a:endParaRPr lang="en-US">
              <a:solidFill>
                <a:srgbClr val="231F20"/>
              </a:solidFill>
            </a:endParaRPr>
          </a:p>
        </p:txBody>
      </p:sp>
    </p:spTree>
    <p:extLst>
      <p:ext uri="{BB962C8B-B14F-4D97-AF65-F5344CB8AC3E}">
        <p14:creationId xmlns:p14="http://schemas.microsoft.com/office/powerpoint/2010/main" val="252647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A786-285C-4338-4E47-2582FB856BBB}"/>
            </a:ext>
          </a:extLst>
        </p:cNvPr>
        <p:cNvGrpSpPr/>
        <p:nvPr/>
      </p:nvGrpSpPr>
      <p:grpSpPr>
        <a:xfrm>
          <a:off x="0" y="0"/>
          <a:ext cx="0" cy="0"/>
          <a:chOff x="0" y="0"/>
          <a:chExt cx="0" cy="0"/>
        </a:xfrm>
      </p:grpSpPr>
      <p:pic>
        <p:nvPicPr>
          <p:cNvPr id="2" name="Picture 6" descr="A picture containing knife&#10;&#10;Description automatically generated">
            <a:extLst>
              <a:ext uri="{FF2B5EF4-FFF2-40B4-BE49-F238E27FC236}">
                <a16:creationId xmlns:a16="http://schemas.microsoft.com/office/drawing/2014/main" id="{CA0666FF-FDD3-1B7E-B90F-AF7F93DB5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BC0AE5E-8F43-01D4-B158-CE60CCABBA1C}"/>
              </a:ext>
            </a:extLst>
          </p:cNvPr>
          <p:cNvSpPr txBox="1">
            <a:spLocks/>
          </p:cNvSpPr>
          <p:nvPr/>
        </p:nvSpPr>
        <p:spPr>
          <a:xfrm>
            <a:off x="484271" y="108030"/>
            <a:ext cx="8185432" cy="68246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005EB8"/>
              </a:solidFill>
              <a:effectLst/>
              <a:uLnTx/>
              <a:uFillTx/>
              <a:latin typeface="Calibri" panose="020F0502020204030204"/>
              <a:ea typeface="+mj-ea"/>
              <a:cs typeface="Arial" panose="020B0604020202020204" pitchFamily="34" charset="0"/>
            </a:endParaRPr>
          </a:p>
        </p:txBody>
      </p:sp>
      <p:sp>
        <p:nvSpPr>
          <p:cNvPr id="3" name="Title 1">
            <a:extLst>
              <a:ext uri="{FF2B5EF4-FFF2-40B4-BE49-F238E27FC236}">
                <a16:creationId xmlns:a16="http://schemas.microsoft.com/office/drawing/2014/main" id="{CDD565E8-59A7-8E3C-262E-D0CE56CBF566}"/>
              </a:ext>
            </a:extLst>
          </p:cNvPr>
          <p:cNvSpPr txBox="1">
            <a:spLocks/>
          </p:cNvSpPr>
          <p:nvPr/>
        </p:nvSpPr>
        <p:spPr>
          <a:xfrm>
            <a:off x="274720" y="682765"/>
            <a:ext cx="9682079" cy="6824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SWAG CA 3 GIRFT Metrics reporting 23/24</a:t>
            </a:r>
          </a:p>
        </p:txBody>
      </p:sp>
      <p:graphicFrame>
        <p:nvGraphicFramePr>
          <p:cNvPr id="4" name="Table 3">
            <a:extLst>
              <a:ext uri="{FF2B5EF4-FFF2-40B4-BE49-F238E27FC236}">
                <a16:creationId xmlns:a16="http://schemas.microsoft.com/office/drawing/2014/main" id="{21B57C83-283C-02A8-4401-1C3E6294F6FD}"/>
              </a:ext>
            </a:extLst>
          </p:cNvPr>
          <p:cNvGraphicFramePr>
            <a:graphicFrameLocks noGrp="1"/>
          </p:cNvGraphicFramePr>
          <p:nvPr/>
        </p:nvGraphicFramePr>
        <p:xfrm>
          <a:off x="410944" y="2055528"/>
          <a:ext cx="3987800" cy="3438525"/>
        </p:xfrm>
        <a:graphic>
          <a:graphicData uri="http://schemas.openxmlformats.org/drawingml/2006/table">
            <a:tbl>
              <a:tblPr/>
              <a:tblGrid>
                <a:gridCol w="3987800">
                  <a:extLst>
                    <a:ext uri="{9D8B030D-6E8A-4147-A177-3AD203B41FA5}">
                      <a16:colId xmlns:a16="http://schemas.microsoft.com/office/drawing/2014/main" val="2882541897"/>
                    </a:ext>
                  </a:extLst>
                </a:gridCol>
              </a:tblGrid>
              <a:tr h="933450">
                <a:tc>
                  <a:txBody>
                    <a:bodyPr/>
                    <a:lstStyle/>
                    <a:p>
                      <a:pPr algn="l" fontAlgn="b"/>
                      <a:r>
                        <a:rPr lang="en-GB" sz="1100" b="0" i="0" u="none" strike="noStrike">
                          <a:solidFill>
                            <a:srgbClr val="000000"/>
                          </a:solidFill>
                          <a:effectLst/>
                          <a:latin typeface="Calibri" panose="020F0502020204030204" pitchFamily="34" charset="0"/>
                        </a:rPr>
                        <a:t>All trusts should have an overall radical treatment rate of 85% or more in those patients with NSCLC stages I-II and of performance status 0-2. This includes all treatment modalities (surgery, radiotherapy including SABR, multimodality treatment and therm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7946195"/>
                  </a:ext>
                </a:extLst>
              </a:tr>
              <a:tr h="1143000">
                <a:tc>
                  <a:txBody>
                    <a:bodyPr/>
                    <a:lstStyle/>
                    <a:p>
                      <a:pPr algn="l" fontAlgn="b"/>
                      <a:r>
                        <a:rPr lang="en-GB" sz="1100" b="0" i="0" u="none" strike="noStrike">
                          <a:solidFill>
                            <a:srgbClr val="000000"/>
                          </a:solidFill>
                          <a:effectLst/>
                          <a:latin typeface="Calibri" panose="020F0502020204030204" pitchFamily="34" charset="0"/>
                        </a:rPr>
                        <a:t>Trusts should record and monitor multimodality treatment in stage IIIA disease and offer radical intent treatment as standard in fit patients.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37565306"/>
                  </a:ext>
                </a:extLst>
              </a:tr>
              <a:tr h="1362075">
                <a:tc>
                  <a:txBody>
                    <a:bodyPr/>
                    <a:lstStyle/>
                    <a:p>
                      <a:pPr algn="l" fontAlgn="b"/>
                      <a:r>
                        <a:rPr lang="en-GB" sz="1100" b="0" i="0" u="none" strike="noStrike" dirty="0">
                          <a:solidFill>
                            <a:srgbClr val="000000"/>
                          </a:solidFill>
                          <a:effectLst/>
                          <a:latin typeface="Calibri" panose="020F0502020204030204" pitchFamily="34" charset="0"/>
                        </a:rPr>
                        <a:t>Radical intent treatment should commence by day 49 of the overall NOLCP pathway. Furthermore, for surgery, </a:t>
                      </a:r>
                      <a:r>
                        <a:rPr lang="en-GB" sz="1100" b="0" i="0" u="none" strike="noStrike" dirty="0" err="1">
                          <a:solidFill>
                            <a:srgbClr val="000000"/>
                          </a:solidFill>
                          <a:effectLst/>
                          <a:latin typeface="Calibri" panose="020F0502020204030204" pitchFamily="34" charset="0"/>
                        </a:rPr>
                        <a:t>thermoablation</a:t>
                      </a:r>
                      <a:r>
                        <a:rPr lang="en-GB" sz="1100" b="0" i="0" u="none" strike="noStrike" dirty="0">
                          <a:solidFill>
                            <a:srgbClr val="000000"/>
                          </a:solidFill>
                          <a:effectLst/>
                          <a:latin typeface="Calibri" panose="020F0502020204030204" pitchFamily="34" charset="0"/>
                        </a:rPr>
                        <a:t> or radiotherapy, treatment should commence by day 16 after the decision to treat in line with NOLCP.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492952714"/>
                  </a:ext>
                </a:extLst>
              </a:tr>
            </a:tbl>
          </a:graphicData>
        </a:graphic>
      </p:graphicFrame>
      <p:graphicFrame>
        <p:nvGraphicFramePr>
          <p:cNvPr id="5" name="Table 4">
            <a:extLst>
              <a:ext uri="{FF2B5EF4-FFF2-40B4-BE49-F238E27FC236}">
                <a16:creationId xmlns:a16="http://schemas.microsoft.com/office/drawing/2014/main" id="{9CB33330-6765-8E7F-2CF8-A541290B7840}"/>
              </a:ext>
            </a:extLst>
          </p:cNvPr>
          <p:cNvGraphicFramePr>
            <a:graphicFrameLocks noGrp="1"/>
          </p:cNvGraphicFramePr>
          <p:nvPr/>
        </p:nvGraphicFramePr>
        <p:xfrm>
          <a:off x="4398744" y="2055528"/>
          <a:ext cx="7276748" cy="3438525"/>
        </p:xfrm>
        <a:graphic>
          <a:graphicData uri="http://schemas.openxmlformats.org/drawingml/2006/table">
            <a:tbl>
              <a:tblPr/>
              <a:tblGrid>
                <a:gridCol w="933642">
                  <a:extLst>
                    <a:ext uri="{9D8B030D-6E8A-4147-A177-3AD203B41FA5}">
                      <a16:colId xmlns:a16="http://schemas.microsoft.com/office/drawing/2014/main" val="1732342196"/>
                    </a:ext>
                  </a:extLst>
                </a:gridCol>
                <a:gridCol w="899691">
                  <a:extLst>
                    <a:ext uri="{9D8B030D-6E8A-4147-A177-3AD203B41FA5}">
                      <a16:colId xmlns:a16="http://schemas.microsoft.com/office/drawing/2014/main" val="1202677116"/>
                    </a:ext>
                  </a:extLst>
                </a:gridCol>
                <a:gridCol w="837448">
                  <a:extLst>
                    <a:ext uri="{9D8B030D-6E8A-4147-A177-3AD203B41FA5}">
                      <a16:colId xmlns:a16="http://schemas.microsoft.com/office/drawing/2014/main" val="3388333919"/>
                    </a:ext>
                  </a:extLst>
                </a:gridCol>
                <a:gridCol w="1012860">
                  <a:extLst>
                    <a:ext uri="{9D8B030D-6E8A-4147-A177-3AD203B41FA5}">
                      <a16:colId xmlns:a16="http://schemas.microsoft.com/office/drawing/2014/main" val="4085050325"/>
                    </a:ext>
                  </a:extLst>
                </a:gridCol>
                <a:gridCol w="837448">
                  <a:extLst>
                    <a:ext uri="{9D8B030D-6E8A-4147-A177-3AD203B41FA5}">
                      <a16:colId xmlns:a16="http://schemas.microsoft.com/office/drawing/2014/main" val="3043775926"/>
                    </a:ext>
                  </a:extLst>
                </a:gridCol>
                <a:gridCol w="984568">
                  <a:extLst>
                    <a:ext uri="{9D8B030D-6E8A-4147-A177-3AD203B41FA5}">
                      <a16:colId xmlns:a16="http://schemas.microsoft.com/office/drawing/2014/main" val="3478256919"/>
                    </a:ext>
                  </a:extLst>
                </a:gridCol>
                <a:gridCol w="797840">
                  <a:extLst>
                    <a:ext uri="{9D8B030D-6E8A-4147-A177-3AD203B41FA5}">
                      <a16:colId xmlns:a16="http://schemas.microsoft.com/office/drawing/2014/main" val="1247782342"/>
                    </a:ext>
                  </a:extLst>
                </a:gridCol>
                <a:gridCol w="973251">
                  <a:extLst>
                    <a:ext uri="{9D8B030D-6E8A-4147-A177-3AD203B41FA5}">
                      <a16:colId xmlns:a16="http://schemas.microsoft.com/office/drawing/2014/main" val="3267932268"/>
                    </a:ext>
                  </a:extLst>
                </a:gridCol>
              </a:tblGrid>
              <a:tr h="933450">
                <a:tc>
                  <a:txBody>
                    <a:bodyPr/>
                    <a:lstStyle/>
                    <a:p>
                      <a:pPr algn="ctr" fontAlgn="ctr"/>
                      <a:r>
                        <a:rPr lang="en-GB" sz="700" b="0" i="0" u="none" strike="noStrike">
                          <a:solidFill>
                            <a:srgbClr val="000000"/>
                          </a:solidFill>
                          <a:effectLst/>
                          <a:latin typeface="Calibri" panose="020F0502020204030204" pitchFamily="34" charset="0"/>
                        </a:rPr>
                        <a:t>Q4 22/23 - single provider SDHFT see narrative</a:t>
                      </a:r>
                    </a:p>
                  </a:txBody>
                  <a:tcPr marL="4088" marR="4088" marT="408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75%</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Q1 23/24 (completed by 4/6 providers remaining to follow prior to final Q2 submission)</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range 75-100%</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Q2 23/24 6/6 providers submitted Q2 data</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range 37-100%</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Q3 23/24 5/6 providers submitted Q3 data</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range 50-100%</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36124182"/>
                  </a:ext>
                </a:extLst>
              </a:tr>
              <a:tr h="1143000">
                <a:tc>
                  <a:txBody>
                    <a:bodyPr/>
                    <a:lstStyle/>
                    <a:p>
                      <a:pPr algn="ctr" fontAlgn="ctr"/>
                      <a:r>
                        <a:rPr lang="en-GB" sz="700" b="0" i="0" u="none" strike="noStrike">
                          <a:solidFill>
                            <a:srgbClr val="000000"/>
                          </a:solidFill>
                          <a:effectLst/>
                          <a:latin typeface="Calibri" panose="020F0502020204030204" pitchFamily="34" charset="0"/>
                        </a:rPr>
                        <a:t>Q4 22/23 - single provider SDHFT see narrative</a:t>
                      </a:r>
                    </a:p>
                  </a:txBody>
                  <a:tcPr marL="4088" marR="4088" marT="40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50%</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Q1 23/24 (completed by 4/6 providers remaining to follow prior to final Q2 submission)</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range 67-100%</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Q2 23/24 6/6 providers submitted Q2 data</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range 0-100%</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Q3 23/24 5/6 providers submitted Q3 data</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range 75-100%</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67926631"/>
                  </a:ext>
                </a:extLst>
              </a:tr>
              <a:tr h="1362075">
                <a:tc>
                  <a:txBody>
                    <a:bodyPr/>
                    <a:lstStyle/>
                    <a:p>
                      <a:pPr algn="ctr" fontAlgn="ctr"/>
                      <a:r>
                        <a:rPr lang="en-GB" sz="700" b="0" i="0" u="none" strike="noStrike">
                          <a:solidFill>
                            <a:srgbClr val="000000"/>
                          </a:solidFill>
                          <a:effectLst/>
                          <a:latin typeface="Calibri" panose="020F0502020204030204" pitchFamily="34" charset="0"/>
                        </a:rPr>
                        <a:t>Q4 22/23 - single provider SDHFT see narrative</a:t>
                      </a:r>
                    </a:p>
                  </a:txBody>
                  <a:tcPr marL="4088" marR="4088" marT="40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78%: </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Q1 23/24 (completed by 4/6 providers remaining to follow prior to final Q2 submission)</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r>
                        <a:rPr lang="en-GB" sz="700" b="0" i="0" u="none" strike="noStrike">
                          <a:solidFill>
                            <a:srgbClr val="000000"/>
                          </a:solidFill>
                          <a:effectLst/>
                          <a:latin typeface="Calibri" panose="020F0502020204030204" pitchFamily="34" charset="0"/>
                        </a:rPr>
                      </a:br>
                      <a:r>
                        <a:rPr lang="en-GB" sz="700" b="0" i="0" u="none" strike="noStrike">
                          <a:solidFill>
                            <a:srgbClr val="000000"/>
                          </a:solidFill>
                          <a:effectLst/>
                          <a:latin typeface="Calibri" panose="020F0502020204030204" pitchFamily="34" charset="0"/>
                        </a:rPr>
                        <a:t>M1 range 0-77.8%</a:t>
                      </a:r>
                      <a:br>
                        <a:rPr lang="en-GB" sz="700" b="0" i="0" u="none" strike="noStrike">
                          <a:solidFill>
                            <a:srgbClr val="000000"/>
                          </a:solidFill>
                          <a:effectLst/>
                          <a:latin typeface="Calibri" panose="020F0502020204030204" pitchFamily="34" charset="0"/>
                        </a:rPr>
                      </a:br>
                      <a:r>
                        <a:rPr lang="en-GB" sz="700" b="0" i="0" u="none" strike="noStrike">
                          <a:solidFill>
                            <a:srgbClr val="000000"/>
                          </a:solidFill>
                          <a:effectLst/>
                          <a:latin typeface="Calibri" panose="020F0502020204030204" pitchFamily="34" charset="0"/>
                        </a:rPr>
                        <a:t>M2 range 0-25%</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Q2 23/24 6/6 providers submitted Q2 data</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GB" sz="700" b="0" i="0" u="none" strike="noStrike">
                          <a:solidFill>
                            <a:srgbClr val="000000"/>
                          </a:solidFill>
                          <a:effectLst/>
                          <a:latin typeface="Calibri" panose="020F0502020204030204" pitchFamily="34" charset="0"/>
                        </a:rPr>
                        <a:t>M1 range 3-75%</a:t>
                      </a:r>
                      <a:br>
                        <a:rPr lang="en-GB" sz="700" b="0" i="0" u="none" strike="noStrike">
                          <a:solidFill>
                            <a:srgbClr val="000000"/>
                          </a:solidFill>
                          <a:effectLst/>
                          <a:latin typeface="Calibri" panose="020F0502020204030204" pitchFamily="34" charset="0"/>
                        </a:rPr>
                      </a:br>
                      <a:r>
                        <a:rPr lang="en-GB" sz="700" b="0" i="0" u="none" strike="noStrike">
                          <a:solidFill>
                            <a:srgbClr val="000000"/>
                          </a:solidFill>
                          <a:effectLst/>
                          <a:latin typeface="Calibri" panose="020F0502020204030204" pitchFamily="34" charset="0"/>
                        </a:rPr>
                        <a:t>M2 range 13-40%</a:t>
                      </a:r>
                    </a:p>
                  </a:txBody>
                  <a:tcPr marL="4088" marR="4088" marT="40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Q3 23/24 5/6  providers submitted Q3 data</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700" b="0" i="0" u="none" strike="noStrike" dirty="0">
                          <a:solidFill>
                            <a:srgbClr val="000000"/>
                          </a:solidFill>
                          <a:effectLst/>
                          <a:latin typeface="Calibri" panose="020F0502020204030204" pitchFamily="34" charset="0"/>
                        </a:rPr>
                        <a:t>M1 range 0-22%</a:t>
                      </a:r>
                      <a:br>
                        <a:rPr lang="en-GB" sz="700" b="0" i="0" u="none" strike="noStrike" dirty="0">
                          <a:solidFill>
                            <a:srgbClr val="000000"/>
                          </a:solidFill>
                          <a:effectLst/>
                          <a:latin typeface="Calibri" panose="020F0502020204030204" pitchFamily="34" charset="0"/>
                        </a:rPr>
                      </a:br>
                      <a:r>
                        <a:rPr lang="en-GB" sz="700" b="0" i="0" u="none" strike="noStrike" dirty="0">
                          <a:solidFill>
                            <a:srgbClr val="000000"/>
                          </a:solidFill>
                          <a:effectLst/>
                          <a:latin typeface="Calibri" panose="020F0502020204030204" pitchFamily="34" charset="0"/>
                        </a:rPr>
                        <a:t>M2 range 0-32%</a:t>
                      </a:r>
                    </a:p>
                  </a:txBody>
                  <a:tcPr marL="4088" marR="4088" marT="40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07010988"/>
                  </a:ext>
                </a:extLst>
              </a:tr>
            </a:tbl>
          </a:graphicData>
        </a:graphic>
      </p:graphicFrame>
    </p:spTree>
    <p:extLst>
      <p:ext uri="{BB962C8B-B14F-4D97-AF65-F5344CB8AC3E}">
        <p14:creationId xmlns:p14="http://schemas.microsoft.com/office/powerpoint/2010/main" val="363060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C0A6-E3BB-7C42-1583-7E6727D0309D}"/>
              </a:ext>
            </a:extLst>
          </p:cNvPr>
          <p:cNvSpPr>
            <a:spLocks noGrp="1"/>
          </p:cNvSpPr>
          <p:nvPr>
            <p:ph type="title"/>
          </p:nvPr>
        </p:nvSpPr>
        <p:spPr>
          <a:xfrm>
            <a:off x="85725" y="71565"/>
            <a:ext cx="10515600" cy="796925"/>
          </a:xfrm>
        </p:spPr>
        <p:txBody>
          <a:bodyPr>
            <a:normAutofit/>
          </a:bodyPr>
          <a:lstStyle/>
          <a:p>
            <a:r>
              <a:rPr lang="en-GB" b="1" dirty="0">
                <a:solidFill>
                  <a:schemeClr val="accent1"/>
                </a:solidFill>
                <a:latin typeface="Arial" panose="020B0604020202020204" pitchFamily="34" charset="0"/>
                <a:cs typeface="Arial" panose="020B0604020202020204" pitchFamily="34" charset="0"/>
              </a:rPr>
              <a:t>National Updates </a:t>
            </a:r>
            <a:r>
              <a:rPr lang="en-GB" sz="2000" b="1" dirty="0">
                <a:solidFill>
                  <a:schemeClr val="accent1"/>
                </a:solidFill>
                <a:latin typeface="Arial" panose="020B0604020202020204" pitchFamily="34" charset="0"/>
                <a:cs typeface="Arial" panose="020B0604020202020204" pitchFamily="34" charset="0"/>
              </a:rPr>
              <a:t>(23.04.2024)</a:t>
            </a:r>
          </a:p>
        </p:txBody>
      </p:sp>
      <p:pic>
        <p:nvPicPr>
          <p:cNvPr id="4" name="Picture 3" descr="A timeline of water drops&#10;&#10;Description automatically generated with medium confidence">
            <a:extLst>
              <a:ext uri="{FF2B5EF4-FFF2-40B4-BE49-F238E27FC236}">
                <a16:creationId xmlns:a16="http://schemas.microsoft.com/office/drawing/2014/main" id="{857E0CCB-FC69-872A-9A90-E123F184C103}"/>
              </a:ext>
            </a:extLst>
          </p:cNvPr>
          <p:cNvPicPr>
            <a:picLocks noChangeAspect="1"/>
          </p:cNvPicPr>
          <p:nvPr/>
        </p:nvPicPr>
        <p:blipFill rotWithShape="1">
          <a:blip r:embed="rId2">
            <a:extLst>
              <a:ext uri="{28A0092B-C50C-407E-A947-70E740481C1C}">
                <a14:useLocalDpi xmlns:a14="http://schemas.microsoft.com/office/drawing/2010/main" val="0"/>
              </a:ext>
            </a:extLst>
          </a:blip>
          <a:srcRect l="12784" t="16604" r="15114" b="2993"/>
          <a:stretch/>
        </p:blipFill>
        <p:spPr>
          <a:xfrm>
            <a:off x="85724" y="924315"/>
            <a:ext cx="9575409" cy="5476485"/>
          </a:xfrm>
          <a:prstGeom prst="rect">
            <a:avLst/>
          </a:prstGeom>
        </p:spPr>
      </p:pic>
      <p:sp>
        <p:nvSpPr>
          <p:cNvPr id="6" name="Callout: Left Arrow 5">
            <a:extLst>
              <a:ext uri="{FF2B5EF4-FFF2-40B4-BE49-F238E27FC236}">
                <a16:creationId xmlns:a16="http://schemas.microsoft.com/office/drawing/2014/main" id="{5DBC6797-1452-478F-1385-CBF51871CC57}"/>
              </a:ext>
            </a:extLst>
          </p:cNvPr>
          <p:cNvSpPr/>
          <p:nvPr/>
        </p:nvSpPr>
        <p:spPr>
          <a:xfrm>
            <a:off x="8266227" y="2481077"/>
            <a:ext cx="3793725" cy="2170822"/>
          </a:xfrm>
          <a:prstGeom prst="leftArrowCallout">
            <a:avLst>
              <a:gd name="adj1" fmla="val 9403"/>
              <a:gd name="adj2" fmla="val 25000"/>
              <a:gd name="adj3" fmla="val 12439"/>
              <a:gd name="adj4" fmla="val 82803"/>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Everything moved back 5-weeks. Estimating: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Gloucestershire go-live ~23</a:t>
            </a:r>
            <a:r>
              <a:rPr kumimoji="0" lang="en-GB"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rd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3 ICBs can go-live after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NCP hoping to keep final timeline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current trajectories (5-week delay built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Trajectories updates likely June </a:t>
            </a:r>
          </a:p>
        </p:txBody>
      </p:sp>
      <p:pic>
        <p:nvPicPr>
          <p:cNvPr id="7" name="Content Placeholder 5" descr="A picture containing graphical user interface&#10;&#10;Description automatically generated">
            <a:extLst>
              <a:ext uri="{FF2B5EF4-FFF2-40B4-BE49-F238E27FC236}">
                <a16:creationId xmlns:a16="http://schemas.microsoft.com/office/drawing/2014/main" id="{EA379525-F8CE-03D1-B70C-BD3BB1129C0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231148" y="177553"/>
            <a:ext cx="1828804" cy="746762"/>
          </a:xfrm>
          <a:prstGeom prst="rect">
            <a:avLst/>
          </a:prstGeom>
        </p:spPr>
      </p:pic>
    </p:spTree>
    <p:extLst>
      <p:ext uri="{BB962C8B-B14F-4D97-AF65-F5344CB8AC3E}">
        <p14:creationId xmlns:p14="http://schemas.microsoft.com/office/powerpoint/2010/main" val="376904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A786-285C-4338-4E47-2582FB856BBB}"/>
            </a:ext>
          </a:extLst>
        </p:cNvPr>
        <p:cNvGrpSpPr/>
        <p:nvPr/>
      </p:nvGrpSpPr>
      <p:grpSpPr>
        <a:xfrm>
          <a:off x="0" y="0"/>
          <a:ext cx="0" cy="0"/>
          <a:chOff x="0" y="0"/>
          <a:chExt cx="0" cy="0"/>
        </a:xfrm>
      </p:grpSpPr>
      <p:pic>
        <p:nvPicPr>
          <p:cNvPr id="2" name="Picture 6" descr="A picture containing knife&#10;&#10;Description automatically generated">
            <a:extLst>
              <a:ext uri="{FF2B5EF4-FFF2-40B4-BE49-F238E27FC236}">
                <a16:creationId xmlns:a16="http://schemas.microsoft.com/office/drawing/2014/main" id="{CA0666FF-FDD3-1B7E-B90F-AF7F93DB5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BC0AE5E-8F43-01D4-B158-CE60CCABBA1C}"/>
              </a:ext>
            </a:extLst>
          </p:cNvPr>
          <p:cNvSpPr txBox="1">
            <a:spLocks/>
          </p:cNvSpPr>
          <p:nvPr/>
        </p:nvSpPr>
        <p:spPr>
          <a:xfrm>
            <a:off x="484271" y="108030"/>
            <a:ext cx="8185432" cy="68246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005EB8"/>
              </a:solidFill>
              <a:effectLst/>
              <a:uLnTx/>
              <a:uFillTx/>
              <a:latin typeface="Calibri" panose="020F0502020204030204"/>
              <a:ea typeface="+mj-ea"/>
              <a:cs typeface="Arial" panose="020B0604020202020204" pitchFamily="34" charset="0"/>
            </a:endParaRPr>
          </a:p>
        </p:txBody>
      </p:sp>
      <p:sp>
        <p:nvSpPr>
          <p:cNvPr id="3" name="Title 1">
            <a:extLst>
              <a:ext uri="{FF2B5EF4-FFF2-40B4-BE49-F238E27FC236}">
                <a16:creationId xmlns:a16="http://schemas.microsoft.com/office/drawing/2014/main" id="{CDD565E8-59A7-8E3C-262E-D0CE56CBF566}"/>
              </a:ext>
            </a:extLst>
          </p:cNvPr>
          <p:cNvSpPr txBox="1">
            <a:spLocks/>
          </p:cNvSpPr>
          <p:nvPr/>
        </p:nvSpPr>
        <p:spPr>
          <a:xfrm>
            <a:off x="232775" y="438134"/>
            <a:ext cx="9682079" cy="6824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SWAG CA Multi Cancer Blood Test Programme (MCBTP) – Clinical Comms Q&amp;A sessions</a:t>
            </a:r>
          </a:p>
        </p:txBody>
      </p:sp>
      <p:graphicFrame>
        <p:nvGraphicFramePr>
          <p:cNvPr id="4" name="Table 3">
            <a:extLst>
              <a:ext uri="{FF2B5EF4-FFF2-40B4-BE49-F238E27FC236}">
                <a16:creationId xmlns:a16="http://schemas.microsoft.com/office/drawing/2014/main" id="{59FED146-7200-71C4-6C32-3997958E84C3}"/>
              </a:ext>
            </a:extLst>
          </p:cNvPr>
          <p:cNvGraphicFramePr>
            <a:graphicFrameLocks noGrp="1"/>
          </p:cNvGraphicFramePr>
          <p:nvPr>
            <p:extLst>
              <p:ext uri="{D42A27DB-BD31-4B8C-83A1-F6EECF244321}">
                <p14:modId xmlns:p14="http://schemas.microsoft.com/office/powerpoint/2010/main" val="4088959273"/>
              </p:ext>
            </p:extLst>
          </p:nvPr>
        </p:nvGraphicFramePr>
        <p:xfrm>
          <a:off x="783009" y="2960776"/>
          <a:ext cx="5937250" cy="1173480"/>
        </p:xfrm>
        <a:graphic>
          <a:graphicData uri="http://schemas.openxmlformats.org/drawingml/2006/table">
            <a:tbl>
              <a:tblPr firstRow="1" firstCol="1" bandRow="1"/>
              <a:tblGrid>
                <a:gridCol w="2968625">
                  <a:extLst>
                    <a:ext uri="{9D8B030D-6E8A-4147-A177-3AD203B41FA5}">
                      <a16:colId xmlns:a16="http://schemas.microsoft.com/office/drawing/2014/main" val="56374887"/>
                    </a:ext>
                  </a:extLst>
                </a:gridCol>
                <a:gridCol w="2968625">
                  <a:extLst>
                    <a:ext uri="{9D8B030D-6E8A-4147-A177-3AD203B41FA5}">
                      <a16:colId xmlns:a16="http://schemas.microsoft.com/office/drawing/2014/main" val="875003897"/>
                    </a:ext>
                  </a:extLst>
                </a:gridCol>
              </a:tblGrid>
              <a:tr h="0">
                <a:tc>
                  <a:txBody>
                    <a:bodyPr/>
                    <a:lstStyle/>
                    <a:p>
                      <a:pPr algn="l"/>
                      <a:r>
                        <a:rPr lang="en-GB" sz="1100">
                          <a:effectLst/>
                          <a:latin typeface="Calibri" panose="020F0502020204030204" pitchFamily="34" charset="0"/>
                          <a:ea typeface="Calibri" panose="020F0502020204030204" pitchFamily="34" charset="0"/>
                        </a:rPr>
                        <a:t>Date and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a:effectLst/>
                          <a:latin typeface="Calibri" panose="020F0502020204030204" pitchFamily="34" charset="0"/>
                          <a:ea typeface="Calibri" panose="020F0502020204030204" pitchFamily="34" charset="0"/>
                        </a:rPr>
                        <a:t>Link for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368686"/>
                  </a:ext>
                </a:extLst>
              </a:tr>
              <a:tr h="0">
                <a:tc>
                  <a:txBody>
                    <a:bodyPr/>
                    <a:lstStyle/>
                    <a:p>
                      <a:pPr algn="l"/>
                      <a:r>
                        <a:rPr lang="en-GB" sz="1100">
                          <a:effectLst/>
                          <a:latin typeface="Calibri" panose="020F0502020204030204" pitchFamily="34" charset="0"/>
                          <a:ea typeface="Calibri" panose="020F0502020204030204" pitchFamily="34" charset="0"/>
                        </a:rPr>
                        <a:t>Wednesday  8</a:t>
                      </a:r>
                      <a:r>
                        <a:rPr lang="en-GB" sz="1100" baseline="30000">
                          <a:effectLst/>
                          <a:latin typeface="Calibri" panose="020F0502020204030204" pitchFamily="34" charset="0"/>
                          <a:ea typeface="Calibri" panose="020F0502020204030204" pitchFamily="34" charset="0"/>
                        </a:rPr>
                        <a:t>th</a:t>
                      </a:r>
                      <a:r>
                        <a:rPr lang="en-GB" sz="1100">
                          <a:effectLst/>
                          <a:latin typeface="Calibri" panose="020F0502020204030204" pitchFamily="34" charset="0"/>
                          <a:ea typeface="Calibri" panose="020F0502020204030204" pitchFamily="34" charset="0"/>
                        </a:rPr>
                        <a:t> May 9.00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u="sng" dirty="0">
                          <a:solidFill>
                            <a:srgbClr val="0563C1"/>
                          </a:solidFill>
                          <a:effectLst/>
                          <a:latin typeface="Calibri" panose="020F0502020204030204" pitchFamily="34" charset="0"/>
                          <a:ea typeface="Calibri" panose="020F0502020204030204" pitchFamily="34" charset="0"/>
                          <a:hlinkClick r:id="rId4"/>
                        </a:rPr>
                        <a:t>MCBT Q&amp;A session 1</a:t>
                      </a:r>
                      <a:r>
                        <a:rPr lang="en-GB" sz="1100" dirty="0">
                          <a:effectLst/>
                          <a:latin typeface="Calibri" panose="020F0502020204030204" pitchFamily="34" charset="0"/>
                          <a:ea typeface="Calibri" panose="020F0502020204030204" pitchFamily="34" charset="0"/>
                        </a:rPr>
                        <a:t>   </a:t>
                      </a:r>
                    </a:p>
                    <a:p>
                      <a:pPr algn="l"/>
                      <a:r>
                        <a:rPr lang="en-GB" sz="1100" dirty="0">
                          <a:effectLst/>
                          <a:latin typeface="Calibri" panose="020F05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092117"/>
                  </a:ext>
                </a:extLst>
              </a:tr>
              <a:tr h="0">
                <a:tc>
                  <a:txBody>
                    <a:bodyPr/>
                    <a:lstStyle/>
                    <a:p>
                      <a:pPr algn="l"/>
                      <a:r>
                        <a:rPr lang="en-GB" sz="1100">
                          <a:effectLst/>
                          <a:latin typeface="Calibri" panose="020F0502020204030204" pitchFamily="34" charset="0"/>
                          <a:ea typeface="Calibri" panose="020F0502020204030204" pitchFamily="34" charset="0"/>
                        </a:rPr>
                        <a:t>Tuesday 14</a:t>
                      </a:r>
                      <a:r>
                        <a:rPr lang="en-GB" sz="1100" baseline="30000">
                          <a:effectLst/>
                          <a:latin typeface="Calibri" panose="020F0502020204030204" pitchFamily="34" charset="0"/>
                          <a:ea typeface="Calibri" panose="020F0502020204030204" pitchFamily="34" charset="0"/>
                        </a:rPr>
                        <a:t>th</a:t>
                      </a:r>
                      <a:r>
                        <a:rPr lang="en-GB" sz="1100">
                          <a:effectLst/>
                          <a:latin typeface="Calibri" panose="020F0502020204030204" pitchFamily="34" charset="0"/>
                          <a:ea typeface="Calibri" panose="020F0502020204030204" pitchFamily="34" charset="0"/>
                        </a:rPr>
                        <a:t> May 13.00 – 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u="sng" dirty="0">
                          <a:solidFill>
                            <a:srgbClr val="0563C1"/>
                          </a:solidFill>
                          <a:effectLst/>
                          <a:latin typeface="Calibri" panose="020F0502020204030204" pitchFamily="34" charset="0"/>
                          <a:ea typeface="Calibri" panose="020F0502020204030204" pitchFamily="34" charset="0"/>
                          <a:hlinkClick r:id="rId5"/>
                        </a:rPr>
                        <a:t>MCBT Q&amp;A session 2</a:t>
                      </a:r>
                      <a:endParaRPr lang="en-GB" sz="1100" dirty="0">
                        <a:effectLst/>
                        <a:latin typeface="Calibri" panose="020F0502020204030204" pitchFamily="34" charset="0"/>
                        <a:ea typeface="Calibri" panose="020F0502020204030204" pitchFamily="34" charset="0"/>
                      </a:endParaRPr>
                    </a:p>
                    <a:p>
                      <a:pPr algn="l"/>
                      <a:r>
                        <a:rPr lang="en-GB" sz="1100" dirty="0">
                          <a:effectLst/>
                          <a:latin typeface="Calibri" panose="020F05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909879"/>
                  </a:ext>
                </a:extLst>
              </a:tr>
              <a:tr h="0">
                <a:tc>
                  <a:txBody>
                    <a:bodyPr/>
                    <a:lstStyle/>
                    <a:p>
                      <a:pPr algn="l"/>
                      <a:r>
                        <a:rPr lang="en-GB" sz="1100">
                          <a:effectLst/>
                          <a:latin typeface="Calibri" panose="020F0502020204030204" pitchFamily="34" charset="0"/>
                          <a:ea typeface="Calibri" panose="020F0502020204030204" pitchFamily="34" charset="0"/>
                        </a:rPr>
                        <a:t>Thursday 16</a:t>
                      </a:r>
                      <a:r>
                        <a:rPr lang="en-GB" sz="1100" baseline="30000">
                          <a:effectLst/>
                          <a:latin typeface="Calibri" panose="020F0502020204030204" pitchFamily="34" charset="0"/>
                          <a:ea typeface="Calibri" panose="020F0502020204030204" pitchFamily="34" charset="0"/>
                        </a:rPr>
                        <a:t>th</a:t>
                      </a:r>
                      <a:r>
                        <a:rPr lang="en-GB" sz="1100">
                          <a:effectLst/>
                          <a:latin typeface="Calibri" panose="020F0502020204030204" pitchFamily="34" charset="0"/>
                          <a:ea typeface="Calibri" panose="020F0502020204030204" pitchFamily="34" charset="0"/>
                        </a:rPr>
                        <a:t> May 16.30 – 17.30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u="sng" dirty="0">
                          <a:solidFill>
                            <a:srgbClr val="0563C1"/>
                          </a:solidFill>
                          <a:effectLst/>
                          <a:latin typeface="Calibri" panose="020F0502020204030204" pitchFamily="34" charset="0"/>
                          <a:ea typeface="Calibri" panose="020F0502020204030204" pitchFamily="34" charset="0"/>
                          <a:hlinkClick r:id="rId6"/>
                        </a:rPr>
                        <a:t>MCBT Q&amp;A session 3</a:t>
                      </a:r>
                      <a:endParaRPr lang="en-GB" sz="1100" dirty="0">
                        <a:effectLst/>
                        <a:latin typeface="Calibri" panose="020F0502020204030204" pitchFamily="34" charset="0"/>
                        <a:ea typeface="Calibri" panose="020F0502020204030204" pitchFamily="34" charset="0"/>
                      </a:endParaRPr>
                    </a:p>
                    <a:p>
                      <a:pPr algn="l"/>
                      <a:r>
                        <a:rPr lang="en-GB" sz="1100" dirty="0">
                          <a:effectLst/>
                          <a:latin typeface="Calibri" panose="020F05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697121"/>
                  </a:ext>
                </a:extLst>
              </a:tr>
            </a:tbl>
          </a:graphicData>
        </a:graphic>
      </p:graphicFrame>
      <p:sp>
        <p:nvSpPr>
          <p:cNvPr id="5" name="TextBox 4">
            <a:extLst>
              <a:ext uri="{FF2B5EF4-FFF2-40B4-BE49-F238E27FC236}">
                <a16:creationId xmlns:a16="http://schemas.microsoft.com/office/drawing/2014/main" id="{2293A4B8-E078-A18B-0B6F-0DF491EAD8A5}"/>
              </a:ext>
            </a:extLst>
          </p:cNvPr>
          <p:cNvSpPr txBox="1"/>
          <p:nvPr/>
        </p:nvSpPr>
        <p:spPr>
          <a:xfrm>
            <a:off x="661480" y="1828800"/>
            <a:ext cx="11128443"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NSS / Site specific interface in SOP development by NSS clinical and operational leads</a:t>
            </a:r>
          </a:p>
          <a:p>
            <a:r>
              <a:rPr lang="en-GB" dirty="0">
                <a:latin typeface="Arial" panose="020B0604020202020204" pitchFamily="34" charset="0"/>
                <a:cs typeface="Arial" panose="020B0604020202020204" pitchFamily="34" charset="0"/>
              </a:rPr>
              <a:t>Clinical communications broadening from those with direct involvement to wider group via these leads</a:t>
            </a:r>
          </a:p>
        </p:txBody>
      </p:sp>
      <p:sp>
        <p:nvSpPr>
          <p:cNvPr id="8" name="TextBox 7">
            <a:extLst>
              <a:ext uri="{FF2B5EF4-FFF2-40B4-BE49-F238E27FC236}">
                <a16:creationId xmlns:a16="http://schemas.microsoft.com/office/drawing/2014/main" id="{98E264F8-EC24-614D-9914-FF564E0287E9}"/>
              </a:ext>
            </a:extLst>
          </p:cNvPr>
          <p:cNvSpPr txBox="1"/>
          <p:nvPr/>
        </p:nvSpPr>
        <p:spPr>
          <a:xfrm>
            <a:off x="625881" y="4791032"/>
            <a:ext cx="11164042" cy="1477328"/>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hlinkClick r:id="rId7"/>
              </a:rPr>
              <a:t>Clinical Advisory Group Documents - SWAG Cancer Alliance</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u="sng" dirty="0">
              <a:solidFill>
                <a:srgbClr val="0563C1"/>
              </a:solidFill>
              <a:latin typeface="Calibri" panose="020F0502020204030204" pitchFamily="34" charset="0"/>
            </a:endParaRPr>
          </a:p>
          <a:p>
            <a:r>
              <a:rPr lang="en-GB" dirty="0">
                <a:hlinkClick r:id="rId8"/>
              </a:rPr>
              <a:t>Video of_ Professor Peter Johnson - Introduction to the Multi-Cancer Blood Test Programme 130224 - Somerset, Wiltshire, Avon and Gloucestershire (SWAG) Cancer Alliance - </a:t>
            </a:r>
            <a:r>
              <a:rPr lang="en-GB" dirty="0" err="1">
                <a:hlinkClick r:id="rId8"/>
              </a:rPr>
              <a:t>FutureNHS</a:t>
            </a:r>
            <a:r>
              <a:rPr lang="en-GB" dirty="0">
                <a:hlinkClick r:id="rId8"/>
              </a:rPr>
              <a:t> Collaboration Platform</a:t>
            </a:r>
            <a:endParaRPr lang="en-GB" dirty="0"/>
          </a:p>
          <a:p>
            <a:endParaRPr lang="en-GB" u="sng" dirty="0">
              <a:solidFill>
                <a:srgbClr val="0563C1"/>
              </a:solidFill>
              <a:latin typeface="Calibri" panose="020F0502020204030204" pitchFamily="34" charset="0"/>
            </a:endParaRPr>
          </a:p>
        </p:txBody>
      </p:sp>
    </p:spTree>
    <p:extLst>
      <p:ext uri="{BB962C8B-B14F-4D97-AF65-F5344CB8AC3E}">
        <p14:creationId xmlns:p14="http://schemas.microsoft.com/office/powerpoint/2010/main" val="170973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903F9BE-5128-8808-F6DC-3708F6814B54}"/>
              </a:ext>
            </a:extLst>
          </p:cNvPr>
          <p:cNvSpPr/>
          <p:nvPr/>
        </p:nvSpPr>
        <p:spPr>
          <a:xfrm>
            <a:off x="80594" y="667892"/>
            <a:ext cx="5741142" cy="22296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6FD827-796E-48EA-9278-8BDD4EFABBE2}"/>
              </a:ext>
            </a:extLst>
          </p:cNvPr>
          <p:cNvSpPr>
            <a:spLocks noGrp="1"/>
          </p:cNvSpPr>
          <p:nvPr>
            <p:ph type="ctrTitle"/>
          </p:nvPr>
        </p:nvSpPr>
        <p:spPr>
          <a:xfrm>
            <a:off x="0" y="1"/>
            <a:ext cx="10111154" cy="550410"/>
          </a:xfrm>
        </p:spPr>
        <p:txBody>
          <a:bodyPr/>
          <a:lstStyle/>
          <a:p>
            <a:r>
              <a:rPr lang="en-GB" sz="2600" b="0" dirty="0">
                <a:latin typeface="Arial"/>
                <a:cs typeface="Arial"/>
              </a:rPr>
              <a:t>England</a:t>
            </a:r>
            <a:endParaRPr lang="en-GB" sz="2000" b="0" dirty="0"/>
          </a:p>
        </p:txBody>
      </p:sp>
      <p:sp>
        <p:nvSpPr>
          <p:cNvPr id="10" name="TextBox 9">
            <a:extLst>
              <a:ext uri="{FF2B5EF4-FFF2-40B4-BE49-F238E27FC236}">
                <a16:creationId xmlns:a16="http://schemas.microsoft.com/office/drawing/2014/main" id="{CFEA568C-03D7-4A3A-8845-F54597764E9F}"/>
              </a:ext>
            </a:extLst>
          </p:cNvPr>
          <p:cNvSpPr txBox="1"/>
          <p:nvPr/>
        </p:nvSpPr>
        <p:spPr>
          <a:xfrm>
            <a:off x="114801" y="6472204"/>
            <a:ext cx="908713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dirty="0">
                <a:ln>
                  <a:noFill/>
                </a:ln>
                <a:solidFill>
                  <a:srgbClr val="FF0000"/>
                </a:solidFill>
                <a:effectLst/>
                <a:uLnTx/>
                <a:uFillTx/>
                <a:latin typeface="Calibri" panose="020F0502020204030204"/>
                <a:ea typeface="+mn-ea"/>
                <a:cs typeface="+mn-cs"/>
              </a:rPr>
              <a:t>For NHS internal use only to inform service improvement discussions</a:t>
            </a:r>
            <a:endParaRPr kumimoji="0" lang="en-GB" sz="1050" b="0" i="1" u="none" strike="noStrike" kern="1200" cap="none" spc="0" normalizeH="0" baseline="0" noProof="0" dirty="0">
              <a:ln>
                <a:noFill/>
              </a:ln>
              <a:solidFill>
                <a:srgbClr val="231F2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1ED9F3D-BB85-9719-0959-8FD48424553D}"/>
              </a:ext>
            </a:extLst>
          </p:cNvPr>
          <p:cNvPicPr>
            <a:picLocks noChangeAspect="1"/>
          </p:cNvPicPr>
          <p:nvPr/>
        </p:nvPicPr>
        <p:blipFill rotWithShape="1">
          <a:blip r:embed="rId3"/>
          <a:srcRect l="882" t="12877"/>
          <a:stretch/>
        </p:blipFill>
        <p:spPr>
          <a:xfrm>
            <a:off x="13827" y="4148589"/>
            <a:ext cx="8468554" cy="1676287"/>
          </a:xfrm>
          <a:prstGeom prst="rect">
            <a:avLst/>
          </a:prstGeom>
        </p:spPr>
      </p:pic>
      <p:sp>
        <p:nvSpPr>
          <p:cNvPr id="6" name="Oval 5">
            <a:extLst>
              <a:ext uri="{FF2B5EF4-FFF2-40B4-BE49-F238E27FC236}">
                <a16:creationId xmlns:a16="http://schemas.microsoft.com/office/drawing/2014/main" id="{5D412166-C8B5-E749-0115-AED78B897556}"/>
              </a:ext>
            </a:extLst>
          </p:cNvPr>
          <p:cNvSpPr/>
          <p:nvPr/>
        </p:nvSpPr>
        <p:spPr>
          <a:xfrm>
            <a:off x="123094" y="4899838"/>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583D090-60FD-05E7-FDC3-499EE4044317}"/>
              </a:ext>
            </a:extLst>
          </p:cNvPr>
          <p:cNvSpPr/>
          <p:nvPr/>
        </p:nvSpPr>
        <p:spPr>
          <a:xfrm>
            <a:off x="2699976" y="154834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E833E97E-B560-FB36-9EC4-82EEF1A9EA04}"/>
              </a:ext>
            </a:extLst>
          </p:cNvPr>
          <p:cNvSpPr/>
          <p:nvPr/>
        </p:nvSpPr>
        <p:spPr>
          <a:xfrm>
            <a:off x="7052494" y="4967880"/>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AEC0308-EFDB-A530-602D-3E1390665397}"/>
              </a:ext>
            </a:extLst>
          </p:cNvPr>
          <p:cNvSpPr/>
          <p:nvPr/>
        </p:nvSpPr>
        <p:spPr>
          <a:xfrm>
            <a:off x="4308085" y="495496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7339A0FB-803C-9BE3-5458-C4D42888E09C}"/>
              </a:ext>
            </a:extLst>
          </p:cNvPr>
          <p:cNvSpPr/>
          <p:nvPr/>
        </p:nvSpPr>
        <p:spPr>
          <a:xfrm>
            <a:off x="1473810" y="491100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AF9E96-6B68-BD4A-9987-CD0B8C6F23F3}"/>
              </a:ext>
            </a:extLst>
          </p:cNvPr>
          <p:cNvSpPr/>
          <p:nvPr/>
        </p:nvSpPr>
        <p:spPr>
          <a:xfrm>
            <a:off x="2718292" y="90929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B6A1D2D-E9AF-D533-6CE1-63E5B69DD5BD}"/>
              </a:ext>
            </a:extLst>
          </p:cNvPr>
          <p:cNvSpPr txBox="1"/>
          <p:nvPr/>
        </p:nvSpPr>
        <p:spPr>
          <a:xfrm>
            <a:off x="187134" y="5037264"/>
            <a:ext cx="524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89%</a:t>
            </a:r>
          </a:p>
        </p:txBody>
      </p:sp>
      <p:sp>
        <p:nvSpPr>
          <p:cNvPr id="18" name="TextBox 17">
            <a:extLst>
              <a:ext uri="{FF2B5EF4-FFF2-40B4-BE49-F238E27FC236}">
                <a16:creationId xmlns:a16="http://schemas.microsoft.com/office/drawing/2014/main" id="{BBE7631C-89C4-3F10-798B-0D69440D6593}"/>
              </a:ext>
            </a:extLst>
          </p:cNvPr>
          <p:cNvSpPr txBox="1"/>
          <p:nvPr/>
        </p:nvSpPr>
        <p:spPr>
          <a:xfrm>
            <a:off x="119019" y="897572"/>
            <a:ext cx="861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36,886</a:t>
            </a:r>
          </a:p>
        </p:txBody>
      </p:sp>
      <p:sp>
        <p:nvSpPr>
          <p:cNvPr id="19" name="TextBox 18">
            <a:extLst>
              <a:ext uri="{FF2B5EF4-FFF2-40B4-BE49-F238E27FC236}">
                <a16:creationId xmlns:a16="http://schemas.microsoft.com/office/drawing/2014/main" id="{7F84ED91-4B39-CE33-2527-0F0529B567D4}"/>
              </a:ext>
            </a:extLst>
          </p:cNvPr>
          <p:cNvSpPr txBox="1"/>
          <p:nvPr/>
        </p:nvSpPr>
        <p:spPr>
          <a:xfrm>
            <a:off x="817685" y="926876"/>
            <a:ext cx="178776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patients were diagnosed with lung cancer in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(34,235 in 2021)</a:t>
            </a:r>
          </a:p>
        </p:txBody>
      </p:sp>
      <p:sp>
        <p:nvSpPr>
          <p:cNvPr id="20" name="Oval 19">
            <a:extLst>
              <a:ext uri="{FF2B5EF4-FFF2-40B4-BE49-F238E27FC236}">
                <a16:creationId xmlns:a16="http://schemas.microsoft.com/office/drawing/2014/main" id="{7DF08110-7C12-44B2-E917-BFE3AFC0F973}"/>
              </a:ext>
            </a:extLst>
          </p:cNvPr>
          <p:cNvSpPr/>
          <p:nvPr/>
        </p:nvSpPr>
        <p:spPr>
          <a:xfrm>
            <a:off x="5673441" y="496277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63AA8FF-D52A-7C39-14D2-B104169BEE23}"/>
              </a:ext>
            </a:extLst>
          </p:cNvPr>
          <p:cNvSpPr/>
          <p:nvPr/>
        </p:nvSpPr>
        <p:spPr>
          <a:xfrm>
            <a:off x="2718292" y="2172889"/>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618BF0E-EA89-2C42-9D10-1DAE6D528854}"/>
              </a:ext>
            </a:extLst>
          </p:cNvPr>
          <p:cNvSpPr/>
          <p:nvPr/>
        </p:nvSpPr>
        <p:spPr>
          <a:xfrm>
            <a:off x="2901442" y="492416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4BEEEE0-A0B8-4C10-F223-5C0E50C52750}"/>
              </a:ext>
            </a:extLst>
          </p:cNvPr>
          <p:cNvSpPr txBox="1"/>
          <p:nvPr/>
        </p:nvSpPr>
        <p:spPr>
          <a:xfrm>
            <a:off x="2760505" y="940512"/>
            <a:ext cx="5186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84%</a:t>
            </a:r>
          </a:p>
        </p:txBody>
      </p:sp>
      <p:sp>
        <p:nvSpPr>
          <p:cNvPr id="24" name="TextBox 23">
            <a:extLst>
              <a:ext uri="{FF2B5EF4-FFF2-40B4-BE49-F238E27FC236}">
                <a16:creationId xmlns:a16="http://schemas.microsoft.com/office/drawing/2014/main" id="{DDA07357-69D3-49FA-787F-E1393409DBE0}"/>
              </a:ext>
            </a:extLst>
          </p:cNvPr>
          <p:cNvSpPr txBox="1"/>
          <p:nvPr/>
        </p:nvSpPr>
        <p:spPr>
          <a:xfrm>
            <a:off x="2753921" y="1601402"/>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45%</a:t>
            </a:r>
          </a:p>
        </p:txBody>
      </p:sp>
      <p:sp>
        <p:nvSpPr>
          <p:cNvPr id="25" name="TextBox 24">
            <a:extLst>
              <a:ext uri="{FF2B5EF4-FFF2-40B4-BE49-F238E27FC236}">
                <a16:creationId xmlns:a16="http://schemas.microsoft.com/office/drawing/2014/main" id="{AF5A683E-88CD-74D8-4B36-968B1AAC1F81}"/>
              </a:ext>
            </a:extLst>
          </p:cNvPr>
          <p:cNvSpPr txBox="1"/>
          <p:nvPr/>
        </p:nvSpPr>
        <p:spPr>
          <a:xfrm>
            <a:off x="2756212" y="2215443"/>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32%</a:t>
            </a:r>
          </a:p>
        </p:txBody>
      </p:sp>
      <p:sp>
        <p:nvSpPr>
          <p:cNvPr id="26" name="TextBox 25">
            <a:extLst>
              <a:ext uri="{FF2B5EF4-FFF2-40B4-BE49-F238E27FC236}">
                <a16:creationId xmlns:a16="http://schemas.microsoft.com/office/drawing/2014/main" id="{29727D94-FA23-08A3-425B-4DB3100ED8DF}"/>
              </a:ext>
            </a:extLst>
          </p:cNvPr>
          <p:cNvSpPr txBox="1"/>
          <p:nvPr/>
        </p:nvSpPr>
        <p:spPr>
          <a:xfrm>
            <a:off x="3282923" y="922144"/>
            <a:ext cx="25124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with stage I/II disease, performance status (PS) 0-1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had pathological confirmation of their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(83%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183674C-1725-AC74-F6B1-3A0839B00272}"/>
              </a:ext>
            </a:extLst>
          </p:cNvPr>
          <p:cNvSpPr txBox="1"/>
          <p:nvPr/>
        </p:nvSpPr>
        <p:spPr>
          <a:xfrm>
            <a:off x="3269994" y="1711368"/>
            <a:ext cx="25124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presented with stage IV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(48% in 2021)</a:t>
            </a:r>
          </a:p>
        </p:txBody>
      </p:sp>
      <p:sp>
        <p:nvSpPr>
          <p:cNvPr id="28" name="TextBox 27">
            <a:extLst>
              <a:ext uri="{FF2B5EF4-FFF2-40B4-BE49-F238E27FC236}">
                <a16:creationId xmlns:a16="http://schemas.microsoft.com/office/drawing/2014/main" id="{D496E493-DBCF-497D-8DFC-7566630812B6}"/>
              </a:ext>
            </a:extLst>
          </p:cNvPr>
          <p:cNvSpPr txBox="1"/>
          <p:nvPr/>
        </p:nvSpPr>
        <p:spPr>
          <a:xfrm>
            <a:off x="3269569" y="2259962"/>
            <a:ext cx="251244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were diagnosed after emergency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(35% in 2021)</a:t>
            </a:r>
          </a:p>
        </p:txBody>
      </p:sp>
      <p:sp>
        <p:nvSpPr>
          <p:cNvPr id="29" name="TextBox 28">
            <a:extLst>
              <a:ext uri="{FF2B5EF4-FFF2-40B4-BE49-F238E27FC236}">
                <a16:creationId xmlns:a16="http://schemas.microsoft.com/office/drawing/2014/main" id="{0C86C3AC-1A7D-EAA1-4A2E-D2C3864C01A8}"/>
              </a:ext>
            </a:extLst>
          </p:cNvPr>
          <p:cNvSpPr txBox="1"/>
          <p:nvPr/>
        </p:nvSpPr>
        <p:spPr>
          <a:xfrm>
            <a:off x="1548537" y="5035474"/>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83%</a:t>
            </a:r>
          </a:p>
        </p:txBody>
      </p:sp>
      <p:sp>
        <p:nvSpPr>
          <p:cNvPr id="30" name="TextBox 29">
            <a:extLst>
              <a:ext uri="{FF2B5EF4-FFF2-40B4-BE49-F238E27FC236}">
                <a16:creationId xmlns:a16="http://schemas.microsoft.com/office/drawing/2014/main" id="{1F65F0A7-4501-F435-72F5-1E6C100F0751}"/>
              </a:ext>
            </a:extLst>
          </p:cNvPr>
          <p:cNvSpPr txBox="1"/>
          <p:nvPr/>
        </p:nvSpPr>
        <p:spPr>
          <a:xfrm>
            <a:off x="2955327" y="5036030"/>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67%</a:t>
            </a:r>
          </a:p>
        </p:txBody>
      </p:sp>
      <p:sp>
        <p:nvSpPr>
          <p:cNvPr id="31" name="TextBox 30">
            <a:extLst>
              <a:ext uri="{FF2B5EF4-FFF2-40B4-BE49-F238E27FC236}">
                <a16:creationId xmlns:a16="http://schemas.microsoft.com/office/drawing/2014/main" id="{18312104-B9A1-B2CA-AFA2-75E608BF9925}"/>
              </a:ext>
            </a:extLst>
          </p:cNvPr>
          <p:cNvSpPr txBox="1"/>
          <p:nvPr/>
        </p:nvSpPr>
        <p:spPr>
          <a:xfrm>
            <a:off x="4372845" y="5056545"/>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92%</a:t>
            </a:r>
          </a:p>
        </p:txBody>
      </p:sp>
      <p:sp>
        <p:nvSpPr>
          <p:cNvPr id="32" name="TextBox 31">
            <a:extLst>
              <a:ext uri="{FF2B5EF4-FFF2-40B4-BE49-F238E27FC236}">
                <a16:creationId xmlns:a16="http://schemas.microsoft.com/office/drawing/2014/main" id="{8A999C0E-BCB3-35EE-8194-BCA243C86E1B}"/>
              </a:ext>
            </a:extLst>
          </p:cNvPr>
          <p:cNvSpPr txBox="1"/>
          <p:nvPr/>
        </p:nvSpPr>
        <p:spPr>
          <a:xfrm>
            <a:off x="5735595" y="5067931"/>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60%</a:t>
            </a:r>
          </a:p>
        </p:txBody>
      </p:sp>
      <p:sp>
        <p:nvSpPr>
          <p:cNvPr id="33" name="TextBox 32">
            <a:extLst>
              <a:ext uri="{FF2B5EF4-FFF2-40B4-BE49-F238E27FC236}">
                <a16:creationId xmlns:a16="http://schemas.microsoft.com/office/drawing/2014/main" id="{FDDBBE11-0270-378B-4F7B-96A4B9CDBF6C}"/>
              </a:ext>
            </a:extLst>
          </p:cNvPr>
          <p:cNvSpPr txBox="1"/>
          <p:nvPr/>
        </p:nvSpPr>
        <p:spPr>
          <a:xfrm>
            <a:off x="7115879" y="5073039"/>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48%</a:t>
            </a:r>
          </a:p>
        </p:txBody>
      </p:sp>
      <p:sp>
        <p:nvSpPr>
          <p:cNvPr id="35" name="Multiplication Sign 34">
            <a:extLst>
              <a:ext uri="{FF2B5EF4-FFF2-40B4-BE49-F238E27FC236}">
                <a16:creationId xmlns:a16="http://schemas.microsoft.com/office/drawing/2014/main" id="{1432763C-1C0F-17D1-7863-1285798D0809}"/>
              </a:ext>
            </a:extLst>
          </p:cNvPr>
          <p:cNvSpPr/>
          <p:nvPr/>
        </p:nvSpPr>
        <p:spPr>
          <a:xfrm>
            <a:off x="3702362" y="5056639"/>
            <a:ext cx="316523" cy="3383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Multiplication Sign 35">
            <a:extLst>
              <a:ext uri="{FF2B5EF4-FFF2-40B4-BE49-F238E27FC236}">
                <a16:creationId xmlns:a16="http://schemas.microsoft.com/office/drawing/2014/main" id="{AAD23AA3-1377-D9B0-845E-40A52F16310D}"/>
              </a:ext>
            </a:extLst>
          </p:cNvPr>
          <p:cNvSpPr/>
          <p:nvPr/>
        </p:nvSpPr>
        <p:spPr>
          <a:xfrm>
            <a:off x="6449175" y="5098612"/>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Multiplication Sign 36">
            <a:extLst>
              <a:ext uri="{FF2B5EF4-FFF2-40B4-BE49-F238E27FC236}">
                <a16:creationId xmlns:a16="http://schemas.microsoft.com/office/drawing/2014/main" id="{161900DA-74CA-59A6-C9D4-FA0B2CF9A45D}"/>
              </a:ext>
            </a:extLst>
          </p:cNvPr>
          <p:cNvSpPr/>
          <p:nvPr/>
        </p:nvSpPr>
        <p:spPr>
          <a:xfrm>
            <a:off x="7848423" y="5096619"/>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5EFADFAD-7342-B4CE-C4F8-27065499F759}"/>
              </a:ext>
            </a:extLst>
          </p:cNvPr>
          <p:cNvPicPr>
            <a:picLocks noChangeAspect="1"/>
          </p:cNvPicPr>
          <p:nvPr/>
        </p:nvPicPr>
        <p:blipFill>
          <a:blip r:embed="rId4"/>
          <a:stretch>
            <a:fillRect/>
          </a:stretch>
        </p:blipFill>
        <p:spPr>
          <a:xfrm>
            <a:off x="5093521" y="5110655"/>
            <a:ext cx="262092" cy="264860"/>
          </a:xfrm>
          <a:prstGeom prst="rect">
            <a:avLst/>
          </a:prstGeom>
        </p:spPr>
      </p:pic>
      <p:sp>
        <p:nvSpPr>
          <p:cNvPr id="43" name="Rectangle: Rounded Corners 42">
            <a:extLst>
              <a:ext uri="{FF2B5EF4-FFF2-40B4-BE49-F238E27FC236}">
                <a16:creationId xmlns:a16="http://schemas.microsoft.com/office/drawing/2014/main" id="{53012801-9DD1-B615-8B02-908A20DA1010}"/>
              </a:ext>
            </a:extLst>
          </p:cNvPr>
          <p:cNvSpPr/>
          <p:nvPr/>
        </p:nvSpPr>
        <p:spPr>
          <a:xfrm>
            <a:off x="5913332" y="668215"/>
            <a:ext cx="2527785" cy="10431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776936AD-EC67-31B4-FEAC-FAF5D35EE809}"/>
              </a:ext>
            </a:extLst>
          </p:cNvPr>
          <p:cNvSpPr/>
          <p:nvPr/>
        </p:nvSpPr>
        <p:spPr>
          <a:xfrm>
            <a:off x="5971572" y="98563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CF81D9B7-6E1F-CA3A-E616-9DB8D2EA5036}"/>
              </a:ext>
            </a:extLst>
          </p:cNvPr>
          <p:cNvSpPr txBox="1"/>
          <p:nvPr/>
        </p:nvSpPr>
        <p:spPr>
          <a:xfrm>
            <a:off x="6008915" y="999576"/>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48%</a:t>
            </a:r>
          </a:p>
        </p:txBody>
      </p:sp>
      <p:sp>
        <p:nvSpPr>
          <p:cNvPr id="46" name="TextBox 45">
            <a:extLst>
              <a:ext uri="{FF2B5EF4-FFF2-40B4-BE49-F238E27FC236}">
                <a16:creationId xmlns:a16="http://schemas.microsoft.com/office/drawing/2014/main" id="{932DF57E-1922-AA28-81AD-7856EB9D9FD2}"/>
              </a:ext>
            </a:extLst>
          </p:cNvPr>
          <p:cNvSpPr txBox="1"/>
          <p:nvPr/>
        </p:nvSpPr>
        <p:spPr>
          <a:xfrm>
            <a:off x="6525854" y="943968"/>
            <a:ext cx="191526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a one year survival after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(44% in 2021)</a:t>
            </a:r>
          </a:p>
        </p:txBody>
      </p:sp>
      <p:sp>
        <p:nvSpPr>
          <p:cNvPr id="47" name="TextBox 46">
            <a:extLst>
              <a:ext uri="{FF2B5EF4-FFF2-40B4-BE49-F238E27FC236}">
                <a16:creationId xmlns:a16="http://schemas.microsoft.com/office/drawing/2014/main" id="{9A262389-755F-8D99-6343-E61427B2A4D4}"/>
              </a:ext>
            </a:extLst>
          </p:cNvPr>
          <p:cNvSpPr txBox="1"/>
          <p:nvPr/>
        </p:nvSpPr>
        <p:spPr>
          <a:xfrm>
            <a:off x="205151" y="681333"/>
            <a:ext cx="3335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Diagnosis and staging</a:t>
            </a:r>
          </a:p>
        </p:txBody>
      </p:sp>
      <p:sp>
        <p:nvSpPr>
          <p:cNvPr id="48" name="TextBox 47">
            <a:extLst>
              <a:ext uri="{FF2B5EF4-FFF2-40B4-BE49-F238E27FC236}">
                <a16:creationId xmlns:a16="http://schemas.microsoft.com/office/drawing/2014/main" id="{4BF53289-7CB6-2D71-F37B-64AC54BC41FE}"/>
              </a:ext>
            </a:extLst>
          </p:cNvPr>
          <p:cNvSpPr txBox="1"/>
          <p:nvPr/>
        </p:nvSpPr>
        <p:spPr>
          <a:xfrm>
            <a:off x="5922079" y="677474"/>
            <a:ext cx="23277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Survival outcome</a:t>
            </a:r>
          </a:p>
        </p:txBody>
      </p:sp>
      <p:sp>
        <p:nvSpPr>
          <p:cNvPr id="49" name="Rectangle: Rounded Corners 48">
            <a:extLst>
              <a:ext uri="{FF2B5EF4-FFF2-40B4-BE49-F238E27FC236}">
                <a16:creationId xmlns:a16="http://schemas.microsoft.com/office/drawing/2014/main" id="{DD858458-519A-1A97-7A7D-95EF03C0B0BE}"/>
              </a:ext>
            </a:extLst>
          </p:cNvPr>
          <p:cNvSpPr/>
          <p:nvPr/>
        </p:nvSpPr>
        <p:spPr>
          <a:xfrm>
            <a:off x="5913333" y="1787252"/>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5AFE2FC1-3EC3-C54E-3FA6-7E1FBE991DE4}"/>
              </a:ext>
            </a:extLst>
          </p:cNvPr>
          <p:cNvSpPr txBox="1"/>
          <p:nvPr/>
        </p:nvSpPr>
        <p:spPr>
          <a:xfrm>
            <a:off x="5913286" y="1797027"/>
            <a:ext cx="29845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Surgery for non-small cell lung cancer (NSCLC)</a:t>
            </a:r>
          </a:p>
        </p:txBody>
      </p:sp>
      <p:sp>
        <p:nvSpPr>
          <p:cNvPr id="51" name="Oval 50">
            <a:extLst>
              <a:ext uri="{FF2B5EF4-FFF2-40B4-BE49-F238E27FC236}">
                <a16:creationId xmlns:a16="http://schemas.microsoft.com/office/drawing/2014/main" id="{C0424810-6989-7C81-D63E-6A2FA146F7A4}"/>
              </a:ext>
            </a:extLst>
          </p:cNvPr>
          <p:cNvSpPr/>
          <p:nvPr/>
        </p:nvSpPr>
        <p:spPr>
          <a:xfrm>
            <a:off x="5972075" y="229578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6DB6D869-7D70-B46A-00C6-AC8FB0538A72}"/>
              </a:ext>
            </a:extLst>
          </p:cNvPr>
          <p:cNvSpPr txBox="1"/>
          <p:nvPr/>
        </p:nvSpPr>
        <p:spPr>
          <a:xfrm>
            <a:off x="6018947" y="2334572"/>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18%</a:t>
            </a:r>
          </a:p>
        </p:txBody>
      </p:sp>
      <p:sp>
        <p:nvSpPr>
          <p:cNvPr id="53" name="TextBox 52">
            <a:extLst>
              <a:ext uri="{FF2B5EF4-FFF2-40B4-BE49-F238E27FC236}">
                <a16:creationId xmlns:a16="http://schemas.microsoft.com/office/drawing/2014/main" id="{47F401DF-CBDF-990B-0191-8BF67582C1B8}"/>
              </a:ext>
            </a:extLst>
          </p:cNvPr>
          <p:cNvSpPr txBox="1"/>
          <p:nvPr/>
        </p:nvSpPr>
        <p:spPr>
          <a:xfrm>
            <a:off x="6507783" y="2224164"/>
            <a:ext cx="16448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had surgical treatment for their cancer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(17% in 2021)</a:t>
            </a:r>
          </a:p>
        </p:txBody>
      </p:sp>
      <p:pic>
        <p:nvPicPr>
          <p:cNvPr id="55" name="Picture 54">
            <a:extLst>
              <a:ext uri="{FF2B5EF4-FFF2-40B4-BE49-F238E27FC236}">
                <a16:creationId xmlns:a16="http://schemas.microsoft.com/office/drawing/2014/main" id="{7CDC6C4B-4F0F-5397-AE87-BE1FD7864A95}"/>
              </a:ext>
            </a:extLst>
          </p:cNvPr>
          <p:cNvPicPr>
            <a:picLocks noChangeAspect="1"/>
          </p:cNvPicPr>
          <p:nvPr/>
        </p:nvPicPr>
        <p:blipFill>
          <a:blip r:embed="rId5"/>
          <a:stretch>
            <a:fillRect/>
          </a:stretch>
        </p:blipFill>
        <p:spPr>
          <a:xfrm>
            <a:off x="8126966" y="2108231"/>
            <a:ext cx="776957" cy="723636"/>
          </a:xfrm>
          <a:prstGeom prst="rect">
            <a:avLst/>
          </a:prstGeom>
        </p:spPr>
      </p:pic>
      <p:sp>
        <p:nvSpPr>
          <p:cNvPr id="57" name="Rectangle 56">
            <a:extLst>
              <a:ext uri="{FF2B5EF4-FFF2-40B4-BE49-F238E27FC236}">
                <a16:creationId xmlns:a16="http://schemas.microsoft.com/office/drawing/2014/main" id="{BA3342EA-8635-4DCA-BD56-0DA547AC6D99}"/>
              </a:ext>
            </a:extLst>
          </p:cNvPr>
          <p:cNvSpPr/>
          <p:nvPr/>
        </p:nvSpPr>
        <p:spPr>
          <a:xfrm>
            <a:off x="8361488" y="2443762"/>
            <a:ext cx="307730" cy="1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A1264C4C-38C3-F252-34AF-B9D5136F29A6}"/>
              </a:ext>
            </a:extLst>
          </p:cNvPr>
          <p:cNvSpPr/>
          <p:nvPr/>
        </p:nvSpPr>
        <p:spPr>
          <a:xfrm>
            <a:off x="9053322" y="1797027"/>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11BBAC95-BC3E-B877-5F10-AD1252EE8969}"/>
              </a:ext>
            </a:extLst>
          </p:cNvPr>
          <p:cNvSpPr txBox="1"/>
          <p:nvPr/>
        </p:nvSpPr>
        <p:spPr>
          <a:xfrm>
            <a:off x="9064095" y="1792542"/>
            <a:ext cx="29845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Chemotherapy for small cell lung cancer (SCLC)</a:t>
            </a:r>
          </a:p>
        </p:txBody>
      </p:sp>
      <p:sp>
        <p:nvSpPr>
          <p:cNvPr id="60" name="Oval 59">
            <a:extLst>
              <a:ext uri="{FF2B5EF4-FFF2-40B4-BE49-F238E27FC236}">
                <a16:creationId xmlns:a16="http://schemas.microsoft.com/office/drawing/2014/main" id="{9AFCAF84-75C4-75F1-4D97-8E1C43773CF6}"/>
              </a:ext>
            </a:extLst>
          </p:cNvPr>
          <p:cNvSpPr/>
          <p:nvPr/>
        </p:nvSpPr>
        <p:spPr>
          <a:xfrm>
            <a:off x="9105065" y="228992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4CF34DBE-ED00-4648-BE5F-DD8D803ECB8D}"/>
              </a:ext>
            </a:extLst>
          </p:cNvPr>
          <p:cNvSpPr txBox="1"/>
          <p:nvPr/>
        </p:nvSpPr>
        <p:spPr>
          <a:xfrm>
            <a:off x="9150870" y="2287609"/>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71%</a:t>
            </a:r>
          </a:p>
        </p:txBody>
      </p:sp>
      <p:sp>
        <p:nvSpPr>
          <p:cNvPr id="62" name="TextBox 61">
            <a:extLst>
              <a:ext uri="{FF2B5EF4-FFF2-40B4-BE49-F238E27FC236}">
                <a16:creationId xmlns:a16="http://schemas.microsoft.com/office/drawing/2014/main" id="{EC6852D2-450F-182D-BB75-5C46A718D7F2}"/>
              </a:ext>
            </a:extLst>
          </p:cNvPr>
          <p:cNvSpPr txBox="1"/>
          <p:nvPr/>
        </p:nvSpPr>
        <p:spPr>
          <a:xfrm>
            <a:off x="9643132" y="2225096"/>
            <a:ext cx="16448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SCLC received treatment with chemotherapy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(72% in 2021)</a:t>
            </a:r>
          </a:p>
        </p:txBody>
      </p:sp>
      <p:pic>
        <p:nvPicPr>
          <p:cNvPr id="68" name="Picture 67">
            <a:extLst>
              <a:ext uri="{FF2B5EF4-FFF2-40B4-BE49-F238E27FC236}">
                <a16:creationId xmlns:a16="http://schemas.microsoft.com/office/drawing/2014/main" id="{C56193AF-0377-0867-C1D2-804CFD0B0897}"/>
              </a:ext>
            </a:extLst>
          </p:cNvPr>
          <p:cNvPicPr>
            <a:picLocks noChangeAspect="1"/>
          </p:cNvPicPr>
          <p:nvPr/>
        </p:nvPicPr>
        <p:blipFill>
          <a:blip r:embed="rId6"/>
          <a:stretch>
            <a:fillRect/>
          </a:stretch>
        </p:blipFill>
        <p:spPr>
          <a:xfrm>
            <a:off x="11213345" y="2172889"/>
            <a:ext cx="657471" cy="664538"/>
          </a:xfrm>
          <a:prstGeom prst="rect">
            <a:avLst/>
          </a:prstGeom>
        </p:spPr>
      </p:pic>
      <p:sp>
        <p:nvSpPr>
          <p:cNvPr id="70" name="Rectangle 69">
            <a:extLst>
              <a:ext uri="{FF2B5EF4-FFF2-40B4-BE49-F238E27FC236}">
                <a16:creationId xmlns:a16="http://schemas.microsoft.com/office/drawing/2014/main" id="{F26DF4D4-9F62-BAD8-8E99-1A9F041E48B0}"/>
              </a:ext>
            </a:extLst>
          </p:cNvPr>
          <p:cNvSpPr/>
          <p:nvPr/>
        </p:nvSpPr>
        <p:spPr>
          <a:xfrm>
            <a:off x="11388215" y="2458297"/>
            <a:ext cx="307730" cy="1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02B3B95F-2471-FE9C-AF8E-A78E7A303F01}"/>
              </a:ext>
            </a:extLst>
          </p:cNvPr>
          <p:cNvSpPr/>
          <p:nvPr/>
        </p:nvSpPr>
        <p:spPr>
          <a:xfrm>
            <a:off x="75371" y="2994526"/>
            <a:ext cx="6557068"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0534639C-EB77-66E2-96B0-4DE2E5B645FB}"/>
              </a:ext>
            </a:extLst>
          </p:cNvPr>
          <p:cNvSpPr txBox="1"/>
          <p:nvPr/>
        </p:nvSpPr>
        <p:spPr>
          <a:xfrm>
            <a:off x="95883" y="3004663"/>
            <a:ext cx="49596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Treatment with curative intent</a:t>
            </a:r>
          </a:p>
        </p:txBody>
      </p:sp>
      <p:sp>
        <p:nvSpPr>
          <p:cNvPr id="73" name="Oval 72">
            <a:extLst>
              <a:ext uri="{FF2B5EF4-FFF2-40B4-BE49-F238E27FC236}">
                <a16:creationId xmlns:a16="http://schemas.microsoft.com/office/drawing/2014/main" id="{BA92500D-13BC-1A28-AD27-CE0CFA739EF8}"/>
              </a:ext>
            </a:extLst>
          </p:cNvPr>
          <p:cNvSpPr/>
          <p:nvPr/>
        </p:nvSpPr>
        <p:spPr>
          <a:xfrm>
            <a:off x="139544" y="3406235"/>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3CCCD7F7-F4EC-B7E5-D423-140F18E83678}"/>
              </a:ext>
            </a:extLst>
          </p:cNvPr>
          <p:cNvSpPr txBox="1"/>
          <p:nvPr/>
        </p:nvSpPr>
        <p:spPr>
          <a:xfrm>
            <a:off x="202514" y="3434747"/>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78%</a:t>
            </a:r>
          </a:p>
        </p:txBody>
      </p:sp>
      <p:sp>
        <p:nvSpPr>
          <p:cNvPr id="75" name="TextBox 74">
            <a:extLst>
              <a:ext uri="{FF2B5EF4-FFF2-40B4-BE49-F238E27FC236}">
                <a16:creationId xmlns:a16="http://schemas.microsoft.com/office/drawing/2014/main" id="{4246FC8F-80D4-9E36-E6D5-C6CF21918D30}"/>
              </a:ext>
            </a:extLst>
          </p:cNvPr>
          <p:cNvSpPr txBox="1"/>
          <p:nvPr/>
        </p:nvSpPr>
        <p:spPr>
          <a:xfrm>
            <a:off x="716828" y="3408698"/>
            <a:ext cx="1888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(stage I/II, PS 0-2) received treatment with curative intent*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 in 2021)</a:t>
            </a:r>
          </a:p>
        </p:txBody>
      </p:sp>
      <p:pic>
        <p:nvPicPr>
          <p:cNvPr id="77" name="Picture 76">
            <a:extLst>
              <a:ext uri="{FF2B5EF4-FFF2-40B4-BE49-F238E27FC236}">
                <a16:creationId xmlns:a16="http://schemas.microsoft.com/office/drawing/2014/main" id="{2A2BA268-6FA3-F1A7-8959-F2B20462FD43}"/>
              </a:ext>
            </a:extLst>
          </p:cNvPr>
          <p:cNvPicPr>
            <a:picLocks noChangeAspect="1"/>
          </p:cNvPicPr>
          <p:nvPr/>
        </p:nvPicPr>
        <p:blipFill>
          <a:blip r:embed="rId7"/>
          <a:stretch>
            <a:fillRect/>
          </a:stretch>
        </p:blipFill>
        <p:spPr>
          <a:xfrm>
            <a:off x="2476088" y="3340621"/>
            <a:ext cx="676869" cy="677759"/>
          </a:xfrm>
          <a:prstGeom prst="rect">
            <a:avLst/>
          </a:prstGeom>
        </p:spPr>
      </p:pic>
      <p:sp>
        <p:nvSpPr>
          <p:cNvPr id="78" name="Rectangle 77">
            <a:extLst>
              <a:ext uri="{FF2B5EF4-FFF2-40B4-BE49-F238E27FC236}">
                <a16:creationId xmlns:a16="http://schemas.microsoft.com/office/drawing/2014/main" id="{CAA8B608-C433-ED4A-2AC4-E0641341B35E}"/>
              </a:ext>
            </a:extLst>
          </p:cNvPr>
          <p:cNvSpPr/>
          <p:nvPr/>
        </p:nvSpPr>
        <p:spPr>
          <a:xfrm>
            <a:off x="2660657" y="3620516"/>
            <a:ext cx="307730" cy="228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Multiplication Sign 78">
            <a:extLst>
              <a:ext uri="{FF2B5EF4-FFF2-40B4-BE49-F238E27FC236}">
                <a16:creationId xmlns:a16="http://schemas.microsoft.com/office/drawing/2014/main" id="{7E7DD950-75E8-4817-FC7C-03174D57471D}"/>
              </a:ext>
            </a:extLst>
          </p:cNvPr>
          <p:cNvSpPr/>
          <p:nvPr/>
        </p:nvSpPr>
        <p:spPr>
          <a:xfrm>
            <a:off x="2654213" y="3556639"/>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D01DE00C-64A7-5A28-8106-9D59EE70CE1C}"/>
              </a:ext>
            </a:extLst>
          </p:cNvPr>
          <p:cNvSpPr/>
          <p:nvPr/>
        </p:nvSpPr>
        <p:spPr>
          <a:xfrm>
            <a:off x="3518856" y="3409295"/>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C77662B6-0F12-DE9D-0477-2AAD1EB00E94}"/>
              </a:ext>
            </a:extLst>
          </p:cNvPr>
          <p:cNvSpPr txBox="1"/>
          <p:nvPr/>
        </p:nvSpPr>
        <p:spPr>
          <a:xfrm>
            <a:off x="3561555" y="3455498"/>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59%</a:t>
            </a:r>
          </a:p>
        </p:txBody>
      </p:sp>
      <p:sp>
        <p:nvSpPr>
          <p:cNvPr id="82" name="TextBox 81">
            <a:extLst>
              <a:ext uri="{FF2B5EF4-FFF2-40B4-BE49-F238E27FC236}">
                <a16:creationId xmlns:a16="http://schemas.microsoft.com/office/drawing/2014/main" id="{51F3C7EC-EE81-076B-D66B-F21C10FF219D}"/>
              </a:ext>
            </a:extLst>
          </p:cNvPr>
          <p:cNvSpPr txBox="1"/>
          <p:nvPr/>
        </p:nvSpPr>
        <p:spPr>
          <a:xfrm>
            <a:off x="4078417" y="3411630"/>
            <a:ext cx="1888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(stage IIIA, PS 0-2) received treatment with curative intent**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(61% in 2021)</a:t>
            </a:r>
          </a:p>
        </p:txBody>
      </p:sp>
      <p:pic>
        <p:nvPicPr>
          <p:cNvPr id="84" name="Picture 83">
            <a:extLst>
              <a:ext uri="{FF2B5EF4-FFF2-40B4-BE49-F238E27FC236}">
                <a16:creationId xmlns:a16="http://schemas.microsoft.com/office/drawing/2014/main" id="{29F7C9EC-2939-FDE4-79E6-B234A4103B70}"/>
              </a:ext>
            </a:extLst>
          </p:cNvPr>
          <p:cNvPicPr>
            <a:picLocks noChangeAspect="1"/>
          </p:cNvPicPr>
          <p:nvPr/>
        </p:nvPicPr>
        <p:blipFill>
          <a:blip r:embed="rId8"/>
          <a:stretch>
            <a:fillRect/>
          </a:stretch>
        </p:blipFill>
        <p:spPr>
          <a:xfrm>
            <a:off x="5888214" y="3385733"/>
            <a:ext cx="693364" cy="643873"/>
          </a:xfrm>
          <a:prstGeom prst="rect">
            <a:avLst/>
          </a:prstGeom>
        </p:spPr>
      </p:pic>
      <p:sp>
        <p:nvSpPr>
          <p:cNvPr id="85" name="Rectangle: Rounded Corners 84">
            <a:extLst>
              <a:ext uri="{FF2B5EF4-FFF2-40B4-BE49-F238E27FC236}">
                <a16:creationId xmlns:a16="http://schemas.microsoft.com/office/drawing/2014/main" id="{2CCC45E9-96D7-D386-B9E8-0AF433F8B3EA}"/>
              </a:ext>
            </a:extLst>
          </p:cNvPr>
          <p:cNvSpPr/>
          <p:nvPr/>
        </p:nvSpPr>
        <p:spPr>
          <a:xfrm>
            <a:off x="9064095" y="2994526"/>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1AACB411-4858-6263-63F2-188DB8EDA2B2}"/>
              </a:ext>
            </a:extLst>
          </p:cNvPr>
          <p:cNvSpPr txBox="1"/>
          <p:nvPr/>
        </p:nvSpPr>
        <p:spPr>
          <a:xfrm>
            <a:off x="9058831" y="3026646"/>
            <a:ext cx="29845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Systemic anticancer treatment</a:t>
            </a:r>
          </a:p>
        </p:txBody>
      </p:sp>
      <p:sp>
        <p:nvSpPr>
          <p:cNvPr id="87" name="Oval 86">
            <a:extLst>
              <a:ext uri="{FF2B5EF4-FFF2-40B4-BE49-F238E27FC236}">
                <a16:creationId xmlns:a16="http://schemas.microsoft.com/office/drawing/2014/main" id="{78038D65-CBDC-1273-230B-D62424E17588}"/>
              </a:ext>
            </a:extLst>
          </p:cNvPr>
          <p:cNvSpPr/>
          <p:nvPr/>
        </p:nvSpPr>
        <p:spPr>
          <a:xfrm>
            <a:off x="9105065" y="3415219"/>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5BEF78B8-501D-020F-0B4D-38A98DF1EFB5}"/>
              </a:ext>
            </a:extLst>
          </p:cNvPr>
          <p:cNvSpPr txBox="1"/>
          <p:nvPr/>
        </p:nvSpPr>
        <p:spPr>
          <a:xfrm>
            <a:off x="9158897" y="3452676"/>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60%</a:t>
            </a:r>
          </a:p>
        </p:txBody>
      </p:sp>
      <p:sp>
        <p:nvSpPr>
          <p:cNvPr id="89" name="TextBox 88">
            <a:extLst>
              <a:ext uri="{FF2B5EF4-FFF2-40B4-BE49-F238E27FC236}">
                <a16:creationId xmlns:a16="http://schemas.microsoft.com/office/drawing/2014/main" id="{34F08CCC-25EA-AD7C-5F48-EB11E6CBD258}"/>
              </a:ext>
            </a:extLst>
          </p:cNvPr>
          <p:cNvSpPr txBox="1"/>
          <p:nvPr/>
        </p:nvSpPr>
        <p:spPr>
          <a:xfrm>
            <a:off x="9596485" y="3261843"/>
            <a:ext cx="170206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(stage IIIB-IV, PS 0-1) received systemic anticancer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(63% in 2021)</a:t>
            </a:r>
          </a:p>
        </p:txBody>
      </p:sp>
      <p:pic>
        <p:nvPicPr>
          <p:cNvPr id="91" name="Picture 90">
            <a:extLst>
              <a:ext uri="{FF2B5EF4-FFF2-40B4-BE49-F238E27FC236}">
                <a16:creationId xmlns:a16="http://schemas.microsoft.com/office/drawing/2014/main" id="{D0D2FEAA-5147-3B7C-1268-3864193983E2}"/>
              </a:ext>
            </a:extLst>
          </p:cNvPr>
          <p:cNvPicPr>
            <a:picLocks noChangeAspect="1"/>
          </p:cNvPicPr>
          <p:nvPr/>
        </p:nvPicPr>
        <p:blipFill>
          <a:blip r:embed="rId9"/>
          <a:stretch>
            <a:fillRect/>
          </a:stretch>
        </p:blipFill>
        <p:spPr>
          <a:xfrm>
            <a:off x="11210857" y="3338524"/>
            <a:ext cx="629206" cy="653303"/>
          </a:xfrm>
          <a:prstGeom prst="rect">
            <a:avLst/>
          </a:prstGeom>
        </p:spPr>
      </p:pic>
      <p:sp>
        <p:nvSpPr>
          <p:cNvPr id="92" name="Rectangle 91">
            <a:extLst>
              <a:ext uri="{FF2B5EF4-FFF2-40B4-BE49-F238E27FC236}">
                <a16:creationId xmlns:a16="http://schemas.microsoft.com/office/drawing/2014/main" id="{9E0EC9F5-6A42-44C4-B24F-C2B444D24C39}"/>
              </a:ext>
            </a:extLst>
          </p:cNvPr>
          <p:cNvSpPr/>
          <p:nvPr/>
        </p:nvSpPr>
        <p:spPr>
          <a:xfrm>
            <a:off x="11371595" y="3606505"/>
            <a:ext cx="307730" cy="23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Multiplication Sign 92">
            <a:extLst>
              <a:ext uri="{FF2B5EF4-FFF2-40B4-BE49-F238E27FC236}">
                <a16:creationId xmlns:a16="http://schemas.microsoft.com/office/drawing/2014/main" id="{267233B3-8003-61DB-4338-75F398B5BF52}"/>
              </a:ext>
            </a:extLst>
          </p:cNvPr>
          <p:cNvSpPr/>
          <p:nvPr/>
        </p:nvSpPr>
        <p:spPr>
          <a:xfrm>
            <a:off x="11388387" y="3545837"/>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8815EEBE-FC27-F99B-DE27-DE7046D9B2C2}"/>
              </a:ext>
            </a:extLst>
          </p:cNvPr>
          <p:cNvSpPr txBox="1"/>
          <p:nvPr/>
        </p:nvSpPr>
        <p:spPr>
          <a:xfrm>
            <a:off x="180425" y="5484105"/>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(86% in 2021)</a:t>
            </a:r>
          </a:p>
        </p:txBody>
      </p:sp>
      <p:sp>
        <p:nvSpPr>
          <p:cNvPr id="64" name="TextBox 63">
            <a:extLst>
              <a:ext uri="{FF2B5EF4-FFF2-40B4-BE49-F238E27FC236}">
                <a16:creationId xmlns:a16="http://schemas.microsoft.com/office/drawing/2014/main" id="{C0F899FC-6D5A-E4B5-4179-3ABCBA0F3CAC}"/>
              </a:ext>
            </a:extLst>
          </p:cNvPr>
          <p:cNvSpPr txBox="1"/>
          <p:nvPr/>
        </p:nvSpPr>
        <p:spPr>
          <a:xfrm>
            <a:off x="1494015" y="5508879"/>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(83% in 2021)</a:t>
            </a:r>
          </a:p>
        </p:txBody>
      </p:sp>
      <p:sp>
        <p:nvSpPr>
          <p:cNvPr id="65" name="TextBox 64">
            <a:extLst>
              <a:ext uri="{FF2B5EF4-FFF2-40B4-BE49-F238E27FC236}">
                <a16:creationId xmlns:a16="http://schemas.microsoft.com/office/drawing/2014/main" id="{19A013BE-6CAE-9493-8C7B-B83E5186C95E}"/>
              </a:ext>
            </a:extLst>
          </p:cNvPr>
          <p:cNvSpPr txBox="1"/>
          <p:nvPr/>
        </p:nvSpPr>
        <p:spPr>
          <a:xfrm>
            <a:off x="2950536" y="5505461"/>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(65% in 2021)</a:t>
            </a:r>
          </a:p>
        </p:txBody>
      </p:sp>
      <p:sp>
        <p:nvSpPr>
          <p:cNvPr id="66" name="TextBox 65">
            <a:extLst>
              <a:ext uri="{FF2B5EF4-FFF2-40B4-BE49-F238E27FC236}">
                <a16:creationId xmlns:a16="http://schemas.microsoft.com/office/drawing/2014/main" id="{25A2C80B-5968-721C-30F3-C5A65C5B1904}"/>
              </a:ext>
            </a:extLst>
          </p:cNvPr>
          <p:cNvSpPr txBox="1"/>
          <p:nvPr/>
        </p:nvSpPr>
        <p:spPr>
          <a:xfrm>
            <a:off x="4362212" y="5509602"/>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(90% in 2021)</a:t>
            </a:r>
          </a:p>
        </p:txBody>
      </p:sp>
      <p:sp>
        <p:nvSpPr>
          <p:cNvPr id="67" name="TextBox 66">
            <a:extLst>
              <a:ext uri="{FF2B5EF4-FFF2-40B4-BE49-F238E27FC236}">
                <a16:creationId xmlns:a16="http://schemas.microsoft.com/office/drawing/2014/main" id="{CF02CCE2-B9BC-A667-BEBD-A9DB514B38FE}"/>
              </a:ext>
            </a:extLst>
          </p:cNvPr>
          <p:cNvSpPr txBox="1"/>
          <p:nvPr/>
        </p:nvSpPr>
        <p:spPr>
          <a:xfrm>
            <a:off x="5725090" y="5512072"/>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(59% in 2021)</a:t>
            </a:r>
          </a:p>
        </p:txBody>
      </p:sp>
      <p:sp>
        <p:nvSpPr>
          <p:cNvPr id="76" name="TextBox 75">
            <a:extLst>
              <a:ext uri="{FF2B5EF4-FFF2-40B4-BE49-F238E27FC236}">
                <a16:creationId xmlns:a16="http://schemas.microsoft.com/office/drawing/2014/main" id="{D7AE1EF5-0573-030E-BA27-B21C601BE55E}"/>
              </a:ext>
            </a:extLst>
          </p:cNvPr>
          <p:cNvSpPr txBox="1"/>
          <p:nvPr/>
        </p:nvSpPr>
        <p:spPr>
          <a:xfrm>
            <a:off x="7041722" y="5516726"/>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(49% in 2021)</a:t>
            </a:r>
          </a:p>
        </p:txBody>
      </p:sp>
      <p:sp>
        <p:nvSpPr>
          <p:cNvPr id="96" name="Arrow: Up 95">
            <a:extLst>
              <a:ext uri="{FF2B5EF4-FFF2-40B4-BE49-F238E27FC236}">
                <a16:creationId xmlns:a16="http://schemas.microsoft.com/office/drawing/2014/main" id="{4F4E6457-65EA-8C79-47A4-A9546CE8CFD3}"/>
              </a:ext>
            </a:extLst>
          </p:cNvPr>
          <p:cNvSpPr/>
          <p:nvPr/>
        </p:nvSpPr>
        <p:spPr>
          <a:xfrm rot="10800000">
            <a:off x="2914187" y="2475547"/>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Arrow: Up 98">
            <a:extLst>
              <a:ext uri="{FF2B5EF4-FFF2-40B4-BE49-F238E27FC236}">
                <a16:creationId xmlns:a16="http://schemas.microsoft.com/office/drawing/2014/main" id="{84786A8A-80D0-83CF-FC80-A72FC27918D0}"/>
              </a:ext>
            </a:extLst>
          </p:cNvPr>
          <p:cNvSpPr/>
          <p:nvPr/>
        </p:nvSpPr>
        <p:spPr>
          <a:xfrm rot="10800000">
            <a:off x="9300593" y="2555567"/>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Multiplication Sign 101">
            <a:extLst>
              <a:ext uri="{FF2B5EF4-FFF2-40B4-BE49-F238E27FC236}">
                <a16:creationId xmlns:a16="http://schemas.microsoft.com/office/drawing/2014/main" id="{E63D9885-EE05-918D-67A3-0F008FF94DEE}"/>
              </a:ext>
            </a:extLst>
          </p:cNvPr>
          <p:cNvSpPr/>
          <p:nvPr/>
        </p:nvSpPr>
        <p:spPr>
          <a:xfrm>
            <a:off x="2252577" y="5078902"/>
            <a:ext cx="316523" cy="3383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Multiplication Sign 102">
            <a:extLst>
              <a:ext uri="{FF2B5EF4-FFF2-40B4-BE49-F238E27FC236}">
                <a16:creationId xmlns:a16="http://schemas.microsoft.com/office/drawing/2014/main" id="{0CC2D585-5BD4-0E89-5DB1-B6C18AFCDBE0}"/>
              </a:ext>
            </a:extLst>
          </p:cNvPr>
          <p:cNvSpPr/>
          <p:nvPr/>
        </p:nvSpPr>
        <p:spPr>
          <a:xfrm>
            <a:off x="869708" y="5052661"/>
            <a:ext cx="316523" cy="3383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Arrow: Up 103">
            <a:extLst>
              <a:ext uri="{FF2B5EF4-FFF2-40B4-BE49-F238E27FC236}">
                <a16:creationId xmlns:a16="http://schemas.microsoft.com/office/drawing/2014/main" id="{B031296B-2341-D442-F84E-29B38246FF62}"/>
              </a:ext>
            </a:extLst>
          </p:cNvPr>
          <p:cNvSpPr/>
          <p:nvPr/>
        </p:nvSpPr>
        <p:spPr>
          <a:xfrm rot="10800000">
            <a:off x="9302808" y="3725313"/>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6" name="Picture 105">
            <a:extLst>
              <a:ext uri="{FF2B5EF4-FFF2-40B4-BE49-F238E27FC236}">
                <a16:creationId xmlns:a16="http://schemas.microsoft.com/office/drawing/2014/main" id="{BC02E227-156A-113F-EA3B-AE5E4C8E6418}"/>
              </a:ext>
            </a:extLst>
          </p:cNvPr>
          <p:cNvPicPr>
            <a:picLocks noChangeAspect="1"/>
          </p:cNvPicPr>
          <p:nvPr/>
        </p:nvPicPr>
        <p:blipFill>
          <a:blip r:embed="rId4"/>
          <a:stretch>
            <a:fillRect/>
          </a:stretch>
        </p:blipFill>
        <p:spPr>
          <a:xfrm>
            <a:off x="11406637" y="2392189"/>
            <a:ext cx="262092" cy="264860"/>
          </a:xfrm>
          <a:prstGeom prst="rect">
            <a:avLst/>
          </a:prstGeom>
        </p:spPr>
      </p:pic>
      <p:pic>
        <p:nvPicPr>
          <p:cNvPr id="107" name="Picture 106">
            <a:extLst>
              <a:ext uri="{FF2B5EF4-FFF2-40B4-BE49-F238E27FC236}">
                <a16:creationId xmlns:a16="http://schemas.microsoft.com/office/drawing/2014/main" id="{C8727489-9DE3-9A0A-A1B7-D706E4080965}"/>
              </a:ext>
            </a:extLst>
          </p:cNvPr>
          <p:cNvPicPr>
            <a:picLocks noChangeAspect="1"/>
          </p:cNvPicPr>
          <p:nvPr/>
        </p:nvPicPr>
        <p:blipFill>
          <a:blip r:embed="rId4"/>
          <a:stretch>
            <a:fillRect/>
          </a:stretch>
        </p:blipFill>
        <p:spPr>
          <a:xfrm>
            <a:off x="8392548" y="2386093"/>
            <a:ext cx="262092" cy="264860"/>
          </a:xfrm>
          <a:prstGeom prst="rect">
            <a:avLst/>
          </a:prstGeom>
        </p:spPr>
      </p:pic>
      <p:sp>
        <p:nvSpPr>
          <p:cNvPr id="109" name="Arrow: Up 108">
            <a:extLst>
              <a:ext uri="{FF2B5EF4-FFF2-40B4-BE49-F238E27FC236}">
                <a16:creationId xmlns:a16="http://schemas.microsoft.com/office/drawing/2014/main" id="{DAB491B7-D847-2C37-1018-C05D19D33817}"/>
              </a:ext>
            </a:extLst>
          </p:cNvPr>
          <p:cNvSpPr/>
          <p:nvPr/>
        </p:nvSpPr>
        <p:spPr>
          <a:xfrm>
            <a:off x="6168969" y="1266341"/>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Arrow: Up 109">
            <a:extLst>
              <a:ext uri="{FF2B5EF4-FFF2-40B4-BE49-F238E27FC236}">
                <a16:creationId xmlns:a16="http://schemas.microsoft.com/office/drawing/2014/main" id="{EEEE39DB-353F-2E5C-728B-B77699B27DDD}"/>
              </a:ext>
            </a:extLst>
          </p:cNvPr>
          <p:cNvSpPr/>
          <p:nvPr/>
        </p:nvSpPr>
        <p:spPr>
          <a:xfrm rot="10800000">
            <a:off x="2897373" y="1841482"/>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Arrow: Up 110">
            <a:extLst>
              <a:ext uri="{FF2B5EF4-FFF2-40B4-BE49-F238E27FC236}">
                <a16:creationId xmlns:a16="http://schemas.microsoft.com/office/drawing/2014/main" id="{114BAE98-4B0A-8A64-D100-91A842AAE3F2}"/>
              </a:ext>
            </a:extLst>
          </p:cNvPr>
          <p:cNvSpPr/>
          <p:nvPr/>
        </p:nvSpPr>
        <p:spPr>
          <a:xfrm>
            <a:off x="2912352" y="1192165"/>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3" name="Arrow: Up 2">
            <a:extLst>
              <a:ext uri="{FF2B5EF4-FFF2-40B4-BE49-F238E27FC236}">
                <a16:creationId xmlns:a16="http://schemas.microsoft.com/office/drawing/2014/main" id="{DBEC4DE2-273B-5A71-6980-736969ED85A7}"/>
              </a:ext>
            </a:extLst>
          </p:cNvPr>
          <p:cNvSpPr/>
          <p:nvPr/>
        </p:nvSpPr>
        <p:spPr>
          <a:xfrm>
            <a:off x="6167076" y="2600360"/>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Up 3">
            <a:extLst>
              <a:ext uri="{FF2B5EF4-FFF2-40B4-BE49-F238E27FC236}">
                <a16:creationId xmlns:a16="http://schemas.microsoft.com/office/drawing/2014/main" id="{5D7966A2-C1F5-B635-F60B-A1A165FDD36F}"/>
              </a:ext>
            </a:extLst>
          </p:cNvPr>
          <p:cNvSpPr/>
          <p:nvPr/>
        </p:nvSpPr>
        <p:spPr>
          <a:xfrm rot="10800000">
            <a:off x="343409" y="3717440"/>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3" name="Group 112">
            <a:extLst>
              <a:ext uri="{FF2B5EF4-FFF2-40B4-BE49-F238E27FC236}">
                <a16:creationId xmlns:a16="http://schemas.microsoft.com/office/drawing/2014/main" id="{6F92E225-CCC3-142E-E3F1-ABEC59B632C6}"/>
              </a:ext>
            </a:extLst>
          </p:cNvPr>
          <p:cNvGrpSpPr/>
          <p:nvPr/>
        </p:nvGrpSpPr>
        <p:grpSpPr>
          <a:xfrm>
            <a:off x="9064095" y="4238266"/>
            <a:ext cx="3077587" cy="1532842"/>
            <a:chOff x="9064095" y="4238266"/>
            <a:chExt cx="3077587" cy="1532842"/>
          </a:xfrm>
        </p:grpSpPr>
        <p:sp>
          <p:nvSpPr>
            <p:cNvPr id="112" name="Rectangle: Rounded Corners 111">
              <a:extLst>
                <a:ext uri="{FF2B5EF4-FFF2-40B4-BE49-F238E27FC236}">
                  <a16:creationId xmlns:a16="http://schemas.microsoft.com/office/drawing/2014/main" id="{64E96B66-90DF-D4E8-AAFD-E917965E36FE}"/>
                </a:ext>
              </a:extLst>
            </p:cNvPr>
            <p:cNvSpPr/>
            <p:nvPr/>
          </p:nvSpPr>
          <p:spPr>
            <a:xfrm>
              <a:off x="9064095" y="4238266"/>
              <a:ext cx="3077587" cy="15328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431A1B0F-909E-785D-1194-7F82E326E55D}"/>
                </a:ext>
              </a:extLst>
            </p:cNvPr>
            <p:cNvGrpSpPr/>
            <p:nvPr/>
          </p:nvGrpSpPr>
          <p:grpSpPr>
            <a:xfrm>
              <a:off x="9300593" y="4660591"/>
              <a:ext cx="1968237" cy="900127"/>
              <a:chOff x="9330316" y="4688199"/>
              <a:chExt cx="1968237" cy="900127"/>
            </a:xfrm>
          </p:grpSpPr>
          <p:sp>
            <p:nvSpPr>
              <p:cNvPr id="42" name="TextBox 41">
                <a:extLst>
                  <a:ext uri="{FF2B5EF4-FFF2-40B4-BE49-F238E27FC236}">
                    <a16:creationId xmlns:a16="http://schemas.microsoft.com/office/drawing/2014/main" id="{63EB26F6-5400-4A8D-8971-28EDD442C053}"/>
                  </a:ext>
                </a:extLst>
              </p:cNvPr>
              <p:cNvSpPr txBox="1"/>
              <p:nvPr/>
            </p:nvSpPr>
            <p:spPr>
              <a:xfrm>
                <a:off x="9724958" y="4695774"/>
                <a:ext cx="157359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improving from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worsening from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unchanged from 2021</a:t>
                </a:r>
              </a:p>
            </p:txBody>
          </p:sp>
          <p:sp>
            <p:nvSpPr>
              <p:cNvPr id="56" name="Arrow: Up 55">
                <a:extLst>
                  <a:ext uri="{FF2B5EF4-FFF2-40B4-BE49-F238E27FC236}">
                    <a16:creationId xmlns:a16="http://schemas.microsoft.com/office/drawing/2014/main" id="{62AB95DE-F0F0-260C-2BFE-7C835B5FA2FE}"/>
                  </a:ext>
                </a:extLst>
              </p:cNvPr>
              <p:cNvSpPr/>
              <p:nvPr/>
            </p:nvSpPr>
            <p:spPr>
              <a:xfrm>
                <a:off x="9330316" y="4688199"/>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Arrow: Up 82">
                <a:extLst>
                  <a:ext uri="{FF2B5EF4-FFF2-40B4-BE49-F238E27FC236}">
                    <a16:creationId xmlns:a16="http://schemas.microsoft.com/office/drawing/2014/main" id="{86573492-B83C-B90B-E3F4-E7CBC77F4438}"/>
                  </a:ext>
                </a:extLst>
              </p:cNvPr>
              <p:cNvSpPr/>
              <p:nvPr/>
            </p:nvSpPr>
            <p:spPr>
              <a:xfrm rot="10800000">
                <a:off x="9529760" y="4700185"/>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Arrow: Up 89">
                <a:extLst>
                  <a:ext uri="{FF2B5EF4-FFF2-40B4-BE49-F238E27FC236}">
                    <a16:creationId xmlns:a16="http://schemas.microsoft.com/office/drawing/2014/main" id="{94DDC071-D3E0-9E0A-6675-93D76589918D}"/>
                  </a:ext>
                </a:extLst>
              </p:cNvPr>
              <p:cNvSpPr/>
              <p:nvPr/>
            </p:nvSpPr>
            <p:spPr>
              <a:xfrm rot="10800000">
                <a:off x="9529760" y="5066458"/>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Arrow: Up 93">
                <a:extLst>
                  <a:ext uri="{FF2B5EF4-FFF2-40B4-BE49-F238E27FC236}">
                    <a16:creationId xmlns:a16="http://schemas.microsoft.com/office/drawing/2014/main" id="{C16C406F-2D73-F3C2-5C07-6924F82A252C}"/>
                  </a:ext>
                </a:extLst>
              </p:cNvPr>
              <p:cNvSpPr/>
              <p:nvPr/>
            </p:nvSpPr>
            <p:spPr>
              <a:xfrm>
                <a:off x="9338343" y="5059545"/>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Arrow: Left-Right 94">
                <a:extLst>
                  <a:ext uri="{FF2B5EF4-FFF2-40B4-BE49-F238E27FC236}">
                    <a16:creationId xmlns:a16="http://schemas.microsoft.com/office/drawing/2014/main" id="{4D89BBE1-1BB1-9B68-BA7B-EC411A36FEF6}"/>
                  </a:ext>
                </a:extLst>
              </p:cNvPr>
              <p:cNvSpPr/>
              <p:nvPr/>
            </p:nvSpPr>
            <p:spPr>
              <a:xfrm>
                <a:off x="9386204" y="5398742"/>
                <a:ext cx="280018" cy="124316"/>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5" name="TextBox 104">
              <a:extLst>
                <a:ext uri="{FF2B5EF4-FFF2-40B4-BE49-F238E27FC236}">
                  <a16:creationId xmlns:a16="http://schemas.microsoft.com/office/drawing/2014/main" id="{A864DFD3-999C-D7FD-E051-542A223E506D}"/>
                </a:ext>
              </a:extLst>
            </p:cNvPr>
            <p:cNvSpPr txBox="1"/>
            <p:nvPr/>
          </p:nvSpPr>
          <p:spPr>
            <a:xfrm>
              <a:off x="9105065" y="4287719"/>
              <a:ext cx="9011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Key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Arrow: Up 7">
            <a:extLst>
              <a:ext uri="{FF2B5EF4-FFF2-40B4-BE49-F238E27FC236}">
                <a16:creationId xmlns:a16="http://schemas.microsoft.com/office/drawing/2014/main" id="{2505369F-AD03-CEBB-E864-104D61D67424}"/>
              </a:ext>
            </a:extLst>
          </p:cNvPr>
          <p:cNvSpPr/>
          <p:nvPr/>
        </p:nvSpPr>
        <p:spPr>
          <a:xfrm rot="10800000">
            <a:off x="3722860" y="3726404"/>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A72667F-A336-42DA-D805-6DE6DBE044B8}"/>
              </a:ext>
            </a:extLst>
          </p:cNvPr>
          <p:cNvSpPr/>
          <p:nvPr/>
        </p:nvSpPr>
        <p:spPr>
          <a:xfrm>
            <a:off x="95883" y="5887943"/>
            <a:ext cx="1101626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Sources: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NLCA-State-of-the-Nation-Report-2024.pdf (lungcanceraudit.org.uk)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NLCA-State-of-the-Nation-2023-Version-3-November-2023-1.pdf (lungcanceraudit.org.uk)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NLCA_data-tables_SotN-report-2024_v2.0.xlsx (live.com)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*surgery or radical radiotherapy, **surgery, radical radiotherapy or multimodal combination with chemotherapy</a:t>
            </a:r>
          </a:p>
        </p:txBody>
      </p:sp>
      <p:sp>
        <p:nvSpPr>
          <p:cNvPr id="11" name="Rectangle: Rounded Corners 10">
            <a:extLst>
              <a:ext uri="{FF2B5EF4-FFF2-40B4-BE49-F238E27FC236}">
                <a16:creationId xmlns:a16="http://schemas.microsoft.com/office/drawing/2014/main" id="{65F0D14C-C7A4-4F54-C8D9-D3A1BC5B3959}"/>
              </a:ext>
            </a:extLst>
          </p:cNvPr>
          <p:cNvSpPr/>
          <p:nvPr/>
        </p:nvSpPr>
        <p:spPr>
          <a:xfrm>
            <a:off x="4914016" y="4917813"/>
            <a:ext cx="667788" cy="636555"/>
          </a:xfrm>
          <a:prstGeom prst="roundRect">
            <a:avLst/>
          </a:prstGeom>
          <a:noFill/>
          <a:ln w="38100">
            <a:solidFill>
              <a:srgbClr val="FFA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E3FA934D-62B7-DD8A-AF65-6AC3306A771E}"/>
              </a:ext>
            </a:extLst>
          </p:cNvPr>
          <p:cNvSpPr/>
          <p:nvPr/>
        </p:nvSpPr>
        <p:spPr>
          <a:xfrm>
            <a:off x="8203134" y="2162496"/>
            <a:ext cx="641837" cy="628126"/>
          </a:xfrm>
          <a:prstGeom prst="roundRect">
            <a:avLst/>
          </a:prstGeom>
          <a:noFill/>
          <a:ln w="38100">
            <a:solidFill>
              <a:srgbClr val="FFA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7363993F-990D-E2E6-AA46-5F464BAA13BE}"/>
              </a:ext>
            </a:extLst>
          </p:cNvPr>
          <p:cNvSpPr/>
          <p:nvPr/>
        </p:nvSpPr>
        <p:spPr>
          <a:xfrm>
            <a:off x="11226097" y="2198498"/>
            <a:ext cx="599959" cy="601649"/>
          </a:xfrm>
          <a:prstGeom prst="roundRect">
            <a:avLst/>
          </a:prstGeom>
          <a:noFill/>
          <a:ln w="38100">
            <a:solidFill>
              <a:srgbClr val="FFA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02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3783BC-8B84-46D5-B3D7-9CA5A7678A4B}"/>
              </a:ext>
            </a:extLst>
          </p:cNvPr>
          <p:cNvSpPr>
            <a:spLocks noGrp="1"/>
          </p:cNvSpPr>
          <p:nvPr>
            <p:ph type="ctrTitle"/>
          </p:nvPr>
        </p:nvSpPr>
        <p:spPr>
          <a:xfrm>
            <a:off x="1160277" y="1825667"/>
            <a:ext cx="9654840" cy="1128242"/>
          </a:xfrm>
        </p:spPr>
        <p:txBody>
          <a:bodyPr lIns="91440" tIns="45720" rIns="91440" bIns="45720" anchor="b">
            <a:noAutofit/>
          </a:bodyPr>
          <a:lstStyle/>
          <a:p>
            <a:pPr algn="ctr"/>
            <a:r>
              <a:rPr lang="en-GB" sz="3600" dirty="0">
                <a:latin typeface="+mn-lt"/>
                <a:cs typeface="Arial"/>
              </a:rPr>
              <a:t>National Lung Cancer Audit (NLCA) </a:t>
            </a:r>
            <a:br>
              <a:rPr lang="en-GB" sz="3600" dirty="0">
                <a:latin typeface="+mn-lt"/>
                <a:cs typeface="Arial"/>
              </a:rPr>
            </a:br>
            <a:r>
              <a:rPr lang="en-GB" sz="3600" dirty="0">
                <a:latin typeface="+mn-lt"/>
                <a:cs typeface="Arial"/>
              </a:rPr>
              <a:t>State of the Nation Report (2024)</a:t>
            </a:r>
            <a:endParaRPr lang="en-GB" dirty="0">
              <a:latin typeface="+mn-lt"/>
            </a:endParaRPr>
          </a:p>
        </p:txBody>
      </p:sp>
      <p:sp>
        <p:nvSpPr>
          <p:cNvPr id="5" name="Rectangle 4">
            <a:extLst>
              <a:ext uri="{FF2B5EF4-FFF2-40B4-BE49-F238E27FC236}">
                <a16:creationId xmlns:a16="http://schemas.microsoft.com/office/drawing/2014/main" id="{5620D515-F380-4FF7-A4EA-3E14B2D7E69C}"/>
              </a:ext>
            </a:extLst>
          </p:cNvPr>
          <p:cNvSpPr/>
          <p:nvPr/>
        </p:nvSpPr>
        <p:spPr>
          <a:xfrm>
            <a:off x="158074" y="4916404"/>
            <a:ext cx="11487796"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12D73D53-B130-C55A-FAA9-84F590164453}"/>
              </a:ext>
            </a:extLst>
          </p:cNvPr>
          <p:cNvSpPr txBox="1"/>
          <p:nvPr/>
        </p:nvSpPr>
        <p:spPr>
          <a:xfrm>
            <a:off x="2853972" y="3277326"/>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70C0"/>
                </a:solidFill>
                <a:effectLst/>
                <a:uLnTx/>
                <a:uFillTx/>
                <a:latin typeface="Calibri" panose="020F0502020204030204"/>
                <a:ea typeface="+mn-ea"/>
                <a:cs typeface="Arial"/>
              </a:rPr>
              <a:t>An audit of care received by patients diagnosed with lung cancer in England and Wales during 2022</a:t>
            </a:r>
          </a:p>
        </p:txBody>
      </p:sp>
      <p:sp>
        <p:nvSpPr>
          <p:cNvPr id="3" name="TextBox 2">
            <a:extLst>
              <a:ext uri="{FF2B5EF4-FFF2-40B4-BE49-F238E27FC236}">
                <a16:creationId xmlns:a16="http://schemas.microsoft.com/office/drawing/2014/main" id="{38CA2D00-CD88-08E7-2250-3075793E29D7}"/>
              </a:ext>
            </a:extLst>
          </p:cNvPr>
          <p:cNvSpPr txBox="1"/>
          <p:nvPr/>
        </p:nvSpPr>
        <p:spPr>
          <a:xfrm>
            <a:off x="158074" y="4632047"/>
            <a:ext cx="114877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England figures on slide 2 relate to the latest infographic released in the 2024 State of Nation report – note the previous year (2021) figures differ to some of the 2021 figures within the 2023 NLCA data tables. This is due to updates in the rapid registration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Previous year figures (2021) for SWAG and providers are based on the 2023 NLCA data tables only, therefore they will not reflect more up to date rapid registration data for 2021.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Risk-adjusted (age, sex (not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all indicators),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comorbidity, performance status, tumour type) figures for SWAG and providers have been used where possible</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 name="Rectangle 1">
            <a:extLst>
              <a:ext uri="{FF2B5EF4-FFF2-40B4-BE49-F238E27FC236}">
                <a16:creationId xmlns:a16="http://schemas.microsoft.com/office/drawing/2014/main" id="{95237DCF-003B-4D97-BFC7-232F9202C236}"/>
              </a:ext>
            </a:extLst>
          </p:cNvPr>
          <p:cNvSpPr/>
          <p:nvPr/>
        </p:nvSpPr>
        <p:spPr>
          <a:xfrm>
            <a:off x="224022" y="6418806"/>
            <a:ext cx="1204866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Sources: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NLCA-data-tables_SotN-report-2023_20Jul23.xlsx (live.com)</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NLCA-State-of-the-Nation-Report-2024.pdf (lungcanceraudit.org.uk)</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NLCA_data-tables_SotN-report-2024_v2.0.xlsx (live.com)</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903F9BE-5128-8808-F6DC-3708F6814B54}"/>
              </a:ext>
            </a:extLst>
          </p:cNvPr>
          <p:cNvSpPr/>
          <p:nvPr/>
        </p:nvSpPr>
        <p:spPr>
          <a:xfrm>
            <a:off x="80594" y="667892"/>
            <a:ext cx="5741142" cy="22296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6FD827-796E-48EA-9278-8BDD4EFABBE2}"/>
              </a:ext>
            </a:extLst>
          </p:cNvPr>
          <p:cNvSpPr>
            <a:spLocks noGrp="1"/>
          </p:cNvSpPr>
          <p:nvPr>
            <p:ph type="ctrTitle"/>
          </p:nvPr>
        </p:nvSpPr>
        <p:spPr>
          <a:xfrm>
            <a:off x="0" y="1"/>
            <a:ext cx="10111154" cy="550410"/>
          </a:xfrm>
        </p:spPr>
        <p:txBody>
          <a:bodyPr/>
          <a:lstStyle/>
          <a:p>
            <a:r>
              <a:rPr lang="en-GB" sz="2600" b="0" dirty="0">
                <a:latin typeface="Arial"/>
                <a:cs typeface="Arial"/>
              </a:rPr>
              <a:t>Somerset, Wiltshire, Avon and Gloucestershire</a:t>
            </a:r>
            <a:endParaRPr lang="en-GB" sz="2000" b="0" dirty="0"/>
          </a:p>
        </p:txBody>
      </p:sp>
      <p:sp>
        <p:nvSpPr>
          <p:cNvPr id="10" name="TextBox 9">
            <a:extLst>
              <a:ext uri="{FF2B5EF4-FFF2-40B4-BE49-F238E27FC236}">
                <a16:creationId xmlns:a16="http://schemas.microsoft.com/office/drawing/2014/main" id="{CFEA568C-03D7-4A3A-8845-F54597764E9F}"/>
              </a:ext>
            </a:extLst>
          </p:cNvPr>
          <p:cNvSpPr txBox="1"/>
          <p:nvPr/>
        </p:nvSpPr>
        <p:spPr>
          <a:xfrm>
            <a:off x="114801" y="6472204"/>
            <a:ext cx="908713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dirty="0">
                <a:ln>
                  <a:noFill/>
                </a:ln>
                <a:solidFill>
                  <a:srgbClr val="FF0000"/>
                </a:solidFill>
                <a:effectLst/>
                <a:uLnTx/>
                <a:uFillTx/>
                <a:latin typeface="Calibri" panose="020F0502020204030204"/>
                <a:ea typeface="+mn-ea"/>
                <a:cs typeface="+mn-cs"/>
              </a:rPr>
              <a:t>For NHS internal use only to inform service improvement discussions</a:t>
            </a:r>
            <a:endParaRPr kumimoji="0" lang="en-GB" sz="1050" b="0" i="1" u="none" strike="noStrike" kern="1200" cap="none" spc="0" normalizeH="0" baseline="0" noProof="0" dirty="0">
              <a:ln>
                <a:noFill/>
              </a:ln>
              <a:solidFill>
                <a:srgbClr val="231F2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1ED9F3D-BB85-9719-0959-8FD48424553D}"/>
              </a:ext>
            </a:extLst>
          </p:cNvPr>
          <p:cNvPicPr>
            <a:picLocks noChangeAspect="1"/>
          </p:cNvPicPr>
          <p:nvPr/>
        </p:nvPicPr>
        <p:blipFill rotWithShape="1">
          <a:blip r:embed="rId3"/>
          <a:srcRect l="882" t="12877"/>
          <a:stretch/>
        </p:blipFill>
        <p:spPr>
          <a:xfrm>
            <a:off x="13827" y="4148589"/>
            <a:ext cx="8468554" cy="1676287"/>
          </a:xfrm>
          <a:prstGeom prst="rect">
            <a:avLst/>
          </a:prstGeom>
        </p:spPr>
      </p:pic>
      <p:sp>
        <p:nvSpPr>
          <p:cNvPr id="6" name="Oval 5">
            <a:extLst>
              <a:ext uri="{FF2B5EF4-FFF2-40B4-BE49-F238E27FC236}">
                <a16:creationId xmlns:a16="http://schemas.microsoft.com/office/drawing/2014/main" id="{5D412166-C8B5-E749-0115-AED78B897556}"/>
              </a:ext>
            </a:extLst>
          </p:cNvPr>
          <p:cNvSpPr/>
          <p:nvPr/>
        </p:nvSpPr>
        <p:spPr>
          <a:xfrm>
            <a:off x="123094" y="4899838"/>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583D090-60FD-05E7-FDC3-499EE4044317}"/>
              </a:ext>
            </a:extLst>
          </p:cNvPr>
          <p:cNvSpPr/>
          <p:nvPr/>
        </p:nvSpPr>
        <p:spPr>
          <a:xfrm>
            <a:off x="2699976" y="154834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E833E97E-B560-FB36-9EC4-82EEF1A9EA04}"/>
              </a:ext>
            </a:extLst>
          </p:cNvPr>
          <p:cNvSpPr/>
          <p:nvPr/>
        </p:nvSpPr>
        <p:spPr>
          <a:xfrm>
            <a:off x="7052494" y="4967880"/>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AEC0308-EFDB-A530-602D-3E1390665397}"/>
              </a:ext>
            </a:extLst>
          </p:cNvPr>
          <p:cNvSpPr/>
          <p:nvPr/>
        </p:nvSpPr>
        <p:spPr>
          <a:xfrm>
            <a:off x="4308085" y="495496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7339A0FB-803C-9BE3-5458-C4D42888E09C}"/>
              </a:ext>
            </a:extLst>
          </p:cNvPr>
          <p:cNvSpPr/>
          <p:nvPr/>
        </p:nvSpPr>
        <p:spPr>
          <a:xfrm>
            <a:off x="1473810" y="491100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AF9E96-6B68-BD4A-9987-CD0B8C6F23F3}"/>
              </a:ext>
            </a:extLst>
          </p:cNvPr>
          <p:cNvSpPr/>
          <p:nvPr/>
        </p:nvSpPr>
        <p:spPr>
          <a:xfrm>
            <a:off x="2718292" y="909292"/>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B6A1D2D-E9AF-D533-6CE1-63E5B69DD5BD}"/>
              </a:ext>
            </a:extLst>
          </p:cNvPr>
          <p:cNvSpPr txBox="1"/>
          <p:nvPr/>
        </p:nvSpPr>
        <p:spPr>
          <a:xfrm>
            <a:off x="169204" y="5037264"/>
            <a:ext cx="524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91%</a:t>
            </a:r>
          </a:p>
        </p:txBody>
      </p:sp>
      <p:sp>
        <p:nvSpPr>
          <p:cNvPr id="18" name="TextBox 17">
            <a:extLst>
              <a:ext uri="{FF2B5EF4-FFF2-40B4-BE49-F238E27FC236}">
                <a16:creationId xmlns:a16="http://schemas.microsoft.com/office/drawing/2014/main" id="{BBE7631C-89C4-3F10-798B-0D69440D6593}"/>
              </a:ext>
            </a:extLst>
          </p:cNvPr>
          <p:cNvSpPr txBox="1"/>
          <p:nvPr/>
        </p:nvSpPr>
        <p:spPr>
          <a:xfrm>
            <a:off x="202225" y="909292"/>
            <a:ext cx="773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1,703</a:t>
            </a:r>
          </a:p>
        </p:txBody>
      </p:sp>
      <p:sp>
        <p:nvSpPr>
          <p:cNvPr id="19" name="TextBox 18">
            <a:extLst>
              <a:ext uri="{FF2B5EF4-FFF2-40B4-BE49-F238E27FC236}">
                <a16:creationId xmlns:a16="http://schemas.microsoft.com/office/drawing/2014/main" id="{7F84ED91-4B39-CE33-2527-0F0529B567D4}"/>
              </a:ext>
            </a:extLst>
          </p:cNvPr>
          <p:cNvSpPr txBox="1"/>
          <p:nvPr/>
        </p:nvSpPr>
        <p:spPr>
          <a:xfrm>
            <a:off x="817685" y="926876"/>
            <a:ext cx="178776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patients were diagnosed with lung cancer in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(1,548 in 2021)</a:t>
            </a:r>
          </a:p>
        </p:txBody>
      </p:sp>
      <p:sp>
        <p:nvSpPr>
          <p:cNvPr id="20" name="Oval 19">
            <a:extLst>
              <a:ext uri="{FF2B5EF4-FFF2-40B4-BE49-F238E27FC236}">
                <a16:creationId xmlns:a16="http://schemas.microsoft.com/office/drawing/2014/main" id="{7DF08110-7C12-44B2-E917-BFE3AFC0F973}"/>
              </a:ext>
            </a:extLst>
          </p:cNvPr>
          <p:cNvSpPr/>
          <p:nvPr/>
        </p:nvSpPr>
        <p:spPr>
          <a:xfrm>
            <a:off x="5673441" y="496277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63AA8FF-D52A-7C39-14D2-B104169BEE23}"/>
              </a:ext>
            </a:extLst>
          </p:cNvPr>
          <p:cNvSpPr/>
          <p:nvPr/>
        </p:nvSpPr>
        <p:spPr>
          <a:xfrm>
            <a:off x="2718292" y="2172889"/>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618BF0E-EA89-2C42-9D10-1DAE6D528854}"/>
              </a:ext>
            </a:extLst>
          </p:cNvPr>
          <p:cNvSpPr/>
          <p:nvPr/>
        </p:nvSpPr>
        <p:spPr>
          <a:xfrm>
            <a:off x="2901442" y="492416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4BEEEE0-A0B8-4C10-F223-5C0E50C52750}"/>
              </a:ext>
            </a:extLst>
          </p:cNvPr>
          <p:cNvSpPr txBox="1"/>
          <p:nvPr/>
        </p:nvSpPr>
        <p:spPr>
          <a:xfrm>
            <a:off x="2769470" y="940512"/>
            <a:ext cx="5186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76%</a:t>
            </a:r>
          </a:p>
        </p:txBody>
      </p:sp>
      <p:sp>
        <p:nvSpPr>
          <p:cNvPr id="24" name="TextBox 23">
            <a:extLst>
              <a:ext uri="{FF2B5EF4-FFF2-40B4-BE49-F238E27FC236}">
                <a16:creationId xmlns:a16="http://schemas.microsoft.com/office/drawing/2014/main" id="{DDA07357-69D3-49FA-787F-E1393409DBE0}"/>
              </a:ext>
            </a:extLst>
          </p:cNvPr>
          <p:cNvSpPr txBox="1"/>
          <p:nvPr/>
        </p:nvSpPr>
        <p:spPr>
          <a:xfrm>
            <a:off x="2753921" y="1601402"/>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52%</a:t>
            </a:r>
          </a:p>
        </p:txBody>
      </p:sp>
      <p:sp>
        <p:nvSpPr>
          <p:cNvPr id="25" name="TextBox 24">
            <a:extLst>
              <a:ext uri="{FF2B5EF4-FFF2-40B4-BE49-F238E27FC236}">
                <a16:creationId xmlns:a16="http://schemas.microsoft.com/office/drawing/2014/main" id="{AF5A683E-88CD-74D8-4B36-968B1AAC1F81}"/>
              </a:ext>
            </a:extLst>
          </p:cNvPr>
          <p:cNvSpPr txBox="1"/>
          <p:nvPr/>
        </p:nvSpPr>
        <p:spPr>
          <a:xfrm>
            <a:off x="2756212" y="2215443"/>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32%</a:t>
            </a:r>
          </a:p>
        </p:txBody>
      </p:sp>
      <p:sp>
        <p:nvSpPr>
          <p:cNvPr id="26" name="TextBox 25">
            <a:extLst>
              <a:ext uri="{FF2B5EF4-FFF2-40B4-BE49-F238E27FC236}">
                <a16:creationId xmlns:a16="http://schemas.microsoft.com/office/drawing/2014/main" id="{29727D94-FA23-08A3-425B-4DB3100ED8DF}"/>
              </a:ext>
            </a:extLst>
          </p:cNvPr>
          <p:cNvSpPr txBox="1"/>
          <p:nvPr/>
        </p:nvSpPr>
        <p:spPr>
          <a:xfrm>
            <a:off x="3282923" y="922144"/>
            <a:ext cx="25124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with stage I/II disease, performance status (PS) 0-1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had pathological confirmation of their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(79%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183674C-1725-AC74-F6B1-3A0839B00272}"/>
              </a:ext>
            </a:extLst>
          </p:cNvPr>
          <p:cNvSpPr txBox="1"/>
          <p:nvPr/>
        </p:nvSpPr>
        <p:spPr>
          <a:xfrm>
            <a:off x="3269994" y="1711368"/>
            <a:ext cx="25124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presented with stage IV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(51% in 2021)</a:t>
            </a:r>
          </a:p>
        </p:txBody>
      </p:sp>
      <p:sp>
        <p:nvSpPr>
          <p:cNvPr id="28" name="TextBox 27">
            <a:extLst>
              <a:ext uri="{FF2B5EF4-FFF2-40B4-BE49-F238E27FC236}">
                <a16:creationId xmlns:a16="http://schemas.microsoft.com/office/drawing/2014/main" id="{D496E493-DBCF-497D-8DFC-7566630812B6}"/>
              </a:ext>
            </a:extLst>
          </p:cNvPr>
          <p:cNvSpPr txBox="1"/>
          <p:nvPr/>
        </p:nvSpPr>
        <p:spPr>
          <a:xfrm>
            <a:off x="3269569" y="2259962"/>
            <a:ext cx="251244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were diagnosed after emergency presentation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(34% in 2021)</a:t>
            </a:r>
          </a:p>
        </p:txBody>
      </p:sp>
      <p:sp>
        <p:nvSpPr>
          <p:cNvPr id="29" name="TextBox 28">
            <a:extLst>
              <a:ext uri="{FF2B5EF4-FFF2-40B4-BE49-F238E27FC236}">
                <a16:creationId xmlns:a16="http://schemas.microsoft.com/office/drawing/2014/main" id="{0C86C3AC-1A7D-EAA1-4A2E-D2C3864C01A8}"/>
              </a:ext>
            </a:extLst>
          </p:cNvPr>
          <p:cNvSpPr txBox="1"/>
          <p:nvPr/>
        </p:nvSpPr>
        <p:spPr>
          <a:xfrm>
            <a:off x="1521642" y="5035474"/>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91%</a:t>
            </a:r>
          </a:p>
        </p:txBody>
      </p:sp>
      <p:sp>
        <p:nvSpPr>
          <p:cNvPr id="30" name="TextBox 29">
            <a:extLst>
              <a:ext uri="{FF2B5EF4-FFF2-40B4-BE49-F238E27FC236}">
                <a16:creationId xmlns:a16="http://schemas.microsoft.com/office/drawing/2014/main" id="{1F65F0A7-4501-F435-72F5-1E6C100F0751}"/>
              </a:ext>
            </a:extLst>
          </p:cNvPr>
          <p:cNvSpPr txBox="1"/>
          <p:nvPr/>
        </p:nvSpPr>
        <p:spPr>
          <a:xfrm>
            <a:off x="2937397" y="5036030"/>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60%</a:t>
            </a:r>
          </a:p>
        </p:txBody>
      </p:sp>
      <p:sp>
        <p:nvSpPr>
          <p:cNvPr id="31" name="TextBox 30">
            <a:extLst>
              <a:ext uri="{FF2B5EF4-FFF2-40B4-BE49-F238E27FC236}">
                <a16:creationId xmlns:a16="http://schemas.microsoft.com/office/drawing/2014/main" id="{18312104-B9A1-B2CA-AFA2-75E608BF9925}"/>
              </a:ext>
            </a:extLst>
          </p:cNvPr>
          <p:cNvSpPr txBox="1"/>
          <p:nvPr/>
        </p:nvSpPr>
        <p:spPr>
          <a:xfrm>
            <a:off x="4336985" y="5056545"/>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90%</a:t>
            </a:r>
          </a:p>
        </p:txBody>
      </p:sp>
      <p:sp>
        <p:nvSpPr>
          <p:cNvPr id="32" name="TextBox 31">
            <a:extLst>
              <a:ext uri="{FF2B5EF4-FFF2-40B4-BE49-F238E27FC236}">
                <a16:creationId xmlns:a16="http://schemas.microsoft.com/office/drawing/2014/main" id="{8A999C0E-BCB3-35EE-8194-BCA243C86E1B}"/>
              </a:ext>
            </a:extLst>
          </p:cNvPr>
          <p:cNvSpPr txBox="1"/>
          <p:nvPr/>
        </p:nvSpPr>
        <p:spPr>
          <a:xfrm>
            <a:off x="5717665" y="5067931"/>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55%</a:t>
            </a:r>
          </a:p>
        </p:txBody>
      </p:sp>
      <p:sp>
        <p:nvSpPr>
          <p:cNvPr id="33" name="TextBox 32">
            <a:extLst>
              <a:ext uri="{FF2B5EF4-FFF2-40B4-BE49-F238E27FC236}">
                <a16:creationId xmlns:a16="http://schemas.microsoft.com/office/drawing/2014/main" id="{FDDBBE11-0270-378B-4F7B-96A4B9CDBF6C}"/>
              </a:ext>
            </a:extLst>
          </p:cNvPr>
          <p:cNvSpPr txBox="1"/>
          <p:nvPr/>
        </p:nvSpPr>
        <p:spPr>
          <a:xfrm>
            <a:off x="7115879" y="5073039"/>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sp>
        <p:nvSpPr>
          <p:cNvPr id="35" name="Multiplication Sign 34">
            <a:extLst>
              <a:ext uri="{FF2B5EF4-FFF2-40B4-BE49-F238E27FC236}">
                <a16:creationId xmlns:a16="http://schemas.microsoft.com/office/drawing/2014/main" id="{1432763C-1C0F-17D1-7863-1285798D0809}"/>
              </a:ext>
            </a:extLst>
          </p:cNvPr>
          <p:cNvSpPr/>
          <p:nvPr/>
        </p:nvSpPr>
        <p:spPr>
          <a:xfrm>
            <a:off x="3702362" y="5065604"/>
            <a:ext cx="316523" cy="3383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Multiplication Sign 35">
            <a:extLst>
              <a:ext uri="{FF2B5EF4-FFF2-40B4-BE49-F238E27FC236}">
                <a16:creationId xmlns:a16="http://schemas.microsoft.com/office/drawing/2014/main" id="{AAD23AA3-1377-D9B0-845E-40A52F16310D}"/>
              </a:ext>
            </a:extLst>
          </p:cNvPr>
          <p:cNvSpPr/>
          <p:nvPr/>
        </p:nvSpPr>
        <p:spPr>
          <a:xfrm>
            <a:off x="6450295" y="5098612"/>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Multiplication Sign 36">
            <a:extLst>
              <a:ext uri="{FF2B5EF4-FFF2-40B4-BE49-F238E27FC236}">
                <a16:creationId xmlns:a16="http://schemas.microsoft.com/office/drawing/2014/main" id="{161900DA-74CA-59A6-C9D4-FA0B2CF9A45D}"/>
              </a:ext>
            </a:extLst>
          </p:cNvPr>
          <p:cNvSpPr/>
          <p:nvPr/>
        </p:nvSpPr>
        <p:spPr>
          <a:xfrm>
            <a:off x="7839458" y="5096619"/>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6775ECE0-AF36-FDF9-D365-35BC9AC67EF4}"/>
              </a:ext>
            </a:extLst>
          </p:cNvPr>
          <p:cNvPicPr>
            <a:picLocks noChangeAspect="1"/>
          </p:cNvPicPr>
          <p:nvPr/>
        </p:nvPicPr>
        <p:blipFill>
          <a:blip r:embed="rId4"/>
          <a:stretch>
            <a:fillRect/>
          </a:stretch>
        </p:blipFill>
        <p:spPr>
          <a:xfrm>
            <a:off x="2274006" y="5097189"/>
            <a:ext cx="262092" cy="264860"/>
          </a:xfrm>
          <a:prstGeom prst="rect">
            <a:avLst/>
          </a:prstGeom>
        </p:spPr>
      </p:pic>
      <p:pic>
        <p:nvPicPr>
          <p:cNvPr id="40" name="Picture 39">
            <a:extLst>
              <a:ext uri="{FF2B5EF4-FFF2-40B4-BE49-F238E27FC236}">
                <a16:creationId xmlns:a16="http://schemas.microsoft.com/office/drawing/2014/main" id="{5EFADFAD-7342-B4CE-C4F8-27065499F759}"/>
              </a:ext>
            </a:extLst>
          </p:cNvPr>
          <p:cNvPicPr>
            <a:picLocks noChangeAspect="1"/>
          </p:cNvPicPr>
          <p:nvPr/>
        </p:nvPicPr>
        <p:blipFill>
          <a:blip r:embed="rId4"/>
          <a:stretch>
            <a:fillRect/>
          </a:stretch>
        </p:blipFill>
        <p:spPr>
          <a:xfrm>
            <a:off x="5093521" y="5110655"/>
            <a:ext cx="262092" cy="264860"/>
          </a:xfrm>
          <a:prstGeom prst="rect">
            <a:avLst/>
          </a:prstGeom>
        </p:spPr>
      </p:pic>
      <p:sp>
        <p:nvSpPr>
          <p:cNvPr id="43" name="Rectangle: Rounded Corners 42">
            <a:extLst>
              <a:ext uri="{FF2B5EF4-FFF2-40B4-BE49-F238E27FC236}">
                <a16:creationId xmlns:a16="http://schemas.microsoft.com/office/drawing/2014/main" id="{53012801-9DD1-B615-8B02-908A20DA1010}"/>
              </a:ext>
            </a:extLst>
          </p:cNvPr>
          <p:cNvSpPr/>
          <p:nvPr/>
        </p:nvSpPr>
        <p:spPr>
          <a:xfrm>
            <a:off x="5913332" y="668215"/>
            <a:ext cx="2527785" cy="10431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776936AD-EC67-31B4-FEAC-FAF5D35EE809}"/>
              </a:ext>
            </a:extLst>
          </p:cNvPr>
          <p:cNvSpPr/>
          <p:nvPr/>
        </p:nvSpPr>
        <p:spPr>
          <a:xfrm>
            <a:off x="5971572" y="985631"/>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CF81D9B7-6E1F-CA3A-E616-9DB8D2EA5036}"/>
              </a:ext>
            </a:extLst>
          </p:cNvPr>
          <p:cNvSpPr txBox="1"/>
          <p:nvPr/>
        </p:nvSpPr>
        <p:spPr>
          <a:xfrm>
            <a:off x="6013552" y="999576"/>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48%</a:t>
            </a:r>
          </a:p>
        </p:txBody>
      </p:sp>
      <p:sp>
        <p:nvSpPr>
          <p:cNvPr id="46" name="TextBox 45">
            <a:extLst>
              <a:ext uri="{FF2B5EF4-FFF2-40B4-BE49-F238E27FC236}">
                <a16:creationId xmlns:a16="http://schemas.microsoft.com/office/drawing/2014/main" id="{932DF57E-1922-AA28-81AD-7856EB9D9FD2}"/>
              </a:ext>
            </a:extLst>
          </p:cNvPr>
          <p:cNvSpPr txBox="1"/>
          <p:nvPr/>
        </p:nvSpPr>
        <p:spPr>
          <a:xfrm>
            <a:off x="6525854" y="943968"/>
            <a:ext cx="191526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a one year survival after diagnosis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(48% in 2021)</a:t>
            </a:r>
          </a:p>
        </p:txBody>
      </p:sp>
      <p:sp>
        <p:nvSpPr>
          <p:cNvPr id="47" name="TextBox 46">
            <a:extLst>
              <a:ext uri="{FF2B5EF4-FFF2-40B4-BE49-F238E27FC236}">
                <a16:creationId xmlns:a16="http://schemas.microsoft.com/office/drawing/2014/main" id="{9A262389-755F-8D99-6343-E61427B2A4D4}"/>
              </a:ext>
            </a:extLst>
          </p:cNvPr>
          <p:cNvSpPr txBox="1"/>
          <p:nvPr/>
        </p:nvSpPr>
        <p:spPr>
          <a:xfrm>
            <a:off x="205151" y="681333"/>
            <a:ext cx="3335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Diagnosis and staging</a:t>
            </a:r>
          </a:p>
        </p:txBody>
      </p:sp>
      <p:sp>
        <p:nvSpPr>
          <p:cNvPr id="48" name="TextBox 47">
            <a:extLst>
              <a:ext uri="{FF2B5EF4-FFF2-40B4-BE49-F238E27FC236}">
                <a16:creationId xmlns:a16="http://schemas.microsoft.com/office/drawing/2014/main" id="{4BF53289-7CB6-2D71-F37B-64AC54BC41FE}"/>
              </a:ext>
            </a:extLst>
          </p:cNvPr>
          <p:cNvSpPr txBox="1"/>
          <p:nvPr/>
        </p:nvSpPr>
        <p:spPr>
          <a:xfrm>
            <a:off x="5922079" y="677474"/>
            <a:ext cx="23277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Survival outcome</a:t>
            </a:r>
          </a:p>
        </p:txBody>
      </p:sp>
      <p:sp>
        <p:nvSpPr>
          <p:cNvPr id="49" name="Rectangle: Rounded Corners 48">
            <a:extLst>
              <a:ext uri="{FF2B5EF4-FFF2-40B4-BE49-F238E27FC236}">
                <a16:creationId xmlns:a16="http://schemas.microsoft.com/office/drawing/2014/main" id="{DD858458-519A-1A97-7A7D-95EF03C0B0BE}"/>
              </a:ext>
            </a:extLst>
          </p:cNvPr>
          <p:cNvSpPr/>
          <p:nvPr/>
        </p:nvSpPr>
        <p:spPr>
          <a:xfrm>
            <a:off x="5913333" y="1787252"/>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5AFE2FC1-3EC3-C54E-3FA6-7E1FBE991DE4}"/>
              </a:ext>
            </a:extLst>
          </p:cNvPr>
          <p:cNvSpPr txBox="1"/>
          <p:nvPr/>
        </p:nvSpPr>
        <p:spPr>
          <a:xfrm>
            <a:off x="5913286" y="1797027"/>
            <a:ext cx="29845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Surgery for non-small cell lung cancer (NSCLC)</a:t>
            </a:r>
          </a:p>
        </p:txBody>
      </p:sp>
      <p:sp>
        <p:nvSpPr>
          <p:cNvPr id="51" name="Oval 50">
            <a:extLst>
              <a:ext uri="{FF2B5EF4-FFF2-40B4-BE49-F238E27FC236}">
                <a16:creationId xmlns:a16="http://schemas.microsoft.com/office/drawing/2014/main" id="{C0424810-6989-7C81-D63E-6A2FA146F7A4}"/>
              </a:ext>
            </a:extLst>
          </p:cNvPr>
          <p:cNvSpPr/>
          <p:nvPr/>
        </p:nvSpPr>
        <p:spPr>
          <a:xfrm>
            <a:off x="5972075" y="229578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6DB6D869-7D70-B46A-00C6-AC8FB0538A72}"/>
              </a:ext>
            </a:extLst>
          </p:cNvPr>
          <p:cNvSpPr txBox="1"/>
          <p:nvPr/>
        </p:nvSpPr>
        <p:spPr>
          <a:xfrm>
            <a:off x="6018947" y="2334572"/>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19%</a:t>
            </a:r>
          </a:p>
        </p:txBody>
      </p:sp>
      <p:sp>
        <p:nvSpPr>
          <p:cNvPr id="53" name="TextBox 52">
            <a:extLst>
              <a:ext uri="{FF2B5EF4-FFF2-40B4-BE49-F238E27FC236}">
                <a16:creationId xmlns:a16="http://schemas.microsoft.com/office/drawing/2014/main" id="{47F401DF-CBDF-990B-0191-8BF67582C1B8}"/>
              </a:ext>
            </a:extLst>
          </p:cNvPr>
          <p:cNvSpPr txBox="1"/>
          <p:nvPr/>
        </p:nvSpPr>
        <p:spPr>
          <a:xfrm>
            <a:off x="6507783" y="2224164"/>
            <a:ext cx="16448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had surgical treatment for their cancer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(17% in 2021)</a:t>
            </a:r>
          </a:p>
        </p:txBody>
      </p:sp>
      <p:pic>
        <p:nvPicPr>
          <p:cNvPr id="55" name="Picture 54">
            <a:extLst>
              <a:ext uri="{FF2B5EF4-FFF2-40B4-BE49-F238E27FC236}">
                <a16:creationId xmlns:a16="http://schemas.microsoft.com/office/drawing/2014/main" id="{7CDC6C4B-4F0F-5397-AE87-BE1FD7864A95}"/>
              </a:ext>
            </a:extLst>
          </p:cNvPr>
          <p:cNvPicPr>
            <a:picLocks noChangeAspect="1"/>
          </p:cNvPicPr>
          <p:nvPr/>
        </p:nvPicPr>
        <p:blipFill>
          <a:blip r:embed="rId5"/>
          <a:stretch>
            <a:fillRect/>
          </a:stretch>
        </p:blipFill>
        <p:spPr>
          <a:xfrm>
            <a:off x="8126966" y="2117756"/>
            <a:ext cx="776957" cy="723636"/>
          </a:xfrm>
          <a:prstGeom prst="rect">
            <a:avLst/>
          </a:prstGeom>
        </p:spPr>
      </p:pic>
      <p:sp>
        <p:nvSpPr>
          <p:cNvPr id="57" name="Rectangle 56">
            <a:extLst>
              <a:ext uri="{FF2B5EF4-FFF2-40B4-BE49-F238E27FC236}">
                <a16:creationId xmlns:a16="http://schemas.microsoft.com/office/drawing/2014/main" id="{BA3342EA-8635-4DCA-BD56-0DA547AC6D99}"/>
              </a:ext>
            </a:extLst>
          </p:cNvPr>
          <p:cNvSpPr/>
          <p:nvPr/>
        </p:nvSpPr>
        <p:spPr>
          <a:xfrm>
            <a:off x="8361488" y="2443762"/>
            <a:ext cx="307730" cy="1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A1264C4C-38C3-F252-34AF-B9D5136F29A6}"/>
              </a:ext>
            </a:extLst>
          </p:cNvPr>
          <p:cNvSpPr/>
          <p:nvPr/>
        </p:nvSpPr>
        <p:spPr>
          <a:xfrm>
            <a:off x="9053322" y="1797027"/>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11BBAC95-BC3E-B877-5F10-AD1252EE8969}"/>
              </a:ext>
            </a:extLst>
          </p:cNvPr>
          <p:cNvSpPr txBox="1"/>
          <p:nvPr/>
        </p:nvSpPr>
        <p:spPr>
          <a:xfrm>
            <a:off x="9064095" y="1792542"/>
            <a:ext cx="29845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Chemotherapy for small cell lung cancer (SCLC)</a:t>
            </a:r>
          </a:p>
        </p:txBody>
      </p:sp>
      <p:sp>
        <p:nvSpPr>
          <p:cNvPr id="60" name="Oval 59">
            <a:extLst>
              <a:ext uri="{FF2B5EF4-FFF2-40B4-BE49-F238E27FC236}">
                <a16:creationId xmlns:a16="http://schemas.microsoft.com/office/drawing/2014/main" id="{9AFCAF84-75C4-75F1-4D97-8E1C43773CF6}"/>
              </a:ext>
            </a:extLst>
          </p:cNvPr>
          <p:cNvSpPr/>
          <p:nvPr/>
        </p:nvSpPr>
        <p:spPr>
          <a:xfrm>
            <a:off x="9105065" y="2289923"/>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4CF34DBE-ED00-4648-BE5F-DD8D803ECB8D}"/>
              </a:ext>
            </a:extLst>
          </p:cNvPr>
          <p:cNvSpPr txBox="1"/>
          <p:nvPr/>
        </p:nvSpPr>
        <p:spPr>
          <a:xfrm>
            <a:off x="9150870" y="2287609"/>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72%</a:t>
            </a:r>
          </a:p>
        </p:txBody>
      </p:sp>
      <p:sp>
        <p:nvSpPr>
          <p:cNvPr id="62" name="TextBox 61">
            <a:extLst>
              <a:ext uri="{FF2B5EF4-FFF2-40B4-BE49-F238E27FC236}">
                <a16:creationId xmlns:a16="http://schemas.microsoft.com/office/drawing/2014/main" id="{EC6852D2-450F-182D-BB75-5C46A718D7F2}"/>
              </a:ext>
            </a:extLst>
          </p:cNvPr>
          <p:cNvSpPr txBox="1"/>
          <p:nvPr/>
        </p:nvSpPr>
        <p:spPr>
          <a:xfrm>
            <a:off x="9643132" y="2225096"/>
            <a:ext cx="16448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SCLC received treatment with chemotherapy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(70% in 2021)</a:t>
            </a:r>
          </a:p>
        </p:txBody>
      </p:sp>
      <p:pic>
        <p:nvPicPr>
          <p:cNvPr id="68" name="Picture 67">
            <a:extLst>
              <a:ext uri="{FF2B5EF4-FFF2-40B4-BE49-F238E27FC236}">
                <a16:creationId xmlns:a16="http://schemas.microsoft.com/office/drawing/2014/main" id="{C56193AF-0377-0867-C1D2-804CFD0B0897}"/>
              </a:ext>
            </a:extLst>
          </p:cNvPr>
          <p:cNvPicPr>
            <a:picLocks noChangeAspect="1"/>
          </p:cNvPicPr>
          <p:nvPr/>
        </p:nvPicPr>
        <p:blipFill>
          <a:blip r:embed="rId6"/>
          <a:stretch>
            <a:fillRect/>
          </a:stretch>
        </p:blipFill>
        <p:spPr>
          <a:xfrm>
            <a:off x="11213345" y="2172889"/>
            <a:ext cx="657471" cy="664538"/>
          </a:xfrm>
          <a:prstGeom prst="rect">
            <a:avLst/>
          </a:prstGeom>
        </p:spPr>
      </p:pic>
      <p:sp>
        <p:nvSpPr>
          <p:cNvPr id="70" name="Rectangle 69">
            <a:extLst>
              <a:ext uri="{FF2B5EF4-FFF2-40B4-BE49-F238E27FC236}">
                <a16:creationId xmlns:a16="http://schemas.microsoft.com/office/drawing/2014/main" id="{F26DF4D4-9F62-BAD8-8E99-1A9F041E48B0}"/>
              </a:ext>
            </a:extLst>
          </p:cNvPr>
          <p:cNvSpPr/>
          <p:nvPr/>
        </p:nvSpPr>
        <p:spPr>
          <a:xfrm>
            <a:off x="11388215" y="2458297"/>
            <a:ext cx="307730" cy="1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02B3B95F-2471-FE9C-AF8E-A78E7A303F01}"/>
              </a:ext>
            </a:extLst>
          </p:cNvPr>
          <p:cNvSpPr/>
          <p:nvPr/>
        </p:nvSpPr>
        <p:spPr>
          <a:xfrm>
            <a:off x="75371" y="2994526"/>
            <a:ext cx="6557068"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0534639C-EB77-66E2-96B0-4DE2E5B645FB}"/>
              </a:ext>
            </a:extLst>
          </p:cNvPr>
          <p:cNvSpPr txBox="1"/>
          <p:nvPr/>
        </p:nvSpPr>
        <p:spPr>
          <a:xfrm>
            <a:off x="95883" y="3004663"/>
            <a:ext cx="49596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Treatment with curative intent</a:t>
            </a:r>
          </a:p>
        </p:txBody>
      </p:sp>
      <p:sp>
        <p:nvSpPr>
          <p:cNvPr id="73" name="Oval 72">
            <a:extLst>
              <a:ext uri="{FF2B5EF4-FFF2-40B4-BE49-F238E27FC236}">
                <a16:creationId xmlns:a16="http://schemas.microsoft.com/office/drawing/2014/main" id="{BA92500D-13BC-1A28-AD27-CE0CFA739EF8}"/>
              </a:ext>
            </a:extLst>
          </p:cNvPr>
          <p:cNvSpPr/>
          <p:nvPr/>
        </p:nvSpPr>
        <p:spPr>
          <a:xfrm>
            <a:off x="139544" y="3406235"/>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3CCCD7F7-F4EC-B7E5-D423-140F18E83678}"/>
              </a:ext>
            </a:extLst>
          </p:cNvPr>
          <p:cNvSpPr txBox="1"/>
          <p:nvPr/>
        </p:nvSpPr>
        <p:spPr>
          <a:xfrm>
            <a:off x="184584" y="3434747"/>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77%</a:t>
            </a:r>
          </a:p>
        </p:txBody>
      </p:sp>
      <p:sp>
        <p:nvSpPr>
          <p:cNvPr id="75" name="TextBox 74">
            <a:extLst>
              <a:ext uri="{FF2B5EF4-FFF2-40B4-BE49-F238E27FC236}">
                <a16:creationId xmlns:a16="http://schemas.microsoft.com/office/drawing/2014/main" id="{4246FC8F-80D4-9E36-E6D5-C6CF21918D30}"/>
              </a:ext>
            </a:extLst>
          </p:cNvPr>
          <p:cNvSpPr txBox="1"/>
          <p:nvPr/>
        </p:nvSpPr>
        <p:spPr>
          <a:xfrm>
            <a:off x="716828" y="3408698"/>
            <a:ext cx="1888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(stage I/II, PS 0-2) received treatment with curative intent*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(75% in 2021)</a:t>
            </a:r>
          </a:p>
        </p:txBody>
      </p:sp>
      <p:pic>
        <p:nvPicPr>
          <p:cNvPr id="77" name="Picture 76">
            <a:extLst>
              <a:ext uri="{FF2B5EF4-FFF2-40B4-BE49-F238E27FC236}">
                <a16:creationId xmlns:a16="http://schemas.microsoft.com/office/drawing/2014/main" id="{2A2BA268-6FA3-F1A7-8959-F2B20462FD43}"/>
              </a:ext>
            </a:extLst>
          </p:cNvPr>
          <p:cNvPicPr>
            <a:picLocks noChangeAspect="1"/>
          </p:cNvPicPr>
          <p:nvPr/>
        </p:nvPicPr>
        <p:blipFill>
          <a:blip r:embed="rId7"/>
          <a:stretch>
            <a:fillRect/>
          </a:stretch>
        </p:blipFill>
        <p:spPr>
          <a:xfrm>
            <a:off x="2476088" y="3340621"/>
            <a:ext cx="676869" cy="677759"/>
          </a:xfrm>
          <a:prstGeom prst="rect">
            <a:avLst/>
          </a:prstGeom>
        </p:spPr>
      </p:pic>
      <p:sp>
        <p:nvSpPr>
          <p:cNvPr id="78" name="Rectangle 77">
            <a:extLst>
              <a:ext uri="{FF2B5EF4-FFF2-40B4-BE49-F238E27FC236}">
                <a16:creationId xmlns:a16="http://schemas.microsoft.com/office/drawing/2014/main" id="{CAA8B608-C433-ED4A-2AC4-E0641341B35E}"/>
              </a:ext>
            </a:extLst>
          </p:cNvPr>
          <p:cNvSpPr/>
          <p:nvPr/>
        </p:nvSpPr>
        <p:spPr>
          <a:xfrm>
            <a:off x="2660657" y="3620516"/>
            <a:ext cx="307730" cy="228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Multiplication Sign 78">
            <a:extLst>
              <a:ext uri="{FF2B5EF4-FFF2-40B4-BE49-F238E27FC236}">
                <a16:creationId xmlns:a16="http://schemas.microsoft.com/office/drawing/2014/main" id="{7E7DD950-75E8-4817-FC7C-03174D57471D}"/>
              </a:ext>
            </a:extLst>
          </p:cNvPr>
          <p:cNvSpPr/>
          <p:nvPr/>
        </p:nvSpPr>
        <p:spPr>
          <a:xfrm>
            <a:off x="2645248" y="3556639"/>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D01DE00C-64A7-5A28-8106-9D59EE70CE1C}"/>
              </a:ext>
            </a:extLst>
          </p:cNvPr>
          <p:cNvSpPr/>
          <p:nvPr/>
        </p:nvSpPr>
        <p:spPr>
          <a:xfrm>
            <a:off x="3518856" y="3409295"/>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C77662B6-0F12-DE9D-0477-2AAD1EB00E94}"/>
              </a:ext>
            </a:extLst>
          </p:cNvPr>
          <p:cNvSpPr txBox="1"/>
          <p:nvPr/>
        </p:nvSpPr>
        <p:spPr>
          <a:xfrm>
            <a:off x="3561555" y="3455498"/>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54%</a:t>
            </a:r>
          </a:p>
        </p:txBody>
      </p:sp>
      <p:sp>
        <p:nvSpPr>
          <p:cNvPr id="82" name="TextBox 81">
            <a:extLst>
              <a:ext uri="{FF2B5EF4-FFF2-40B4-BE49-F238E27FC236}">
                <a16:creationId xmlns:a16="http://schemas.microsoft.com/office/drawing/2014/main" id="{51F3C7EC-EE81-076B-D66B-F21C10FF219D}"/>
              </a:ext>
            </a:extLst>
          </p:cNvPr>
          <p:cNvSpPr txBox="1"/>
          <p:nvPr/>
        </p:nvSpPr>
        <p:spPr>
          <a:xfrm>
            <a:off x="4078417" y="3411630"/>
            <a:ext cx="1888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(stage IIIA, PS 0-2) received treatment with curative intent**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(54% in 2021)</a:t>
            </a:r>
          </a:p>
        </p:txBody>
      </p:sp>
      <p:pic>
        <p:nvPicPr>
          <p:cNvPr id="84" name="Picture 83">
            <a:extLst>
              <a:ext uri="{FF2B5EF4-FFF2-40B4-BE49-F238E27FC236}">
                <a16:creationId xmlns:a16="http://schemas.microsoft.com/office/drawing/2014/main" id="{29F7C9EC-2939-FDE4-79E6-B234A4103B70}"/>
              </a:ext>
            </a:extLst>
          </p:cNvPr>
          <p:cNvPicPr>
            <a:picLocks noChangeAspect="1"/>
          </p:cNvPicPr>
          <p:nvPr/>
        </p:nvPicPr>
        <p:blipFill>
          <a:blip r:embed="rId8"/>
          <a:stretch>
            <a:fillRect/>
          </a:stretch>
        </p:blipFill>
        <p:spPr>
          <a:xfrm>
            <a:off x="5888214" y="3385733"/>
            <a:ext cx="693364" cy="643873"/>
          </a:xfrm>
          <a:prstGeom prst="rect">
            <a:avLst/>
          </a:prstGeom>
        </p:spPr>
      </p:pic>
      <p:sp>
        <p:nvSpPr>
          <p:cNvPr id="85" name="Rectangle: Rounded Corners 84">
            <a:extLst>
              <a:ext uri="{FF2B5EF4-FFF2-40B4-BE49-F238E27FC236}">
                <a16:creationId xmlns:a16="http://schemas.microsoft.com/office/drawing/2014/main" id="{2CCC45E9-96D7-D386-B9E8-0AF433F8B3EA}"/>
              </a:ext>
            </a:extLst>
          </p:cNvPr>
          <p:cNvSpPr/>
          <p:nvPr/>
        </p:nvSpPr>
        <p:spPr>
          <a:xfrm>
            <a:off x="9064095" y="2994526"/>
            <a:ext cx="3077587" cy="1119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1AACB411-4858-6263-63F2-188DB8EDA2B2}"/>
              </a:ext>
            </a:extLst>
          </p:cNvPr>
          <p:cNvSpPr txBox="1"/>
          <p:nvPr/>
        </p:nvSpPr>
        <p:spPr>
          <a:xfrm>
            <a:off x="9058831" y="3026646"/>
            <a:ext cx="29845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Systemic anticancer treatment</a:t>
            </a:r>
          </a:p>
        </p:txBody>
      </p:sp>
      <p:sp>
        <p:nvSpPr>
          <p:cNvPr id="87" name="Oval 86">
            <a:extLst>
              <a:ext uri="{FF2B5EF4-FFF2-40B4-BE49-F238E27FC236}">
                <a16:creationId xmlns:a16="http://schemas.microsoft.com/office/drawing/2014/main" id="{78038D65-CBDC-1273-230B-D62424E17588}"/>
              </a:ext>
            </a:extLst>
          </p:cNvPr>
          <p:cNvSpPr/>
          <p:nvPr/>
        </p:nvSpPr>
        <p:spPr>
          <a:xfrm>
            <a:off x="9105065" y="3415219"/>
            <a:ext cx="554282" cy="55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5BEF78B8-501D-020F-0B4D-38A98DF1EFB5}"/>
              </a:ext>
            </a:extLst>
          </p:cNvPr>
          <p:cNvSpPr txBox="1"/>
          <p:nvPr/>
        </p:nvSpPr>
        <p:spPr>
          <a:xfrm>
            <a:off x="9160662" y="3461641"/>
            <a:ext cx="518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59%</a:t>
            </a:r>
          </a:p>
        </p:txBody>
      </p:sp>
      <p:sp>
        <p:nvSpPr>
          <p:cNvPr id="89" name="TextBox 88">
            <a:extLst>
              <a:ext uri="{FF2B5EF4-FFF2-40B4-BE49-F238E27FC236}">
                <a16:creationId xmlns:a16="http://schemas.microsoft.com/office/drawing/2014/main" id="{34F08CCC-25EA-AD7C-5F48-EB11E6CBD258}"/>
              </a:ext>
            </a:extLst>
          </p:cNvPr>
          <p:cNvSpPr txBox="1"/>
          <p:nvPr/>
        </p:nvSpPr>
        <p:spPr>
          <a:xfrm>
            <a:off x="9596485" y="3261843"/>
            <a:ext cx="170206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patients with NSCLC (stage IIIB-IV, PS 0-1) received systemic anticancer treatment (adjusted)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(61% in 2021)</a:t>
            </a:r>
          </a:p>
        </p:txBody>
      </p:sp>
      <p:pic>
        <p:nvPicPr>
          <p:cNvPr id="91" name="Picture 90">
            <a:extLst>
              <a:ext uri="{FF2B5EF4-FFF2-40B4-BE49-F238E27FC236}">
                <a16:creationId xmlns:a16="http://schemas.microsoft.com/office/drawing/2014/main" id="{D0D2FEAA-5147-3B7C-1268-3864193983E2}"/>
              </a:ext>
            </a:extLst>
          </p:cNvPr>
          <p:cNvPicPr>
            <a:picLocks noChangeAspect="1"/>
          </p:cNvPicPr>
          <p:nvPr/>
        </p:nvPicPr>
        <p:blipFill>
          <a:blip r:embed="rId9"/>
          <a:stretch>
            <a:fillRect/>
          </a:stretch>
        </p:blipFill>
        <p:spPr>
          <a:xfrm>
            <a:off x="11210857" y="3338524"/>
            <a:ext cx="629206" cy="653303"/>
          </a:xfrm>
          <a:prstGeom prst="rect">
            <a:avLst/>
          </a:prstGeom>
        </p:spPr>
      </p:pic>
      <p:sp>
        <p:nvSpPr>
          <p:cNvPr id="92" name="Rectangle 91">
            <a:extLst>
              <a:ext uri="{FF2B5EF4-FFF2-40B4-BE49-F238E27FC236}">
                <a16:creationId xmlns:a16="http://schemas.microsoft.com/office/drawing/2014/main" id="{9E0EC9F5-6A42-44C4-B24F-C2B444D24C39}"/>
              </a:ext>
            </a:extLst>
          </p:cNvPr>
          <p:cNvSpPr/>
          <p:nvPr/>
        </p:nvSpPr>
        <p:spPr>
          <a:xfrm>
            <a:off x="11371595" y="3606505"/>
            <a:ext cx="307730" cy="23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Multiplication Sign 92">
            <a:extLst>
              <a:ext uri="{FF2B5EF4-FFF2-40B4-BE49-F238E27FC236}">
                <a16:creationId xmlns:a16="http://schemas.microsoft.com/office/drawing/2014/main" id="{267233B3-8003-61DB-4338-75F398B5BF52}"/>
              </a:ext>
            </a:extLst>
          </p:cNvPr>
          <p:cNvSpPr/>
          <p:nvPr/>
        </p:nvSpPr>
        <p:spPr>
          <a:xfrm>
            <a:off x="11379422" y="3545837"/>
            <a:ext cx="316523" cy="3383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5749C45-D822-4CAF-3D14-65413F11E438}"/>
              </a:ext>
            </a:extLst>
          </p:cNvPr>
          <p:cNvPicPr>
            <a:picLocks noChangeAspect="1"/>
          </p:cNvPicPr>
          <p:nvPr/>
        </p:nvPicPr>
        <p:blipFill>
          <a:blip r:embed="rId4"/>
          <a:stretch>
            <a:fillRect/>
          </a:stretch>
        </p:blipFill>
        <p:spPr>
          <a:xfrm>
            <a:off x="874804" y="5078754"/>
            <a:ext cx="262092" cy="264860"/>
          </a:xfrm>
          <a:prstGeom prst="rect">
            <a:avLst/>
          </a:prstGeom>
        </p:spPr>
      </p:pic>
      <p:sp>
        <p:nvSpPr>
          <p:cNvPr id="63" name="TextBox 62">
            <a:extLst>
              <a:ext uri="{FF2B5EF4-FFF2-40B4-BE49-F238E27FC236}">
                <a16:creationId xmlns:a16="http://schemas.microsoft.com/office/drawing/2014/main" id="{8815EEBE-FC27-F99B-DE27-DE7046D9B2C2}"/>
              </a:ext>
            </a:extLst>
          </p:cNvPr>
          <p:cNvSpPr txBox="1"/>
          <p:nvPr/>
        </p:nvSpPr>
        <p:spPr>
          <a:xfrm>
            <a:off x="180425" y="5484105"/>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(88% in 2021)</a:t>
            </a:r>
          </a:p>
        </p:txBody>
      </p:sp>
      <p:sp>
        <p:nvSpPr>
          <p:cNvPr id="64" name="TextBox 63">
            <a:extLst>
              <a:ext uri="{FF2B5EF4-FFF2-40B4-BE49-F238E27FC236}">
                <a16:creationId xmlns:a16="http://schemas.microsoft.com/office/drawing/2014/main" id="{C0F899FC-6D5A-E4B5-4179-3ABCBA0F3CAC}"/>
              </a:ext>
            </a:extLst>
          </p:cNvPr>
          <p:cNvSpPr txBox="1"/>
          <p:nvPr/>
        </p:nvSpPr>
        <p:spPr>
          <a:xfrm>
            <a:off x="1494015" y="5508879"/>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(91% in 2021)</a:t>
            </a:r>
          </a:p>
        </p:txBody>
      </p:sp>
      <p:sp>
        <p:nvSpPr>
          <p:cNvPr id="65" name="TextBox 64">
            <a:extLst>
              <a:ext uri="{FF2B5EF4-FFF2-40B4-BE49-F238E27FC236}">
                <a16:creationId xmlns:a16="http://schemas.microsoft.com/office/drawing/2014/main" id="{19A013BE-6CAE-9493-8C7B-B83E5186C95E}"/>
              </a:ext>
            </a:extLst>
          </p:cNvPr>
          <p:cNvSpPr txBox="1"/>
          <p:nvPr/>
        </p:nvSpPr>
        <p:spPr>
          <a:xfrm>
            <a:off x="2950536" y="5505461"/>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(63% in 2021)</a:t>
            </a:r>
          </a:p>
        </p:txBody>
      </p:sp>
      <p:sp>
        <p:nvSpPr>
          <p:cNvPr id="66" name="TextBox 65">
            <a:extLst>
              <a:ext uri="{FF2B5EF4-FFF2-40B4-BE49-F238E27FC236}">
                <a16:creationId xmlns:a16="http://schemas.microsoft.com/office/drawing/2014/main" id="{25A2C80B-5968-721C-30F3-C5A65C5B1904}"/>
              </a:ext>
            </a:extLst>
          </p:cNvPr>
          <p:cNvSpPr txBox="1"/>
          <p:nvPr/>
        </p:nvSpPr>
        <p:spPr>
          <a:xfrm>
            <a:off x="4362212" y="5503252"/>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(90% in 2021)</a:t>
            </a:r>
          </a:p>
        </p:txBody>
      </p:sp>
      <p:sp>
        <p:nvSpPr>
          <p:cNvPr id="67" name="TextBox 66">
            <a:extLst>
              <a:ext uri="{FF2B5EF4-FFF2-40B4-BE49-F238E27FC236}">
                <a16:creationId xmlns:a16="http://schemas.microsoft.com/office/drawing/2014/main" id="{CF02CCE2-B9BC-A667-BEBD-A9DB514B38FE}"/>
              </a:ext>
            </a:extLst>
          </p:cNvPr>
          <p:cNvSpPr txBox="1"/>
          <p:nvPr/>
        </p:nvSpPr>
        <p:spPr>
          <a:xfrm>
            <a:off x="5725090" y="5512072"/>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(60% in 2021)</a:t>
            </a:r>
          </a:p>
        </p:txBody>
      </p:sp>
      <p:sp>
        <p:nvSpPr>
          <p:cNvPr id="76" name="TextBox 75">
            <a:extLst>
              <a:ext uri="{FF2B5EF4-FFF2-40B4-BE49-F238E27FC236}">
                <a16:creationId xmlns:a16="http://schemas.microsoft.com/office/drawing/2014/main" id="{D7AE1EF5-0573-030E-BA27-B21C601BE55E}"/>
              </a:ext>
            </a:extLst>
          </p:cNvPr>
          <p:cNvSpPr txBox="1"/>
          <p:nvPr/>
        </p:nvSpPr>
        <p:spPr>
          <a:xfrm>
            <a:off x="7041722" y="5516726"/>
            <a:ext cx="12933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(40% in 2021)</a:t>
            </a:r>
          </a:p>
        </p:txBody>
      </p:sp>
      <p:sp>
        <p:nvSpPr>
          <p:cNvPr id="94" name="Arrow: Up 93">
            <a:extLst>
              <a:ext uri="{FF2B5EF4-FFF2-40B4-BE49-F238E27FC236}">
                <a16:creationId xmlns:a16="http://schemas.microsoft.com/office/drawing/2014/main" id="{65E72F7F-915F-1678-8814-43DA489C71BD}"/>
              </a:ext>
            </a:extLst>
          </p:cNvPr>
          <p:cNvSpPr/>
          <p:nvPr/>
        </p:nvSpPr>
        <p:spPr>
          <a:xfrm rot="10800000">
            <a:off x="2902371" y="1217559"/>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Arrow: Up 94">
            <a:extLst>
              <a:ext uri="{FF2B5EF4-FFF2-40B4-BE49-F238E27FC236}">
                <a16:creationId xmlns:a16="http://schemas.microsoft.com/office/drawing/2014/main" id="{A1C7D9EE-50EF-A4C1-CF9E-A9517BCC775C}"/>
              </a:ext>
            </a:extLst>
          </p:cNvPr>
          <p:cNvSpPr/>
          <p:nvPr/>
        </p:nvSpPr>
        <p:spPr>
          <a:xfrm>
            <a:off x="2906999" y="1849102"/>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rrow: Up 95">
            <a:extLst>
              <a:ext uri="{FF2B5EF4-FFF2-40B4-BE49-F238E27FC236}">
                <a16:creationId xmlns:a16="http://schemas.microsoft.com/office/drawing/2014/main" id="{4F4E6457-65EA-8C79-47A4-A9546CE8CFD3}"/>
              </a:ext>
            </a:extLst>
          </p:cNvPr>
          <p:cNvSpPr/>
          <p:nvPr/>
        </p:nvSpPr>
        <p:spPr>
          <a:xfrm rot="10800000">
            <a:off x="2914187" y="2486180"/>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Arrow: Left-Right 97">
            <a:extLst>
              <a:ext uri="{FF2B5EF4-FFF2-40B4-BE49-F238E27FC236}">
                <a16:creationId xmlns:a16="http://schemas.microsoft.com/office/drawing/2014/main" id="{AFAF3F05-A21E-CC32-7222-4A155FA92729}"/>
              </a:ext>
            </a:extLst>
          </p:cNvPr>
          <p:cNvSpPr/>
          <p:nvPr/>
        </p:nvSpPr>
        <p:spPr>
          <a:xfrm>
            <a:off x="3661421" y="3742405"/>
            <a:ext cx="280018" cy="124316"/>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Arrow: Up 98">
            <a:extLst>
              <a:ext uri="{FF2B5EF4-FFF2-40B4-BE49-F238E27FC236}">
                <a16:creationId xmlns:a16="http://schemas.microsoft.com/office/drawing/2014/main" id="{84786A8A-80D0-83CF-FC80-A72FC27918D0}"/>
              </a:ext>
            </a:extLst>
          </p:cNvPr>
          <p:cNvSpPr/>
          <p:nvPr/>
        </p:nvSpPr>
        <p:spPr>
          <a:xfrm>
            <a:off x="9300593" y="2555567"/>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Arrow: Up 99">
            <a:extLst>
              <a:ext uri="{FF2B5EF4-FFF2-40B4-BE49-F238E27FC236}">
                <a16:creationId xmlns:a16="http://schemas.microsoft.com/office/drawing/2014/main" id="{AAD68FA5-A35B-7D8A-9AF3-9290448E4B39}"/>
              </a:ext>
            </a:extLst>
          </p:cNvPr>
          <p:cNvSpPr/>
          <p:nvPr/>
        </p:nvSpPr>
        <p:spPr>
          <a:xfrm>
            <a:off x="354025" y="3701819"/>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Arrow: Left-Right 100">
            <a:extLst>
              <a:ext uri="{FF2B5EF4-FFF2-40B4-BE49-F238E27FC236}">
                <a16:creationId xmlns:a16="http://schemas.microsoft.com/office/drawing/2014/main" id="{BBC116F4-E106-B7AC-F0B5-5A496B2A84E6}"/>
              </a:ext>
            </a:extLst>
          </p:cNvPr>
          <p:cNvSpPr/>
          <p:nvPr/>
        </p:nvSpPr>
        <p:spPr>
          <a:xfrm>
            <a:off x="6113646" y="1310701"/>
            <a:ext cx="280018" cy="124316"/>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Arrow: Up 33">
            <a:extLst>
              <a:ext uri="{FF2B5EF4-FFF2-40B4-BE49-F238E27FC236}">
                <a16:creationId xmlns:a16="http://schemas.microsoft.com/office/drawing/2014/main" id="{09406664-51BE-A13A-0E84-928F2690FDBD}"/>
              </a:ext>
            </a:extLst>
          </p:cNvPr>
          <p:cNvSpPr/>
          <p:nvPr/>
        </p:nvSpPr>
        <p:spPr>
          <a:xfrm rot="10800000">
            <a:off x="9318523" y="3725553"/>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3556932-020A-1A78-C650-C475B5A225E5}"/>
              </a:ext>
            </a:extLst>
          </p:cNvPr>
          <p:cNvGrpSpPr/>
          <p:nvPr/>
        </p:nvGrpSpPr>
        <p:grpSpPr>
          <a:xfrm>
            <a:off x="9064095" y="4238266"/>
            <a:ext cx="3077587" cy="1532842"/>
            <a:chOff x="9064095" y="4238266"/>
            <a:chExt cx="3077587" cy="1532842"/>
          </a:xfrm>
        </p:grpSpPr>
        <p:sp>
          <p:nvSpPr>
            <p:cNvPr id="83" name="Rectangle: Rounded Corners 82">
              <a:extLst>
                <a:ext uri="{FF2B5EF4-FFF2-40B4-BE49-F238E27FC236}">
                  <a16:creationId xmlns:a16="http://schemas.microsoft.com/office/drawing/2014/main" id="{FDDC8B08-3B9E-C94F-C4AB-CBD0BE6566BD}"/>
                </a:ext>
              </a:extLst>
            </p:cNvPr>
            <p:cNvSpPr/>
            <p:nvPr/>
          </p:nvSpPr>
          <p:spPr>
            <a:xfrm>
              <a:off x="9064095" y="4238266"/>
              <a:ext cx="3077587" cy="15328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348783E4-0112-497A-57A4-7FABE281ED08}"/>
                </a:ext>
              </a:extLst>
            </p:cNvPr>
            <p:cNvGrpSpPr/>
            <p:nvPr/>
          </p:nvGrpSpPr>
          <p:grpSpPr>
            <a:xfrm>
              <a:off x="9300593" y="4660591"/>
              <a:ext cx="1968237" cy="900127"/>
              <a:chOff x="9330316" y="4688199"/>
              <a:chExt cx="1968237" cy="900127"/>
            </a:xfrm>
          </p:grpSpPr>
          <p:sp>
            <p:nvSpPr>
              <p:cNvPr id="103" name="TextBox 102">
                <a:extLst>
                  <a:ext uri="{FF2B5EF4-FFF2-40B4-BE49-F238E27FC236}">
                    <a16:creationId xmlns:a16="http://schemas.microsoft.com/office/drawing/2014/main" id="{2B6BB530-01BB-A595-8B5E-87342619DE76}"/>
                  </a:ext>
                </a:extLst>
              </p:cNvPr>
              <p:cNvSpPr txBox="1"/>
              <p:nvPr/>
            </p:nvSpPr>
            <p:spPr>
              <a:xfrm>
                <a:off x="9724958" y="4695774"/>
                <a:ext cx="157359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improving from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worsening from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unchanged from 2021</a:t>
                </a:r>
              </a:p>
            </p:txBody>
          </p:sp>
          <p:sp>
            <p:nvSpPr>
              <p:cNvPr id="104" name="Arrow: Up 103">
                <a:extLst>
                  <a:ext uri="{FF2B5EF4-FFF2-40B4-BE49-F238E27FC236}">
                    <a16:creationId xmlns:a16="http://schemas.microsoft.com/office/drawing/2014/main" id="{F976B5B0-8C92-0AD4-36CA-1C539526A58E}"/>
                  </a:ext>
                </a:extLst>
              </p:cNvPr>
              <p:cNvSpPr/>
              <p:nvPr/>
            </p:nvSpPr>
            <p:spPr>
              <a:xfrm>
                <a:off x="9330316" y="4688199"/>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Arrow: Up 104">
                <a:extLst>
                  <a:ext uri="{FF2B5EF4-FFF2-40B4-BE49-F238E27FC236}">
                    <a16:creationId xmlns:a16="http://schemas.microsoft.com/office/drawing/2014/main" id="{2E5515BF-37CD-35D7-C22C-02EC17C7257D}"/>
                  </a:ext>
                </a:extLst>
              </p:cNvPr>
              <p:cNvSpPr/>
              <p:nvPr/>
            </p:nvSpPr>
            <p:spPr>
              <a:xfrm rot="10800000">
                <a:off x="9529760" y="4700185"/>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Arrow: Up 105">
                <a:extLst>
                  <a:ext uri="{FF2B5EF4-FFF2-40B4-BE49-F238E27FC236}">
                    <a16:creationId xmlns:a16="http://schemas.microsoft.com/office/drawing/2014/main" id="{004332B5-BE92-F5C3-0F33-329DC7BA15E8}"/>
                  </a:ext>
                </a:extLst>
              </p:cNvPr>
              <p:cNvSpPr/>
              <p:nvPr/>
            </p:nvSpPr>
            <p:spPr>
              <a:xfrm rot="10800000">
                <a:off x="9529760" y="5066458"/>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Arrow: Up 106">
                <a:extLst>
                  <a:ext uri="{FF2B5EF4-FFF2-40B4-BE49-F238E27FC236}">
                    <a16:creationId xmlns:a16="http://schemas.microsoft.com/office/drawing/2014/main" id="{5B040C53-F64A-EBFD-BABA-F2DB45F8140F}"/>
                  </a:ext>
                </a:extLst>
              </p:cNvPr>
              <p:cNvSpPr/>
              <p:nvPr/>
            </p:nvSpPr>
            <p:spPr>
              <a:xfrm>
                <a:off x="9338343" y="5059545"/>
                <a:ext cx="159488" cy="210817"/>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Arrow: Left-Right 107">
                <a:extLst>
                  <a:ext uri="{FF2B5EF4-FFF2-40B4-BE49-F238E27FC236}">
                    <a16:creationId xmlns:a16="http://schemas.microsoft.com/office/drawing/2014/main" id="{29C87FFD-7E8B-C35B-201A-96371162F118}"/>
                  </a:ext>
                </a:extLst>
              </p:cNvPr>
              <p:cNvSpPr/>
              <p:nvPr/>
            </p:nvSpPr>
            <p:spPr>
              <a:xfrm>
                <a:off x="9386204" y="5398742"/>
                <a:ext cx="280018" cy="124316"/>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2" name="TextBox 101">
              <a:extLst>
                <a:ext uri="{FF2B5EF4-FFF2-40B4-BE49-F238E27FC236}">
                  <a16:creationId xmlns:a16="http://schemas.microsoft.com/office/drawing/2014/main" id="{C5C59B2C-25D8-8082-2EAD-5FCE592EA325}"/>
                </a:ext>
              </a:extLst>
            </p:cNvPr>
            <p:cNvSpPr txBox="1"/>
            <p:nvPr/>
          </p:nvSpPr>
          <p:spPr>
            <a:xfrm>
              <a:off x="9105065" y="4287719"/>
              <a:ext cx="9011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panose="020F0502020204030204"/>
                  <a:ea typeface="+mn-ea"/>
                  <a:cs typeface="+mn-cs"/>
                </a:rPr>
                <a:t>Key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Arrow: Up 7">
            <a:extLst>
              <a:ext uri="{FF2B5EF4-FFF2-40B4-BE49-F238E27FC236}">
                <a16:creationId xmlns:a16="http://schemas.microsoft.com/office/drawing/2014/main" id="{905A57AB-FDA9-7DC8-28DE-0D040E3BD9E6}"/>
              </a:ext>
            </a:extLst>
          </p:cNvPr>
          <p:cNvSpPr/>
          <p:nvPr/>
        </p:nvSpPr>
        <p:spPr>
          <a:xfrm>
            <a:off x="6173424" y="2609533"/>
            <a:ext cx="159488" cy="210817"/>
          </a:xfrm>
          <a:prstGeom prs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255C2B9-75EF-2548-84DF-48B869E075F6}"/>
              </a:ext>
            </a:extLst>
          </p:cNvPr>
          <p:cNvSpPr/>
          <p:nvPr/>
        </p:nvSpPr>
        <p:spPr>
          <a:xfrm>
            <a:off x="98424" y="6025787"/>
            <a:ext cx="1101626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Sources: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NLCA-data-tables_SotN-report-2023_20Jul23.xlsx (live.com)</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NLCA_data-tables_SotN-report-2024_v2.0.xlsx (live.com)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*surgery or radical radiotherapy, **surgery, radical radiotherapy or multimodal combination with chemotherapy</a:t>
            </a:r>
          </a:p>
        </p:txBody>
      </p:sp>
      <p:sp>
        <p:nvSpPr>
          <p:cNvPr id="4" name="Rectangle: Rounded Corners 3">
            <a:extLst>
              <a:ext uri="{FF2B5EF4-FFF2-40B4-BE49-F238E27FC236}">
                <a16:creationId xmlns:a16="http://schemas.microsoft.com/office/drawing/2014/main" id="{9420B67E-92A2-A7BF-0FD8-38987FD12C4C}"/>
              </a:ext>
            </a:extLst>
          </p:cNvPr>
          <p:cNvSpPr/>
          <p:nvPr/>
        </p:nvSpPr>
        <p:spPr>
          <a:xfrm>
            <a:off x="4914016" y="4917813"/>
            <a:ext cx="667788" cy="636555"/>
          </a:xfrm>
          <a:prstGeom prst="roundRect">
            <a:avLst/>
          </a:prstGeom>
          <a:noFill/>
          <a:ln w="38100">
            <a:solidFill>
              <a:srgbClr val="FFA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BA7401E-460C-0971-5003-AD400096ED4E}"/>
              </a:ext>
            </a:extLst>
          </p:cNvPr>
          <p:cNvSpPr/>
          <p:nvPr/>
        </p:nvSpPr>
        <p:spPr>
          <a:xfrm>
            <a:off x="8204383" y="2172021"/>
            <a:ext cx="640589" cy="628126"/>
          </a:xfrm>
          <a:prstGeom prst="roundRect">
            <a:avLst/>
          </a:prstGeom>
          <a:noFill/>
          <a:ln w="38100">
            <a:solidFill>
              <a:srgbClr val="FFA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E02010EA-CA4B-FEA7-AE74-B031DD01DF03}"/>
              </a:ext>
            </a:extLst>
          </p:cNvPr>
          <p:cNvSpPr/>
          <p:nvPr/>
        </p:nvSpPr>
        <p:spPr>
          <a:xfrm>
            <a:off x="11226097" y="2198498"/>
            <a:ext cx="599959" cy="601649"/>
          </a:xfrm>
          <a:prstGeom prst="roundRect">
            <a:avLst/>
          </a:prstGeom>
          <a:noFill/>
          <a:ln w="38100">
            <a:solidFill>
              <a:srgbClr val="FFA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42549B6F-FF9C-0A2F-1967-67920C4141B3}"/>
              </a:ext>
            </a:extLst>
          </p:cNvPr>
          <p:cNvPicPr>
            <a:picLocks noChangeAspect="1"/>
          </p:cNvPicPr>
          <p:nvPr/>
        </p:nvPicPr>
        <p:blipFill>
          <a:blip r:embed="rId4"/>
          <a:stretch>
            <a:fillRect/>
          </a:stretch>
        </p:blipFill>
        <p:spPr>
          <a:xfrm>
            <a:off x="11381719" y="2399950"/>
            <a:ext cx="262092" cy="264860"/>
          </a:xfrm>
          <a:prstGeom prst="rect">
            <a:avLst/>
          </a:prstGeom>
        </p:spPr>
      </p:pic>
      <p:pic>
        <p:nvPicPr>
          <p:cNvPr id="54" name="Picture 53">
            <a:extLst>
              <a:ext uri="{FF2B5EF4-FFF2-40B4-BE49-F238E27FC236}">
                <a16:creationId xmlns:a16="http://schemas.microsoft.com/office/drawing/2014/main" id="{6EBEFFD9-B4CE-13D1-E49A-946B20035C5A}"/>
              </a:ext>
            </a:extLst>
          </p:cNvPr>
          <p:cNvPicPr>
            <a:picLocks noChangeAspect="1"/>
          </p:cNvPicPr>
          <p:nvPr/>
        </p:nvPicPr>
        <p:blipFill>
          <a:blip r:embed="rId4"/>
          <a:stretch>
            <a:fillRect/>
          </a:stretch>
        </p:blipFill>
        <p:spPr>
          <a:xfrm>
            <a:off x="8354302" y="2377989"/>
            <a:ext cx="262092" cy="264860"/>
          </a:xfrm>
          <a:prstGeom prst="rect">
            <a:avLst/>
          </a:prstGeom>
        </p:spPr>
      </p:pic>
    </p:spTree>
    <p:extLst>
      <p:ext uri="{BB962C8B-B14F-4D97-AF65-F5344CB8AC3E}">
        <p14:creationId xmlns:p14="http://schemas.microsoft.com/office/powerpoint/2010/main" val="368271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F8F8-4629-4705-9D5B-62326087BD15}"/>
              </a:ext>
            </a:extLst>
          </p:cNvPr>
          <p:cNvSpPr>
            <a:spLocks noGrp="1"/>
          </p:cNvSpPr>
          <p:nvPr>
            <p:ph type="title"/>
          </p:nvPr>
        </p:nvSpPr>
        <p:spPr>
          <a:xfrm>
            <a:off x="216000" y="72000"/>
            <a:ext cx="8100000" cy="670286"/>
          </a:xfrm>
        </p:spPr>
        <p:txBody>
          <a:bodyPr/>
          <a:lstStyle/>
          <a:p>
            <a:r>
              <a:rPr lang="en-GB" sz="2000" b="0"/>
              <a:t>Faster Diagnosis and Operational Performance:</a:t>
            </a:r>
            <a:br>
              <a:rPr lang="en-GB" sz="2000"/>
            </a:br>
            <a:r>
              <a:rPr lang="en-GB" sz="2000"/>
              <a:t>Operational Performance</a:t>
            </a:r>
            <a:endParaRPr lang="en-GB" sz="2000">
              <a:solidFill>
                <a:srgbClr val="FF0000"/>
              </a:solidFill>
              <a:cs typeface="Arial"/>
            </a:endParaRPr>
          </a:p>
        </p:txBody>
      </p:sp>
      <p:sp>
        <p:nvSpPr>
          <p:cNvPr id="6" name="Rectangle 1">
            <a:extLst>
              <a:ext uri="{FF2B5EF4-FFF2-40B4-BE49-F238E27FC236}">
                <a16:creationId xmlns:a16="http://schemas.microsoft.com/office/drawing/2014/main" id="{DB05B5E5-F988-1A56-5559-174BD2C0965D}"/>
              </a:ext>
            </a:extLst>
          </p:cNvPr>
          <p:cNvSpPr>
            <a:spLocks noChangeArrowheads="1"/>
          </p:cNvSpPr>
          <p:nvPr/>
        </p:nvSpPr>
        <p:spPr bwMode="auto">
          <a:xfrm>
            <a:off x="1747838" y="1497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DBFCB61F-A2A8-667C-D6BB-ACE4733280AC}"/>
              </a:ext>
            </a:extLst>
          </p:cNvPr>
          <p:cNvGraphicFramePr>
            <a:graphicFrameLocks noGrp="1"/>
          </p:cNvGraphicFramePr>
          <p:nvPr>
            <p:extLst>
              <p:ext uri="{D42A27DB-BD31-4B8C-83A1-F6EECF244321}">
                <p14:modId xmlns:p14="http://schemas.microsoft.com/office/powerpoint/2010/main" val="43707221"/>
              </p:ext>
            </p:extLst>
          </p:nvPr>
        </p:nvGraphicFramePr>
        <p:xfrm>
          <a:off x="108000" y="756000"/>
          <a:ext cx="11986453" cy="6020458"/>
        </p:xfrm>
        <a:graphic>
          <a:graphicData uri="http://schemas.openxmlformats.org/drawingml/2006/table">
            <a:tbl>
              <a:tblPr firstRow="1" bandRow="1">
                <a:tableStyleId>{5C22544A-7EE6-4342-B048-85BDC9FD1C3A}</a:tableStyleId>
              </a:tblPr>
              <a:tblGrid>
                <a:gridCol w="917081">
                  <a:extLst>
                    <a:ext uri="{9D8B030D-6E8A-4147-A177-3AD203B41FA5}">
                      <a16:colId xmlns:a16="http://schemas.microsoft.com/office/drawing/2014/main" val="1444511482"/>
                    </a:ext>
                  </a:extLst>
                </a:gridCol>
                <a:gridCol w="5521238">
                  <a:extLst>
                    <a:ext uri="{9D8B030D-6E8A-4147-A177-3AD203B41FA5}">
                      <a16:colId xmlns:a16="http://schemas.microsoft.com/office/drawing/2014/main" val="4145652528"/>
                    </a:ext>
                  </a:extLst>
                </a:gridCol>
                <a:gridCol w="5548134">
                  <a:extLst>
                    <a:ext uri="{9D8B030D-6E8A-4147-A177-3AD203B41FA5}">
                      <a16:colId xmlns:a16="http://schemas.microsoft.com/office/drawing/2014/main" val="2428801491"/>
                    </a:ext>
                  </a:extLst>
                </a:gridCol>
              </a:tblGrid>
              <a:tr h="480839">
                <a:tc>
                  <a:txBody>
                    <a:bodyPr/>
                    <a:lstStyle/>
                    <a:p>
                      <a:pPr fontAlgn="base"/>
                      <a:r>
                        <a:rPr lang="en-GB" sz="850" b="1">
                          <a:solidFill>
                            <a:srgbClr val="FFFFFF"/>
                          </a:solidFill>
                          <a:effectLst/>
                          <a:latin typeface="Arial"/>
                        </a:rPr>
                        <a:t>Deliverables:</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indent="-171450" fontAlgn="base">
                        <a:buFont typeface="Arial" panose="020B0604020202020204" pitchFamily="34" charset="0"/>
                        <a:buChar char="•"/>
                      </a:pPr>
                      <a:r>
                        <a:rPr lang="en-GB" sz="850" b="1" dirty="0">
                          <a:solidFill>
                            <a:schemeClr val="tx1"/>
                          </a:solidFill>
                          <a:effectLst/>
                          <a:highlight>
                            <a:srgbClr val="FFFF00"/>
                          </a:highlight>
                          <a:latin typeface="+mn-lt"/>
                        </a:rPr>
                        <a:t>Improve operational performance: Achieve Faster Diagnosis Standard performance of 77%* and 62 day referral to treatment standard of 70%* by March 2025 </a:t>
                      </a:r>
                      <a:r>
                        <a:rPr lang="en-GB" sz="850" b="1" dirty="0">
                          <a:solidFill>
                            <a:schemeClr val="tx1"/>
                          </a:solidFill>
                          <a:effectLst/>
                          <a:latin typeface="+mn-lt"/>
                        </a:rPr>
                        <a:t>(*</a:t>
                      </a:r>
                      <a:r>
                        <a:rPr lang="en-GB" sz="850" b="1" i="1" dirty="0">
                          <a:solidFill>
                            <a:schemeClr val="tx1"/>
                          </a:solidFill>
                          <a:effectLst/>
                          <a:latin typeface="+mn-lt"/>
                        </a:rPr>
                        <a:t>performance ambitions may be subject to change whilst government negotiations are ongoing</a:t>
                      </a:r>
                      <a:r>
                        <a:rPr lang="en-GB" sz="850" b="1" i="0" dirty="0">
                          <a:solidFill>
                            <a:schemeClr val="tx1"/>
                          </a:solidFill>
                          <a:effectLst/>
                          <a:latin typeface="+mn-lt"/>
                        </a:rPr>
                        <a:t>)</a:t>
                      </a:r>
                      <a:r>
                        <a:rPr lang="en-GB" sz="850" b="1" i="1" dirty="0">
                          <a:solidFill>
                            <a:schemeClr val="tx1"/>
                          </a:solidFill>
                          <a:effectLst/>
                          <a:latin typeface="+mn-lt"/>
                        </a:rPr>
                        <a:t>.</a:t>
                      </a:r>
                      <a:endParaRPr lang="en-GB" sz="850" b="1" i="1" dirty="0">
                        <a:solidFill>
                          <a:schemeClr val="tx1"/>
                        </a:solidFill>
                        <a:effectLst/>
                        <a:latin typeface="Arial"/>
                      </a:endParaRPr>
                    </a:p>
                    <a:p>
                      <a:pPr marL="171450" indent="-171450" fontAlgn="base">
                        <a:buFont typeface="Arial" panose="020B0604020202020204" pitchFamily="34" charset="0"/>
                        <a:buChar char="•"/>
                      </a:pPr>
                      <a:r>
                        <a:rPr lang="en-GB" sz="850" b="1" dirty="0">
                          <a:solidFill>
                            <a:schemeClr val="tx1"/>
                          </a:solidFill>
                          <a:effectLst/>
                          <a:latin typeface="Arial"/>
                        </a:rPr>
                        <a:t>Ensure cancer operational performance is assessed and monitored consistently and is prioritised by ICBs and Alliances during 2024/25.</a:t>
                      </a:r>
                    </a:p>
                    <a:p>
                      <a:pPr marL="171450" indent="-171450" fontAlgn="base">
                        <a:buFont typeface="Arial" panose="020B0604020202020204" pitchFamily="34" charset="0"/>
                        <a:buChar char="•"/>
                      </a:pPr>
                      <a:r>
                        <a:rPr lang="en-GB" sz="850" b="1" dirty="0">
                          <a:solidFill>
                            <a:schemeClr val="tx1"/>
                          </a:solidFill>
                          <a:effectLst/>
                          <a:latin typeface="Arial"/>
                        </a:rPr>
                        <a:t>Reduce variation in Cancer Wait Times (CWT) performance and ensure performance outliers are reviewed, themes understood and escalated through Alliance governance and ICB/regional routes as required</a:t>
                      </a:r>
                    </a:p>
                    <a:p>
                      <a:pPr marL="171450" lvl="0" indent="-171450">
                        <a:buFont typeface="Arial" panose="020B0604020202020204" pitchFamily="34" charset="0"/>
                        <a:buChar char="•"/>
                      </a:pPr>
                      <a:r>
                        <a:rPr lang="en-GB" sz="850" b="1" i="0" u="none" strike="noStrike" noProof="0" dirty="0">
                          <a:solidFill>
                            <a:schemeClr val="tx1"/>
                          </a:solidFill>
                          <a:effectLst/>
                          <a:latin typeface="Arial"/>
                        </a:rPr>
                        <a:t>Run specific projects addressing;</a:t>
                      </a:r>
                      <a:r>
                        <a:rPr lang="en-GB" sz="850" b="1" i="0" u="none" strike="noStrike" noProof="0" dirty="0">
                          <a:solidFill>
                            <a:schemeClr val="tx1"/>
                          </a:solidFill>
                          <a:effectLst/>
                          <a:highlight>
                            <a:srgbClr val="FFFF00"/>
                          </a:highlight>
                          <a:latin typeface="Arial"/>
                        </a:rPr>
                        <a:t> </a:t>
                      </a:r>
                      <a:r>
                        <a:rPr lang="en-GB" sz="850" b="1" i="0" u="none" strike="noStrike" noProof="0" dirty="0" err="1">
                          <a:solidFill>
                            <a:schemeClr val="tx1"/>
                          </a:solidFill>
                          <a:effectLst/>
                          <a:highlight>
                            <a:srgbClr val="FFFF00"/>
                          </a:highlight>
                          <a:latin typeface="Arial"/>
                        </a:rPr>
                        <a:t>i</a:t>
                      </a:r>
                      <a:r>
                        <a:rPr lang="en-GB" sz="850" b="1" i="0" u="none" strike="noStrike" noProof="0" dirty="0">
                          <a:solidFill>
                            <a:schemeClr val="tx1"/>
                          </a:solidFill>
                          <a:effectLst/>
                          <a:highlight>
                            <a:srgbClr val="FFFF00"/>
                          </a:highlight>
                          <a:latin typeface="Arial"/>
                        </a:rPr>
                        <a:t>) mitigating known seasonal challenges; ii) rolling out the MDT streamlining guidance; iii) safety netting for abnormal radiology and pathology; and iv) treatment waiting times for radiotherapy.</a:t>
                      </a:r>
                      <a:endParaRPr lang="en-GB" sz="850" b="1" dirty="0">
                        <a:solidFill>
                          <a:schemeClr val="tx1"/>
                        </a:solidFill>
                        <a:effectLst/>
                        <a:highlight>
                          <a:srgbClr val="FFFF00"/>
                        </a:highligh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394881819"/>
                  </a:ext>
                </a:extLst>
              </a:tr>
              <a:tr h="309111">
                <a:tc>
                  <a:txBody>
                    <a:bodyPr/>
                    <a:lstStyle/>
                    <a:p>
                      <a:pPr fontAlgn="base"/>
                      <a:r>
                        <a:rPr lang="en-GB" sz="850" b="1">
                          <a:solidFill>
                            <a:srgbClr val="FFFFFF"/>
                          </a:solidFill>
                          <a:effectLst/>
                          <a:latin typeface="Arial"/>
                        </a:rPr>
                        <a:t>Rationale:</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fontAlgn="base"/>
                      <a:r>
                        <a:rPr lang="en-GB" sz="850">
                          <a:solidFill>
                            <a:schemeClr val="tx1"/>
                          </a:solidFill>
                          <a:effectLst/>
                          <a:latin typeface="Arial"/>
                        </a:rPr>
                        <a:t>Ensuring patients receive diagnosis and treatment in a timely way. The CWT standards are an operational requirement for NHS providers and ICBs.  The performance expectations for 2024/25 will be set out in NHS Operational Planning Guidance.</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814723407"/>
                  </a:ext>
                </a:extLst>
              </a:tr>
              <a:tr h="2333037">
                <a:tc>
                  <a:txBody>
                    <a:bodyPr/>
                    <a:lstStyle/>
                    <a:p>
                      <a:pPr fontAlgn="base"/>
                      <a:r>
                        <a:rPr lang="en-GB" sz="850" b="1">
                          <a:solidFill>
                            <a:srgbClr val="FFFFFF"/>
                          </a:solidFill>
                          <a:effectLst/>
                          <a:latin typeface="Arial"/>
                        </a:rPr>
                        <a:t>Cancer </a:t>
                      </a:r>
                    </a:p>
                    <a:p>
                      <a:pPr fontAlgn="base"/>
                      <a:r>
                        <a:rPr lang="en-GB" sz="850" b="1">
                          <a:solidFill>
                            <a:srgbClr val="FFFFFF"/>
                          </a:solidFill>
                          <a:effectLst/>
                          <a:latin typeface="Arial"/>
                        </a:rPr>
                        <a:t>Alliance role: </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lvl="0" indent="-171450" fontAlgn="base">
                        <a:buFont typeface="Arial"/>
                        <a:buChar char="•"/>
                      </a:pPr>
                      <a:r>
                        <a:rPr lang="en-GB" sz="850" dirty="0">
                          <a:solidFill>
                            <a:schemeClr val="tx1"/>
                          </a:solidFill>
                          <a:effectLst/>
                          <a:latin typeface="Arial"/>
                        </a:rPr>
                        <a:t>Working with their respective system(s), Alliances should support the most challenged providers in Tiers 1 and 2 by helping develop and monitor improvement plans, and to direct the proportion of SDF indicatively assigned to operational performance to the most challenged areas for FDS or 62d performance - </a:t>
                      </a:r>
                      <a:r>
                        <a:rPr lang="en-GB" sz="850" b="0" i="1" dirty="0">
                          <a:solidFill>
                            <a:schemeClr val="tx1"/>
                          </a:solidFill>
                          <a:effectLst/>
                          <a:latin typeface="Arial"/>
                        </a:rPr>
                        <a:t>provide detailed quarterly monitoring of funding/impact and have an agreed protocol with Trusts to monitor. </a:t>
                      </a:r>
                      <a:endParaRPr lang="en-GB" sz="850" b="0" dirty="0">
                        <a:solidFill>
                          <a:schemeClr val="tx1"/>
                        </a:solidFill>
                        <a:effectLst/>
                        <a:latin typeface="Arial"/>
                      </a:endParaRPr>
                    </a:p>
                    <a:p>
                      <a:pPr marL="171450" lvl="0" indent="-171450" fontAlgn="base">
                        <a:buFont typeface="Arial"/>
                        <a:buChar char="•"/>
                      </a:pPr>
                      <a:r>
                        <a:rPr lang="en-GB" sz="850" dirty="0">
                          <a:solidFill>
                            <a:schemeClr val="tx1"/>
                          </a:solidFill>
                          <a:effectLst/>
                          <a:latin typeface="Arial"/>
                        </a:rPr>
                        <a:t>Work with systems, providers and relevant networks (e.g. imaging and pathology networks) to develop and implement plans to improve CWT performance and reduce variation. This year we are asking Alliances to particularly focus on the following activities; </a:t>
                      </a:r>
                      <a:r>
                        <a:rPr lang="en-GB" sz="850" b="0" i="0" dirty="0">
                          <a:solidFill>
                            <a:schemeClr val="tx1"/>
                          </a:solidFill>
                          <a:effectLst/>
                          <a:latin typeface="Arial"/>
                        </a:rPr>
                        <a:t>1) working with providers on plans to manage capacity, factoring in usual seasonal changes e.g. Skin services, bank holidays, and agree actions in Q1;  2) rolling out the MDT streamlining guidance, supported by an audit of current implementation in Q1; 3) ensuring trusts have safety netting in place for abnormal radiology and pathology (i.e. </a:t>
                      </a:r>
                      <a:r>
                        <a:rPr lang="en-GB" sz="850" b="0" i="0" kern="1200" dirty="0">
                          <a:solidFill>
                            <a:schemeClr val="tx1"/>
                          </a:solidFill>
                          <a:effectLst/>
                          <a:latin typeface="Arial"/>
                          <a:ea typeface="+mn-ea"/>
                          <a:cs typeface="+mn-cs"/>
                        </a:rPr>
                        <a:t>ensuring that where an abnormal result is found, that there is a mechanism such as a flag to follow these up)</a:t>
                      </a:r>
                      <a:r>
                        <a:rPr lang="en-GB" sz="850" b="0" i="0" dirty="0">
                          <a:solidFill>
                            <a:schemeClr val="tx1"/>
                          </a:solidFill>
                          <a:effectLst/>
                          <a:latin typeface="Arial"/>
                        </a:rPr>
                        <a:t>, supported by an audit in Q1, with implementation by the end of the year; and 4) working with Radiotherapy Operational Delivery Networks on agreeing 24/25 network priorities, with particular focus on reducing treatment waiting times (Q1).</a:t>
                      </a:r>
                    </a:p>
                    <a:p>
                      <a:pPr marL="171450" lvl="0" indent="-171450" fontAlgn="base">
                        <a:buFont typeface="Arial"/>
                        <a:buChar char="•"/>
                      </a:pPr>
                      <a:r>
                        <a:rPr lang="en-GB" sz="850" dirty="0">
                          <a:solidFill>
                            <a:schemeClr val="tx1"/>
                          </a:solidFill>
                          <a:effectLst/>
                          <a:latin typeface="Arial"/>
                        </a:rPr>
                        <a:t>Lead on agreeing local protocols for management of Cancer Waiting Times standards, by; </a:t>
                      </a:r>
                      <a:r>
                        <a:rPr lang="en-GB" sz="850" b="0" i="0" dirty="0">
                          <a:solidFill>
                            <a:schemeClr val="tx1"/>
                          </a:solidFill>
                          <a:effectLst/>
                          <a:latin typeface="Arial"/>
                        </a:rPr>
                        <a:t>1) ensuring access policies are in line with national Cancer Waiting Times guidance, and that there is an agreed local IPT reallocation policy across the Alliance - complete Access Policy review by Q2 and review annually in line with CWT guidance updates. 2) where there are concerns regarding referral appropriateness or completeness, facilitate conversations between primary and secondary care and lead on developing guidance or education for referrers where needed. </a:t>
                      </a:r>
                    </a:p>
                    <a:p>
                      <a:pPr marL="171450" lvl="0" indent="-171450" fontAlgn="base">
                        <a:buFont typeface="Arial"/>
                        <a:buChar char="•"/>
                      </a:pPr>
                      <a:r>
                        <a:rPr lang="en-GB" sz="850" dirty="0">
                          <a:solidFill>
                            <a:schemeClr val="tx1"/>
                          </a:solidFill>
                          <a:effectLst/>
                          <a:latin typeface="Arial"/>
                        </a:rPr>
                        <a:t>Provide expertise to directly support systems/trusts in understanding the issues affecting performance and be able to offer hands-on management support. </a:t>
                      </a:r>
                      <a:r>
                        <a:rPr lang="en-GB" sz="850" b="0" i="0" dirty="0">
                          <a:solidFill>
                            <a:schemeClr val="tx1"/>
                          </a:solidFill>
                          <a:effectLst/>
                          <a:latin typeface="Arial"/>
                        </a:rPr>
                        <a:t>This support should be prioritised for those trusts with the most significant challenges, including those in the Tiering process, and the delivery approach should include meeting regularly with providers on a 1:1 basis.</a:t>
                      </a:r>
                    </a:p>
                    <a:p>
                      <a:pPr marL="171450" lvl="0" indent="-171450" fontAlgn="base">
                        <a:buFont typeface="Arial"/>
                        <a:buChar char="•"/>
                      </a:pPr>
                      <a:r>
                        <a:rPr lang="en-GB" sz="850" dirty="0">
                          <a:solidFill>
                            <a:schemeClr val="tx1"/>
                          </a:solidFill>
                          <a:effectLst/>
                          <a:latin typeface="Arial"/>
                        </a:rPr>
                        <a:t>Operational performance should form a key part of the Cancer Alliance governance structure, ensuring that improvement against the standards is regularly monitored and discussed at relevant meetings, including the Alliance board and tumour specific working groups. </a:t>
                      </a:r>
                      <a:r>
                        <a:rPr lang="en-GB" sz="850" b="0" dirty="0">
                          <a:solidFill>
                            <a:schemeClr val="tx1"/>
                          </a:solidFill>
                          <a:effectLst/>
                          <a:latin typeface="Arial"/>
                        </a:rPr>
                        <a:t>This should include facilitating clinical discussions to improve performance, taking into consideration volumes alongside groups of patients where long waits will likely impact outcomes.      </a:t>
                      </a:r>
                      <a:r>
                        <a:rPr lang="en-GB" sz="850" dirty="0">
                          <a:solidFill>
                            <a:schemeClr val="tx1"/>
                          </a:solidFill>
                          <a:effectLst/>
                          <a:latin typeface="Arial"/>
                        </a:rPr>
                        <a:t>                          </a:t>
                      </a:r>
                    </a:p>
                    <a:p>
                      <a:pPr marL="171450" lvl="0" indent="-171450" fontAlgn="base">
                        <a:buFont typeface="Arial"/>
                        <a:buChar char="•"/>
                      </a:pPr>
                      <a:r>
                        <a:rPr lang="en-GB" sz="850" dirty="0">
                          <a:solidFill>
                            <a:schemeClr val="tx1"/>
                          </a:solidFill>
                          <a:effectLst/>
                          <a:latin typeface="Arial"/>
                        </a:rPr>
                        <a:t>Continue to have a nominated performance lead as part of their team to act as the lead and key contact point within the Alliance to discuss operational performance, as well as to represent the Alliance at the national performance leads forum.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6147843"/>
                  </a:ext>
                </a:extLst>
              </a:tr>
              <a:tr h="357481">
                <a:tc>
                  <a:txBody>
                    <a:bodyPr/>
                    <a:lstStyle/>
                    <a:p>
                      <a:pPr fontAlgn="base"/>
                      <a:r>
                        <a:rPr lang="en-GB" sz="850" b="1">
                          <a:solidFill>
                            <a:srgbClr val="FFFFFF"/>
                          </a:solidFill>
                          <a:effectLst/>
                          <a:latin typeface="Arial"/>
                        </a:rPr>
                        <a:t>Direction of travel: </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fontAlgn="base"/>
                      <a:r>
                        <a:rPr lang="en-GB" sz="850">
                          <a:effectLst/>
                          <a:latin typeface="Arial"/>
                        </a:rPr>
                        <a:t>The primary route for performance assurance is through the Regional Performance and Improvement Teams, with Cancer Alliances providing expertise, advice and practical support to improve performance.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31448837"/>
                  </a:ext>
                </a:extLst>
              </a:tr>
              <a:tr h="309111">
                <a:tc>
                  <a:txBody>
                    <a:bodyPr/>
                    <a:lstStyle/>
                    <a:p>
                      <a:pPr fontAlgn="base"/>
                      <a:r>
                        <a:rPr lang="en-GB" sz="850" b="1" kern="1200">
                          <a:solidFill>
                            <a:srgbClr val="FFFFFF"/>
                          </a:solidFill>
                          <a:effectLst/>
                          <a:latin typeface="Arial"/>
                          <a:ea typeface="+mn-ea"/>
                          <a:cs typeface="+mn-cs"/>
                        </a:rPr>
                        <a:t>Health Inequalities: </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fontAlgn="base"/>
                      <a:r>
                        <a:rPr lang="en-GB" sz="850">
                          <a:effectLst/>
                          <a:latin typeface="Arial"/>
                        </a:rPr>
                        <a:t>Health inequalities should be considered as part of Alliance’s overall approach to performance standards, including developing policies and processes which align with guidance.</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80131939"/>
                  </a:ext>
                </a:extLst>
              </a:tr>
              <a:tr h="420734">
                <a:tc>
                  <a:txBody>
                    <a:bodyPr/>
                    <a:lstStyle/>
                    <a:p>
                      <a:pPr fontAlgn="base"/>
                      <a:r>
                        <a:rPr lang="en-GB" sz="850" b="1">
                          <a:solidFill>
                            <a:srgbClr val="FFFFFF"/>
                          </a:solidFill>
                          <a:effectLst/>
                          <a:latin typeface="Arial"/>
                        </a:rPr>
                        <a:t>Success </a:t>
                      </a:r>
                      <a:endParaRPr lang="en-GB" sz="850">
                        <a:effectLst/>
                        <a:latin typeface="Arial"/>
                      </a:endParaRPr>
                    </a:p>
                    <a:p>
                      <a:pPr lvl="0">
                        <a:buNone/>
                      </a:pPr>
                      <a:r>
                        <a:rPr lang="en-GB" sz="850" b="1">
                          <a:solidFill>
                            <a:srgbClr val="FFFFFF"/>
                          </a:solidFill>
                          <a:effectLst/>
                          <a:latin typeface="Arial"/>
                        </a:rPr>
                        <a:t>measures:</a:t>
                      </a:r>
                      <a:endParaRPr lang="en-GB" sz="85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lvl="0" indent="-171450" fontAlgn="base">
                        <a:buFont typeface="Arial"/>
                        <a:buChar char="•"/>
                      </a:pPr>
                      <a:r>
                        <a:rPr lang="en-GB" sz="850">
                          <a:effectLst/>
                          <a:latin typeface="Arial"/>
                        </a:rPr>
                        <a:t>62 day combined referral to first treatment standard (against system plans)</a:t>
                      </a:r>
                    </a:p>
                    <a:p>
                      <a:pPr marL="171450" lvl="0" indent="-171450" fontAlgn="base">
                        <a:buFont typeface="Arial"/>
                        <a:buChar char="•"/>
                      </a:pPr>
                      <a:r>
                        <a:rPr lang="en-GB" sz="850">
                          <a:effectLst/>
                          <a:latin typeface="Arial"/>
                        </a:rPr>
                        <a:t>28 day Faster Diagnosis Standard Performance (against system plans)</a:t>
                      </a:r>
                    </a:p>
                    <a:p>
                      <a:pPr marL="171450" lvl="0" indent="-171450">
                        <a:buFont typeface="Arial"/>
                        <a:buChar char="•"/>
                      </a:pPr>
                      <a:r>
                        <a:rPr lang="en-GB" sz="850" b="0" i="1" u="none" strike="noStrike" noProof="0">
                          <a:solidFill>
                            <a:schemeClr val="tx1"/>
                          </a:solidFill>
                          <a:effectLst/>
                          <a:latin typeface="Arial"/>
                        </a:rPr>
                        <a:t>Narrative updates should be provided quarterly, in line with use of funds, with details of progress being made on interventions to improve performance</a:t>
                      </a:r>
                      <a:endParaRPr lang="en-GB" sz="850" i="1">
                        <a:solidFill>
                          <a:schemeClr val="tx1"/>
                        </a:solidFill>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865310972"/>
                  </a:ext>
                </a:extLst>
              </a:tr>
              <a:tr h="532357">
                <a:tc>
                  <a:txBody>
                    <a:bodyPr/>
                    <a:lstStyle/>
                    <a:p>
                      <a:pPr fontAlgn="base"/>
                      <a:r>
                        <a:rPr lang="en-GB" sz="850" b="1">
                          <a:solidFill>
                            <a:srgbClr val="FFFFFF"/>
                          </a:solidFill>
                          <a:effectLst/>
                          <a:latin typeface="Arial"/>
                        </a:rPr>
                        <a:t>Use of funds: </a:t>
                      </a:r>
                    </a:p>
                    <a:p>
                      <a:pPr fontAlgn="base"/>
                      <a:r>
                        <a:rPr lang="en-GB" sz="850" b="1" i="1">
                          <a:solidFill>
                            <a:srgbClr val="FFFFFF"/>
                          </a:solidFill>
                          <a:effectLst/>
                          <a:latin typeface="Arial"/>
                        </a:rPr>
                        <a:t>Place-based</a:t>
                      </a:r>
                      <a:endParaRPr lang="en-GB" sz="850" i="1">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gridSpan="2">
                  <a:txBody>
                    <a:bodyPr/>
                    <a:lstStyle/>
                    <a:p>
                      <a:pPr marL="171450" lvl="0" indent="-171450" fontAlgn="base">
                        <a:buFont typeface="Arial"/>
                        <a:buChar char="•"/>
                      </a:pPr>
                      <a:r>
                        <a:rPr lang="en-GB" sz="850">
                          <a:effectLst/>
                          <a:latin typeface="Arial"/>
                        </a:rPr>
                        <a:t>Trust or Alliance based transformation staff (e.g., Service Improvement Facilitator, Turnaround Directors), to improve CWT performance where not covered by other routes</a:t>
                      </a:r>
                    </a:p>
                    <a:p>
                      <a:pPr marL="171450" lvl="0" indent="-171450" fontAlgn="base">
                        <a:buFont typeface="Arial"/>
                        <a:buChar char="•"/>
                      </a:pPr>
                      <a:r>
                        <a:rPr lang="en-GB" sz="850">
                          <a:effectLst/>
                          <a:latin typeface="Arial"/>
                        </a:rPr>
                        <a:t>Temporary increases in capacity, both clinical and admin, where not funded via alternative routes (e.g., Waiting List Initiatives, Independent Sector) </a:t>
                      </a:r>
                    </a:p>
                    <a:p>
                      <a:pPr marL="171450" lvl="0" indent="-171450" fontAlgn="base">
                        <a:buFont typeface="Arial"/>
                        <a:buChar char="•"/>
                      </a:pPr>
                      <a:r>
                        <a:rPr lang="en-GB" sz="850">
                          <a:effectLst/>
                          <a:latin typeface="Arial"/>
                        </a:rPr>
                        <a:t>Improvements to infrastructure to improve tracking of cancer pathways (e.g., developments to Cancer Management or Diagnostic Systems)</a:t>
                      </a:r>
                    </a:p>
                    <a:p>
                      <a:pPr marL="171450" lvl="0" indent="-171450" fontAlgn="base">
                        <a:buFont typeface="Arial"/>
                        <a:buChar char="•"/>
                      </a:pPr>
                      <a:r>
                        <a:rPr lang="en-GB" sz="850">
                          <a:effectLst/>
                          <a:latin typeface="Arial"/>
                        </a:rPr>
                        <a:t>Training programmes/events to support delivery of improvements to performance</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547445559"/>
                  </a:ext>
                </a:extLst>
              </a:tr>
              <a:tr h="188900">
                <a:tc gridSpan="2">
                  <a:txBody>
                    <a:bodyPr/>
                    <a:lstStyle/>
                    <a:p>
                      <a:pPr fontAlgn="base"/>
                      <a:r>
                        <a:rPr lang="en-GB" sz="800" b="1">
                          <a:solidFill>
                            <a:srgbClr val="FFFFFF"/>
                          </a:solidFill>
                          <a:effectLst/>
                          <a:latin typeface="Arial"/>
                        </a:rPr>
                        <a:t>Relevant guidance</a:t>
                      </a:r>
                      <a:endParaRPr lang="en-GB" sz="80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a:txBody>
                    <a:bodyPr/>
                    <a:lstStyle/>
                    <a:p>
                      <a:pPr fontAlgn="base"/>
                      <a:r>
                        <a:rPr lang="en-GB" sz="800" b="1">
                          <a:solidFill>
                            <a:srgbClr val="FFFFFF"/>
                          </a:solidFill>
                          <a:effectLst/>
                          <a:latin typeface="Arial"/>
                        </a:rPr>
                        <a:t>Ongoing monitoring and support</a:t>
                      </a:r>
                      <a:endParaRPr lang="en-GB" sz="80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1485558857"/>
                  </a:ext>
                </a:extLst>
              </a:tr>
              <a:tr h="420734">
                <a:tc gridSpan="2">
                  <a:txBody>
                    <a:bodyPr/>
                    <a:lstStyle/>
                    <a:p>
                      <a:pPr marL="171450" lvl="0" indent="-171450" fontAlgn="base">
                        <a:buFont typeface="Arial"/>
                        <a:buChar char="•"/>
                      </a:pPr>
                      <a:r>
                        <a:rPr lang="en-GB" sz="800">
                          <a:hlinkClick r:id="rId3"/>
                        </a:rPr>
                        <a:t>National Cancer Waiting Times Monitoring Dataset Guidance</a:t>
                      </a:r>
                      <a:r>
                        <a:rPr lang="en-GB" sz="800">
                          <a:effectLst/>
                          <a:latin typeface="Arial"/>
                          <a:hlinkClick r:id="rId3"/>
                        </a:rPr>
                        <a:t> v12</a:t>
                      </a:r>
                      <a:endParaRPr lang="en-GB" sz="800">
                        <a:effectLst/>
                        <a:latin typeface="Arial"/>
                      </a:endParaRPr>
                    </a:p>
                    <a:p>
                      <a:pPr marL="171450" lvl="0" indent="-171450" fontAlgn="base">
                        <a:buFont typeface="Arial"/>
                        <a:buChar char="•"/>
                      </a:pPr>
                      <a:r>
                        <a:rPr lang="en-GB" sz="800">
                          <a:effectLst/>
                          <a:latin typeface="Arial"/>
                          <a:hlinkClick r:id="rId4"/>
                        </a:rPr>
                        <a:t>Elective Improvement Support team (IST) training resources</a:t>
                      </a:r>
                      <a:endParaRPr lang="en-GB" sz="800">
                        <a:effectLst/>
                        <a:latin typeface="Arial"/>
                      </a:endParaRP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tc hMerge="1">
                  <a:txBody>
                    <a:bodyPr/>
                    <a:lstStyle/>
                    <a:p>
                      <a:endParaRPr lang="en-GB"/>
                    </a:p>
                  </a:txBody>
                  <a:tcPr/>
                </a:tc>
                <a:tc>
                  <a:txBody>
                    <a:bodyPr/>
                    <a:lstStyle/>
                    <a:p>
                      <a:pPr marL="171450" lvl="0" indent="-171450" fontAlgn="base">
                        <a:buFont typeface="Arial"/>
                        <a:buChar char="•"/>
                      </a:pPr>
                      <a:r>
                        <a:rPr lang="en-GB" sz="800" dirty="0">
                          <a:effectLst/>
                          <a:latin typeface="Arial"/>
                        </a:rPr>
                        <a:t>Monthly Alliance Performance Leads meeting</a:t>
                      </a:r>
                    </a:p>
                    <a:p>
                      <a:pPr marL="171450" lvl="0" indent="-171450" fontAlgn="base">
                        <a:buFont typeface="Arial"/>
                        <a:buChar char="•"/>
                      </a:pPr>
                      <a:r>
                        <a:rPr lang="en-GB" sz="800" dirty="0">
                          <a:effectLst/>
                          <a:latin typeface="Arial"/>
                        </a:rPr>
                        <a:t>Monthly Regional Cancer Performance Meetings</a:t>
                      </a:r>
                    </a:p>
                    <a:p>
                      <a:pPr marL="171450" lvl="0" indent="-171450" fontAlgn="base">
                        <a:buFont typeface="Arial"/>
                        <a:buChar char="•"/>
                      </a:pPr>
                      <a:r>
                        <a:rPr lang="en-GB" sz="800" dirty="0">
                          <a:effectLst/>
                          <a:latin typeface="Arial"/>
                        </a:rPr>
                        <a:t>Tier 1 oversight meetings (set by Regions)</a:t>
                      </a:r>
                    </a:p>
                  </a:txBody>
                  <a:tcPr>
                    <a:lnL w="14888" cap="flat" cmpd="sng" algn="ctr">
                      <a:solidFill>
                        <a:srgbClr val="000000"/>
                      </a:solidFill>
                      <a:prstDash val="solid"/>
                      <a:round/>
                      <a:headEnd type="none" w="med" len="med"/>
                      <a:tailEnd type="none" w="med" len="med"/>
                    </a:lnL>
                    <a:lnR w="14888" cap="flat" cmpd="sng" algn="ctr">
                      <a:solidFill>
                        <a:srgbClr val="000000"/>
                      </a:solidFill>
                      <a:prstDash val="solid"/>
                      <a:round/>
                      <a:headEnd type="none" w="med" len="med"/>
                      <a:tailEnd type="none" w="med" len="med"/>
                    </a:lnR>
                    <a:lnT w="14888" cap="flat" cmpd="sng" algn="ctr">
                      <a:solidFill>
                        <a:srgbClr val="000000"/>
                      </a:solidFill>
                      <a:prstDash val="solid"/>
                      <a:round/>
                      <a:headEnd type="none" w="med" len="med"/>
                      <a:tailEnd type="none" w="med" len="med"/>
                    </a:lnT>
                    <a:lnB w="14888" cap="flat" cmpd="sng" algn="ctr">
                      <a:solidFill>
                        <a:srgbClr val="000000"/>
                      </a:solidFill>
                      <a:prstDash val="solid"/>
                      <a:round/>
                      <a:headEnd type="none" w="med" len="med"/>
                      <a:tailEnd type="none" w="med" len="med"/>
                    </a:lnB>
                    <a:solidFill>
                      <a:srgbClr val="F0F4F4"/>
                    </a:solidFill>
                  </a:tcPr>
                </a:tc>
                <a:extLst>
                  <a:ext uri="{0D108BD9-81ED-4DB2-BD59-A6C34878D82A}">
                    <a16:rowId xmlns:a16="http://schemas.microsoft.com/office/drawing/2014/main" val="1409961933"/>
                  </a:ext>
                </a:extLst>
              </a:tr>
            </a:tbl>
          </a:graphicData>
        </a:graphic>
      </p:graphicFrame>
    </p:spTree>
    <p:extLst>
      <p:ext uri="{BB962C8B-B14F-4D97-AF65-F5344CB8AC3E}">
        <p14:creationId xmlns:p14="http://schemas.microsoft.com/office/powerpoint/2010/main" val="260152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A786-285C-4338-4E47-2582FB856BBB}"/>
            </a:ext>
          </a:extLst>
        </p:cNvPr>
        <p:cNvGrpSpPr/>
        <p:nvPr/>
      </p:nvGrpSpPr>
      <p:grpSpPr>
        <a:xfrm>
          <a:off x="0" y="0"/>
          <a:ext cx="0" cy="0"/>
          <a:chOff x="0" y="0"/>
          <a:chExt cx="0" cy="0"/>
        </a:xfrm>
      </p:grpSpPr>
      <p:pic>
        <p:nvPicPr>
          <p:cNvPr id="2" name="Picture 6" descr="A picture containing knife&#10;&#10;Description automatically generated">
            <a:extLst>
              <a:ext uri="{FF2B5EF4-FFF2-40B4-BE49-F238E27FC236}">
                <a16:creationId xmlns:a16="http://schemas.microsoft.com/office/drawing/2014/main" id="{CA0666FF-FDD3-1B7E-B90F-AF7F93DB5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BC0AE5E-8F43-01D4-B158-CE60CCABBA1C}"/>
              </a:ext>
            </a:extLst>
          </p:cNvPr>
          <p:cNvSpPr txBox="1">
            <a:spLocks/>
          </p:cNvSpPr>
          <p:nvPr/>
        </p:nvSpPr>
        <p:spPr>
          <a:xfrm>
            <a:off x="484271" y="108030"/>
            <a:ext cx="8185432" cy="68246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005EB8"/>
              </a:solidFill>
              <a:effectLst/>
              <a:uLnTx/>
              <a:uFillTx/>
              <a:latin typeface="Calibri" panose="020F0502020204030204"/>
              <a:ea typeface="+mj-ea"/>
              <a:cs typeface="Arial" panose="020B0604020202020204" pitchFamily="34" charset="0"/>
            </a:endParaRPr>
          </a:p>
        </p:txBody>
      </p:sp>
      <p:sp>
        <p:nvSpPr>
          <p:cNvPr id="3" name="Title 1">
            <a:extLst>
              <a:ext uri="{FF2B5EF4-FFF2-40B4-BE49-F238E27FC236}">
                <a16:creationId xmlns:a16="http://schemas.microsoft.com/office/drawing/2014/main" id="{CDD565E8-59A7-8E3C-262E-D0CE56CBF566}"/>
              </a:ext>
            </a:extLst>
          </p:cNvPr>
          <p:cNvSpPr txBox="1">
            <a:spLocks/>
          </p:cNvSpPr>
          <p:nvPr/>
        </p:nvSpPr>
        <p:spPr>
          <a:xfrm>
            <a:off x="232775" y="438134"/>
            <a:ext cx="9682079" cy="6824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SWAG CA Lung 62-day performance</a:t>
            </a:r>
          </a:p>
        </p:txBody>
      </p:sp>
      <p:graphicFrame>
        <p:nvGraphicFramePr>
          <p:cNvPr id="4" name="Chart 3">
            <a:extLst>
              <a:ext uri="{FF2B5EF4-FFF2-40B4-BE49-F238E27FC236}">
                <a16:creationId xmlns:a16="http://schemas.microsoft.com/office/drawing/2014/main" id="{C228097B-1B0E-44EB-828C-A4C884D42D9F}"/>
              </a:ext>
            </a:extLst>
          </p:cNvPr>
          <p:cNvGraphicFramePr>
            <a:graphicFrameLocks/>
          </p:cNvGraphicFramePr>
          <p:nvPr>
            <p:extLst>
              <p:ext uri="{D42A27DB-BD31-4B8C-83A1-F6EECF244321}">
                <p14:modId xmlns:p14="http://schemas.microsoft.com/office/powerpoint/2010/main" val="2600784248"/>
              </p:ext>
            </p:extLst>
          </p:nvPr>
        </p:nvGraphicFramePr>
        <p:xfrm>
          <a:off x="418425" y="1450702"/>
          <a:ext cx="5344811" cy="3079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69FBE7B6-2841-4426-89BC-74E566E83989}"/>
              </a:ext>
            </a:extLst>
          </p:cNvPr>
          <p:cNvGraphicFramePr>
            <a:graphicFrameLocks/>
          </p:cNvGraphicFramePr>
          <p:nvPr>
            <p:extLst>
              <p:ext uri="{D42A27DB-BD31-4B8C-83A1-F6EECF244321}">
                <p14:modId xmlns:p14="http://schemas.microsoft.com/office/powerpoint/2010/main" val="456961646"/>
              </p:ext>
            </p:extLst>
          </p:nvPr>
        </p:nvGraphicFramePr>
        <p:xfrm>
          <a:off x="5989739" y="1525414"/>
          <a:ext cx="5097903" cy="3147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272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A786-285C-4338-4E47-2582FB856BBB}"/>
            </a:ext>
          </a:extLst>
        </p:cNvPr>
        <p:cNvGrpSpPr/>
        <p:nvPr/>
      </p:nvGrpSpPr>
      <p:grpSpPr>
        <a:xfrm>
          <a:off x="0" y="0"/>
          <a:ext cx="0" cy="0"/>
          <a:chOff x="0" y="0"/>
          <a:chExt cx="0" cy="0"/>
        </a:xfrm>
      </p:grpSpPr>
      <p:pic>
        <p:nvPicPr>
          <p:cNvPr id="2" name="Picture 6" descr="A picture containing knife&#10;&#10;Description automatically generated">
            <a:extLst>
              <a:ext uri="{FF2B5EF4-FFF2-40B4-BE49-F238E27FC236}">
                <a16:creationId xmlns:a16="http://schemas.microsoft.com/office/drawing/2014/main" id="{CA0666FF-FDD3-1B7E-B90F-AF7F93DB5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BC0AE5E-8F43-01D4-B158-CE60CCABBA1C}"/>
              </a:ext>
            </a:extLst>
          </p:cNvPr>
          <p:cNvSpPr txBox="1">
            <a:spLocks/>
          </p:cNvSpPr>
          <p:nvPr/>
        </p:nvSpPr>
        <p:spPr>
          <a:xfrm>
            <a:off x="484271" y="108030"/>
            <a:ext cx="8185432" cy="68246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005EB8"/>
              </a:solidFill>
              <a:effectLst/>
              <a:uLnTx/>
              <a:uFillTx/>
              <a:latin typeface="Calibri" panose="020F0502020204030204"/>
              <a:ea typeface="+mj-ea"/>
              <a:cs typeface="Arial" panose="020B0604020202020204" pitchFamily="34" charset="0"/>
            </a:endParaRPr>
          </a:p>
        </p:txBody>
      </p:sp>
      <p:sp>
        <p:nvSpPr>
          <p:cNvPr id="3" name="Title 1">
            <a:extLst>
              <a:ext uri="{FF2B5EF4-FFF2-40B4-BE49-F238E27FC236}">
                <a16:creationId xmlns:a16="http://schemas.microsoft.com/office/drawing/2014/main" id="{CDD565E8-59A7-8E3C-262E-D0CE56CBF566}"/>
              </a:ext>
            </a:extLst>
          </p:cNvPr>
          <p:cNvSpPr txBox="1">
            <a:spLocks/>
          </p:cNvSpPr>
          <p:nvPr/>
        </p:nvSpPr>
        <p:spPr>
          <a:xfrm>
            <a:off x="232775" y="438134"/>
            <a:ext cx="9682079" cy="6824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SWAG CA Multi Cancer Blood Test Programme (MCBTP) – Clinical Comms Q&amp;A sessions</a:t>
            </a:r>
          </a:p>
        </p:txBody>
      </p:sp>
    </p:spTree>
    <p:extLst>
      <p:ext uri="{BB962C8B-B14F-4D97-AF65-F5344CB8AC3E}">
        <p14:creationId xmlns:p14="http://schemas.microsoft.com/office/powerpoint/2010/main" val="266866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Graphic 1" descr="Man with solid fill">
            <a:extLst>
              <a:ext uri="{FF2B5EF4-FFF2-40B4-BE49-F238E27FC236}">
                <a16:creationId xmlns:a16="http://schemas.microsoft.com/office/drawing/2014/main" id="{B63B2386-6CF9-858C-E582-103ADC90DD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9422" y="1661950"/>
            <a:ext cx="1197899" cy="1197899"/>
          </a:xfrm>
          <a:prstGeom prst="rect">
            <a:avLst/>
          </a:prstGeom>
        </p:spPr>
      </p:pic>
      <p:sp>
        <p:nvSpPr>
          <p:cNvPr id="214" name="Google Shape;214;g24cb2535577_0_706"/>
          <p:cNvSpPr txBox="1">
            <a:spLocks noGrp="1"/>
          </p:cNvSpPr>
          <p:nvPr>
            <p:ph type="title"/>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b="1"/>
              <a:t>The Galleri</a:t>
            </a:r>
            <a:r>
              <a:rPr lang="en-GB" baseline="30000"/>
              <a:t>®</a:t>
            </a:r>
            <a:r>
              <a:rPr lang="en-GB" b="1"/>
              <a:t> multi-cancer early </a:t>
            </a:r>
            <a:r>
              <a:rPr lang="en-GB"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detection</a:t>
            </a:r>
            <a:r>
              <a:rPr lang="en-GB" b="1"/>
              <a:t> test</a:t>
            </a:r>
            <a:endParaRPr lang="en-GB" b="1" i="1"/>
          </a:p>
        </p:txBody>
      </p:sp>
      <p:sp>
        <p:nvSpPr>
          <p:cNvPr id="213" name="Google Shape;213;g24cb2535577_0_706"/>
          <p:cNvSpPr txBox="1">
            <a:spLocks noGrp="1"/>
          </p:cNvSpPr>
          <p:nvPr>
            <p:ph idx="1"/>
          </p:nvPr>
        </p:nvSpPr>
        <p:spPr>
          <a:xfrm>
            <a:off x="335383" y="6323504"/>
            <a:ext cx="11088000" cy="320807"/>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900">
                <a:solidFill>
                  <a:schemeClr val="accent2"/>
                </a:solidFill>
              </a:rPr>
              <a:t>Adapted from Liu MC, et al. </a:t>
            </a:r>
            <a:r>
              <a:rPr lang="en-US" sz="900" i="1">
                <a:solidFill>
                  <a:schemeClr val="accent2"/>
                </a:solidFill>
              </a:rPr>
              <a:t>Ann Oncol</a:t>
            </a:r>
            <a:r>
              <a:rPr lang="en-US" sz="900">
                <a:solidFill>
                  <a:schemeClr val="accent2"/>
                </a:solidFill>
              </a:rPr>
              <a:t>. 2020;31(6):745-759. DOI:10.1016/j.annonc.2020.02.011.</a:t>
            </a:r>
            <a:endParaRPr sz="900">
              <a:solidFill>
                <a:schemeClr val="accent2"/>
              </a:solidFill>
            </a:endParaRPr>
          </a:p>
        </p:txBody>
      </p:sp>
      <p:sp>
        <p:nvSpPr>
          <p:cNvPr id="215" name="Google Shape;215;g24cb2535577_0_706"/>
          <p:cNvSpPr/>
          <p:nvPr/>
        </p:nvSpPr>
        <p:spPr>
          <a:xfrm>
            <a:off x="6124249" y="2914860"/>
            <a:ext cx="1911900" cy="6876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Cancer Signal Detected</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217" name="Google Shape;217;g24cb2535577_0_706"/>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2201040" y="1848611"/>
            <a:ext cx="1785602" cy="511292"/>
          </a:xfrm>
          <a:prstGeom prst="rect">
            <a:avLst/>
          </a:prstGeom>
          <a:noFill/>
          <a:ln>
            <a:noFill/>
          </a:ln>
        </p:spPr>
      </p:pic>
      <p:sp>
        <p:nvSpPr>
          <p:cNvPr id="218" name="Google Shape;218;g24cb2535577_0_706"/>
          <p:cNvSpPr txBox="1"/>
          <p:nvPr/>
        </p:nvSpPr>
        <p:spPr>
          <a:xfrm>
            <a:off x="154018" y="4526452"/>
            <a:ext cx="2083200" cy="1308010"/>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Blood plasma isolated </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(contains cell-free DNA fragments)</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20" name="Google Shape;220;g24cb2535577_0_706"/>
          <p:cNvSpPr txBox="1"/>
          <p:nvPr/>
        </p:nvSpPr>
        <p:spPr>
          <a:xfrm>
            <a:off x="2026676" y="4546201"/>
            <a:ext cx="2334479" cy="1308010"/>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Targeted methylation</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analysis of cell-free DNA</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(sequencing, mapping, alignment)</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222" name="Google Shape;222;g24cb2535577_0_706"/>
          <p:cNvPicPr preferRelativeResize="0"/>
          <p:nvPr/>
        </p:nvPicPr>
        <p:blipFill>
          <a:blip r:embed="rId6">
            <a:alphaModFix/>
          </a:blip>
          <a:stretch>
            <a:fillRect/>
          </a:stretch>
        </p:blipFill>
        <p:spPr>
          <a:xfrm>
            <a:off x="902260" y="2349822"/>
            <a:ext cx="501466" cy="1982633"/>
          </a:xfrm>
          <a:prstGeom prst="rect">
            <a:avLst/>
          </a:prstGeom>
          <a:noFill/>
          <a:ln>
            <a:noFill/>
          </a:ln>
        </p:spPr>
      </p:pic>
      <p:sp>
        <p:nvSpPr>
          <p:cNvPr id="223" name="Google Shape;223;g24cb2535577_0_706"/>
          <p:cNvSpPr txBox="1"/>
          <p:nvPr/>
        </p:nvSpPr>
        <p:spPr>
          <a:xfrm>
            <a:off x="4349299" y="4540474"/>
            <a:ext cx="1629300" cy="1042553"/>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Machine learning classifier</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24" name="Google Shape;224;g24cb2535577_0_706"/>
          <p:cNvSpPr/>
          <p:nvPr/>
        </p:nvSpPr>
        <p:spPr>
          <a:xfrm>
            <a:off x="6024188" y="5153497"/>
            <a:ext cx="1911900" cy="6876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a:ln>
                  <a:noFill/>
                </a:ln>
                <a:solidFill>
                  <a:srgbClr val="231F20"/>
                </a:solidFill>
                <a:effectLst/>
                <a:uLnTx/>
                <a:uFillTx/>
                <a:latin typeface="Arial" panose="020B0604020202020204"/>
                <a:ea typeface="+mn-ea"/>
                <a:cs typeface="+mn-cs"/>
              </a:rPr>
              <a:t>No</a:t>
            </a: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 Cancer Signal Detected</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225" name="Google Shape;225;g24cb2535577_0_706"/>
          <p:cNvCxnSpPr>
            <a:cxnSpLocks/>
            <a:stCxn id="226" idx="3"/>
          </p:cNvCxnSpPr>
          <p:nvPr/>
        </p:nvCxnSpPr>
        <p:spPr>
          <a:xfrm flipV="1">
            <a:off x="5695826" y="2150933"/>
            <a:ext cx="1042224" cy="1242529"/>
          </a:xfrm>
          <a:prstGeom prst="bentConnector3">
            <a:avLst>
              <a:gd name="adj1" fmla="val 50000"/>
            </a:avLst>
          </a:prstGeom>
          <a:noFill/>
          <a:ln w="28575" cap="flat" cmpd="sng">
            <a:solidFill>
              <a:schemeClr val="accent1"/>
            </a:solidFill>
            <a:prstDash val="solid"/>
            <a:round/>
            <a:headEnd type="none" w="med" len="med"/>
            <a:tailEnd type="triangle" w="med" len="med"/>
          </a:ln>
        </p:spPr>
      </p:cxnSp>
      <p:cxnSp>
        <p:nvCxnSpPr>
          <p:cNvPr id="228" name="Google Shape;228;g24cb2535577_0_706"/>
          <p:cNvCxnSpPr>
            <a:stCxn id="226" idx="3"/>
            <a:endCxn id="229" idx="1"/>
          </p:cNvCxnSpPr>
          <p:nvPr/>
        </p:nvCxnSpPr>
        <p:spPr>
          <a:xfrm>
            <a:off x="5695826" y="3393462"/>
            <a:ext cx="993796" cy="1165621"/>
          </a:xfrm>
          <a:prstGeom prst="bentConnector3">
            <a:avLst>
              <a:gd name="adj1" fmla="val 50000"/>
            </a:avLst>
          </a:prstGeom>
          <a:noFill/>
          <a:ln w="28575" cap="flat" cmpd="sng">
            <a:solidFill>
              <a:schemeClr val="accent3"/>
            </a:solidFill>
            <a:prstDash val="solid"/>
            <a:round/>
            <a:headEnd type="none" w="med" len="med"/>
            <a:tailEnd type="triangle" w="med" len="med"/>
          </a:ln>
        </p:spPr>
      </p:cxnSp>
      <p:sp>
        <p:nvSpPr>
          <p:cNvPr id="230" name="Google Shape;230;g24cb2535577_0_706"/>
          <p:cNvSpPr/>
          <p:nvPr/>
        </p:nvSpPr>
        <p:spPr>
          <a:xfrm>
            <a:off x="10030488" y="2987677"/>
            <a:ext cx="1902468" cy="6876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231F20"/>
                </a:solidFill>
                <a:effectLst/>
                <a:uLnTx/>
                <a:uFillTx/>
                <a:latin typeface="Arial" panose="020B0604020202020204"/>
                <a:ea typeface="+mn-ea"/>
                <a:cs typeface="+mn-cs"/>
              </a:rPr>
              <a:t>One or two Cancer Signal Origin(s) (CSO) </a:t>
            </a:r>
            <a:r>
              <a:rPr kumimoji="0" lang="en-GB" sz="1500" b="0" i="0" u="none" strike="noStrike" kern="1200" cap="none" spc="0" normalizeH="0" baseline="0" noProof="0">
                <a:ln>
                  <a:noFill/>
                </a:ln>
                <a:solidFill>
                  <a:srgbClr val="231F20"/>
                </a:solidFill>
                <a:effectLst/>
                <a:uLnTx/>
                <a:uFillTx/>
                <a:latin typeface="Arial" panose="020B0604020202020204"/>
                <a:ea typeface="+mn-ea"/>
                <a:cs typeface="+mn-c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predicted</a:t>
            </a:r>
            <a:endParaRPr kumimoji="0" lang="en-GB"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227" name="Google Shape;227;g24cb2535577_0_706"/>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6727558" y="1612328"/>
            <a:ext cx="812238" cy="1123576"/>
          </a:xfrm>
          <a:prstGeom prst="rect">
            <a:avLst/>
          </a:prstGeom>
          <a:noFill/>
          <a:ln>
            <a:noFill/>
          </a:ln>
        </p:spPr>
      </p:pic>
      <p:pic>
        <p:nvPicPr>
          <p:cNvPr id="229" name="Google Shape;229;g24cb2535577_0_706"/>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6689622" y="4018819"/>
            <a:ext cx="781150" cy="1080528"/>
          </a:xfrm>
          <a:prstGeom prst="rect">
            <a:avLst/>
          </a:prstGeom>
          <a:noFill/>
          <a:ln>
            <a:noFill/>
          </a:ln>
        </p:spPr>
      </p:pic>
      <p:pic>
        <p:nvPicPr>
          <p:cNvPr id="232" name="Google Shape;232;g24cb2535577_0_706"/>
          <p:cNvPicPr preferRelativeResize="0"/>
          <p:nvPr/>
        </p:nvPicPr>
        <p:blipFill>
          <a:blip r:embed="rId9" cstate="hqprint">
            <a:alphaModFix/>
            <a:extLst>
              <a:ext uri="{28A0092B-C50C-407E-A947-70E740481C1C}">
                <a14:useLocalDpi xmlns:a14="http://schemas.microsoft.com/office/drawing/2010/main"/>
              </a:ext>
            </a:extLst>
          </a:blip>
          <a:stretch>
            <a:fillRect/>
          </a:stretch>
        </p:blipFill>
        <p:spPr>
          <a:xfrm>
            <a:off x="10991309" y="2132429"/>
            <a:ext cx="670500" cy="670520"/>
          </a:xfrm>
          <a:prstGeom prst="rect">
            <a:avLst/>
          </a:prstGeom>
          <a:noFill/>
          <a:ln>
            <a:noFill/>
          </a:ln>
        </p:spPr>
      </p:pic>
      <p:pic>
        <p:nvPicPr>
          <p:cNvPr id="226" name="Google Shape;226;g24cb2535577_0_706"/>
          <p:cNvPicPr preferRelativeResize="0"/>
          <p:nvPr/>
        </p:nvPicPr>
        <p:blipFill>
          <a:blip r:embed="rId10" cstate="hqprint">
            <a:alphaModFix/>
            <a:extLst>
              <a:ext uri="{28A0092B-C50C-407E-A947-70E740481C1C}">
                <a14:useLocalDpi xmlns:a14="http://schemas.microsoft.com/office/drawing/2010/main"/>
              </a:ext>
            </a:extLst>
          </a:blip>
          <a:stretch>
            <a:fillRect/>
          </a:stretch>
        </p:blipFill>
        <p:spPr>
          <a:xfrm>
            <a:off x="4739128" y="2943144"/>
            <a:ext cx="956698" cy="900636"/>
          </a:xfrm>
          <a:prstGeom prst="rect">
            <a:avLst/>
          </a:prstGeom>
          <a:noFill/>
          <a:ln>
            <a:noFill/>
          </a:ln>
        </p:spPr>
      </p:pic>
      <p:sp>
        <p:nvSpPr>
          <p:cNvPr id="233" name="Google Shape;233;g24cb2535577_0_706"/>
          <p:cNvSpPr/>
          <p:nvPr/>
        </p:nvSpPr>
        <p:spPr>
          <a:xfrm>
            <a:off x="9439894" y="4906838"/>
            <a:ext cx="1900355" cy="84766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Galleri has a CE and a UKCA mark</a:t>
            </a:r>
          </a:p>
        </p:txBody>
      </p:sp>
      <p:pic>
        <p:nvPicPr>
          <p:cNvPr id="4" name="Picture 3" descr="A white machine with a screen&#10;&#10;Description automatically generated">
            <a:extLst>
              <a:ext uri="{FF2B5EF4-FFF2-40B4-BE49-F238E27FC236}">
                <a16:creationId xmlns:a16="http://schemas.microsoft.com/office/drawing/2014/main" id="{C9FC999C-D71E-DE0A-8349-31B0FDDD5BB5}"/>
              </a:ext>
            </a:extLst>
          </p:cNvPr>
          <p:cNvPicPr>
            <a:picLocks noChangeAspect="1"/>
          </p:cNvPicPr>
          <p:nvPr/>
        </p:nvPicPr>
        <p:blipFill>
          <a:blip r:embed="rId11"/>
          <a:stretch>
            <a:fillRect/>
          </a:stretch>
        </p:blipFill>
        <p:spPr>
          <a:xfrm>
            <a:off x="2229934" y="2582240"/>
            <a:ext cx="1727815" cy="1727815"/>
          </a:xfrm>
          <a:prstGeom prst="rect">
            <a:avLst/>
          </a:prstGeom>
        </p:spPr>
      </p:pic>
      <p:cxnSp>
        <p:nvCxnSpPr>
          <p:cNvPr id="10" name="Straight Arrow Connector 9">
            <a:extLst>
              <a:ext uri="{FF2B5EF4-FFF2-40B4-BE49-F238E27FC236}">
                <a16:creationId xmlns:a16="http://schemas.microsoft.com/office/drawing/2014/main" id="{4733402A-7F78-4B6F-556B-15D40E6AD1B9}"/>
              </a:ext>
            </a:extLst>
          </p:cNvPr>
          <p:cNvCxnSpPr/>
          <p:nvPr/>
        </p:nvCxnSpPr>
        <p:spPr>
          <a:xfrm>
            <a:off x="3740803" y="3388313"/>
            <a:ext cx="82361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0B7EEE-7B59-6964-1946-99F54EBAAA9D}"/>
              </a:ext>
            </a:extLst>
          </p:cNvPr>
          <p:cNvCxnSpPr/>
          <p:nvPr/>
        </p:nvCxnSpPr>
        <p:spPr>
          <a:xfrm>
            <a:off x="1653119" y="3388313"/>
            <a:ext cx="82361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1E3704D-D796-CAB2-3192-4A8E14E2ECC3}"/>
              </a:ext>
            </a:extLst>
          </p:cNvPr>
          <p:cNvCxnSpPr/>
          <p:nvPr/>
        </p:nvCxnSpPr>
        <p:spPr>
          <a:xfrm>
            <a:off x="7606985" y="2164537"/>
            <a:ext cx="82361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8" name="Google Shape;226;g24cb2535577_0_706">
            <a:extLst>
              <a:ext uri="{FF2B5EF4-FFF2-40B4-BE49-F238E27FC236}">
                <a16:creationId xmlns:a16="http://schemas.microsoft.com/office/drawing/2014/main" id="{E0AD77C4-3D2C-48D3-769D-98F6173BD918}"/>
              </a:ext>
            </a:extLst>
          </p:cNvPr>
          <p:cNvPicPr preferRelativeResize="0"/>
          <p:nvPr/>
        </p:nvPicPr>
        <p:blipFill>
          <a:blip r:embed="rId10" cstate="hqprint">
            <a:alphaModFix/>
            <a:extLst>
              <a:ext uri="{28A0092B-C50C-407E-A947-70E740481C1C}">
                <a14:useLocalDpi xmlns:a14="http://schemas.microsoft.com/office/drawing/2010/main"/>
              </a:ext>
            </a:extLst>
          </a:blip>
          <a:stretch>
            <a:fillRect/>
          </a:stretch>
        </p:blipFill>
        <p:spPr>
          <a:xfrm>
            <a:off x="8623432" y="1723798"/>
            <a:ext cx="956698" cy="900636"/>
          </a:xfrm>
          <a:prstGeom prst="rect">
            <a:avLst/>
          </a:prstGeom>
          <a:noFill/>
          <a:ln>
            <a:noFill/>
          </a:ln>
        </p:spPr>
      </p:pic>
      <p:cxnSp>
        <p:nvCxnSpPr>
          <p:cNvPr id="19" name="Straight Arrow Connector 18">
            <a:extLst>
              <a:ext uri="{FF2B5EF4-FFF2-40B4-BE49-F238E27FC236}">
                <a16:creationId xmlns:a16="http://schemas.microsoft.com/office/drawing/2014/main" id="{84473CA3-8E11-26BA-8010-DB96806D1804}"/>
              </a:ext>
            </a:extLst>
          </p:cNvPr>
          <p:cNvCxnSpPr/>
          <p:nvPr/>
        </p:nvCxnSpPr>
        <p:spPr>
          <a:xfrm>
            <a:off x="9703148" y="2176478"/>
            <a:ext cx="82361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Google Shape;223;g24cb2535577_0_706">
            <a:extLst>
              <a:ext uri="{FF2B5EF4-FFF2-40B4-BE49-F238E27FC236}">
                <a16:creationId xmlns:a16="http://schemas.microsoft.com/office/drawing/2014/main" id="{D443DDEC-01B8-9E31-7E88-ED7366A9FAB8}"/>
              </a:ext>
            </a:extLst>
          </p:cNvPr>
          <p:cNvSpPr txBox="1"/>
          <p:nvPr/>
        </p:nvSpPr>
        <p:spPr>
          <a:xfrm>
            <a:off x="8261972" y="2819861"/>
            <a:ext cx="1629300" cy="1042553"/>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500" b="0" i="0" u="none" strike="noStrike" kern="1200" cap="none" spc="0" normalizeH="0" baseline="0" noProof="0">
                <a:ln>
                  <a:noFill/>
                </a:ln>
                <a:solidFill>
                  <a:srgbClr val="231F20"/>
                </a:solidFill>
                <a:effectLst/>
                <a:uLnTx/>
                <a:uFillTx/>
                <a:latin typeface="Arial" panose="020B0604020202020204"/>
                <a:ea typeface="+mn-ea"/>
                <a:cs typeface="+mn-cs"/>
              </a:rPr>
              <a:t>Machine learning classifier</a:t>
            </a:r>
            <a:endParaRPr kumimoji="0" sz="15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g24f07b38bc9_0_1634"/>
          <p:cNvSpPr txBox="1">
            <a:spLocks noGrp="1"/>
          </p:cNvSpPr>
          <p:nvPr>
            <p:ph type="title"/>
          </p:nvPr>
        </p:nvSpPr>
        <p:spPr>
          <a:xfrm>
            <a:off x="432000" y="431999"/>
            <a:ext cx="11404154" cy="1238275"/>
          </a:xfrm>
          <a:prstGeom prst="rect">
            <a:avLst/>
          </a:prstGeom>
        </p:spPr>
        <p:txBody>
          <a:bodyPr spcFirstLastPara="1" wrap="square" lIns="91425" tIns="45700" rIns="91425" bIns="45700" anchor="t" anchorCtr="0">
            <a:normAutofit/>
          </a:bodyPr>
          <a:lstStyle/>
          <a:p>
            <a:pPr>
              <a:lnSpc>
                <a:spcPct val="100000"/>
              </a:lnSpc>
              <a:spcBef>
                <a:spcPts val="0"/>
              </a:spcBef>
            </a:pPr>
            <a:r>
              <a:rPr lang="en-US" b="1"/>
              <a:t>Multi-</a:t>
            </a:r>
            <a:r>
              <a:rPr lang="en-US"/>
              <a:t>cancer early detection tests can detect many types of cancer from a sample of blood</a:t>
            </a:r>
            <a:endParaRPr b="1"/>
          </a:p>
        </p:txBody>
      </p:sp>
      <p:sp>
        <p:nvSpPr>
          <p:cNvPr id="173" name="Google Shape;173;g24f07b38bc9_0_1634"/>
          <p:cNvSpPr txBox="1"/>
          <p:nvPr/>
        </p:nvSpPr>
        <p:spPr>
          <a:xfrm>
            <a:off x="375138" y="6347223"/>
            <a:ext cx="11553612" cy="38468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68692"/>
                </a:solidFill>
                <a:effectLst/>
                <a:uLnTx/>
                <a:uFillTx/>
                <a:latin typeface="Arial" panose="020B0604020202020204"/>
                <a:ea typeface="+mn-ea"/>
                <a:cs typeface="+mn-c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Figure not to scale. Figure </a:t>
            </a:r>
            <a:r>
              <a:rPr kumimoji="0" lang="en-US" sz="900" b="0" i="0" u="none" strike="noStrike" kern="1200" cap="none" spc="0" normalizeH="0" baseline="0" noProof="0">
                <a:ln>
                  <a:noFill/>
                </a:ln>
                <a:solidFill>
                  <a:srgbClr val="768692"/>
                </a:solidFill>
                <a:effectLst/>
                <a:uLnTx/>
                <a:uFillTx/>
                <a:latin typeface="Arial" panose="020B0604020202020204"/>
                <a:ea typeface="+mn-ea"/>
                <a:cs typeface="+mn-cs"/>
              </a:rPr>
              <a:t>modified from Liu, MC. </a:t>
            </a:r>
            <a:r>
              <a:rPr kumimoji="0" lang="en-US" sz="900" b="0" i="1" u="none" strike="noStrike" kern="1200" cap="none" spc="0" normalizeH="0" baseline="0" noProof="0">
                <a:ln>
                  <a:noFill/>
                </a:ln>
                <a:solidFill>
                  <a:srgbClr val="768692"/>
                </a:solidFill>
                <a:effectLst/>
                <a:uLnTx/>
                <a:uFillTx/>
                <a:latin typeface="Arial" panose="020B0604020202020204"/>
                <a:ea typeface="+mn-ea"/>
                <a:cs typeface="+mn-cs"/>
              </a:rPr>
              <a:t>Br J Cancer</a:t>
            </a:r>
            <a:r>
              <a:rPr kumimoji="0" lang="en-US" sz="900" b="0" i="0" u="none" strike="noStrike" kern="1200" cap="none" spc="0" normalizeH="0" baseline="0" noProof="0">
                <a:ln>
                  <a:noFill/>
                </a:ln>
                <a:solidFill>
                  <a:srgbClr val="768692"/>
                </a:solidFill>
                <a:effectLst/>
                <a:uLnTx/>
                <a:uFillTx/>
                <a:latin typeface="Arial" panose="020B0604020202020204"/>
                <a:ea typeface="+mn-ea"/>
                <a:cs typeface="+mn-cs"/>
              </a:rPr>
              <a:t> 2021;124:1475-1477. DOI: 10.1038/s41416-020-01223-7. ©2021 Michelle C. Liu under a Creative Commons Attribution 4.0 International </a:t>
            </a:r>
            <a:r>
              <a:rPr kumimoji="0" lang="en-US" sz="900" b="0" i="0" u="none" strike="noStrike" kern="1200" cap="none" spc="0" normalizeH="0" baseline="0" noProof="0" err="1">
                <a:ln>
                  <a:noFill/>
                </a:ln>
                <a:solidFill>
                  <a:srgbClr val="768692"/>
                </a:solidFill>
                <a:effectLst/>
                <a:uLnTx/>
                <a:uFillTx/>
                <a:latin typeface="Arial" panose="020B0604020202020204"/>
                <a:ea typeface="+mn-ea"/>
                <a:cs typeface="+mn-cs"/>
              </a:rPr>
              <a:t>Licence</a:t>
            </a:r>
            <a:r>
              <a:rPr kumimoji="0" lang="en-US" sz="900" b="0" i="0" u="none" strike="noStrike" kern="1200" cap="none" spc="0" normalizeH="0" baseline="0" noProof="0">
                <a:ln>
                  <a:noFill/>
                </a:ln>
                <a:solidFill>
                  <a:srgbClr val="768692"/>
                </a:solidFill>
                <a:effectLst/>
                <a:uLnTx/>
                <a:uFillTx/>
                <a:latin typeface="Arial" panose="020B0604020202020204"/>
                <a:ea typeface="+mn-ea"/>
                <a:cs typeface="+mn-cs"/>
              </a:rPr>
              <a:t>.</a:t>
            </a:r>
          </a:p>
        </p:txBody>
      </p:sp>
      <p:sp>
        <p:nvSpPr>
          <p:cNvPr id="174" name="Google Shape;174;g24f07b38bc9_0_1634"/>
          <p:cNvSpPr txBox="1"/>
          <p:nvPr/>
        </p:nvSpPr>
        <p:spPr>
          <a:xfrm>
            <a:off x="523275" y="1997775"/>
            <a:ext cx="3877200" cy="3704700"/>
          </a:xfrm>
          <a:prstGeom prst="rect">
            <a:avLst/>
          </a:prstGeom>
          <a:solidFill>
            <a:schemeClr val="accent3"/>
          </a:solidFill>
          <a:ln w="9525" cap="flat" cmpd="sng">
            <a:solidFill>
              <a:srgbClr val="222222">
                <a:alpha val="0"/>
              </a:srgbClr>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sz="1800" b="1"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175" name="Google Shape;175;g24f07b38bc9_0_1634"/>
          <p:cNvSpPr txBox="1"/>
          <p:nvPr/>
        </p:nvSpPr>
        <p:spPr>
          <a:xfrm>
            <a:off x="523275" y="2172925"/>
            <a:ext cx="3733800" cy="3324600"/>
          </a:xfrm>
          <a:prstGeom prst="rect">
            <a:avLst/>
          </a:prstGeom>
          <a:noFill/>
          <a:ln>
            <a:noFill/>
          </a:ln>
        </p:spPr>
        <p:txBody>
          <a:bodyPr spcFirstLastPara="1" wrap="square" lIns="91425" tIns="91425" rIns="91425" bIns="91425" anchor="t" anchorCtr="0">
            <a:spAutoFit/>
          </a:bodyPr>
          <a:lstStyle/>
          <a:p>
            <a:pPr marL="457200" marR="0" lvl="0" indent="-336550" algn="l" defTabSz="914400" rtl="0" eaLnBrk="1" fontAlgn="auto" latinLnBrk="0" hangingPunct="1">
              <a:lnSpc>
                <a:spcPct val="100000"/>
              </a:lnSpc>
              <a:spcBef>
                <a:spcPts val="0"/>
              </a:spcBef>
              <a:spcAft>
                <a:spcPts val="0"/>
              </a:spcAft>
              <a:buClrTx/>
              <a:buSzPts val="1700"/>
              <a:buFontTx/>
              <a:buChar char="●"/>
              <a:tabLst/>
              <a:defRPr/>
            </a:pPr>
            <a:r>
              <a:rPr kumimoji="0" lang="en-US" sz="1700" b="0" i="0" u="none" strike="noStrike" kern="1200" cap="none" spc="0" normalizeH="0" baseline="0" noProof="0" err="1">
                <a:ln>
                  <a:noFill/>
                </a:ln>
                <a:solidFill>
                  <a:srgbClr val="231F20"/>
                </a:solidFill>
                <a:effectLst/>
                <a:uLnTx/>
                <a:uFillTx/>
                <a:latin typeface="Arial" panose="020B0604020202020204"/>
                <a:ea typeface="+mn-ea"/>
                <a:cs typeface="+mn-cs"/>
              </a:rPr>
              <a:t>Tumours</a:t>
            </a: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 shed substances into the blood, such as </a:t>
            </a:r>
            <a:r>
              <a:rPr kumimoji="0" lang="en-US" sz="1700" b="0" i="0" u="none" strike="noStrike" kern="1200" cap="none" spc="0" normalizeH="0" baseline="0" noProof="0" err="1">
                <a:ln>
                  <a:noFill/>
                </a:ln>
                <a:solidFill>
                  <a:srgbClr val="231F20"/>
                </a:solidFill>
                <a:effectLst/>
                <a:uLnTx/>
                <a:uFillTx/>
                <a:latin typeface="Arial" panose="020B0604020202020204"/>
                <a:ea typeface="+mn-ea"/>
                <a:cs typeface="+mn-cs"/>
              </a:rPr>
              <a:t>tumour</a:t>
            </a: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 cells, proteins and </a:t>
            </a:r>
            <a:r>
              <a:rPr kumimoji="0" lang="en-US" sz="1700" b="0" i="0" u="none" strike="noStrike" kern="1200" cap="none" spc="0" normalizeH="0" baseline="0" noProof="0" err="1">
                <a:ln>
                  <a:noFill/>
                </a:ln>
                <a:solidFill>
                  <a:srgbClr val="231F20"/>
                </a:solidFill>
                <a:effectLst/>
                <a:uLnTx/>
                <a:uFillTx/>
                <a:latin typeface="Arial" panose="020B0604020202020204"/>
                <a:ea typeface="+mn-ea"/>
                <a:cs typeface="+mn-cs"/>
              </a:rPr>
              <a:t>tumour</a:t>
            </a: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 DNA (known as cell-free DNA).</a:t>
            </a:r>
            <a:endParaRPr kumimoji="0" sz="1700" b="0" i="0" u="none" strike="noStrike" kern="1200" cap="none" spc="0" normalizeH="0" baseline="0" noProof="0">
              <a:ln>
                <a:noFill/>
              </a:ln>
              <a:solidFill>
                <a:srgbClr val="231F20"/>
              </a:solidFill>
              <a:effectLst/>
              <a:uLnTx/>
              <a:uFillTx/>
              <a:latin typeface="Arial" panose="020B0604020202020204"/>
              <a:ea typeface="+mn-ea"/>
              <a:cs typeface="+mn-cs"/>
            </a:endParaRPr>
          </a:p>
          <a:p>
            <a:pPr marL="457200" marR="0" lvl="0" indent="-336550" algn="l" defTabSz="914400" rtl="0" eaLnBrk="1" fontAlgn="auto" latinLnBrk="0" hangingPunct="1">
              <a:lnSpc>
                <a:spcPct val="100000"/>
              </a:lnSpc>
              <a:spcBef>
                <a:spcPts val="0"/>
              </a:spcBef>
              <a:spcAft>
                <a:spcPts val="0"/>
              </a:spcAft>
              <a:buClrTx/>
              <a:buSzPts val="1700"/>
              <a:buFontTx/>
              <a:buChar char="●"/>
              <a:tabLst/>
              <a:defRPr/>
            </a:pP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Multi-cancer early detection (MCED) tests can detect many different cancers from a sample of blood - screening individuals for any cancer, instead of screening for individual cancers.</a:t>
            </a:r>
            <a:endParaRPr kumimoji="0" sz="1700" b="0" i="0" u="none" strike="noStrike" kern="1200" cap="none" spc="0" normalizeH="0" baseline="0" noProof="0">
              <a:ln>
                <a:noFill/>
              </a:ln>
              <a:solidFill>
                <a:srgbClr val="231F20"/>
              </a:solidFill>
              <a:effectLst/>
              <a:uLnTx/>
              <a:uFillTx/>
              <a:latin typeface="Arial" panose="020B0604020202020204"/>
              <a:ea typeface="+mn-ea"/>
              <a:cs typeface="+mn-cs"/>
            </a:endParaRPr>
          </a:p>
          <a:p>
            <a:pPr marL="457200" marR="0" lvl="0" indent="-336550" algn="l" defTabSz="914400" rtl="0" eaLnBrk="1" fontAlgn="auto" latinLnBrk="0" hangingPunct="1">
              <a:lnSpc>
                <a:spcPct val="100000"/>
              </a:lnSpc>
              <a:spcBef>
                <a:spcPts val="0"/>
              </a:spcBef>
              <a:spcAft>
                <a:spcPts val="0"/>
              </a:spcAft>
              <a:buClrTx/>
              <a:buSzPts val="1700"/>
              <a:buFontTx/>
              <a:buChar char="●"/>
              <a:tabLst/>
              <a:defRPr/>
            </a:pPr>
            <a:r>
              <a:rPr kumimoji="0" lang="en-US" sz="1700" b="0" i="0" u="none" strike="noStrike" kern="1200" cap="none" spc="0" normalizeH="0" baseline="0" noProof="0">
                <a:ln>
                  <a:noFill/>
                </a:ln>
                <a:solidFill>
                  <a:srgbClr val="231F20"/>
                </a:solidFill>
                <a:effectLst/>
                <a:uLnTx/>
                <a:uFillTx/>
                <a:latin typeface="Arial" panose="020B0604020202020204"/>
                <a:ea typeface="+mn-ea"/>
                <a:cs typeface="+mn-cs"/>
              </a:rPr>
              <a:t>MCED tests complement existing screening approaches.</a:t>
            </a:r>
            <a:endParaRPr kumimoji="0" sz="17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16619DE3-5CF3-BAB4-BD2C-04E39F4ADA2E}"/>
              </a:ext>
            </a:extLst>
          </p:cNvPr>
          <p:cNvGrpSpPr/>
          <p:nvPr/>
        </p:nvGrpSpPr>
        <p:grpSpPr>
          <a:xfrm>
            <a:off x="4754197" y="1847589"/>
            <a:ext cx="7081957" cy="4755727"/>
            <a:chOff x="4754197" y="1847589"/>
            <a:chExt cx="7081957" cy="4755727"/>
          </a:xfrm>
        </p:grpSpPr>
        <p:pic>
          <p:nvPicPr>
            <p:cNvPr id="3" name="Picture 2" descr="A diagram of a cell&#10;&#10;Description automatically generated">
              <a:extLst>
                <a:ext uri="{FF2B5EF4-FFF2-40B4-BE49-F238E27FC236}">
                  <a16:creationId xmlns:a16="http://schemas.microsoft.com/office/drawing/2014/main" id="{B8EA3AF2-665A-95D1-4097-AF6D8A5F2A0C}"/>
                </a:ext>
              </a:extLst>
            </p:cNvPr>
            <p:cNvPicPr>
              <a:picLocks noChangeAspect="1"/>
            </p:cNvPicPr>
            <p:nvPr/>
          </p:nvPicPr>
          <p:blipFill>
            <a:blip r:embed="rId3"/>
            <a:stretch>
              <a:fillRect/>
            </a:stretch>
          </p:blipFill>
          <p:spPr>
            <a:xfrm>
              <a:off x="4754197" y="1847589"/>
              <a:ext cx="7081957" cy="4755727"/>
            </a:xfrm>
            <a:prstGeom prst="rect">
              <a:avLst/>
            </a:prstGeom>
          </p:spPr>
        </p:pic>
        <p:sp>
          <p:nvSpPr>
            <p:cNvPr id="4" name="TextBox 3">
              <a:extLst>
                <a:ext uri="{FF2B5EF4-FFF2-40B4-BE49-F238E27FC236}">
                  <a16:creationId xmlns:a16="http://schemas.microsoft.com/office/drawing/2014/main" id="{F0D070CB-2470-F6E7-EAA3-D1CEC5FDF8C1}"/>
                </a:ext>
              </a:extLst>
            </p:cNvPr>
            <p:cNvSpPr txBox="1"/>
            <p:nvPr/>
          </p:nvSpPr>
          <p:spPr>
            <a:xfrm>
              <a:off x="5934318" y="1847589"/>
              <a:ext cx="8572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a:ea typeface="+mn-ea"/>
                  <a:cs typeface="+mn-cs"/>
                </a:rPr>
                <a:t>Tumour</a:t>
              </a:r>
            </a:p>
          </p:txBody>
        </p:sp>
        <p:sp>
          <p:nvSpPr>
            <p:cNvPr id="5" name="TextBox 4">
              <a:extLst>
                <a:ext uri="{FF2B5EF4-FFF2-40B4-BE49-F238E27FC236}">
                  <a16:creationId xmlns:a16="http://schemas.microsoft.com/office/drawing/2014/main" id="{A3305A67-CC4F-CA93-CB5D-5663D90D036A}"/>
                </a:ext>
              </a:extLst>
            </p:cNvPr>
            <p:cNvSpPr txBox="1"/>
            <p:nvPr/>
          </p:nvSpPr>
          <p:spPr>
            <a:xfrm>
              <a:off x="6629643" y="2199658"/>
              <a:ext cx="1462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a:ea typeface="+mn-ea"/>
                  <a:cs typeface="+mn-cs"/>
                </a:rPr>
                <a:t>Protein biomarkers</a:t>
              </a:r>
            </a:p>
          </p:txBody>
        </p:sp>
        <p:sp>
          <p:nvSpPr>
            <p:cNvPr id="6" name="TextBox 5">
              <a:extLst>
                <a:ext uri="{FF2B5EF4-FFF2-40B4-BE49-F238E27FC236}">
                  <a16:creationId xmlns:a16="http://schemas.microsoft.com/office/drawing/2014/main" id="{D3C4189F-0D81-6BA1-42F4-E328BEAE2307}"/>
                </a:ext>
              </a:extLst>
            </p:cNvPr>
            <p:cNvSpPr txBox="1"/>
            <p:nvPr/>
          </p:nvSpPr>
          <p:spPr>
            <a:xfrm>
              <a:off x="8295175" y="5606719"/>
              <a:ext cx="18240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69343"/>
                  </a:solidFill>
                  <a:effectLst/>
                  <a:uLnTx/>
                  <a:uFillTx/>
                  <a:latin typeface="Arial" panose="020B0604020202020204"/>
                  <a:ea typeface="+mn-ea"/>
                  <a:cs typeface="+mn-cs"/>
                </a:rPr>
                <a:t>cell-free DNA biomarkers</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9979EC5-02B0-4942-BE6F-AEECA402D108}" vid="{D3EA367E-90A2-41B1-9366-311E894200A9}"/>
    </a:ext>
  </a:extLst>
</a:theme>
</file>

<file path=ppt/theme/theme2.xml><?xml version="1.0" encoding="utf-8"?>
<a:theme xmlns:a="http://schemas.openxmlformats.org/drawingml/2006/main" name="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G CA _ 2020 Powerpoint Template.potx" id="{B9853DA4-255A-453C-9E9A-308F52F5DEA4}" vid="{CE236249-2973-486C-BA8B-B655D4B5B55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8" ma:contentTypeDescription="Create a new document." ma:contentTypeScope="" ma:versionID="532321123164bc6617d57507d9c7e87d">
  <xsd:schema xmlns:xsd="http://www.w3.org/2001/XMLSchema" xmlns:xs="http://www.w3.org/2001/XMLSchema" xmlns:p="http://schemas.microsoft.com/office/2006/metadata/properties" xmlns:ns2="83bf93d6-90ef-4c40-b432-3688ee462b88" targetNamespace="http://schemas.microsoft.com/office/2006/metadata/properties" ma:root="true" ma:fieldsID="7e2bd782849e8f7b29053faf225c122b" ns2:_="">
    <xsd:import namespace="83bf93d6-90ef-4c40-b432-3688ee462b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FBC232-3F05-489F-874D-9DAD8BFD3B23}">
  <ds:schemaRefs>
    <ds:schemaRef ds:uri="http://schemas.microsoft.com/sharepoint/v3/contenttype/forms"/>
  </ds:schemaRefs>
</ds:datastoreItem>
</file>

<file path=customXml/itemProps2.xml><?xml version="1.0" encoding="utf-8"?>
<ds:datastoreItem xmlns:ds="http://schemas.openxmlformats.org/officeDocument/2006/customXml" ds:itemID="{89C42510-EE6A-408C-BDEB-7F463E04E203}">
  <ds:schemaRefs>
    <ds:schemaRef ds:uri="http://www.w3.org/XML/1998/namespace"/>
    <ds:schemaRef ds:uri="http://purl.org/dc/elements/1.1/"/>
    <ds:schemaRef ds:uri="http://purl.org/dc/terms/"/>
    <ds:schemaRef ds:uri="http://purl.org/dc/dcmitype/"/>
    <ds:schemaRef ds:uri="83bf93d6-90ef-4c40-b432-3688ee462b88"/>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19B08C8-77A2-474B-A350-AA3909AB7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f93d6-90ef-4c40-b432-3688ee462b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728</TotalTime>
  <Words>5234</Words>
  <Application>Microsoft Office PowerPoint</Application>
  <PresentationFormat>Widescreen</PresentationFormat>
  <Paragraphs>485</Paragraphs>
  <Slides>22</Slides>
  <Notes>21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6" baseType="lpstr">
      <vt:lpstr>Arial</vt:lpstr>
      <vt:lpstr>Arial,Sans-Serif</vt:lpstr>
      <vt:lpstr>Calibri</vt:lpstr>
      <vt:lpstr>Calibri Light</vt:lpstr>
      <vt:lpstr>Courier New</vt:lpstr>
      <vt:lpstr>Roboto</vt:lpstr>
      <vt:lpstr>Times New Roman</vt:lpstr>
      <vt:lpstr>Trebuchet MS</vt:lpstr>
      <vt:lpstr>NHS_England_Nov15</vt:lpstr>
      <vt:lpstr>SWAG CA</vt:lpstr>
      <vt:lpstr>Custom Design</vt:lpstr>
      <vt:lpstr>1_Office Theme</vt:lpstr>
      <vt:lpstr>NHSD-Refresh-Theme-NOV1120B</vt:lpstr>
      <vt:lpstr>think-cell Slide</vt:lpstr>
      <vt:lpstr>Treatment and Care: Treatment Variation</vt:lpstr>
      <vt:lpstr>PowerPoint Presentation</vt:lpstr>
      <vt:lpstr>National Lung Cancer Audit (NLCA)  State of the Nation Report (2024)</vt:lpstr>
      <vt:lpstr>Somerset, Wiltshire, Avon and Gloucestershire</vt:lpstr>
      <vt:lpstr>Faster Diagnosis and Operational Performance: Operational Performance</vt:lpstr>
      <vt:lpstr>PowerPoint Presentation</vt:lpstr>
      <vt:lpstr>PowerPoint Presentation</vt:lpstr>
      <vt:lpstr>The Galleri® multi-cancer early detection test</vt:lpstr>
      <vt:lpstr>Multi-cancer early detection tests can detect many types of cancer from a sample of blood</vt:lpstr>
      <vt:lpstr>Measuring cfDNA in the blood</vt:lpstr>
      <vt:lpstr>Predicting Cancer Signal Origin(s)</vt:lpstr>
      <vt:lpstr>Galleri key performance features</vt:lpstr>
      <vt:lpstr>Sensitivity of Galleri cancer signal detection by cancer type1</vt:lpstr>
      <vt:lpstr>Galleri key performance features</vt:lpstr>
      <vt:lpstr>Where the pilot programme would take place</vt:lpstr>
      <vt:lpstr>Process overview</vt:lpstr>
      <vt:lpstr>Communicating test outcome to participants</vt:lpstr>
      <vt:lpstr>Participant referral to secondary care</vt:lpstr>
      <vt:lpstr>Expected number of referrals is small*</vt:lpstr>
      <vt:lpstr>National Updates (23.04.2024)</vt:lpstr>
      <vt:lpstr>PowerPoint Presentation</vt:lpstr>
      <vt:lpstr>England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Faster Diagnosis and Operational Performance: Operational Performance</dc:title>
  <dc:creator>Nicola Gowen</dc:creator>
  <cp:lastModifiedBy>Helen Dunderdale</cp:lastModifiedBy>
  <cp:revision>4</cp:revision>
  <dcterms:created xsi:type="dcterms:W3CDTF">2024-05-13T11:15:44Z</dcterms:created>
  <dcterms:modified xsi:type="dcterms:W3CDTF">2024-05-15T10:11:39Z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ies>
</file>