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27"/>
  </p:notesMasterIdLst>
  <p:sldIdLst>
    <p:sldId id="258" r:id="rId4"/>
    <p:sldId id="1685" r:id="rId5"/>
    <p:sldId id="1756" r:id="rId6"/>
    <p:sldId id="1755" r:id="rId7"/>
    <p:sldId id="1636" r:id="rId8"/>
    <p:sldId id="1764" r:id="rId9"/>
    <p:sldId id="1676" r:id="rId10"/>
    <p:sldId id="1746" r:id="rId11"/>
    <p:sldId id="1747" r:id="rId12"/>
    <p:sldId id="1765" r:id="rId13"/>
    <p:sldId id="1759" r:id="rId14"/>
    <p:sldId id="1766" r:id="rId15"/>
    <p:sldId id="1760" r:id="rId16"/>
    <p:sldId id="1767" r:id="rId17"/>
    <p:sldId id="1768" r:id="rId18"/>
    <p:sldId id="1769" r:id="rId19"/>
    <p:sldId id="1633" r:id="rId20"/>
    <p:sldId id="1771" r:id="rId21"/>
    <p:sldId id="1772" r:id="rId22"/>
    <p:sldId id="1773" r:id="rId23"/>
    <p:sldId id="1774" r:id="rId24"/>
    <p:sldId id="1775" r:id="rId25"/>
    <p:sldId id="17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5076" autoAdjust="0"/>
  </p:normalViewPr>
  <p:slideViewPr>
    <p:cSldViewPr snapToGrid="0">
      <p:cViewPr varScale="1">
        <p:scale>
          <a:sx n="84" d="100"/>
          <a:sy n="84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9B8C2-17F3-4445-94D6-78EF89D5743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8D891-EF61-4035-8A55-5124C7F8B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2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3860F-6928-46AE-AE8F-B059984A24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2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70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99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D891-EF61-4035-8A55-5124C7F8B2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9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A7835-2FD5-4152-9562-E4FD77C9176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97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Mention already 6m delay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D891-EF61-4035-8A55-5124C7F8B2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6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0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73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109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803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31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51C7-FA6D-465E-BF91-60BD195D1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A4335-9A6F-42F6-BAA3-CF9C9EA37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CFE4-A119-4A61-8E1C-59492FE9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1D0E-6404-4950-A0B9-94AD8A47BC7F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3036-5409-4B78-B7CD-706E9106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B8BF-8866-4C26-8D9F-0EEB8642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AEB91-F0E7-471B-9D0F-0AC6EE7A5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5952565"/>
            <a:ext cx="2364605" cy="768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BCE07F-9406-4892-8E36-C6513D498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4832" y="5617512"/>
            <a:ext cx="2272325" cy="11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9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FDAE760A-2A58-4F22-B4C8-360E0D5F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6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2" y="136525"/>
            <a:ext cx="9989129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D9DB-3155-491B-8E28-BB6B90109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02" y="939800"/>
            <a:ext cx="5650345" cy="531971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B1613B-45B7-403B-B94E-F185551268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939800"/>
            <a:ext cx="5969001" cy="531971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FE989-B8CC-4A9C-864A-0C613D9CD5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1580-95C7-46A9-BC4A-4884851E00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8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B912-DCEF-534B-A086-23206D39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ACB5-ACC8-F04E-BF9F-7E89B3A81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FDBAF-3543-0845-A40F-54D1712B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0F23-4AB2-194E-94C0-6A82AB2A192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4EB0D-D3D2-4940-8776-BDDC2F32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4C1EC-3C65-1D46-BD18-FD6A83B9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16E8-F973-BF4C-9329-5DE5CB89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0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EE8F-2203-4DA2-B2B4-9105F34C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DA85-4D31-4782-BDEC-4349DB4D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8729-A271-4978-9254-CFA2981B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1D0E-6404-4950-A0B9-94AD8A47BC7F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CEF34-A1D9-4555-B246-DEB27556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1DFAE-9FCE-478D-8F79-64C57E3D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5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51C7-FA6D-465E-BF91-60BD195D1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A4335-9A6F-42F6-BAA3-CF9C9EA37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CFE4-A119-4A61-8E1C-59492FE9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1D0E-6404-4950-A0B9-94AD8A47BC7F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3036-5409-4B78-B7CD-706E9106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B8BF-8866-4C26-8D9F-0EEB8642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AEB91-F0E7-471B-9D0F-0AC6EE7A5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529" y="187280"/>
            <a:ext cx="2364605" cy="768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BCE07F-9406-4892-8E36-C6513D498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711" y="0"/>
            <a:ext cx="2120677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7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EE8F-2203-4DA2-B2B4-9105F34C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29" y="730250"/>
            <a:ext cx="105738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DA85-4D31-4782-BDEC-4349DB4D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46164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8729-A271-4978-9254-CFA2981B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1D0E-6404-4950-A0B9-94AD8A47BC7F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CEF34-A1D9-4555-B246-DEB27556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1DFAE-9FCE-478D-8F79-64C57E3D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C4210-2D7D-4506-BDF0-E881A6C85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089" y="185738"/>
            <a:ext cx="1674521" cy="544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8AABE7-845E-41FA-B0BA-B63EEA5D8F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2848" y="122658"/>
            <a:ext cx="1557064" cy="6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6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6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4" y="2720586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5" y="3607725"/>
            <a:ext cx="8201026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98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15772A4F-A001-4CD5-ADEE-2B7D6DDF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9989128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B991E-8081-4B5E-9D4E-77BADB21E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1117002"/>
            <a:ext cx="11418917" cy="5034416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0070C0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CCECC8-FF66-4D5A-8C55-7928CD235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FE33-95C6-473E-82AB-2EBE0F1F7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3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15772A4F-A001-4CD5-ADEE-2B7D6DDF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6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2" y="136525"/>
            <a:ext cx="9989129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B991E-8081-4B5E-9D4E-77BADB21E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8" y="1117002"/>
            <a:ext cx="11418917" cy="5034416"/>
          </a:xfrm>
          <a:prstGeom prst="rect">
            <a:avLst/>
          </a:prstGeom>
        </p:spPr>
        <p:txBody>
          <a:bodyPr/>
          <a:lstStyle>
            <a:lvl1pPr marL="342905" indent="-342905" algn="l">
              <a:buClr>
                <a:srgbClr val="0070C0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CCECC8-FF66-4D5A-8C55-7928CD235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FE33-95C6-473E-82AB-2EBE0F1F7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37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5D3627F7-2145-438E-B0CA-92025DB4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6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2" y="136525"/>
            <a:ext cx="9989129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1D9E73-4545-49FF-9C96-0095D8E96B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000" y="1081089"/>
            <a:ext cx="11950700" cy="517048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70C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91A14-41BF-4866-AD11-334360AE65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2B9DE-39F1-42AD-80FB-4870A93A4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3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066A6AE8-01E2-4FCD-8D5D-D7E47926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6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2" y="136525"/>
            <a:ext cx="9989129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AAAB4F-FD80-4CCC-B0E3-50686B67A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AA2327-23C4-4192-8474-F2E559D40B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2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FD909-7BC7-4EA9-B0B9-D380E4C5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35705-5E60-4F6E-96AE-A7124C131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148C8-3428-4E3D-8CEA-50DD2A3C0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1D0E-6404-4950-A0B9-94AD8A47BC7F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A2082-A510-448E-A6C3-2CE00F8BD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78FC-3022-4470-9751-8B4995B7C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3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FD909-7BC7-4EA9-B0B9-D380E4C5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35705-5E60-4F6E-96AE-A7124C131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148C8-3428-4E3D-8CEA-50DD2A3C0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1D0E-6404-4950-A0B9-94AD8A47BC7F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A2082-A510-448E-A6C3-2CE00F8BD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78FC-3022-4470-9751-8B4995B7C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17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1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3" indent="-228603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EEC256-6C41-40B5-9863-DE02A11D4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F23A4E-362A-4893-8704-7F5572674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174A78-194C-4A57-AB8F-BB49661EF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231" y="911672"/>
            <a:ext cx="5861538" cy="503465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5BE714-D69B-48A0-888D-B6E24BE9D619}"/>
              </a:ext>
            </a:extLst>
          </p:cNvPr>
          <p:cNvSpPr txBox="1">
            <a:spLocks/>
          </p:cNvSpPr>
          <p:nvPr/>
        </p:nvSpPr>
        <p:spPr>
          <a:xfrm>
            <a:off x="514350" y="1887538"/>
            <a:ext cx="111633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SWAG Cancer Alliance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Targeted Lung Health Check Programme  (TLHC) 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1648C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5856B68-4938-4932-B6C0-650945A2CDAF}"/>
              </a:ext>
            </a:extLst>
          </p:cNvPr>
          <p:cNvSpPr txBox="1">
            <a:spLocks/>
          </p:cNvSpPr>
          <p:nvPr/>
        </p:nvSpPr>
        <p:spPr>
          <a:xfrm>
            <a:off x="1823720" y="4045550"/>
            <a:ext cx="8544560" cy="262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b="1" dirty="0">
                <a:solidFill>
                  <a:srgbClr val="41648C"/>
                </a:solidFill>
                <a:latin typeface="Calibri" panose="020F0502020204030204"/>
              </a:rPr>
              <a:t>Dr Anna Bibby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64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7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B21E-CF72-3C80-5243-717FE0A6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Feedback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36E611-93A0-5B28-4AC6-6617CFFAA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528" y="1288037"/>
            <a:ext cx="5741247" cy="11366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7B64A-3662-B2C6-7FE3-D5A8F57AC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9"/>
          <a:stretch/>
        </p:blipFill>
        <p:spPr>
          <a:xfrm>
            <a:off x="6361880" y="2613600"/>
            <a:ext cx="4595343" cy="2157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706081-828C-6BF1-9E72-639B6B2CA0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2" r="5130"/>
          <a:stretch/>
        </p:blipFill>
        <p:spPr>
          <a:xfrm>
            <a:off x="779929" y="1856362"/>
            <a:ext cx="4690756" cy="4807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08001C-B71A-5AB4-BC80-BBA66AAF6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185" y="5959447"/>
            <a:ext cx="2466975" cy="600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869BD0-8BF8-8F73-DF53-9B62AC03C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864" y="5065192"/>
            <a:ext cx="2257425" cy="600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A83A68-647E-CFAC-1659-0933BCE99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6661" y="5108054"/>
            <a:ext cx="11906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3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49E8-778F-D703-CD8B-BA9A8B5B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ABAA-A5A9-7698-FEBB-7DD1D72B4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360,000 eligible people across SWAG</a:t>
            </a:r>
          </a:p>
          <a:p>
            <a:pPr lvl="1"/>
            <a:r>
              <a:rPr lang="en-GB" dirty="0"/>
              <a:t>BSW: 104,064</a:t>
            </a:r>
          </a:p>
          <a:p>
            <a:pPr lvl="1"/>
            <a:r>
              <a:rPr lang="en-GB" dirty="0"/>
              <a:t>BNSSG: 95,260</a:t>
            </a:r>
          </a:p>
          <a:p>
            <a:pPr lvl="1"/>
            <a:r>
              <a:rPr lang="en-GB" dirty="0" err="1"/>
              <a:t>Glos</a:t>
            </a:r>
            <a:r>
              <a:rPr lang="en-GB" dirty="0"/>
              <a:t>: 73,233</a:t>
            </a:r>
          </a:p>
          <a:p>
            <a:pPr lvl="1"/>
            <a:r>
              <a:rPr lang="en-GB" dirty="0"/>
              <a:t>Somerset: 75,207</a:t>
            </a:r>
          </a:p>
          <a:p>
            <a:endParaRPr lang="en-GB" dirty="0"/>
          </a:p>
          <a:p>
            <a:r>
              <a:rPr lang="en-GB" dirty="0"/>
              <a:t>EOFY 28/29 </a:t>
            </a:r>
          </a:p>
          <a:p>
            <a:r>
              <a:rPr lang="en-GB" dirty="0"/>
              <a:t>Translates to 20,000-30,000 TLHC per year</a:t>
            </a:r>
          </a:p>
          <a:p>
            <a:r>
              <a:rPr lang="en-GB" dirty="0"/>
              <a:t>~3500 cancers in total</a:t>
            </a:r>
          </a:p>
        </p:txBody>
      </p:sp>
    </p:spTree>
    <p:extLst>
      <p:ext uri="{BB962C8B-B14F-4D97-AF65-F5344CB8AC3E}">
        <p14:creationId xmlns:p14="http://schemas.microsoft.com/office/powerpoint/2010/main" val="285854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6BB0-8390-3E7A-2492-DC3D365E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D2EE-E732-E42D-B536-9B8B24849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Asda Bedminster – ended 6</a:t>
            </a:r>
            <a:r>
              <a:rPr lang="en-GB" baseline="30000" dirty="0"/>
              <a:t>th</a:t>
            </a:r>
            <a:r>
              <a:rPr lang="en-GB" dirty="0"/>
              <a:t> of May</a:t>
            </a:r>
          </a:p>
          <a:p>
            <a:r>
              <a:rPr lang="en-GB" dirty="0"/>
              <a:t>Bridgwater Rugby Club - 7</a:t>
            </a:r>
            <a:r>
              <a:rPr lang="en-GB" baseline="30000" dirty="0"/>
              <a:t>th</a:t>
            </a:r>
            <a:r>
              <a:rPr lang="en-GB" dirty="0"/>
              <a:t> – 10</a:t>
            </a:r>
            <a:r>
              <a:rPr lang="en-GB" baseline="30000" dirty="0"/>
              <a:t>th</a:t>
            </a:r>
            <a:r>
              <a:rPr lang="en-GB" dirty="0"/>
              <a:t> May (recalls &amp; Cannington)</a:t>
            </a:r>
          </a:p>
          <a:p>
            <a:r>
              <a:rPr lang="en-GB" dirty="0"/>
              <a:t>Sainsburys Trowbridge 11</a:t>
            </a:r>
            <a:r>
              <a:rPr lang="en-GB" baseline="30000" dirty="0"/>
              <a:t>th</a:t>
            </a:r>
            <a:r>
              <a:rPr lang="en-GB" dirty="0"/>
              <a:t> – 22</a:t>
            </a:r>
            <a:r>
              <a:rPr lang="en-GB" baseline="30000" dirty="0"/>
              <a:t>nd</a:t>
            </a:r>
            <a:r>
              <a:rPr lang="en-GB" dirty="0"/>
              <a:t> May</a:t>
            </a:r>
          </a:p>
          <a:p>
            <a:r>
              <a:rPr lang="en-GB" dirty="0"/>
              <a:t>Asda Yeovil 23</a:t>
            </a:r>
            <a:r>
              <a:rPr lang="en-GB" baseline="30000" dirty="0"/>
              <a:t>rd</a:t>
            </a:r>
            <a:r>
              <a:rPr lang="en-GB" dirty="0"/>
              <a:t> – 31</a:t>
            </a:r>
            <a:r>
              <a:rPr lang="en-GB" baseline="30000" dirty="0"/>
              <a:t>st</a:t>
            </a:r>
            <a:r>
              <a:rPr lang="en-GB" dirty="0"/>
              <a:t> May</a:t>
            </a:r>
          </a:p>
          <a:p>
            <a:r>
              <a:rPr lang="en-GB" dirty="0"/>
              <a:t>Bridgwater Rugby Club - 30</a:t>
            </a:r>
            <a:r>
              <a:rPr lang="en-GB" baseline="30000" dirty="0"/>
              <a:t>th</a:t>
            </a:r>
            <a:r>
              <a:rPr lang="en-GB" dirty="0"/>
              <a:t> and 31</a:t>
            </a:r>
            <a:r>
              <a:rPr lang="en-GB" baseline="30000" dirty="0"/>
              <a:t>st</a:t>
            </a:r>
            <a:r>
              <a:rPr lang="en-GB" dirty="0"/>
              <a:t> May (recalls &amp; Cannington)</a:t>
            </a:r>
          </a:p>
        </p:txBody>
      </p:sp>
    </p:spTree>
    <p:extLst>
      <p:ext uri="{BB962C8B-B14F-4D97-AF65-F5344CB8AC3E}">
        <p14:creationId xmlns:p14="http://schemas.microsoft.com/office/powerpoint/2010/main" val="291900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96C6-4816-CE10-EE69-F6957088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Expansion modelling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517F8-B1B7-E43A-1982-12B2FB35A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FF8EDF-ECFC-6EEC-86CD-20ED103FA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1" y="1944686"/>
            <a:ext cx="11582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7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719C-9DAC-9D14-A800-1CDCC1F4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64" y="995721"/>
            <a:ext cx="10573871" cy="1325563"/>
          </a:xfrm>
        </p:spPr>
        <p:txBody>
          <a:bodyPr/>
          <a:lstStyle/>
          <a:p>
            <a:r>
              <a:rPr lang="en-GB" b="1" dirty="0"/>
              <a:t>SRM 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3A7048-D087-575D-48A0-8C20822BC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258" y="2441985"/>
            <a:ext cx="10086975" cy="2447925"/>
          </a:xfrm>
        </p:spPr>
      </p:pic>
    </p:spTree>
    <p:extLst>
      <p:ext uri="{BB962C8B-B14F-4D97-AF65-F5344CB8AC3E}">
        <p14:creationId xmlns:p14="http://schemas.microsoft.com/office/powerpoint/2010/main" val="192977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B436-9102-7C64-1A20-2572A51A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29" y="975186"/>
            <a:ext cx="10573871" cy="1325563"/>
          </a:xfrm>
        </p:spPr>
        <p:txBody>
          <a:bodyPr/>
          <a:lstStyle/>
          <a:p>
            <a:r>
              <a:rPr lang="en-GB" b="1" dirty="0"/>
              <a:t>Downstream modelling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90358-FE4C-49B5-F008-075F1C4E7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37"/>
          <a:stretch/>
        </p:blipFill>
        <p:spPr>
          <a:xfrm>
            <a:off x="779929" y="2300749"/>
            <a:ext cx="9523922" cy="2644877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158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07E0-AD90-ACF9-6497-A198C2C1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E96F6-0454-8AE4-ED51-539D4507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SRM staffing, </a:t>
            </a:r>
            <a:r>
              <a:rPr lang="en-GB" dirty="0" err="1"/>
              <a:t>esp</a:t>
            </a:r>
            <a:r>
              <a:rPr lang="en-GB" dirty="0"/>
              <a:t> radiology</a:t>
            </a:r>
          </a:p>
          <a:p>
            <a:r>
              <a:rPr lang="en-GB" dirty="0"/>
              <a:t>Downstream therapeutics, </a:t>
            </a:r>
            <a:r>
              <a:rPr lang="en-GB" dirty="0" err="1"/>
              <a:t>esp</a:t>
            </a:r>
            <a:r>
              <a:rPr lang="en-GB" dirty="0"/>
              <a:t> thoracic surgery</a:t>
            </a:r>
          </a:p>
          <a:p>
            <a:r>
              <a:rPr lang="en-GB" dirty="0"/>
              <a:t>Downstream diagnostics and caseload management</a:t>
            </a:r>
          </a:p>
          <a:p>
            <a:pPr lvl="1"/>
            <a:r>
              <a:rPr lang="en-GB" dirty="0"/>
              <a:t>Recommend forward planning +/- business cases</a:t>
            </a:r>
          </a:p>
          <a:p>
            <a:r>
              <a:rPr lang="en-GB" dirty="0"/>
              <a:t>Pushback on incidentals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dirty="0"/>
              <a:t>Additional thoughts:</a:t>
            </a:r>
          </a:p>
          <a:p>
            <a:r>
              <a:rPr lang="en-GB" dirty="0"/>
              <a:t>False negatives</a:t>
            </a:r>
          </a:p>
          <a:p>
            <a:r>
              <a:rPr lang="en-GB" dirty="0"/>
              <a:t>MCBT link-up</a:t>
            </a:r>
          </a:p>
        </p:txBody>
      </p:sp>
    </p:spTree>
    <p:extLst>
      <p:ext uri="{BB962C8B-B14F-4D97-AF65-F5344CB8AC3E}">
        <p14:creationId xmlns:p14="http://schemas.microsoft.com/office/powerpoint/2010/main" val="120633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6AE95FC-BCA3-4720-8331-C1E4A15A6245}"/>
              </a:ext>
            </a:extLst>
          </p:cNvPr>
          <p:cNvSpPr txBox="1">
            <a:spLocks/>
          </p:cNvSpPr>
          <p:nvPr/>
        </p:nvSpPr>
        <p:spPr>
          <a:xfrm>
            <a:off x="4828721" y="1348819"/>
            <a:ext cx="2534557" cy="238760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Discussion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332FD23-7D39-4541-A24D-DC4B68FE1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88458" y="2392339"/>
            <a:ext cx="7015084" cy="36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5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6AE95FC-BCA3-4720-8331-C1E4A15A6245}"/>
              </a:ext>
            </a:extLst>
          </p:cNvPr>
          <p:cNvSpPr txBox="1">
            <a:spLocks/>
          </p:cNvSpPr>
          <p:nvPr/>
        </p:nvSpPr>
        <p:spPr>
          <a:xfrm>
            <a:off x="4828721" y="1348819"/>
            <a:ext cx="2534557" cy="238760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4C8F-1439-18A9-97BD-5ADAF134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891CD-58D2-F4E9-1A7C-5938363F0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226" y="1164959"/>
            <a:ext cx="7866258" cy="514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131B6-421C-A953-8597-33056300F706}"/>
              </a:ext>
            </a:extLst>
          </p:cNvPr>
          <p:cNvSpPr txBox="1"/>
          <p:nvPr/>
        </p:nvSpPr>
        <p:spPr>
          <a:xfrm>
            <a:off x="390293" y="1583473"/>
            <a:ext cx="15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249901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6AE95FC-BCA3-4720-8331-C1E4A15A6245}"/>
              </a:ext>
            </a:extLst>
          </p:cNvPr>
          <p:cNvSpPr txBox="1">
            <a:spLocks/>
          </p:cNvSpPr>
          <p:nvPr/>
        </p:nvSpPr>
        <p:spPr>
          <a:xfrm>
            <a:off x="4828721" y="1348819"/>
            <a:ext cx="2534557" cy="238760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4C8F-1439-18A9-97BD-5ADAF134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86ADB7-62D8-6DB5-9D46-B4A8EF611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617" y="1161975"/>
            <a:ext cx="7492764" cy="5358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434F90-A2BA-2277-37C8-18A182C6C1FF}"/>
              </a:ext>
            </a:extLst>
          </p:cNvPr>
          <p:cNvSpPr txBox="1"/>
          <p:nvPr/>
        </p:nvSpPr>
        <p:spPr>
          <a:xfrm>
            <a:off x="390293" y="1583473"/>
            <a:ext cx="15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354156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384C-D0DB-626C-92AD-A39A1979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National TLHC activity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8CD15E-8FB2-79B0-FBE2-DAFEDBD0D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069" t="12321"/>
          <a:stretch/>
        </p:blipFill>
        <p:spPr>
          <a:xfrm>
            <a:off x="4623034" y="2691830"/>
            <a:ext cx="7281179" cy="22336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5059AD-BA75-2EE5-22F6-36987B132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2" t="327" b="-327"/>
          <a:stretch/>
        </p:blipFill>
        <p:spPr>
          <a:xfrm>
            <a:off x="693249" y="2308157"/>
            <a:ext cx="3598063" cy="31458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79801FF4-A995-F250-849B-10BF8C41B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654" b="87295"/>
          <a:stretch/>
        </p:blipFill>
        <p:spPr>
          <a:xfrm>
            <a:off x="4623034" y="2691830"/>
            <a:ext cx="3598063" cy="300519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0DE528-A4C0-61CE-F01E-E6865ACECEF0}"/>
              </a:ext>
            </a:extLst>
          </p:cNvPr>
          <p:cNvSpPr txBox="1"/>
          <p:nvPr/>
        </p:nvSpPr>
        <p:spPr>
          <a:xfrm>
            <a:off x="693249" y="5146189"/>
            <a:ext cx="3061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Correct as of 31/01/2024</a:t>
            </a:r>
          </a:p>
        </p:txBody>
      </p:sp>
    </p:spTree>
    <p:extLst>
      <p:ext uri="{BB962C8B-B14F-4D97-AF65-F5344CB8AC3E}">
        <p14:creationId xmlns:p14="http://schemas.microsoft.com/office/powerpoint/2010/main" val="165265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6AE95FC-BCA3-4720-8331-C1E4A15A6245}"/>
              </a:ext>
            </a:extLst>
          </p:cNvPr>
          <p:cNvSpPr txBox="1">
            <a:spLocks/>
          </p:cNvSpPr>
          <p:nvPr/>
        </p:nvSpPr>
        <p:spPr>
          <a:xfrm>
            <a:off x="4828721" y="1348819"/>
            <a:ext cx="2534557" cy="238760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4C8F-1439-18A9-97BD-5ADAF134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63116-45E8-510D-9D3A-064D02C94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96" y="1161975"/>
            <a:ext cx="7577810" cy="5451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EA28E0-A7F8-9016-BC4B-D87C03F8D54F}"/>
              </a:ext>
            </a:extLst>
          </p:cNvPr>
          <p:cNvSpPr txBox="1"/>
          <p:nvPr/>
        </p:nvSpPr>
        <p:spPr>
          <a:xfrm>
            <a:off x="390293" y="1583473"/>
            <a:ext cx="15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Aug 2023</a:t>
            </a:r>
          </a:p>
        </p:txBody>
      </p:sp>
    </p:spTree>
    <p:extLst>
      <p:ext uri="{BB962C8B-B14F-4D97-AF65-F5344CB8AC3E}">
        <p14:creationId xmlns:p14="http://schemas.microsoft.com/office/powerpoint/2010/main" val="287250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6AE95FC-BCA3-4720-8331-C1E4A15A6245}"/>
              </a:ext>
            </a:extLst>
          </p:cNvPr>
          <p:cNvSpPr txBox="1">
            <a:spLocks/>
          </p:cNvSpPr>
          <p:nvPr/>
        </p:nvSpPr>
        <p:spPr>
          <a:xfrm>
            <a:off x="4828721" y="1348819"/>
            <a:ext cx="2534557" cy="238760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4C8F-1439-18A9-97BD-5ADAF134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E7E22-6509-8709-98BB-68A4E224CD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76" b="9780"/>
          <a:stretch/>
        </p:blipFill>
        <p:spPr>
          <a:xfrm>
            <a:off x="2354873" y="1161975"/>
            <a:ext cx="7482252" cy="5306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F19AB9-941E-BA33-C199-153831BB68C4}"/>
              </a:ext>
            </a:extLst>
          </p:cNvPr>
          <p:cNvSpPr txBox="1"/>
          <p:nvPr/>
        </p:nvSpPr>
        <p:spPr>
          <a:xfrm>
            <a:off x="390293" y="1583473"/>
            <a:ext cx="15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Aug 2023</a:t>
            </a:r>
          </a:p>
        </p:txBody>
      </p:sp>
    </p:spTree>
    <p:extLst>
      <p:ext uri="{BB962C8B-B14F-4D97-AF65-F5344CB8AC3E}">
        <p14:creationId xmlns:p14="http://schemas.microsoft.com/office/powerpoint/2010/main" val="3361422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6AE95FC-BCA3-4720-8331-C1E4A15A6245}"/>
              </a:ext>
            </a:extLst>
          </p:cNvPr>
          <p:cNvSpPr txBox="1">
            <a:spLocks/>
          </p:cNvSpPr>
          <p:nvPr/>
        </p:nvSpPr>
        <p:spPr>
          <a:xfrm>
            <a:off x="4828721" y="1348819"/>
            <a:ext cx="2534557" cy="238760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4C8F-1439-18A9-97BD-5ADAF134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10D99-177D-7732-58A4-B8339AAFE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08" y="1161975"/>
            <a:ext cx="7125381" cy="5362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52A6DD-ABDD-1E43-9213-984629434F93}"/>
              </a:ext>
            </a:extLst>
          </p:cNvPr>
          <p:cNvSpPr txBox="1"/>
          <p:nvPr/>
        </p:nvSpPr>
        <p:spPr>
          <a:xfrm>
            <a:off x="390293" y="1583473"/>
            <a:ext cx="15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Aug 2023</a:t>
            </a:r>
          </a:p>
        </p:txBody>
      </p:sp>
    </p:spTree>
    <p:extLst>
      <p:ext uri="{BB962C8B-B14F-4D97-AF65-F5344CB8AC3E}">
        <p14:creationId xmlns:p14="http://schemas.microsoft.com/office/powerpoint/2010/main" val="355345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6AE95FC-BCA3-4720-8331-C1E4A15A6245}"/>
              </a:ext>
            </a:extLst>
          </p:cNvPr>
          <p:cNvSpPr txBox="1">
            <a:spLocks/>
          </p:cNvSpPr>
          <p:nvPr/>
        </p:nvSpPr>
        <p:spPr>
          <a:xfrm>
            <a:off x="4828721" y="1348819"/>
            <a:ext cx="2534557" cy="238760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4C8F-1439-18A9-97BD-5ADAF134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D6095-42E2-E3D8-E4CF-6E9D45BCE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777" y="1134098"/>
            <a:ext cx="63627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4D023-5B59-717C-30C5-2285492D5C6A}"/>
              </a:ext>
            </a:extLst>
          </p:cNvPr>
          <p:cNvSpPr txBox="1"/>
          <p:nvPr/>
        </p:nvSpPr>
        <p:spPr>
          <a:xfrm>
            <a:off x="390293" y="1583473"/>
            <a:ext cx="15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Aug 2023</a:t>
            </a:r>
          </a:p>
        </p:txBody>
      </p:sp>
    </p:spTree>
    <p:extLst>
      <p:ext uri="{BB962C8B-B14F-4D97-AF65-F5344CB8AC3E}">
        <p14:creationId xmlns:p14="http://schemas.microsoft.com/office/powerpoint/2010/main" val="76822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B876-E230-F6AA-87B3-600F134C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Early diagnosis rates have exceeded pre-COVID rates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06E197-256B-6B47-2033-F8BC77924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25189"/>
            <a:ext cx="10515600" cy="387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EBFC-C132-5C3C-D917-7F7CE59A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TLHC is reversing health inequity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81FB5E-A542-AC86-DC5E-D57524D75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200" y="2084067"/>
            <a:ext cx="10963599" cy="38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364D-FBE1-4726-951A-F2B178F7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51" y="656093"/>
            <a:ext cx="10573871" cy="1325563"/>
          </a:xfrm>
        </p:spPr>
        <p:txBody>
          <a:bodyPr/>
          <a:lstStyle/>
          <a:p>
            <a:r>
              <a:rPr lang="en-GB" b="1"/>
              <a:t>SWAG activity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5B1A96-08A3-A1F7-80C8-43AD50A9C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A3FB776-92E6-B6D0-2E78-3D3A5B67C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712417"/>
              </p:ext>
            </p:extLst>
          </p:nvPr>
        </p:nvGraphicFramePr>
        <p:xfrm>
          <a:off x="718509" y="2076451"/>
          <a:ext cx="9743012" cy="3812903"/>
        </p:xfrm>
        <a:graphic>
          <a:graphicData uri="http://schemas.openxmlformats.org/drawingml/2006/table">
            <a:tbl>
              <a:tblPr/>
              <a:tblGrid>
                <a:gridCol w="2799164">
                  <a:extLst>
                    <a:ext uri="{9D8B030D-6E8A-4147-A177-3AD203B41FA5}">
                      <a16:colId xmlns:a16="http://schemas.microsoft.com/office/drawing/2014/main" val="1358671850"/>
                    </a:ext>
                  </a:extLst>
                </a:gridCol>
                <a:gridCol w="1160001">
                  <a:extLst>
                    <a:ext uri="{9D8B030D-6E8A-4147-A177-3AD203B41FA5}">
                      <a16:colId xmlns:a16="http://schemas.microsoft.com/office/drawing/2014/main" val="2213463"/>
                    </a:ext>
                  </a:extLst>
                </a:gridCol>
                <a:gridCol w="1293849">
                  <a:extLst>
                    <a:ext uri="{9D8B030D-6E8A-4147-A177-3AD203B41FA5}">
                      <a16:colId xmlns:a16="http://schemas.microsoft.com/office/drawing/2014/main" val="884305811"/>
                    </a:ext>
                  </a:extLst>
                </a:gridCol>
                <a:gridCol w="1323591">
                  <a:extLst>
                    <a:ext uri="{9D8B030D-6E8A-4147-A177-3AD203B41FA5}">
                      <a16:colId xmlns:a16="http://schemas.microsoft.com/office/drawing/2014/main" val="4071560999"/>
                    </a:ext>
                  </a:extLst>
                </a:gridCol>
                <a:gridCol w="1128633">
                  <a:extLst>
                    <a:ext uri="{9D8B030D-6E8A-4147-A177-3AD203B41FA5}">
                      <a16:colId xmlns:a16="http://schemas.microsoft.com/office/drawing/2014/main" val="3188714958"/>
                    </a:ext>
                  </a:extLst>
                </a:gridCol>
                <a:gridCol w="1024089">
                  <a:extLst>
                    <a:ext uri="{9D8B030D-6E8A-4147-A177-3AD203B41FA5}">
                      <a16:colId xmlns:a16="http://schemas.microsoft.com/office/drawing/2014/main" val="2276685218"/>
                    </a:ext>
                  </a:extLst>
                </a:gridCol>
                <a:gridCol w="1013685">
                  <a:extLst>
                    <a:ext uri="{9D8B030D-6E8A-4147-A177-3AD203B41FA5}">
                      <a16:colId xmlns:a16="http://schemas.microsoft.com/office/drawing/2014/main" val="950525846"/>
                    </a:ext>
                  </a:extLst>
                </a:gridCol>
              </a:tblGrid>
              <a:tr h="2662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Bridgwater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Arc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401299"/>
                  </a:ext>
                </a:extLst>
              </a:tr>
              <a:tr h="2982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Eligible Patients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27274"/>
                  </a:ext>
                </a:extLst>
              </a:tr>
              <a:tr h="2982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LHC completed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097811"/>
                  </a:ext>
                </a:extLst>
              </a:tr>
              <a:tr h="2982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risk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069856"/>
                  </a:ext>
                </a:extLst>
              </a:tr>
              <a:tr h="2982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CT scans completed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512899"/>
                  </a:ext>
                </a:extLst>
              </a:tr>
              <a:tr h="2982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Referrals to 2WW clinic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860164"/>
                  </a:ext>
                </a:extLst>
              </a:tr>
              <a:tr h="2982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Cancers found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862486"/>
                  </a:ext>
                </a:extLst>
              </a:tr>
              <a:tr h="2982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995168"/>
                  </a:ext>
                </a:extLst>
              </a:tr>
              <a:tr h="2982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893147"/>
                  </a:ext>
                </a:extLst>
              </a:tr>
              <a:tr h="2982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525166"/>
                  </a:ext>
                </a:extLst>
              </a:tr>
              <a:tr h="2982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641916"/>
                  </a:ext>
                </a:extLst>
              </a:tr>
              <a:tr h="2982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Unstaged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741867"/>
                  </a:ext>
                </a:extLst>
              </a:tr>
              <a:tr h="266203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* +1 synchronous bowel 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17734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A9F673A-530D-55DA-FD69-46B9A5E5F08F}"/>
              </a:ext>
            </a:extLst>
          </p:cNvPr>
          <p:cNvSpPr/>
          <p:nvPr/>
        </p:nvSpPr>
        <p:spPr>
          <a:xfrm>
            <a:off x="9131334" y="3797084"/>
            <a:ext cx="1534332" cy="9844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A8BED-AF94-64A3-CA3B-67F2CC1EF57F}"/>
              </a:ext>
            </a:extLst>
          </p:cNvPr>
          <p:cNvSpPr txBox="1"/>
          <p:nvPr/>
        </p:nvSpPr>
        <p:spPr>
          <a:xfrm>
            <a:off x="10777557" y="3935373"/>
            <a:ext cx="139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75% stage I 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or II</a:t>
            </a:r>
          </a:p>
        </p:txBody>
      </p:sp>
    </p:spTree>
    <p:extLst>
      <p:ext uri="{BB962C8B-B14F-4D97-AF65-F5344CB8AC3E}">
        <p14:creationId xmlns:p14="http://schemas.microsoft.com/office/powerpoint/2010/main" val="16136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90FE-E01E-7A00-04CB-42963BA8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Incidental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4CA1-B85D-70B9-F3F6-6ACD297D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1422 SRM discussions (</a:t>
            </a:r>
            <a:r>
              <a:rPr lang="en-GB" dirty="0" err="1"/>
              <a:t>inc</a:t>
            </a:r>
            <a:r>
              <a:rPr lang="en-GB" dirty="0"/>
              <a:t> nodules)</a:t>
            </a:r>
          </a:p>
          <a:p>
            <a:r>
              <a:rPr lang="en-GB" dirty="0"/>
              <a:t>583 “actionable” incidental findings</a:t>
            </a:r>
          </a:p>
          <a:p>
            <a:r>
              <a:rPr lang="en-GB" dirty="0"/>
              <a:t>65 (~11%) downgraded at SRM based on prior imaging/ clinical info</a:t>
            </a:r>
          </a:p>
          <a:p>
            <a:endParaRPr lang="en-GB" dirty="0"/>
          </a:p>
          <a:p>
            <a:r>
              <a:rPr lang="en-GB" dirty="0"/>
              <a:t>Most common are dilated thoracic aorta and osteoporotic wedge #</a:t>
            </a:r>
          </a:p>
          <a:p>
            <a:r>
              <a:rPr lang="en-GB" dirty="0"/>
              <a:t>Conversations ongoing re optimal pathway for valve disease</a:t>
            </a:r>
          </a:p>
        </p:txBody>
      </p:sp>
    </p:spTree>
    <p:extLst>
      <p:ext uri="{BB962C8B-B14F-4D97-AF65-F5344CB8AC3E}">
        <p14:creationId xmlns:p14="http://schemas.microsoft.com/office/powerpoint/2010/main" val="320798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6E0E3-18FD-04E4-1461-907B56269A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3165231" y="911672"/>
            <a:ext cx="5861538" cy="5034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DE8474-AA59-4741-85D1-1E8C9879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Important incidentals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B1E96-B736-4FA0-913B-801DC45F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953750" cy="4616449"/>
          </a:xfrm>
        </p:spPr>
        <p:txBody>
          <a:bodyPr/>
          <a:lstStyle/>
          <a:p>
            <a:r>
              <a:rPr lang="en-GB" dirty="0"/>
              <a:t>Coronary artery calcification ~58%</a:t>
            </a:r>
          </a:p>
          <a:p>
            <a:r>
              <a:rPr lang="en-GB" dirty="0"/>
              <a:t>Radiological emphysema ~40%</a:t>
            </a:r>
          </a:p>
          <a:p>
            <a:pPr lvl="1"/>
            <a:r>
              <a:rPr lang="en-GB" sz="2800" dirty="0"/>
              <a:t>Spirometry not currently offered within programme</a:t>
            </a:r>
          </a:p>
          <a:p>
            <a:pPr marL="457200" lvl="1" indent="0">
              <a:buNone/>
            </a:pPr>
            <a:endParaRPr lang="en-GB" sz="2800" dirty="0"/>
          </a:p>
          <a:p>
            <a:r>
              <a:rPr lang="en-GB" dirty="0"/>
              <a:t>National taskforce to standardise management/ advice – output awaited</a:t>
            </a:r>
          </a:p>
          <a:p>
            <a:r>
              <a:rPr lang="en-GB" dirty="0"/>
              <a:t>Letters written to participants with advice based on severity, symptoms &amp; smoking status</a:t>
            </a:r>
          </a:p>
          <a:p>
            <a:r>
              <a:rPr lang="en-GB" dirty="0"/>
              <a:t>Including signposting to parallel resources e.g. over 40s health check</a:t>
            </a:r>
          </a:p>
        </p:txBody>
      </p:sp>
    </p:spTree>
    <p:extLst>
      <p:ext uri="{BB962C8B-B14F-4D97-AF65-F5344CB8AC3E}">
        <p14:creationId xmlns:p14="http://schemas.microsoft.com/office/powerpoint/2010/main" val="139814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1784-ED9D-B131-1BFB-43D61769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Smoking cessation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914F2-694A-4228-CEBF-CDEB947122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257902"/>
            <a:ext cx="10515600" cy="254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3343 people offered smoking cessation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972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127 successful quits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dirty="0"/>
              <a:t>(excluding Bristol) </a:t>
            </a:r>
          </a:p>
        </p:txBody>
      </p:sp>
    </p:spTree>
    <p:extLst>
      <p:ext uri="{BB962C8B-B14F-4D97-AF65-F5344CB8AC3E}">
        <p14:creationId xmlns:p14="http://schemas.microsoft.com/office/powerpoint/2010/main" val="167816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D013-AB82-AC8D-95B8-1FC0CBBC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E837-299B-33A5-DB77-E4690A25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~3500 participants enrolled in DART</a:t>
            </a:r>
          </a:p>
          <a:p>
            <a:r>
              <a:rPr lang="en-GB" dirty="0"/>
              <a:t>13 people recruited to SCOOT</a:t>
            </a:r>
          </a:p>
          <a:p>
            <a:endParaRPr lang="en-GB" sz="2000" dirty="0"/>
          </a:p>
          <a:p>
            <a:r>
              <a:rPr lang="en-GB" dirty="0"/>
              <a:t>£1.4m NIHR Fellowship - IMPALA</a:t>
            </a:r>
          </a:p>
          <a:p>
            <a:r>
              <a:rPr lang="en-GB" dirty="0"/>
              <a:t>Collaboration with UoB ICEP  (CRUK) on epigenetic biomarkers</a:t>
            </a:r>
          </a:p>
          <a:p>
            <a:r>
              <a:rPr lang="en-GB" dirty="0"/>
              <a:t>Working with TARG around optimal smoking cessation delivery</a:t>
            </a:r>
          </a:p>
          <a:p>
            <a:endParaRPr lang="en-GB" sz="2400" dirty="0"/>
          </a:p>
          <a:p>
            <a:r>
              <a:rPr lang="en-GB" dirty="0"/>
              <a:t>Dedicated research fellow post to start Aug 2024</a:t>
            </a:r>
          </a:p>
          <a:p>
            <a:r>
              <a:rPr lang="en-GB" dirty="0"/>
              <a:t>In top 3 research active TLHCs in UK (Manchester, Leeds)</a:t>
            </a:r>
          </a:p>
        </p:txBody>
      </p:sp>
    </p:spTree>
    <p:extLst>
      <p:ext uri="{BB962C8B-B14F-4D97-AF65-F5344CB8AC3E}">
        <p14:creationId xmlns:p14="http://schemas.microsoft.com/office/powerpoint/2010/main" val="3065747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WAG 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G CA _ 2020 Powerpoint Template.potx" id="{B9853DA4-255A-453C-9E9A-308F52F5DEA4}" vid="{CE236249-2973-486C-BA8B-B655D4B5B55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457</Words>
  <Application>Microsoft Office PowerPoint</Application>
  <PresentationFormat>Widescreen</PresentationFormat>
  <Paragraphs>161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1_Office Theme</vt:lpstr>
      <vt:lpstr>Office Theme</vt:lpstr>
      <vt:lpstr>SWAG CA</vt:lpstr>
      <vt:lpstr>PowerPoint Presentation</vt:lpstr>
      <vt:lpstr>National TLHC activity</vt:lpstr>
      <vt:lpstr>Early diagnosis rates have exceeded pre-COVID rates</vt:lpstr>
      <vt:lpstr>TLHC is reversing health inequity</vt:lpstr>
      <vt:lpstr>SWAG activity</vt:lpstr>
      <vt:lpstr>Incidental findings</vt:lpstr>
      <vt:lpstr>Important incidentals</vt:lpstr>
      <vt:lpstr>Smoking cessation</vt:lpstr>
      <vt:lpstr>Research</vt:lpstr>
      <vt:lpstr>Feedback</vt:lpstr>
      <vt:lpstr>Expansion</vt:lpstr>
      <vt:lpstr>May 2024</vt:lpstr>
      <vt:lpstr>Expansion modelling</vt:lpstr>
      <vt:lpstr>SRM planning</vt:lpstr>
      <vt:lpstr>Downstream modelling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LEY, Anna (NHS SOUTH, CENTRAL AND WEST COMMISSIONING SUPPORT UNIT)</dc:creator>
  <cp:lastModifiedBy>Helen Dunderdale</cp:lastModifiedBy>
  <cp:revision>22</cp:revision>
  <dcterms:created xsi:type="dcterms:W3CDTF">2022-03-01T09:42:47Z</dcterms:created>
  <dcterms:modified xsi:type="dcterms:W3CDTF">2024-05-14T10:13:05Z</dcterms:modified>
</cp:coreProperties>
</file>